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_rels/notesSlide3.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6.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9.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media/image1.png" ContentType="image/png"/>
  <Override PartName="/ppt/media/image2.png" ContentType="image/png"/>
  <Override PartName="/ppt/media/image4.jpeg" ContentType="image/jpeg"/>
  <Override PartName="/ppt/media/image3.png" ContentType="image/png"/>
  <Override PartName="/ppt/media/image5.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0080625" cy="567055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notesMaster" Target="notesMasters/notes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
</Relationships>
</file>

<file path=ppt/notesMasters/_rels/notesMaster1.xml.rels><?xml version="1.0" encoding="UTF-8"?>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8" name="PlaceHolder 1"/>
          <p:cNvSpPr>
            <a:spLocks noGrp="1"/>
          </p:cNvSpPr>
          <p:nvPr>
            <p:ph type="sldImg"/>
          </p:nvPr>
        </p:nvSpPr>
        <p:spPr>
          <a:xfrm>
            <a:off x="216000" y="812520"/>
            <a:ext cx="7127280" cy="4008960"/>
          </a:xfrm>
          <a:prstGeom prst="rect">
            <a:avLst/>
          </a:prstGeom>
        </p:spPr>
        <p:txBody>
          <a:bodyPr lIns="0" rIns="0" tIns="0" bIns="0" anchor="ctr">
            <a:noAutofit/>
          </a:bodyPr>
          <a:p>
            <a:pPr algn="ctr"/>
            <a:r>
              <a:rPr b="0" lang="en-GB" sz="4400" spc="-1" strike="noStrike">
                <a:latin typeface="Arial"/>
              </a:rPr>
              <a:t>Click to move the slide</a:t>
            </a:r>
            <a:endParaRPr b="0" lang="en-GB" sz="4400" spc="-1" strike="noStrike">
              <a:latin typeface="Arial"/>
            </a:endParaRPr>
          </a:p>
        </p:txBody>
      </p:sp>
      <p:sp>
        <p:nvSpPr>
          <p:cNvPr id="79"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80"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81"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82"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83"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E6A657E7-F6A8-48E0-AC6B-F6160088E3AD}"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0" name="PlaceHolder 1"/>
          <p:cNvSpPr>
            <a:spLocks noGrp="1"/>
          </p:cNvSpPr>
          <p:nvPr>
            <p:ph type="sldImg"/>
          </p:nvPr>
        </p:nvSpPr>
        <p:spPr>
          <a:xfrm>
            <a:off x="720720" y="900000"/>
            <a:ext cx="6119280" cy="3441600"/>
          </a:xfrm>
          <a:prstGeom prst="rect">
            <a:avLst/>
          </a:prstGeom>
        </p:spPr>
      </p:sp>
      <p:sp>
        <p:nvSpPr>
          <p:cNvPr id="111" name=""/>
          <p:cNvSpPr/>
          <p:nvPr/>
        </p:nvSpPr>
        <p:spPr>
          <a:xfrm>
            <a:off x="720720" y="4680000"/>
            <a:ext cx="6119280" cy="504000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2" name="PlaceHolder 1"/>
          <p:cNvSpPr>
            <a:spLocks noGrp="1"/>
          </p:cNvSpPr>
          <p:nvPr>
            <p:ph type="sldImg"/>
          </p:nvPr>
        </p:nvSpPr>
        <p:spPr>
          <a:xfrm>
            <a:off x="720720" y="900000"/>
            <a:ext cx="6119280" cy="3441600"/>
          </a:xfrm>
          <a:prstGeom prst="rect">
            <a:avLst/>
          </a:prstGeom>
        </p:spPr>
      </p:sp>
      <p:sp>
        <p:nvSpPr>
          <p:cNvPr id="113" name=""/>
          <p:cNvSpPr/>
          <p:nvPr/>
        </p:nvSpPr>
        <p:spPr>
          <a:xfrm>
            <a:off x="720720" y="4680000"/>
            <a:ext cx="6119280" cy="504000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4" name="PlaceHolder 1"/>
          <p:cNvSpPr>
            <a:spLocks noGrp="1"/>
          </p:cNvSpPr>
          <p:nvPr>
            <p:ph type="sldImg"/>
          </p:nvPr>
        </p:nvSpPr>
        <p:spPr>
          <a:xfrm>
            <a:off x="720720" y="900000"/>
            <a:ext cx="6119280" cy="3441600"/>
          </a:xfrm>
          <a:prstGeom prst="rect">
            <a:avLst/>
          </a:prstGeom>
        </p:spPr>
      </p:sp>
      <p:sp>
        <p:nvSpPr>
          <p:cNvPr id="115" name=""/>
          <p:cNvSpPr/>
          <p:nvPr/>
        </p:nvSpPr>
        <p:spPr>
          <a:xfrm>
            <a:off x="720720" y="4680000"/>
            <a:ext cx="6119280" cy="504000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6" name="PlaceHolder 1"/>
          <p:cNvSpPr>
            <a:spLocks noGrp="1"/>
          </p:cNvSpPr>
          <p:nvPr>
            <p:ph type="sldImg"/>
          </p:nvPr>
        </p:nvSpPr>
        <p:spPr>
          <a:xfrm>
            <a:off x="720720" y="900000"/>
            <a:ext cx="6119280" cy="3441600"/>
          </a:xfrm>
          <a:prstGeom prst="rect">
            <a:avLst/>
          </a:prstGeom>
        </p:spPr>
      </p:sp>
      <p:sp>
        <p:nvSpPr>
          <p:cNvPr id="117" name=""/>
          <p:cNvSpPr/>
          <p:nvPr/>
        </p:nvSpPr>
        <p:spPr>
          <a:xfrm>
            <a:off x="720720" y="4680000"/>
            <a:ext cx="6119280" cy="504000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8" name="PlaceHolder 1"/>
          <p:cNvSpPr>
            <a:spLocks noGrp="1"/>
          </p:cNvSpPr>
          <p:nvPr>
            <p:ph type="sldImg"/>
          </p:nvPr>
        </p:nvSpPr>
        <p:spPr>
          <a:xfrm>
            <a:off x="720720" y="900000"/>
            <a:ext cx="6119280" cy="3441600"/>
          </a:xfrm>
          <a:prstGeom prst="rect">
            <a:avLst/>
          </a:prstGeom>
        </p:spPr>
      </p:sp>
      <p:sp>
        <p:nvSpPr>
          <p:cNvPr id="119" name=""/>
          <p:cNvSpPr/>
          <p:nvPr/>
        </p:nvSpPr>
        <p:spPr>
          <a:xfrm>
            <a:off x="720720" y="4680000"/>
            <a:ext cx="6119280" cy="504000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0" name="PlaceHolder 1"/>
          <p:cNvSpPr>
            <a:spLocks noGrp="1"/>
          </p:cNvSpPr>
          <p:nvPr>
            <p:ph type="sldImg"/>
          </p:nvPr>
        </p:nvSpPr>
        <p:spPr>
          <a:xfrm>
            <a:off x="720720" y="900000"/>
            <a:ext cx="6119280" cy="3441600"/>
          </a:xfrm>
          <a:prstGeom prst="rect">
            <a:avLst/>
          </a:prstGeom>
        </p:spPr>
      </p:sp>
      <p:sp>
        <p:nvSpPr>
          <p:cNvPr id="121" name=""/>
          <p:cNvSpPr/>
          <p:nvPr/>
        </p:nvSpPr>
        <p:spPr>
          <a:xfrm>
            <a:off x="720720" y="4680000"/>
            <a:ext cx="6119280" cy="504000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2" name="PlaceHolder 1"/>
          <p:cNvSpPr>
            <a:spLocks noGrp="1"/>
          </p:cNvSpPr>
          <p:nvPr>
            <p:ph type="sldImg"/>
          </p:nvPr>
        </p:nvSpPr>
        <p:spPr>
          <a:xfrm>
            <a:off x="720720" y="900000"/>
            <a:ext cx="6116400" cy="3438360"/>
          </a:xfrm>
          <a:prstGeom prst="rect">
            <a:avLst/>
          </a:prstGeom>
        </p:spPr>
      </p:sp>
      <p:sp>
        <p:nvSpPr>
          <p:cNvPr id="123" name=""/>
          <p:cNvSpPr/>
          <p:nvPr/>
        </p:nvSpPr>
        <p:spPr>
          <a:xfrm>
            <a:off x="720720" y="4680000"/>
            <a:ext cx="6116400" cy="50367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4" name="PlaceHolder 1"/>
          <p:cNvSpPr>
            <a:spLocks noGrp="1"/>
          </p:cNvSpPr>
          <p:nvPr>
            <p:ph type="sldImg"/>
          </p:nvPr>
        </p:nvSpPr>
        <p:spPr>
          <a:xfrm>
            <a:off x="720720" y="900000"/>
            <a:ext cx="6119280" cy="3441600"/>
          </a:xfrm>
          <a:prstGeom prst="rect">
            <a:avLst/>
          </a:prstGeom>
        </p:spPr>
      </p:sp>
      <p:sp>
        <p:nvSpPr>
          <p:cNvPr id="125" name=""/>
          <p:cNvSpPr/>
          <p:nvPr/>
        </p:nvSpPr>
        <p:spPr>
          <a:xfrm>
            <a:off x="720720" y="4680000"/>
            <a:ext cx="6119280" cy="504000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6" name="PlaceHolder 1"/>
          <p:cNvSpPr>
            <a:spLocks noGrp="1"/>
          </p:cNvSpPr>
          <p:nvPr>
            <p:ph type="sldImg"/>
          </p:nvPr>
        </p:nvSpPr>
        <p:spPr>
          <a:xfrm>
            <a:off x="720720" y="900000"/>
            <a:ext cx="6119280" cy="3441600"/>
          </a:xfrm>
          <a:prstGeom prst="rect">
            <a:avLst/>
          </a:prstGeom>
        </p:spPr>
      </p:sp>
      <p:sp>
        <p:nvSpPr>
          <p:cNvPr id="127" name=""/>
          <p:cNvSpPr/>
          <p:nvPr/>
        </p:nvSpPr>
        <p:spPr>
          <a:xfrm>
            <a:off x="720720" y="4680000"/>
            <a:ext cx="6119280" cy="504000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8" name="PlaceHolder 1"/>
          <p:cNvSpPr>
            <a:spLocks noGrp="1"/>
          </p:cNvSpPr>
          <p:nvPr>
            <p:ph type="sldImg"/>
          </p:nvPr>
        </p:nvSpPr>
        <p:spPr>
          <a:xfrm>
            <a:off x="720720" y="900000"/>
            <a:ext cx="6119280" cy="3441600"/>
          </a:xfrm>
          <a:prstGeom prst="rect">
            <a:avLst/>
          </a:prstGeom>
        </p:spPr>
      </p:sp>
      <p:sp>
        <p:nvSpPr>
          <p:cNvPr id="129" name=""/>
          <p:cNvSpPr/>
          <p:nvPr/>
        </p:nvSpPr>
        <p:spPr>
          <a:xfrm>
            <a:off x="720720" y="4680000"/>
            <a:ext cx="6119280" cy="504000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0" name="PlaceHolder 1"/>
          <p:cNvSpPr>
            <a:spLocks noGrp="1"/>
          </p:cNvSpPr>
          <p:nvPr>
            <p:ph type="sldImg"/>
          </p:nvPr>
        </p:nvSpPr>
        <p:spPr>
          <a:xfrm>
            <a:off x="720720" y="900000"/>
            <a:ext cx="6119280" cy="3441600"/>
          </a:xfrm>
          <a:prstGeom prst="rect">
            <a:avLst/>
          </a:prstGeom>
        </p:spPr>
      </p:sp>
      <p:sp>
        <p:nvSpPr>
          <p:cNvPr id="131" name=""/>
          <p:cNvSpPr/>
          <p:nvPr/>
        </p:nvSpPr>
        <p:spPr>
          <a:xfrm>
            <a:off x="720720" y="4680000"/>
            <a:ext cx="6119280" cy="504000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2" name="PlaceHolder 1"/>
          <p:cNvSpPr>
            <a:spLocks noGrp="1"/>
          </p:cNvSpPr>
          <p:nvPr>
            <p:ph type="sldImg"/>
          </p:nvPr>
        </p:nvSpPr>
        <p:spPr>
          <a:xfrm>
            <a:off x="720720" y="900000"/>
            <a:ext cx="6119280" cy="3441600"/>
          </a:xfrm>
          <a:prstGeom prst="rect">
            <a:avLst/>
          </a:prstGeom>
        </p:spPr>
      </p:sp>
      <p:sp>
        <p:nvSpPr>
          <p:cNvPr id="133" name=""/>
          <p:cNvSpPr/>
          <p:nvPr/>
        </p:nvSpPr>
        <p:spPr>
          <a:xfrm>
            <a:off x="720720" y="4680000"/>
            <a:ext cx="6119280" cy="504000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3"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
        <p:nvSpPr>
          <p:cNvPr id="4" name="PlaceHolder 2"/>
          <p:cNvSpPr>
            <a:spLocks noGrp="1"/>
          </p:cNvSpPr>
          <p:nvPr>
            <p:ph type="subTitle"/>
          </p:nvPr>
        </p:nvSpPr>
        <p:spPr>
          <a:xfrm>
            <a:off x="502920" y="1368360"/>
            <a:ext cx="9054720" cy="32698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5"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
        <p:nvSpPr>
          <p:cNvPr id="6" name="PlaceHolder 2"/>
          <p:cNvSpPr>
            <a:spLocks noGrp="1"/>
          </p:cNvSpPr>
          <p:nvPr>
            <p:ph type="body"/>
          </p:nvPr>
        </p:nvSpPr>
        <p:spPr>
          <a:xfrm>
            <a:off x="502920" y="1368360"/>
            <a:ext cx="9054720" cy="3269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
        <p:nvSpPr>
          <p:cNvPr id="8" name="PlaceHolder 2"/>
          <p:cNvSpPr>
            <a:spLocks noGrp="1"/>
          </p:cNvSpPr>
          <p:nvPr>
            <p:ph type="body"/>
          </p:nvPr>
        </p:nvSpPr>
        <p:spPr>
          <a:xfrm>
            <a:off x="502920" y="1368360"/>
            <a:ext cx="4418640" cy="3269880"/>
          </a:xfrm>
          <a:prstGeom prst="rect">
            <a:avLst/>
          </a:prstGeom>
        </p:spPr>
        <p:txBody>
          <a:bodyPr lIns="0" rIns="0" tIns="0" bIns="0">
            <a:normAutofit/>
          </a:bodyPr>
          <a:p>
            <a:endParaRPr b="0" lang="en-GB" sz="3200" spc="-1" strike="noStrike">
              <a:latin typeface="Arial"/>
            </a:endParaRPr>
          </a:p>
        </p:txBody>
      </p:sp>
      <p:sp>
        <p:nvSpPr>
          <p:cNvPr id="9" name="PlaceHolder 3"/>
          <p:cNvSpPr>
            <a:spLocks noGrp="1"/>
          </p:cNvSpPr>
          <p:nvPr>
            <p:ph type="body"/>
          </p:nvPr>
        </p:nvSpPr>
        <p:spPr>
          <a:xfrm>
            <a:off x="5142960" y="1368360"/>
            <a:ext cx="4418640" cy="3269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0"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1" name="PlaceHolder 1"/>
          <p:cNvSpPr>
            <a:spLocks noGrp="1"/>
          </p:cNvSpPr>
          <p:nvPr>
            <p:ph type="subTitle"/>
          </p:nvPr>
        </p:nvSpPr>
        <p:spPr>
          <a:xfrm>
            <a:off x="503280" y="215640"/>
            <a:ext cx="8081640" cy="37594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
        <p:nvSpPr>
          <p:cNvPr id="13" name="PlaceHolder 2"/>
          <p:cNvSpPr>
            <a:spLocks noGrp="1"/>
          </p:cNvSpPr>
          <p:nvPr>
            <p:ph type="body"/>
          </p:nvPr>
        </p:nvSpPr>
        <p:spPr>
          <a:xfrm>
            <a:off x="502920" y="1368360"/>
            <a:ext cx="4418640" cy="1559520"/>
          </a:xfrm>
          <a:prstGeom prst="rect">
            <a:avLst/>
          </a:prstGeom>
        </p:spPr>
        <p:txBody>
          <a:bodyPr lIns="0" rIns="0" tIns="0" bIns="0">
            <a:normAutofit/>
          </a:bodyPr>
          <a:p>
            <a:endParaRPr b="0" lang="en-GB" sz="3200" spc="-1" strike="noStrike">
              <a:latin typeface="Arial"/>
            </a:endParaRPr>
          </a:p>
        </p:txBody>
      </p:sp>
      <p:sp>
        <p:nvSpPr>
          <p:cNvPr id="14" name="PlaceHolder 3"/>
          <p:cNvSpPr>
            <a:spLocks noGrp="1"/>
          </p:cNvSpPr>
          <p:nvPr>
            <p:ph type="body"/>
          </p:nvPr>
        </p:nvSpPr>
        <p:spPr>
          <a:xfrm>
            <a:off x="5142960" y="1368360"/>
            <a:ext cx="4418640" cy="3269880"/>
          </a:xfrm>
          <a:prstGeom prst="rect">
            <a:avLst/>
          </a:prstGeom>
        </p:spPr>
        <p:txBody>
          <a:bodyPr lIns="0" rIns="0" tIns="0" bIns="0">
            <a:normAutofit/>
          </a:bodyPr>
          <a:p>
            <a:endParaRPr b="0" lang="en-GB" sz="3200" spc="-1" strike="noStrike">
              <a:latin typeface="Arial"/>
            </a:endParaRPr>
          </a:p>
        </p:txBody>
      </p:sp>
      <p:sp>
        <p:nvSpPr>
          <p:cNvPr id="15" name="PlaceHolder 4"/>
          <p:cNvSpPr>
            <a:spLocks noGrp="1"/>
          </p:cNvSpPr>
          <p:nvPr>
            <p:ph type="body"/>
          </p:nvPr>
        </p:nvSpPr>
        <p:spPr>
          <a:xfrm>
            <a:off x="502920" y="3076560"/>
            <a:ext cx="4418640" cy="1559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6"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
        <p:nvSpPr>
          <p:cNvPr id="17" name="PlaceHolder 2"/>
          <p:cNvSpPr>
            <a:spLocks noGrp="1"/>
          </p:cNvSpPr>
          <p:nvPr>
            <p:ph type="body"/>
          </p:nvPr>
        </p:nvSpPr>
        <p:spPr>
          <a:xfrm>
            <a:off x="502920" y="1368360"/>
            <a:ext cx="4418640" cy="3269880"/>
          </a:xfrm>
          <a:prstGeom prst="rect">
            <a:avLst/>
          </a:prstGeom>
        </p:spPr>
        <p:txBody>
          <a:bodyPr lIns="0" rIns="0" tIns="0" bIns="0">
            <a:normAutofit/>
          </a:bodyPr>
          <a:p>
            <a:endParaRPr b="0" lang="en-GB" sz="3200" spc="-1" strike="noStrike">
              <a:latin typeface="Arial"/>
            </a:endParaRPr>
          </a:p>
        </p:txBody>
      </p:sp>
      <p:sp>
        <p:nvSpPr>
          <p:cNvPr id="18" name="PlaceHolder 3"/>
          <p:cNvSpPr>
            <a:spLocks noGrp="1"/>
          </p:cNvSpPr>
          <p:nvPr>
            <p:ph type="body"/>
          </p:nvPr>
        </p:nvSpPr>
        <p:spPr>
          <a:xfrm>
            <a:off x="5142960" y="1368360"/>
            <a:ext cx="4418640" cy="1559520"/>
          </a:xfrm>
          <a:prstGeom prst="rect">
            <a:avLst/>
          </a:prstGeom>
        </p:spPr>
        <p:txBody>
          <a:bodyPr lIns="0" rIns="0" tIns="0" bIns="0">
            <a:normAutofit/>
          </a:bodyPr>
          <a:p>
            <a:endParaRPr b="0" lang="en-GB" sz="3200" spc="-1" strike="noStrike">
              <a:latin typeface="Arial"/>
            </a:endParaRPr>
          </a:p>
        </p:txBody>
      </p:sp>
      <p:sp>
        <p:nvSpPr>
          <p:cNvPr id="19" name="PlaceHolder 4"/>
          <p:cNvSpPr>
            <a:spLocks noGrp="1"/>
          </p:cNvSpPr>
          <p:nvPr>
            <p:ph type="body"/>
          </p:nvPr>
        </p:nvSpPr>
        <p:spPr>
          <a:xfrm>
            <a:off x="5142960" y="3076560"/>
            <a:ext cx="4418640" cy="1559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0"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
        <p:nvSpPr>
          <p:cNvPr id="21" name="PlaceHolder 2"/>
          <p:cNvSpPr>
            <a:spLocks noGrp="1"/>
          </p:cNvSpPr>
          <p:nvPr>
            <p:ph type="body"/>
          </p:nvPr>
        </p:nvSpPr>
        <p:spPr>
          <a:xfrm>
            <a:off x="502920" y="1368360"/>
            <a:ext cx="4418640" cy="1559520"/>
          </a:xfrm>
          <a:prstGeom prst="rect">
            <a:avLst/>
          </a:prstGeom>
        </p:spPr>
        <p:txBody>
          <a:bodyPr lIns="0" rIns="0" tIns="0" bIns="0">
            <a:normAutofit/>
          </a:bodyPr>
          <a:p>
            <a:endParaRPr b="0" lang="en-GB" sz="3200" spc="-1" strike="noStrike">
              <a:latin typeface="Arial"/>
            </a:endParaRPr>
          </a:p>
        </p:txBody>
      </p:sp>
      <p:sp>
        <p:nvSpPr>
          <p:cNvPr id="22" name="PlaceHolder 3"/>
          <p:cNvSpPr>
            <a:spLocks noGrp="1"/>
          </p:cNvSpPr>
          <p:nvPr>
            <p:ph type="body"/>
          </p:nvPr>
        </p:nvSpPr>
        <p:spPr>
          <a:xfrm>
            <a:off x="5142960" y="1368360"/>
            <a:ext cx="4418640" cy="1559520"/>
          </a:xfrm>
          <a:prstGeom prst="rect">
            <a:avLst/>
          </a:prstGeom>
        </p:spPr>
        <p:txBody>
          <a:bodyPr lIns="0" rIns="0" tIns="0" bIns="0">
            <a:normAutofit/>
          </a:bodyPr>
          <a:p>
            <a:endParaRPr b="0" lang="en-GB" sz="3200" spc="-1" strike="noStrike">
              <a:latin typeface="Arial"/>
            </a:endParaRPr>
          </a:p>
        </p:txBody>
      </p:sp>
      <p:sp>
        <p:nvSpPr>
          <p:cNvPr id="23" name="PlaceHolder 4"/>
          <p:cNvSpPr>
            <a:spLocks noGrp="1"/>
          </p:cNvSpPr>
          <p:nvPr>
            <p:ph type="body"/>
          </p:nvPr>
        </p:nvSpPr>
        <p:spPr>
          <a:xfrm>
            <a:off x="502920" y="3076560"/>
            <a:ext cx="9054720" cy="1559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4"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
        <p:nvSpPr>
          <p:cNvPr id="25" name="PlaceHolder 2"/>
          <p:cNvSpPr>
            <a:spLocks noGrp="1"/>
          </p:cNvSpPr>
          <p:nvPr>
            <p:ph type="body"/>
          </p:nvPr>
        </p:nvSpPr>
        <p:spPr>
          <a:xfrm>
            <a:off x="502920" y="1368360"/>
            <a:ext cx="9054720" cy="1559520"/>
          </a:xfrm>
          <a:prstGeom prst="rect">
            <a:avLst/>
          </a:prstGeom>
        </p:spPr>
        <p:txBody>
          <a:bodyPr lIns="0" rIns="0" tIns="0" bIns="0">
            <a:normAutofit/>
          </a:bodyPr>
          <a:p>
            <a:endParaRPr b="0" lang="en-GB" sz="3200" spc="-1" strike="noStrike">
              <a:latin typeface="Arial"/>
            </a:endParaRPr>
          </a:p>
        </p:txBody>
      </p:sp>
      <p:sp>
        <p:nvSpPr>
          <p:cNvPr id="26" name="PlaceHolder 3"/>
          <p:cNvSpPr>
            <a:spLocks noGrp="1"/>
          </p:cNvSpPr>
          <p:nvPr>
            <p:ph type="body"/>
          </p:nvPr>
        </p:nvSpPr>
        <p:spPr>
          <a:xfrm>
            <a:off x="502920" y="3076560"/>
            <a:ext cx="9054720" cy="1559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
        <p:nvSpPr>
          <p:cNvPr id="28" name="PlaceHolder 2"/>
          <p:cNvSpPr>
            <a:spLocks noGrp="1"/>
          </p:cNvSpPr>
          <p:nvPr>
            <p:ph type="body"/>
          </p:nvPr>
        </p:nvSpPr>
        <p:spPr>
          <a:xfrm>
            <a:off x="502920" y="1368360"/>
            <a:ext cx="4418640" cy="1559520"/>
          </a:xfrm>
          <a:prstGeom prst="rect">
            <a:avLst/>
          </a:prstGeom>
        </p:spPr>
        <p:txBody>
          <a:bodyPr lIns="0" rIns="0" tIns="0" bIns="0">
            <a:normAutofit/>
          </a:bodyPr>
          <a:p>
            <a:endParaRPr b="0" lang="en-GB" sz="3200" spc="-1" strike="noStrike">
              <a:latin typeface="Arial"/>
            </a:endParaRPr>
          </a:p>
        </p:txBody>
      </p:sp>
      <p:sp>
        <p:nvSpPr>
          <p:cNvPr id="29" name="PlaceHolder 3"/>
          <p:cNvSpPr>
            <a:spLocks noGrp="1"/>
          </p:cNvSpPr>
          <p:nvPr>
            <p:ph type="body"/>
          </p:nvPr>
        </p:nvSpPr>
        <p:spPr>
          <a:xfrm>
            <a:off x="5142960" y="1368360"/>
            <a:ext cx="4418640" cy="1559520"/>
          </a:xfrm>
          <a:prstGeom prst="rect">
            <a:avLst/>
          </a:prstGeom>
        </p:spPr>
        <p:txBody>
          <a:bodyPr lIns="0" rIns="0" tIns="0" bIns="0">
            <a:normAutofit/>
          </a:bodyPr>
          <a:p>
            <a:endParaRPr b="0" lang="en-GB" sz="3200" spc="-1" strike="noStrike">
              <a:latin typeface="Arial"/>
            </a:endParaRPr>
          </a:p>
        </p:txBody>
      </p:sp>
      <p:sp>
        <p:nvSpPr>
          <p:cNvPr id="30" name="PlaceHolder 4"/>
          <p:cNvSpPr>
            <a:spLocks noGrp="1"/>
          </p:cNvSpPr>
          <p:nvPr>
            <p:ph type="body"/>
          </p:nvPr>
        </p:nvSpPr>
        <p:spPr>
          <a:xfrm>
            <a:off x="502920" y="3076560"/>
            <a:ext cx="4418640" cy="1559520"/>
          </a:xfrm>
          <a:prstGeom prst="rect">
            <a:avLst/>
          </a:prstGeom>
        </p:spPr>
        <p:txBody>
          <a:bodyPr lIns="0" rIns="0" tIns="0" bIns="0">
            <a:normAutofit/>
          </a:bodyPr>
          <a:p>
            <a:endParaRPr b="0" lang="en-GB" sz="3200" spc="-1" strike="noStrike">
              <a:latin typeface="Arial"/>
            </a:endParaRPr>
          </a:p>
        </p:txBody>
      </p:sp>
      <p:sp>
        <p:nvSpPr>
          <p:cNvPr id="31" name="PlaceHolder 5"/>
          <p:cNvSpPr>
            <a:spLocks noGrp="1"/>
          </p:cNvSpPr>
          <p:nvPr>
            <p:ph type="body"/>
          </p:nvPr>
        </p:nvSpPr>
        <p:spPr>
          <a:xfrm>
            <a:off x="5142960" y="3076560"/>
            <a:ext cx="4418640" cy="1559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2"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
        <p:nvSpPr>
          <p:cNvPr id="33" name="PlaceHolder 2"/>
          <p:cNvSpPr>
            <a:spLocks noGrp="1"/>
          </p:cNvSpPr>
          <p:nvPr>
            <p:ph type="body"/>
          </p:nvPr>
        </p:nvSpPr>
        <p:spPr>
          <a:xfrm>
            <a:off x="502920" y="1368360"/>
            <a:ext cx="2915280" cy="1559520"/>
          </a:xfrm>
          <a:prstGeom prst="rect">
            <a:avLst/>
          </a:prstGeom>
        </p:spPr>
        <p:txBody>
          <a:bodyPr lIns="0" rIns="0" tIns="0" bIns="0">
            <a:normAutofit/>
          </a:bodyPr>
          <a:p>
            <a:endParaRPr b="0" lang="en-GB" sz="3200" spc="-1" strike="noStrike">
              <a:latin typeface="Arial"/>
            </a:endParaRPr>
          </a:p>
        </p:txBody>
      </p:sp>
      <p:sp>
        <p:nvSpPr>
          <p:cNvPr id="34" name="PlaceHolder 3"/>
          <p:cNvSpPr>
            <a:spLocks noGrp="1"/>
          </p:cNvSpPr>
          <p:nvPr>
            <p:ph type="body"/>
          </p:nvPr>
        </p:nvSpPr>
        <p:spPr>
          <a:xfrm>
            <a:off x="3564360" y="1368360"/>
            <a:ext cx="2915280" cy="1559520"/>
          </a:xfrm>
          <a:prstGeom prst="rect">
            <a:avLst/>
          </a:prstGeom>
        </p:spPr>
        <p:txBody>
          <a:bodyPr lIns="0" rIns="0" tIns="0" bIns="0">
            <a:normAutofit/>
          </a:bodyPr>
          <a:p>
            <a:endParaRPr b="0" lang="en-GB" sz="3200" spc="-1" strike="noStrike">
              <a:latin typeface="Arial"/>
            </a:endParaRPr>
          </a:p>
        </p:txBody>
      </p:sp>
      <p:sp>
        <p:nvSpPr>
          <p:cNvPr id="35" name="PlaceHolder 4"/>
          <p:cNvSpPr>
            <a:spLocks noGrp="1"/>
          </p:cNvSpPr>
          <p:nvPr>
            <p:ph type="body"/>
          </p:nvPr>
        </p:nvSpPr>
        <p:spPr>
          <a:xfrm>
            <a:off x="6625800" y="1368360"/>
            <a:ext cx="2915280" cy="1559520"/>
          </a:xfrm>
          <a:prstGeom prst="rect">
            <a:avLst/>
          </a:prstGeom>
        </p:spPr>
        <p:txBody>
          <a:bodyPr lIns="0" rIns="0" tIns="0" bIns="0">
            <a:normAutofit/>
          </a:bodyPr>
          <a:p>
            <a:endParaRPr b="0" lang="en-GB" sz="3200" spc="-1" strike="noStrike">
              <a:latin typeface="Arial"/>
            </a:endParaRPr>
          </a:p>
        </p:txBody>
      </p:sp>
      <p:sp>
        <p:nvSpPr>
          <p:cNvPr id="36" name="PlaceHolder 5"/>
          <p:cNvSpPr>
            <a:spLocks noGrp="1"/>
          </p:cNvSpPr>
          <p:nvPr>
            <p:ph type="body"/>
          </p:nvPr>
        </p:nvSpPr>
        <p:spPr>
          <a:xfrm>
            <a:off x="502920" y="3076560"/>
            <a:ext cx="2915280" cy="1559520"/>
          </a:xfrm>
          <a:prstGeom prst="rect">
            <a:avLst/>
          </a:prstGeom>
        </p:spPr>
        <p:txBody>
          <a:bodyPr lIns="0" rIns="0" tIns="0" bIns="0">
            <a:normAutofit/>
          </a:bodyPr>
          <a:p>
            <a:endParaRPr b="0" lang="en-GB" sz="3200" spc="-1" strike="noStrike">
              <a:latin typeface="Arial"/>
            </a:endParaRPr>
          </a:p>
        </p:txBody>
      </p:sp>
      <p:sp>
        <p:nvSpPr>
          <p:cNvPr id="37" name="PlaceHolder 6"/>
          <p:cNvSpPr>
            <a:spLocks noGrp="1"/>
          </p:cNvSpPr>
          <p:nvPr>
            <p:ph type="body"/>
          </p:nvPr>
        </p:nvSpPr>
        <p:spPr>
          <a:xfrm>
            <a:off x="3564360" y="3076560"/>
            <a:ext cx="2915280" cy="1559520"/>
          </a:xfrm>
          <a:prstGeom prst="rect">
            <a:avLst/>
          </a:prstGeom>
        </p:spPr>
        <p:txBody>
          <a:bodyPr lIns="0" rIns="0" tIns="0" bIns="0">
            <a:normAutofit/>
          </a:bodyPr>
          <a:p>
            <a:endParaRPr b="0" lang="en-GB" sz="3200" spc="-1" strike="noStrike">
              <a:latin typeface="Arial"/>
            </a:endParaRPr>
          </a:p>
        </p:txBody>
      </p:sp>
      <p:sp>
        <p:nvSpPr>
          <p:cNvPr id="38" name="PlaceHolder 7"/>
          <p:cNvSpPr>
            <a:spLocks noGrp="1"/>
          </p:cNvSpPr>
          <p:nvPr>
            <p:ph type="body"/>
          </p:nvPr>
        </p:nvSpPr>
        <p:spPr>
          <a:xfrm>
            <a:off x="6625800" y="3076560"/>
            <a:ext cx="2915280" cy="1559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2"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subTitle"/>
          </p:nvPr>
        </p:nvSpPr>
        <p:spPr>
          <a:xfrm>
            <a:off x="502920" y="1368360"/>
            <a:ext cx="9054720" cy="32698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502920" y="1368360"/>
            <a:ext cx="9054720" cy="3269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6"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
        <p:nvSpPr>
          <p:cNvPr id="47" name="PlaceHolder 2"/>
          <p:cNvSpPr>
            <a:spLocks noGrp="1"/>
          </p:cNvSpPr>
          <p:nvPr>
            <p:ph type="body"/>
          </p:nvPr>
        </p:nvSpPr>
        <p:spPr>
          <a:xfrm>
            <a:off x="502920" y="1368360"/>
            <a:ext cx="4418640" cy="3269880"/>
          </a:xfrm>
          <a:prstGeom prst="rect">
            <a:avLst/>
          </a:prstGeom>
        </p:spPr>
        <p:txBody>
          <a:bodyPr lIns="0" rIns="0" tIns="0" bIns="0">
            <a:normAutofit/>
          </a:bodyPr>
          <a:p>
            <a:endParaRPr b="0" lang="en-GB" sz="3200" spc="-1" strike="noStrike">
              <a:latin typeface="Arial"/>
            </a:endParaRPr>
          </a:p>
        </p:txBody>
      </p:sp>
      <p:sp>
        <p:nvSpPr>
          <p:cNvPr id="48" name="PlaceHolder 3"/>
          <p:cNvSpPr>
            <a:spLocks noGrp="1"/>
          </p:cNvSpPr>
          <p:nvPr>
            <p:ph type="body"/>
          </p:nvPr>
        </p:nvSpPr>
        <p:spPr>
          <a:xfrm>
            <a:off x="5142960" y="1368360"/>
            <a:ext cx="4418640" cy="3269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9"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0" name="PlaceHolder 1"/>
          <p:cNvSpPr>
            <a:spLocks noGrp="1"/>
          </p:cNvSpPr>
          <p:nvPr>
            <p:ph type="subTitle"/>
          </p:nvPr>
        </p:nvSpPr>
        <p:spPr>
          <a:xfrm>
            <a:off x="503280" y="215640"/>
            <a:ext cx="8081640" cy="37594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
        <p:nvSpPr>
          <p:cNvPr id="52" name="PlaceHolder 2"/>
          <p:cNvSpPr>
            <a:spLocks noGrp="1"/>
          </p:cNvSpPr>
          <p:nvPr>
            <p:ph type="body"/>
          </p:nvPr>
        </p:nvSpPr>
        <p:spPr>
          <a:xfrm>
            <a:off x="502920" y="1368360"/>
            <a:ext cx="4418640" cy="1559520"/>
          </a:xfrm>
          <a:prstGeom prst="rect">
            <a:avLst/>
          </a:prstGeom>
        </p:spPr>
        <p:txBody>
          <a:bodyPr lIns="0" rIns="0" tIns="0" bIns="0">
            <a:normAutofit/>
          </a:bodyPr>
          <a:p>
            <a:endParaRPr b="0" lang="en-GB" sz="3200" spc="-1" strike="noStrike">
              <a:latin typeface="Arial"/>
            </a:endParaRPr>
          </a:p>
        </p:txBody>
      </p:sp>
      <p:sp>
        <p:nvSpPr>
          <p:cNvPr id="53" name="PlaceHolder 3"/>
          <p:cNvSpPr>
            <a:spLocks noGrp="1"/>
          </p:cNvSpPr>
          <p:nvPr>
            <p:ph type="body"/>
          </p:nvPr>
        </p:nvSpPr>
        <p:spPr>
          <a:xfrm>
            <a:off x="5142960" y="1368360"/>
            <a:ext cx="4418640" cy="3269880"/>
          </a:xfrm>
          <a:prstGeom prst="rect">
            <a:avLst/>
          </a:prstGeom>
        </p:spPr>
        <p:txBody>
          <a:bodyPr lIns="0" rIns="0" tIns="0" bIns="0">
            <a:normAutofit/>
          </a:bodyPr>
          <a:p>
            <a:endParaRPr b="0" lang="en-GB" sz="3200" spc="-1" strike="noStrike">
              <a:latin typeface="Arial"/>
            </a:endParaRPr>
          </a:p>
        </p:txBody>
      </p:sp>
      <p:sp>
        <p:nvSpPr>
          <p:cNvPr id="54" name="PlaceHolder 4"/>
          <p:cNvSpPr>
            <a:spLocks noGrp="1"/>
          </p:cNvSpPr>
          <p:nvPr>
            <p:ph type="body"/>
          </p:nvPr>
        </p:nvSpPr>
        <p:spPr>
          <a:xfrm>
            <a:off x="502920" y="3076560"/>
            <a:ext cx="4418640" cy="1559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
        <p:nvSpPr>
          <p:cNvPr id="56" name="PlaceHolder 2"/>
          <p:cNvSpPr>
            <a:spLocks noGrp="1"/>
          </p:cNvSpPr>
          <p:nvPr>
            <p:ph type="body"/>
          </p:nvPr>
        </p:nvSpPr>
        <p:spPr>
          <a:xfrm>
            <a:off x="502920" y="1368360"/>
            <a:ext cx="4418640" cy="3269880"/>
          </a:xfrm>
          <a:prstGeom prst="rect">
            <a:avLst/>
          </a:prstGeom>
        </p:spPr>
        <p:txBody>
          <a:bodyPr lIns="0" rIns="0" tIns="0" bIns="0">
            <a:normAutofit/>
          </a:bodyPr>
          <a:p>
            <a:endParaRPr b="0" lang="en-GB" sz="3200" spc="-1" strike="noStrike">
              <a:latin typeface="Arial"/>
            </a:endParaRPr>
          </a:p>
        </p:txBody>
      </p:sp>
      <p:sp>
        <p:nvSpPr>
          <p:cNvPr id="57" name="PlaceHolder 3"/>
          <p:cNvSpPr>
            <a:spLocks noGrp="1"/>
          </p:cNvSpPr>
          <p:nvPr>
            <p:ph type="body"/>
          </p:nvPr>
        </p:nvSpPr>
        <p:spPr>
          <a:xfrm>
            <a:off x="5142960" y="1368360"/>
            <a:ext cx="4418640" cy="1559520"/>
          </a:xfrm>
          <a:prstGeom prst="rect">
            <a:avLst/>
          </a:prstGeom>
        </p:spPr>
        <p:txBody>
          <a:bodyPr lIns="0" rIns="0" tIns="0" bIns="0">
            <a:normAutofit/>
          </a:bodyPr>
          <a:p>
            <a:endParaRPr b="0" lang="en-GB" sz="3200" spc="-1" strike="noStrike">
              <a:latin typeface="Arial"/>
            </a:endParaRPr>
          </a:p>
        </p:txBody>
      </p:sp>
      <p:sp>
        <p:nvSpPr>
          <p:cNvPr id="58" name="PlaceHolder 4"/>
          <p:cNvSpPr>
            <a:spLocks noGrp="1"/>
          </p:cNvSpPr>
          <p:nvPr>
            <p:ph type="body"/>
          </p:nvPr>
        </p:nvSpPr>
        <p:spPr>
          <a:xfrm>
            <a:off x="5142960" y="3076560"/>
            <a:ext cx="4418640" cy="1559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
        <p:nvSpPr>
          <p:cNvPr id="60" name="PlaceHolder 2"/>
          <p:cNvSpPr>
            <a:spLocks noGrp="1"/>
          </p:cNvSpPr>
          <p:nvPr>
            <p:ph type="body"/>
          </p:nvPr>
        </p:nvSpPr>
        <p:spPr>
          <a:xfrm>
            <a:off x="502920" y="1368360"/>
            <a:ext cx="4418640" cy="1559520"/>
          </a:xfrm>
          <a:prstGeom prst="rect">
            <a:avLst/>
          </a:prstGeom>
        </p:spPr>
        <p:txBody>
          <a:bodyPr lIns="0" rIns="0" tIns="0" bIns="0">
            <a:normAutofit/>
          </a:bodyPr>
          <a:p>
            <a:endParaRPr b="0" lang="en-GB" sz="3200" spc="-1" strike="noStrike">
              <a:latin typeface="Arial"/>
            </a:endParaRPr>
          </a:p>
        </p:txBody>
      </p:sp>
      <p:sp>
        <p:nvSpPr>
          <p:cNvPr id="61" name="PlaceHolder 3"/>
          <p:cNvSpPr>
            <a:spLocks noGrp="1"/>
          </p:cNvSpPr>
          <p:nvPr>
            <p:ph type="body"/>
          </p:nvPr>
        </p:nvSpPr>
        <p:spPr>
          <a:xfrm>
            <a:off x="5142960" y="1368360"/>
            <a:ext cx="4418640" cy="1559520"/>
          </a:xfrm>
          <a:prstGeom prst="rect">
            <a:avLst/>
          </a:prstGeom>
        </p:spPr>
        <p:txBody>
          <a:bodyPr lIns="0" rIns="0" tIns="0" bIns="0">
            <a:normAutofit/>
          </a:bodyPr>
          <a:p>
            <a:endParaRPr b="0" lang="en-GB" sz="3200" spc="-1" strike="noStrike">
              <a:latin typeface="Arial"/>
            </a:endParaRPr>
          </a:p>
        </p:txBody>
      </p:sp>
      <p:sp>
        <p:nvSpPr>
          <p:cNvPr id="62" name="PlaceHolder 4"/>
          <p:cNvSpPr>
            <a:spLocks noGrp="1"/>
          </p:cNvSpPr>
          <p:nvPr>
            <p:ph type="body"/>
          </p:nvPr>
        </p:nvSpPr>
        <p:spPr>
          <a:xfrm>
            <a:off x="502920" y="3076560"/>
            <a:ext cx="9054720" cy="1559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
        <p:nvSpPr>
          <p:cNvPr id="64" name="PlaceHolder 2"/>
          <p:cNvSpPr>
            <a:spLocks noGrp="1"/>
          </p:cNvSpPr>
          <p:nvPr>
            <p:ph type="body"/>
          </p:nvPr>
        </p:nvSpPr>
        <p:spPr>
          <a:xfrm>
            <a:off x="502920" y="1368360"/>
            <a:ext cx="9054720" cy="1559520"/>
          </a:xfrm>
          <a:prstGeom prst="rect">
            <a:avLst/>
          </a:prstGeom>
        </p:spPr>
        <p:txBody>
          <a:bodyPr lIns="0" rIns="0" tIns="0" bIns="0">
            <a:normAutofit/>
          </a:bodyPr>
          <a:p>
            <a:endParaRPr b="0" lang="en-GB" sz="3200" spc="-1" strike="noStrike">
              <a:latin typeface="Arial"/>
            </a:endParaRPr>
          </a:p>
        </p:txBody>
      </p:sp>
      <p:sp>
        <p:nvSpPr>
          <p:cNvPr id="65" name="PlaceHolder 3"/>
          <p:cNvSpPr>
            <a:spLocks noGrp="1"/>
          </p:cNvSpPr>
          <p:nvPr>
            <p:ph type="body"/>
          </p:nvPr>
        </p:nvSpPr>
        <p:spPr>
          <a:xfrm>
            <a:off x="502920" y="3076560"/>
            <a:ext cx="9054720" cy="1559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
        <p:nvSpPr>
          <p:cNvPr id="67" name="PlaceHolder 2"/>
          <p:cNvSpPr>
            <a:spLocks noGrp="1"/>
          </p:cNvSpPr>
          <p:nvPr>
            <p:ph type="body"/>
          </p:nvPr>
        </p:nvSpPr>
        <p:spPr>
          <a:xfrm>
            <a:off x="502920" y="1368360"/>
            <a:ext cx="4418640" cy="1559520"/>
          </a:xfrm>
          <a:prstGeom prst="rect">
            <a:avLst/>
          </a:prstGeom>
        </p:spPr>
        <p:txBody>
          <a:bodyPr lIns="0" rIns="0" tIns="0" bIns="0">
            <a:normAutofit/>
          </a:bodyPr>
          <a:p>
            <a:endParaRPr b="0" lang="en-GB" sz="3200" spc="-1" strike="noStrike">
              <a:latin typeface="Arial"/>
            </a:endParaRPr>
          </a:p>
        </p:txBody>
      </p:sp>
      <p:sp>
        <p:nvSpPr>
          <p:cNvPr id="68" name="PlaceHolder 3"/>
          <p:cNvSpPr>
            <a:spLocks noGrp="1"/>
          </p:cNvSpPr>
          <p:nvPr>
            <p:ph type="body"/>
          </p:nvPr>
        </p:nvSpPr>
        <p:spPr>
          <a:xfrm>
            <a:off x="5142960" y="1368360"/>
            <a:ext cx="4418640" cy="1559520"/>
          </a:xfrm>
          <a:prstGeom prst="rect">
            <a:avLst/>
          </a:prstGeom>
        </p:spPr>
        <p:txBody>
          <a:bodyPr lIns="0" rIns="0" tIns="0" bIns="0">
            <a:normAutofit/>
          </a:bodyPr>
          <a:p>
            <a:endParaRPr b="0" lang="en-GB" sz="3200" spc="-1" strike="noStrike">
              <a:latin typeface="Arial"/>
            </a:endParaRPr>
          </a:p>
        </p:txBody>
      </p:sp>
      <p:sp>
        <p:nvSpPr>
          <p:cNvPr id="69" name="PlaceHolder 4"/>
          <p:cNvSpPr>
            <a:spLocks noGrp="1"/>
          </p:cNvSpPr>
          <p:nvPr>
            <p:ph type="body"/>
          </p:nvPr>
        </p:nvSpPr>
        <p:spPr>
          <a:xfrm>
            <a:off x="502920" y="3076560"/>
            <a:ext cx="4418640" cy="1559520"/>
          </a:xfrm>
          <a:prstGeom prst="rect">
            <a:avLst/>
          </a:prstGeom>
        </p:spPr>
        <p:txBody>
          <a:bodyPr lIns="0" rIns="0" tIns="0" bIns="0">
            <a:normAutofit/>
          </a:bodyPr>
          <a:p>
            <a:endParaRPr b="0" lang="en-GB" sz="3200" spc="-1" strike="noStrike">
              <a:latin typeface="Arial"/>
            </a:endParaRPr>
          </a:p>
        </p:txBody>
      </p:sp>
      <p:sp>
        <p:nvSpPr>
          <p:cNvPr id="70" name="PlaceHolder 5"/>
          <p:cNvSpPr>
            <a:spLocks noGrp="1"/>
          </p:cNvSpPr>
          <p:nvPr>
            <p:ph type="body"/>
          </p:nvPr>
        </p:nvSpPr>
        <p:spPr>
          <a:xfrm>
            <a:off x="5142960" y="3076560"/>
            <a:ext cx="4418640" cy="1559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503280" y="215640"/>
            <a:ext cx="8081640" cy="810720"/>
          </a:xfrm>
          <a:prstGeom prst="rect">
            <a:avLst/>
          </a:prstGeom>
        </p:spPr>
        <p:txBody>
          <a:bodyPr lIns="0" rIns="0" tIns="0" bIns="0" anchor="ctr">
            <a:noAutofit/>
          </a:bodyPr>
          <a:p>
            <a:pPr algn="ctr"/>
            <a:endParaRPr b="0" lang="en-GB" sz="4400" spc="-1" strike="noStrike">
              <a:latin typeface="Arial"/>
            </a:endParaRPr>
          </a:p>
        </p:txBody>
      </p:sp>
      <p:sp>
        <p:nvSpPr>
          <p:cNvPr id="72" name="PlaceHolder 2"/>
          <p:cNvSpPr>
            <a:spLocks noGrp="1"/>
          </p:cNvSpPr>
          <p:nvPr>
            <p:ph type="body"/>
          </p:nvPr>
        </p:nvSpPr>
        <p:spPr>
          <a:xfrm>
            <a:off x="502920" y="1368360"/>
            <a:ext cx="2915280" cy="1559520"/>
          </a:xfrm>
          <a:prstGeom prst="rect">
            <a:avLst/>
          </a:prstGeom>
        </p:spPr>
        <p:txBody>
          <a:bodyPr lIns="0" rIns="0" tIns="0" bIns="0">
            <a:normAutofit/>
          </a:bodyPr>
          <a:p>
            <a:endParaRPr b="0" lang="en-GB" sz="3200" spc="-1" strike="noStrike">
              <a:latin typeface="Arial"/>
            </a:endParaRPr>
          </a:p>
        </p:txBody>
      </p:sp>
      <p:sp>
        <p:nvSpPr>
          <p:cNvPr id="73" name="PlaceHolder 3"/>
          <p:cNvSpPr>
            <a:spLocks noGrp="1"/>
          </p:cNvSpPr>
          <p:nvPr>
            <p:ph type="body"/>
          </p:nvPr>
        </p:nvSpPr>
        <p:spPr>
          <a:xfrm>
            <a:off x="3564360" y="1368360"/>
            <a:ext cx="2915280" cy="1559520"/>
          </a:xfrm>
          <a:prstGeom prst="rect">
            <a:avLst/>
          </a:prstGeom>
        </p:spPr>
        <p:txBody>
          <a:bodyPr lIns="0" rIns="0" tIns="0" bIns="0">
            <a:normAutofit/>
          </a:bodyPr>
          <a:p>
            <a:endParaRPr b="0" lang="en-GB" sz="3200" spc="-1" strike="noStrike">
              <a:latin typeface="Arial"/>
            </a:endParaRPr>
          </a:p>
        </p:txBody>
      </p:sp>
      <p:sp>
        <p:nvSpPr>
          <p:cNvPr id="74" name="PlaceHolder 4"/>
          <p:cNvSpPr>
            <a:spLocks noGrp="1"/>
          </p:cNvSpPr>
          <p:nvPr>
            <p:ph type="body"/>
          </p:nvPr>
        </p:nvSpPr>
        <p:spPr>
          <a:xfrm>
            <a:off x="6625800" y="1368360"/>
            <a:ext cx="2915280" cy="1559520"/>
          </a:xfrm>
          <a:prstGeom prst="rect">
            <a:avLst/>
          </a:prstGeom>
        </p:spPr>
        <p:txBody>
          <a:bodyPr lIns="0" rIns="0" tIns="0" bIns="0">
            <a:normAutofit/>
          </a:bodyPr>
          <a:p>
            <a:endParaRPr b="0" lang="en-GB" sz="3200" spc="-1" strike="noStrike">
              <a:latin typeface="Arial"/>
            </a:endParaRPr>
          </a:p>
        </p:txBody>
      </p:sp>
      <p:sp>
        <p:nvSpPr>
          <p:cNvPr id="75" name="PlaceHolder 5"/>
          <p:cNvSpPr>
            <a:spLocks noGrp="1"/>
          </p:cNvSpPr>
          <p:nvPr>
            <p:ph type="body"/>
          </p:nvPr>
        </p:nvSpPr>
        <p:spPr>
          <a:xfrm>
            <a:off x="502920" y="3076560"/>
            <a:ext cx="2915280" cy="1559520"/>
          </a:xfrm>
          <a:prstGeom prst="rect">
            <a:avLst/>
          </a:prstGeom>
        </p:spPr>
        <p:txBody>
          <a:bodyPr lIns="0" rIns="0" tIns="0" bIns="0">
            <a:normAutofit/>
          </a:bodyPr>
          <a:p>
            <a:endParaRPr b="0" lang="en-GB" sz="3200" spc="-1" strike="noStrike">
              <a:latin typeface="Arial"/>
            </a:endParaRPr>
          </a:p>
        </p:txBody>
      </p:sp>
      <p:sp>
        <p:nvSpPr>
          <p:cNvPr id="76" name="PlaceHolder 6"/>
          <p:cNvSpPr>
            <a:spLocks noGrp="1"/>
          </p:cNvSpPr>
          <p:nvPr>
            <p:ph type="body"/>
          </p:nvPr>
        </p:nvSpPr>
        <p:spPr>
          <a:xfrm>
            <a:off x="3564360" y="3076560"/>
            <a:ext cx="2915280" cy="1559520"/>
          </a:xfrm>
          <a:prstGeom prst="rect">
            <a:avLst/>
          </a:prstGeom>
        </p:spPr>
        <p:txBody>
          <a:bodyPr lIns="0" rIns="0" tIns="0" bIns="0">
            <a:normAutofit/>
          </a:bodyPr>
          <a:p>
            <a:endParaRPr b="0" lang="en-GB" sz="3200" spc="-1" strike="noStrike">
              <a:latin typeface="Arial"/>
            </a:endParaRPr>
          </a:p>
        </p:txBody>
      </p:sp>
      <p:sp>
        <p:nvSpPr>
          <p:cNvPr id="77" name="PlaceHolder 7"/>
          <p:cNvSpPr>
            <a:spLocks noGrp="1"/>
          </p:cNvSpPr>
          <p:nvPr>
            <p:ph type="body"/>
          </p:nvPr>
        </p:nvSpPr>
        <p:spPr>
          <a:xfrm>
            <a:off x="6625800" y="3076560"/>
            <a:ext cx="2915280" cy="155952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pn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 descr=""/>
          <p:cNvPicPr/>
          <p:nvPr/>
        </p:nvPicPr>
        <p:blipFill>
          <a:blip r:embed="rId2"/>
          <a:stretch/>
        </p:blipFill>
        <p:spPr>
          <a:xfrm>
            <a:off x="0" y="0"/>
            <a:ext cx="10078560" cy="5667120"/>
          </a:xfrm>
          <a:prstGeom prst="rect">
            <a:avLst/>
          </a:prstGeom>
          <a:ln w="0">
            <a:noFill/>
          </a:ln>
        </p:spPr>
      </p:pic>
      <p:sp>
        <p:nvSpPr>
          <p:cNvPr id="1" name="PlaceHolder 1"/>
          <p:cNvSpPr>
            <a:spLocks noGrp="1"/>
          </p:cNvSpPr>
          <p:nvPr>
            <p:ph type="title"/>
          </p:nvPr>
        </p:nvSpPr>
        <p:spPr>
          <a:xfrm>
            <a:off x="503280" y="215640"/>
            <a:ext cx="8081640" cy="810720"/>
          </a:xfrm>
          <a:prstGeom prst="rect">
            <a:avLst/>
          </a:prstGeom>
        </p:spPr>
        <p:txBody>
          <a:bodyPr lIns="0" rIns="0" tIns="0" bIns="0" anchor="ctr">
            <a:noAutofit/>
          </a:bodyPr>
          <a:p>
            <a:r>
              <a:rPr b="0" lang="en-GB" sz="1800" spc="-1" strike="noStrike">
                <a:latin typeface="Arial"/>
              </a:rPr>
              <a:t>Click to edit the title text format</a:t>
            </a:r>
            <a:endParaRPr b="0" lang="en-GB" sz="1800" spc="-1" strike="noStrike">
              <a:latin typeface="Arial"/>
            </a:endParaRPr>
          </a:p>
        </p:txBody>
      </p:sp>
      <p:sp>
        <p:nvSpPr>
          <p:cNvPr id="2" name="PlaceHolder 2"/>
          <p:cNvSpPr>
            <a:spLocks noGrp="1"/>
          </p:cNvSpPr>
          <p:nvPr>
            <p:ph type="body"/>
          </p:nvPr>
        </p:nvSpPr>
        <p:spPr>
          <a:xfrm>
            <a:off x="504000" y="1326600"/>
            <a:ext cx="9072000" cy="328860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39" name="" descr=""/>
          <p:cNvPicPr/>
          <p:nvPr/>
        </p:nvPicPr>
        <p:blipFill>
          <a:blip r:embed="rId2"/>
          <a:stretch/>
        </p:blipFill>
        <p:spPr>
          <a:xfrm>
            <a:off x="0" y="0"/>
            <a:ext cx="10078560" cy="5667120"/>
          </a:xfrm>
          <a:prstGeom prst="rect">
            <a:avLst/>
          </a:prstGeom>
          <a:ln w="0">
            <a:noFill/>
          </a:ln>
        </p:spPr>
      </p:pic>
      <p:sp>
        <p:nvSpPr>
          <p:cNvPr id="40" name="PlaceHolder 1"/>
          <p:cNvSpPr>
            <a:spLocks noGrp="1"/>
          </p:cNvSpPr>
          <p:nvPr>
            <p:ph type="title"/>
          </p:nvPr>
        </p:nvSpPr>
        <p:spPr>
          <a:xfrm>
            <a:off x="503280" y="215640"/>
            <a:ext cx="8081640" cy="810720"/>
          </a:xfrm>
          <a:prstGeom prst="rect">
            <a:avLst/>
          </a:prstGeom>
        </p:spPr>
        <p:txBody>
          <a:bodyPr lIns="0" rIns="0" tIns="0" bIns="0" anchor="ctr">
            <a:noAutofit/>
          </a:bodyPr>
          <a:p>
            <a:r>
              <a:rPr b="0" lang="en-GB" sz="1800" spc="-1" strike="noStrike">
                <a:latin typeface="Arial"/>
              </a:rPr>
              <a:t>Click to edit the title text format</a:t>
            </a:r>
            <a:endParaRPr b="0" lang="en-GB" sz="1800" spc="-1" strike="noStrike">
              <a:latin typeface="Arial"/>
            </a:endParaRPr>
          </a:p>
        </p:txBody>
      </p:sp>
      <p:sp>
        <p:nvSpPr>
          <p:cNvPr id="41" name="PlaceHolder 2"/>
          <p:cNvSpPr>
            <a:spLocks noGrp="1"/>
          </p:cNvSpPr>
          <p:nvPr>
            <p:ph type="body"/>
          </p:nvPr>
        </p:nvSpPr>
        <p:spPr>
          <a:xfrm>
            <a:off x="502920" y="1368360"/>
            <a:ext cx="9054720" cy="3269880"/>
          </a:xfrm>
          <a:prstGeom prst="rect">
            <a:avLst/>
          </a:prstGeom>
        </p:spPr>
        <p:txBody>
          <a:bodyPr lIns="0" rIns="0" tIns="1512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3.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13.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3.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2.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4" name=""/>
          <p:cNvSpPr/>
          <p:nvPr/>
        </p:nvSpPr>
        <p:spPr>
          <a:xfrm>
            <a:off x="503280" y="216000"/>
            <a:ext cx="8098920" cy="82836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3200" spc="-1" strike="noStrike">
                <a:solidFill>
                  <a:srgbClr val="000000"/>
                </a:solidFill>
                <a:latin typeface="Times New Roman"/>
                <a:ea typeface="Times New Roman"/>
              </a:rPr>
              <a:t>Classical Mythology and Legends in Roman and Medieval Times HPAH5082 / HPAH6082 </a:t>
            </a:r>
            <a:endParaRPr b="0" lang="en-GB" sz="3200" spc="-1" strike="noStrike">
              <a:latin typeface="Arial"/>
            </a:endParaRPr>
          </a:p>
        </p:txBody>
      </p:sp>
      <p:pic>
        <p:nvPicPr>
          <p:cNvPr id="85" name="" descr=""/>
          <p:cNvPicPr/>
          <p:nvPr/>
        </p:nvPicPr>
        <p:blipFill>
          <a:blip r:embed="rId1"/>
          <a:stretch/>
        </p:blipFill>
        <p:spPr>
          <a:xfrm>
            <a:off x="1746360" y="1149480"/>
            <a:ext cx="7467120" cy="4520880"/>
          </a:xfrm>
          <a:prstGeom prst="rect">
            <a:avLst/>
          </a:prstGeom>
          <a:ln w="0">
            <a:noFill/>
          </a:ln>
        </p:spPr>
      </p:pic>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6" name=""/>
          <p:cNvSpPr/>
          <p:nvPr/>
        </p:nvSpPr>
        <p:spPr>
          <a:xfrm>
            <a:off x="503280" y="216000"/>
            <a:ext cx="8098920" cy="82836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3300" spc="-1" strike="noStrike">
                <a:solidFill>
                  <a:srgbClr val="000000"/>
                </a:solidFill>
                <a:latin typeface="Times New Roman"/>
              </a:rPr>
              <a:t>Aims</a:t>
            </a:r>
            <a:endParaRPr b="0" lang="en-GB" sz="3300" spc="-1" strike="noStrike">
              <a:latin typeface="Arial"/>
            </a:endParaRPr>
          </a:p>
        </p:txBody>
      </p:sp>
      <p:sp>
        <p:nvSpPr>
          <p:cNvPr id="87" name=""/>
          <p:cNvSpPr/>
          <p:nvPr/>
        </p:nvSpPr>
        <p:spPr>
          <a:xfrm>
            <a:off x="502920" y="1368000"/>
            <a:ext cx="9072000" cy="3287520"/>
          </a:xfrm>
          <a:prstGeom prst="rect">
            <a:avLst/>
          </a:prstGeom>
          <a:noFill/>
          <a:ln w="0">
            <a:noFill/>
          </a:ln>
        </p:spPr>
        <p:style>
          <a:lnRef idx="0"/>
          <a:fillRef idx="0"/>
          <a:effectRef idx="0"/>
          <a:fontRef idx="minor"/>
        </p:style>
        <p:txBody>
          <a:bodyPr lIns="0" rIns="0" tIns="15120" bIns="0">
            <a:normAutofit/>
          </a:bodyPr>
          <a:p>
            <a:pPr marL="342720" indent="-331560">
              <a:lnSpc>
                <a:spcPct val="95000"/>
              </a:lnSpc>
              <a:spcAft>
                <a:spcPts val="1060"/>
              </a:spcAft>
              <a:tabLst>
                <a:tab algn="l" pos="0"/>
              </a:tabLst>
            </a:pPr>
            <a:r>
              <a:rPr b="0" lang="de-DE" sz="1800" spc="-1" strike="noStrike">
                <a:solidFill>
                  <a:srgbClr val="000000"/>
                </a:solidFill>
                <a:latin typeface="Times New Roman"/>
                <a:ea typeface="Arial"/>
              </a:rPr>
              <a:t>To engage with scholarly approaches to and theoretical frameworks for the study of heroic myths from the Classical world and their manifestation in literary texts in ancient and medieval times.</a:t>
            </a:r>
            <a:endParaRPr b="0" lang="en-GB" sz="1800" spc="-1" strike="noStrike">
              <a:latin typeface="Arial"/>
            </a:endParaRPr>
          </a:p>
          <a:p>
            <a:pPr marL="342720" indent="-331560">
              <a:lnSpc>
                <a:spcPct val="95000"/>
              </a:lnSpc>
              <a:spcAft>
                <a:spcPts val="1060"/>
              </a:spcAft>
              <a:tabLst>
                <a:tab algn="l" pos="0"/>
              </a:tabLst>
            </a:pPr>
            <a:r>
              <a:rPr b="0" lang="de-DE" sz="1800" spc="-1" strike="noStrike">
                <a:solidFill>
                  <a:srgbClr val="000000"/>
                </a:solidFill>
                <a:latin typeface="Times New Roman"/>
                <a:ea typeface="Arial"/>
              </a:rPr>
              <a:t>To critically analyse the use of these myths in literature in their socio-cultural and historical contexts, using detailed knowledge;</a:t>
            </a:r>
            <a:endParaRPr b="0" lang="en-GB" sz="1800" spc="-1" strike="noStrike">
              <a:latin typeface="Arial"/>
            </a:endParaRPr>
          </a:p>
        </p:txBody>
      </p:sp>
      <p:pic>
        <p:nvPicPr>
          <p:cNvPr id="88" name="" descr=""/>
          <p:cNvPicPr/>
          <p:nvPr/>
        </p:nvPicPr>
        <p:blipFill>
          <a:blip r:embed="rId1"/>
          <a:stretch/>
        </p:blipFill>
        <p:spPr>
          <a:xfrm>
            <a:off x="6659640" y="2519280"/>
            <a:ext cx="1684080" cy="3055680"/>
          </a:xfrm>
          <a:prstGeom prst="rect">
            <a:avLst/>
          </a:prstGeom>
          <a:ln w="0">
            <a:noFill/>
          </a:ln>
        </p:spPr>
      </p:pic>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9" name=""/>
          <p:cNvSpPr/>
          <p:nvPr/>
        </p:nvSpPr>
        <p:spPr>
          <a:xfrm>
            <a:off x="503280" y="216000"/>
            <a:ext cx="8098920" cy="82836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3300" spc="-1" strike="noStrike">
                <a:solidFill>
                  <a:srgbClr val="000000"/>
                </a:solidFill>
                <a:latin typeface="Times New Roman"/>
              </a:rPr>
              <a:t>Learning Outcomes</a:t>
            </a:r>
            <a:endParaRPr b="0" lang="en-GB" sz="3300" spc="-1" strike="noStrike">
              <a:latin typeface="Arial"/>
            </a:endParaRPr>
          </a:p>
        </p:txBody>
      </p:sp>
      <p:sp>
        <p:nvSpPr>
          <p:cNvPr id="90" name=""/>
          <p:cNvSpPr/>
          <p:nvPr/>
        </p:nvSpPr>
        <p:spPr>
          <a:xfrm>
            <a:off x="468000" y="1294920"/>
            <a:ext cx="9072000" cy="3287520"/>
          </a:xfrm>
          <a:prstGeom prst="rect">
            <a:avLst/>
          </a:prstGeom>
          <a:noFill/>
          <a:ln w="0">
            <a:noFill/>
          </a:ln>
        </p:spPr>
        <p:style>
          <a:lnRef idx="0"/>
          <a:fillRef idx="0"/>
          <a:effectRef idx="0"/>
          <a:fontRef idx="minor"/>
        </p:style>
        <p:txBody>
          <a:bodyPr lIns="0" rIns="0" tIns="15120" bIns="0">
            <a:normAutofit/>
          </a:bodyPr>
          <a:p>
            <a:pPr marL="342720" indent="-331560">
              <a:lnSpc>
                <a:spcPct val="95000"/>
              </a:lnSpc>
              <a:spcAft>
                <a:spcPts val="1060"/>
              </a:spcAft>
              <a:tabLst>
                <a:tab algn="l" pos="0"/>
              </a:tabLst>
            </a:pPr>
            <a:r>
              <a:rPr b="0" lang="de-DE" sz="1800" spc="-1" strike="noStrike">
                <a:solidFill>
                  <a:srgbClr val="000000"/>
                </a:solidFill>
                <a:latin typeface="Times New Roman"/>
              </a:rPr>
              <a:t>Upon the successful completion of this module, the student should be able to:</a:t>
            </a:r>
            <a:endParaRPr b="0" lang="en-GB" sz="1800" spc="-1" strike="noStrike">
              <a:latin typeface="Arial"/>
            </a:endParaRPr>
          </a:p>
          <a:p>
            <a:pPr marL="342720" indent="-331560">
              <a:lnSpc>
                <a:spcPct val="95000"/>
              </a:lnSpc>
              <a:spcAft>
                <a:spcPts val="1060"/>
              </a:spcAft>
              <a:tabLst>
                <a:tab algn="l" pos="0"/>
              </a:tabLst>
            </a:pPr>
            <a:r>
              <a:rPr b="0" lang="de-DE" sz="1800" spc="-1" strike="noStrike">
                <a:solidFill>
                  <a:srgbClr val="000000"/>
                </a:solidFill>
                <a:latin typeface="Times New Roman"/>
              </a:rPr>
              <a:t>demonstrate a sound knowledge of some myths concerning heroes from the Classical world and of the individual literary manifestations of these myth read as part of the module;</a:t>
            </a:r>
            <a:endParaRPr b="0" lang="en-GB" sz="1800" spc="-1" strike="noStrike">
              <a:latin typeface="Arial"/>
            </a:endParaRPr>
          </a:p>
          <a:p>
            <a:pPr marL="342720" indent="-331560">
              <a:lnSpc>
                <a:spcPct val="95000"/>
              </a:lnSpc>
              <a:spcAft>
                <a:spcPts val="1060"/>
              </a:spcAft>
              <a:tabLst>
                <a:tab algn="l" pos="0"/>
              </a:tabLst>
            </a:pPr>
            <a:r>
              <a:rPr b="0" lang="de-DE" sz="1800" spc="-1" strike="noStrike">
                <a:solidFill>
                  <a:srgbClr val="000000"/>
                </a:solidFill>
                <a:latin typeface="Times New Roman"/>
              </a:rPr>
              <a:t>display an understanding and critical appreciation of key themes and diverse scholarly approaches to these myths;</a:t>
            </a:r>
            <a:endParaRPr b="0" lang="en-GB" sz="1800" spc="-1" strike="noStrike">
              <a:latin typeface="Arial"/>
            </a:endParaRPr>
          </a:p>
          <a:p>
            <a:pPr marL="342720" indent="-331560">
              <a:lnSpc>
                <a:spcPct val="95000"/>
              </a:lnSpc>
              <a:spcAft>
                <a:spcPts val="1060"/>
              </a:spcAft>
              <a:tabLst>
                <a:tab algn="l" pos="0"/>
              </a:tabLst>
            </a:pPr>
            <a:r>
              <a:rPr b="0" lang="de-DE" sz="1800" spc="-1" strike="noStrike">
                <a:solidFill>
                  <a:srgbClr val="000000"/>
                </a:solidFill>
                <a:latin typeface="Times New Roman"/>
                <a:ea typeface="Arial"/>
              </a:rPr>
              <a:t>demonstrate an understanding of literary, socio-cultural and historical contexts, and how these affect our interpretation of the literary manifestations of the myth.</a:t>
            </a:r>
            <a:endParaRPr b="0" lang="en-GB" sz="1800" spc="-1" strike="noStrike">
              <a:latin typeface="Arial"/>
            </a:endParaRPr>
          </a:p>
          <a:p>
            <a:pPr marL="342720" indent="-331560">
              <a:lnSpc>
                <a:spcPct val="95000"/>
              </a:lnSpc>
              <a:spcAft>
                <a:spcPts val="1060"/>
              </a:spcAft>
              <a:tabLst>
                <a:tab algn="l" pos="0"/>
              </a:tabLst>
            </a:pPr>
            <a:endParaRPr b="0" lang="en-GB" sz="1800" spc="-1" strike="noStrike">
              <a:latin typeface="Arial"/>
            </a:endParaRPr>
          </a:p>
          <a:p>
            <a:pPr marL="342720" indent="-331560">
              <a:lnSpc>
                <a:spcPct val="95000"/>
              </a:lnSpc>
              <a:spcAft>
                <a:spcPts val="1060"/>
              </a:spcAft>
              <a:tabLst>
                <a:tab algn="l" pos="0"/>
              </a:tabLst>
            </a:pPr>
            <a:endParaRPr b="0" lang="en-GB" sz="1800" spc="-1" strike="noStrike">
              <a:latin typeface="Arial"/>
            </a:endParaRPr>
          </a:p>
        </p:txBody>
      </p:sp>
      <p:pic>
        <p:nvPicPr>
          <p:cNvPr id="91" name="" descr=""/>
          <p:cNvPicPr/>
          <p:nvPr/>
        </p:nvPicPr>
        <p:blipFill>
          <a:blip r:embed="rId1"/>
          <a:stretch/>
        </p:blipFill>
        <p:spPr>
          <a:xfrm>
            <a:off x="8431200" y="3308400"/>
            <a:ext cx="1107720" cy="1731600"/>
          </a:xfrm>
          <a:prstGeom prst="rect">
            <a:avLst/>
          </a:prstGeom>
          <a:ln w="0">
            <a:noFill/>
          </a:ln>
        </p:spPr>
      </p:pic>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2" name=""/>
          <p:cNvSpPr/>
          <p:nvPr/>
        </p:nvSpPr>
        <p:spPr>
          <a:xfrm>
            <a:off x="503280" y="216000"/>
            <a:ext cx="8098920" cy="82836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3300" spc="-1" strike="noStrike">
                <a:solidFill>
                  <a:srgbClr val="000000"/>
                </a:solidFill>
                <a:latin typeface="Times New Roman"/>
              </a:rPr>
              <a:t>Indicative content</a:t>
            </a:r>
            <a:endParaRPr b="0" lang="en-GB" sz="3300" spc="-1" strike="noStrike">
              <a:latin typeface="Arial"/>
            </a:endParaRPr>
          </a:p>
        </p:txBody>
      </p:sp>
      <p:sp>
        <p:nvSpPr>
          <p:cNvPr id="93" name=""/>
          <p:cNvSpPr/>
          <p:nvPr/>
        </p:nvSpPr>
        <p:spPr>
          <a:xfrm>
            <a:off x="502920" y="1294920"/>
            <a:ext cx="9072000" cy="3287520"/>
          </a:xfrm>
          <a:prstGeom prst="rect">
            <a:avLst/>
          </a:prstGeom>
          <a:noFill/>
          <a:ln w="0">
            <a:noFill/>
          </a:ln>
        </p:spPr>
        <p:style>
          <a:lnRef idx="0"/>
          <a:fillRef idx="0"/>
          <a:effectRef idx="0"/>
          <a:fontRef idx="minor"/>
        </p:style>
        <p:txBody>
          <a:bodyPr lIns="0" rIns="0" tIns="15120" bIns="0">
            <a:normAutofit/>
          </a:bodyPr>
          <a:p>
            <a:pPr marL="342720" indent="-331560">
              <a:lnSpc>
                <a:spcPct val="95000"/>
              </a:lnSpc>
              <a:spcAft>
                <a:spcPts val="1060"/>
              </a:spcAft>
              <a:tabLst>
                <a:tab algn="l" pos="0"/>
              </a:tabLst>
            </a:pPr>
            <a:r>
              <a:rPr b="0" lang="de-DE" sz="1800" spc="-1" strike="noStrike">
                <a:solidFill>
                  <a:srgbClr val="000000"/>
                </a:solidFill>
                <a:latin typeface="Times New Roman"/>
                <a:ea typeface="Arial"/>
              </a:rPr>
              <a:t>Myths concerning heroes from the ancient world, such as Achilles and Alexander, have been told and retold throughout antiquity and after. This module examines the use and function of some of the myths in the ancient Roman world and medieval times, and provides students with a detailed study of some mythic heroes in a variety of literary works. A selection of literary versions of the myth will be studied in depth, such as Statius’ </a:t>
            </a:r>
            <a:r>
              <a:rPr b="0" i="1" lang="de-DE" sz="1800" spc="-1" strike="noStrike">
                <a:solidFill>
                  <a:srgbClr val="000000"/>
                </a:solidFill>
                <a:latin typeface="Times New Roman"/>
                <a:ea typeface="Arial"/>
              </a:rPr>
              <a:t>Achilleid</a:t>
            </a:r>
            <a:r>
              <a:rPr b="0" lang="de-DE" sz="1800" spc="-1" strike="noStrike">
                <a:solidFill>
                  <a:srgbClr val="000000"/>
                </a:solidFill>
                <a:latin typeface="Times New Roman"/>
                <a:ea typeface="Arial"/>
              </a:rPr>
              <a:t> and </a:t>
            </a:r>
            <a:r>
              <a:rPr b="0" lang="de-DE" sz="1800" spc="-1" strike="noStrike">
                <a:solidFill>
                  <a:srgbClr val="010101"/>
                </a:solidFill>
                <a:latin typeface="Times New Roman"/>
                <a:ea typeface="Arial"/>
              </a:rPr>
              <a:t>Walter of Châtillon’s </a:t>
            </a:r>
            <a:r>
              <a:rPr b="0" i="1" lang="de-DE" sz="1800" spc="-1" strike="noStrike">
                <a:solidFill>
                  <a:srgbClr val="010101"/>
                </a:solidFill>
                <a:latin typeface="Times New Roman"/>
                <a:ea typeface="Arial"/>
              </a:rPr>
              <a:t>Alexandreis</a:t>
            </a:r>
            <a:r>
              <a:rPr b="0" lang="de-DE" sz="1800" spc="-1" strike="noStrike">
                <a:solidFill>
                  <a:srgbClr val="000000"/>
                </a:solidFill>
                <a:latin typeface="Times New Roman"/>
                <a:ea typeface="Arial"/>
              </a:rPr>
              <a:t>. The module offers the student the opportunity to explore the impact of the socio-cultural and historical context (such as the compositional backdrop) and the impact of the literary context. The module also affords students an opportunity to critically explore attitudes to gender and heroism as conveyed through the studied texts.</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4" name=""/>
          <p:cNvSpPr/>
          <p:nvPr/>
        </p:nvSpPr>
        <p:spPr>
          <a:xfrm>
            <a:off x="503280" y="216000"/>
            <a:ext cx="8098920" cy="82836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3300" spc="-1" strike="noStrike">
                <a:solidFill>
                  <a:srgbClr val="000000"/>
                </a:solidFill>
                <a:latin typeface="Times New Roman"/>
              </a:rPr>
              <a:t>HPAH5082/6082: on myth and reception of myth of Achilles and Alexander the Great</a:t>
            </a:r>
            <a:endParaRPr b="0" lang="en-GB" sz="3300" spc="-1" strike="noStrike">
              <a:latin typeface="Arial"/>
            </a:endParaRPr>
          </a:p>
        </p:txBody>
      </p:sp>
      <p:sp>
        <p:nvSpPr>
          <p:cNvPr id="95" name=""/>
          <p:cNvSpPr/>
          <p:nvPr/>
        </p:nvSpPr>
        <p:spPr>
          <a:xfrm>
            <a:off x="502920" y="1368000"/>
            <a:ext cx="9072000" cy="3287520"/>
          </a:xfrm>
          <a:prstGeom prst="rect">
            <a:avLst/>
          </a:prstGeom>
          <a:noFill/>
          <a:ln w="0">
            <a:noFill/>
          </a:ln>
        </p:spPr>
        <p:style>
          <a:lnRef idx="0"/>
          <a:fillRef idx="0"/>
          <a:effectRef idx="0"/>
          <a:fontRef idx="minor"/>
        </p:style>
        <p:txBody>
          <a:bodyPr lIns="0" rIns="0" tIns="15120" bIns="0">
            <a:normAutofit fontScale="86000"/>
          </a:bodyPr>
          <a:p>
            <a:pPr>
              <a:lnSpc>
                <a:spcPct val="95000"/>
              </a:lnSpc>
              <a:spcAft>
                <a:spcPts val="1060"/>
              </a:spcAft>
              <a:tabLst>
                <a:tab algn="l" pos="0"/>
                <a:tab algn="l" pos="96480"/>
                <a:tab algn="l" pos="545760"/>
                <a:tab algn="l" pos="995040"/>
                <a:tab algn="l" pos="1444320"/>
                <a:tab algn="l" pos="1893600"/>
                <a:tab algn="l" pos="2342880"/>
                <a:tab algn="l" pos="2792160"/>
                <a:tab algn="l" pos="3241440"/>
                <a:tab algn="l" pos="3690720"/>
                <a:tab algn="l" pos="4140000"/>
                <a:tab algn="l" pos="4589280"/>
                <a:tab algn="l" pos="5038560"/>
                <a:tab algn="l" pos="5487840"/>
                <a:tab algn="l" pos="5943600"/>
                <a:tab algn="l" pos="6386400"/>
                <a:tab algn="l" pos="6835680"/>
                <a:tab algn="l" pos="7284960"/>
                <a:tab algn="l" pos="7734240"/>
                <a:tab algn="l" pos="8183520"/>
                <a:tab algn="l" pos="863280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00000"/>
                </a:solidFill>
                <a:latin typeface="Times New Roman"/>
                <a:ea typeface="Noto Sans"/>
              </a:rPr>
              <a:t>▪ </a:t>
            </a:r>
            <a:r>
              <a:rPr b="0" lang="de-DE" sz="1800" spc="-1" strike="noStrike">
                <a:solidFill>
                  <a:srgbClr val="000000"/>
                </a:solidFill>
                <a:latin typeface="Times New Roman"/>
                <a:ea typeface="Noto Sans"/>
              </a:rPr>
              <a:t>Three assignments (</a:t>
            </a:r>
            <a:r>
              <a:rPr b="1" lang="de-DE" sz="1800" spc="-1" strike="noStrike">
                <a:solidFill>
                  <a:srgbClr val="000000"/>
                </a:solidFill>
                <a:latin typeface="Times New Roman"/>
                <a:ea typeface="Noto Sans"/>
              </a:rPr>
              <a:t>d</a:t>
            </a:r>
            <a:r>
              <a:rPr b="1" lang="de-DE" sz="1800" spc="-1" strike="noStrike">
                <a:solidFill>
                  <a:srgbClr val="000000"/>
                </a:solidFill>
                <a:latin typeface="Times New Roman"/>
                <a:ea typeface="Times New Roman"/>
              </a:rPr>
              <a:t>o not repeat material used for prior assignments. You must NOT treat the same heroic figure in all three assignments</a:t>
            </a:r>
            <a:r>
              <a:rPr b="0" lang="de-DE" sz="1800" spc="-1" strike="noStrike">
                <a:solidFill>
                  <a:srgbClr val="000000"/>
                </a:solidFill>
                <a:latin typeface="Times New Roman"/>
                <a:ea typeface="Times New Roman"/>
              </a:rPr>
              <a:t>):</a:t>
            </a:r>
            <a:endParaRPr b="0" lang="en-GB" sz="1800" spc="-1" strike="noStrike">
              <a:latin typeface="Arial"/>
            </a:endParaRPr>
          </a:p>
          <a:p>
            <a:pPr>
              <a:lnSpc>
                <a:spcPct val="95000"/>
              </a:lnSpc>
              <a:spcAft>
                <a:spcPts val="1060"/>
              </a:spcAft>
              <a:tabLst>
                <a:tab algn="l" pos="0"/>
                <a:tab algn="l" pos="96480"/>
                <a:tab algn="l" pos="545760"/>
                <a:tab algn="l" pos="995040"/>
                <a:tab algn="l" pos="1444320"/>
                <a:tab algn="l" pos="1893600"/>
                <a:tab algn="l" pos="2342880"/>
                <a:tab algn="l" pos="2792160"/>
                <a:tab algn="l" pos="3241440"/>
                <a:tab algn="l" pos="3690720"/>
                <a:tab algn="l" pos="4140000"/>
                <a:tab algn="l" pos="4589280"/>
                <a:tab algn="l" pos="5038560"/>
                <a:tab algn="l" pos="5487840"/>
                <a:tab algn="l" pos="5943600"/>
                <a:tab algn="l" pos="6386400"/>
                <a:tab algn="l" pos="6835680"/>
                <a:tab algn="l" pos="7284960"/>
                <a:tab algn="l" pos="7734240"/>
                <a:tab algn="l" pos="8183520"/>
                <a:tab algn="l" pos="863280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u="sng">
                <a:solidFill>
                  <a:srgbClr val="000000"/>
                </a:solidFill>
                <a:uFillTx/>
                <a:latin typeface="Times New Roman"/>
                <a:ea typeface="Noto Sans"/>
              </a:rPr>
              <a:t>Assignment 1</a:t>
            </a:r>
            <a:r>
              <a:rPr b="0" lang="de-DE" sz="1800" spc="-1" strike="noStrike">
                <a:solidFill>
                  <a:srgbClr val="000000"/>
                </a:solidFill>
                <a:latin typeface="Times New Roman"/>
                <a:ea typeface="Noto Sans"/>
              </a:rPr>
              <a:t> (account of sources): deadline Sunday 1/2/2026</a:t>
            </a:r>
            <a:endParaRPr b="0" lang="en-GB" sz="1800" spc="-1" strike="noStrike">
              <a:latin typeface="Arial"/>
            </a:endParaRPr>
          </a:p>
          <a:p>
            <a:pPr marL="342720" indent="-331560">
              <a:lnSpc>
                <a:spcPct val="95000"/>
              </a:lnSpc>
              <a:spcAft>
                <a:spcPts val="1060"/>
              </a:spcAft>
              <a:tabLst>
                <a:tab algn="l" pos="0"/>
              </a:tabLst>
            </a:pPr>
            <a:r>
              <a:rPr b="0" lang="de-DE" sz="1800" spc="-1" strike="noStrike" u="sng">
                <a:solidFill>
                  <a:srgbClr val="000000"/>
                </a:solidFill>
                <a:uFillTx/>
                <a:latin typeface="Times New Roman"/>
                <a:ea typeface="Noto Sans"/>
              </a:rPr>
              <a:t>Assignment 2</a:t>
            </a:r>
            <a:r>
              <a:rPr b="0" lang="de-DE" sz="1800" spc="-1" strike="noStrike">
                <a:solidFill>
                  <a:srgbClr val="000000"/>
                </a:solidFill>
                <a:latin typeface="Times New Roman"/>
                <a:ea typeface="Noto Sans"/>
              </a:rPr>
              <a:t> (critical commentary): deadline Sunday 8/2/2026</a:t>
            </a:r>
            <a:endParaRPr b="0" lang="en-GB" sz="1800" spc="-1" strike="noStrike">
              <a:latin typeface="Arial"/>
            </a:endParaRPr>
          </a:p>
          <a:p>
            <a:pPr marL="342720" indent="-331560">
              <a:lnSpc>
                <a:spcPct val="95000"/>
              </a:lnSpc>
              <a:spcAft>
                <a:spcPts val="1060"/>
              </a:spcAft>
              <a:tabLst>
                <a:tab algn="l" pos="0"/>
              </a:tabLst>
            </a:pPr>
            <a:r>
              <a:rPr b="0" lang="de-DE" sz="1800" spc="-1" strike="noStrike" u="sng">
                <a:solidFill>
                  <a:srgbClr val="000000"/>
                </a:solidFill>
                <a:uFillTx/>
                <a:latin typeface="Times New Roman"/>
                <a:ea typeface="Noto Sans"/>
              </a:rPr>
              <a:t>Assignment 3</a:t>
            </a:r>
            <a:r>
              <a:rPr b="0" lang="de-DE" sz="1800" spc="-1" strike="noStrike">
                <a:solidFill>
                  <a:srgbClr val="000000"/>
                </a:solidFill>
                <a:latin typeface="Times New Roman"/>
                <a:ea typeface="Noto Sans"/>
              </a:rPr>
              <a:t> (essay): deadline: Sunday 22/2/2026</a:t>
            </a:r>
            <a:endParaRPr b="0" lang="en-GB" sz="1800" spc="-1" strike="noStrike">
              <a:latin typeface="Arial"/>
            </a:endParaRPr>
          </a:p>
          <a:p>
            <a:pPr marL="342720" indent="-331560">
              <a:lnSpc>
                <a:spcPct val="95000"/>
              </a:lnSpc>
              <a:spcAft>
                <a:spcPts val="1060"/>
              </a:spcAft>
              <a:tabLst>
                <a:tab algn="l" pos="0"/>
              </a:tabLst>
            </a:pPr>
            <a:r>
              <a:rPr b="0" lang="de-DE" sz="1800" spc="-1" strike="noStrike">
                <a:solidFill>
                  <a:srgbClr val="000000"/>
                </a:solidFill>
                <a:latin typeface="Times New Roman"/>
                <a:ea typeface="Noto Sans"/>
              </a:rPr>
              <a:t>NB there will be no on-campus sessions in week 4: this week is for researching and writing the essay.</a:t>
            </a:r>
            <a:endParaRPr b="0" lang="en-GB" sz="1800" spc="-1" strike="noStrike">
              <a:latin typeface="Arial"/>
            </a:endParaRPr>
          </a:p>
          <a:p>
            <a:pPr marL="342720" indent="-331560">
              <a:lnSpc>
                <a:spcPct val="95000"/>
              </a:lnSpc>
              <a:spcAft>
                <a:spcPts val="1060"/>
              </a:spcAft>
              <a:tabLst>
                <a:tab algn="l" pos="0"/>
                <a:tab algn="l" pos="96480"/>
                <a:tab algn="l" pos="545760"/>
                <a:tab algn="l" pos="995040"/>
                <a:tab algn="l" pos="1444320"/>
                <a:tab algn="l" pos="1893600"/>
                <a:tab algn="l" pos="2342880"/>
                <a:tab algn="l" pos="2792160"/>
                <a:tab algn="l" pos="3241440"/>
                <a:tab algn="l" pos="3690720"/>
                <a:tab algn="l" pos="4140000"/>
                <a:tab algn="l" pos="4589280"/>
                <a:tab algn="l" pos="5038560"/>
                <a:tab algn="l" pos="5487840"/>
                <a:tab algn="l" pos="5943600"/>
                <a:tab algn="l" pos="6386400"/>
                <a:tab algn="l" pos="6835680"/>
                <a:tab algn="l" pos="7284960"/>
                <a:tab algn="l" pos="7734240"/>
                <a:tab algn="l" pos="8183520"/>
                <a:tab algn="l" pos="863280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00000"/>
                </a:solidFill>
                <a:latin typeface="Times New Roman"/>
                <a:ea typeface="Noto Sans"/>
              </a:rPr>
              <a:t>There will be an extra online session on Thursday 29/1/2026, where people can sign-up to individually discuss the source assignment, and Thursday 5/2/2026 where people can sign-up to individually discuss the commentary assignment</a:t>
            </a:r>
            <a:endParaRPr b="0" lang="en-GB" sz="1800" spc="-1" strike="noStrike">
              <a:latin typeface="Arial"/>
            </a:endParaRPr>
          </a:p>
          <a:p>
            <a:pPr marL="342720" indent="-331560">
              <a:lnSpc>
                <a:spcPct val="95000"/>
              </a:lnSpc>
              <a:spcAft>
                <a:spcPts val="1060"/>
              </a:spcAft>
              <a:tabLst>
                <a:tab algn="l" pos="0"/>
              </a:tabLst>
            </a:pPr>
            <a:r>
              <a:rPr b="0" lang="de-DE" sz="1800" spc="-1" strike="noStrike">
                <a:solidFill>
                  <a:srgbClr val="000000"/>
                </a:solidFill>
                <a:latin typeface="Times New Roman"/>
                <a:ea typeface="Noto Sans"/>
              </a:rPr>
              <a:t>On Monday am 15/4/2024 there will be online slots for individual discussion of essay plans.   </a:t>
            </a:r>
            <a:endParaRPr b="0" lang="en-GB" sz="1800" spc="-1" strike="noStrike">
              <a:latin typeface="Arial"/>
            </a:endParaRPr>
          </a:p>
          <a:p>
            <a:pPr marL="342720" indent="-331560">
              <a:lnSpc>
                <a:spcPct val="95000"/>
              </a:lnSpc>
              <a:spcAft>
                <a:spcPts val="1060"/>
              </a:spcAft>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6" name=""/>
          <p:cNvSpPr/>
          <p:nvPr/>
        </p:nvSpPr>
        <p:spPr>
          <a:xfrm>
            <a:off x="503280" y="216000"/>
            <a:ext cx="8098920" cy="82836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3300" spc="-1" strike="noStrike">
                <a:solidFill>
                  <a:srgbClr val="000000"/>
                </a:solidFill>
                <a:latin typeface="Times New Roman"/>
              </a:rPr>
              <a:t>NB</a:t>
            </a:r>
            <a:endParaRPr b="0" lang="en-GB" sz="3300" spc="-1" strike="noStrike">
              <a:latin typeface="Arial"/>
            </a:endParaRPr>
          </a:p>
        </p:txBody>
      </p:sp>
      <p:sp>
        <p:nvSpPr>
          <p:cNvPr id="97" name=""/>
          <p:cNvSpPr/>
          <p:nvPr/>
        </p:nvSpPr>
        <p:spPr>
          <a:xfrm>
            <a:off x="502920" y="1368000"/>
            <a:ext cx="9072000" cy="3287520"/>
          </a:xfrm>
          <a:prstGeom prst="rect">
            <a:avLst/>
          </a:prstGeom>
          <a:noFill/>
          <a:ln w="0">
            <a:noFill/>
          </a:ln>
        </p:spPr>
        <p:style>
          <a:lnRef idx="0"/>
          <a:fillRef idx="0"/>
          <a:effectRef idx="0"/>
          <a:fontRef idx="minor"/>
        </p:style>
        <p:txBody>
          <a:bodyPr lIns="0" rIns="0" tIns="15120" bIns="0">
            <a:normAutofit/>
          </a:bodyPr>
          <a:p>
            <a:pPr>
              <a:lnSpc>
                <a:spcPct val="95000"/>
              </a:lnSpc>
              <a:spcAft>
                <a:spcPts val="1060"/>
              </a:spcAft>
              <a:tabLst>
                <a:tab algn="l" pos="0"/>
                <a:tab algn="l" pos="96480"/>
                <a:tab algn="l" pos="545760"/>
                <a:tab algn="l" pos="995040"/>
                <a:tab algn="l" pos="1444320"/>
                <a:tab algn="l" pos="1893600"/>
                <a:tab algn="l" pos="2342880"/>
                <a:tab algn="l" pos="2792160"/>
                <a:tab algn="l" pos="3241440"/>
                <a:tab algn="l" pos="3690720"/>
                <a:tab algn="l" pos="4140000"/>
                <a:tab algn="l" pos="4589280"/>
                <a:tab algn="l" pos="5038560"/>
                <a:tab algn="l" pos="5487840"/>
                <a:tab algn="l" pos="5943600"/>
                <a:tab algn="l" pos="6386400"/>
                <a:tab algn="l" pos="6835680"/>
                <a:tab algn="l" pos="7284960"/>
                <a:tab algn="l" pos="7734240"/>
                <a:tab algn="l" pos="8183520"/>
                <a:tab algn="l" pos="863280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00000"/>
                </a:solidFill>
                <a:latin typeface="Times New Roman"/>
                <a:ea typeface="Noto Sans"/>
              </a:rPr>
              <a:t>▪ </a:t>
            </a:r>
            <a:r>
              <a:rPr b="0" lang="de-DE" sz="1800" spc="-1" strike="noStrike">
                <a:solidFill>
                  <a:srgbClr val="000000"/>
                </a:solidFill>
                <a:latin typeface="Times New Roman"/>
                <a:ea typeface="Noto Sans"/>
              </a:rPr>
              <a:t>Classes: Monday, Wednesday, Friday 10-12.50 (on-campus apart from individual discussion slots, unless prior arrangement with student services)</a:t>
            </a:r>
            <a:endParaRPr b="0" lang="en-GB" sz="1800" spc="-1" strike="noStrike">
              <a:latin typeface="Arial"/>
            </a:endParaRPr>
          </a:p>
          <a:p>
            <a:pPr marL="342720" indent="-331560">
              <a:lnSpc>
                <a:spcPct val="95000"/>
              </a:lnSpc>
              <a:spcAft>
                <a:spcPts val="1060"/>
              </a:spcAft>
              <a:tabLst>
                <a:tab algn="l" pos="0"/>
              </a:tabLst>
            </a:pPr>
            <a:r>
              <a:rPr b="0" lang="de-DE" sz="1800" spc="-1" strike="noStrike">
                <a:solidFill>
                  <a:srgbClr val="000000"/>
                </a:solidFill>
                <a:latin typeface="Times New Roman"/>
                <a:ea typeface="Noto Sans"/>
              </a:rPr>
              <a:t>▪ </a:t>
            </a:r>
            <a:r>
              <a:rPr b="0" lang="de-DE" sz="1800" spc="-1" strike="noStrike">
                <a:solidFill>
                  <a:srgbClr val="000000"/>
                </a:solidFill>
                <a:latin typeface="Times New Roman"/>
                <a:ea typeface="Noto Sans"/>
              </a:rPr>
              <a:t>Please notify me if you are absent (email r.parkes@uwtsd.ac.uk)</a:t>
            </a:r>
            <a:endParaRPr b="0" lang="en-GB" sz="1800" spc="-1" strike="noStrike">
              <a:latin typeface="Arial"/>
            </a:endParaRPr>
          </a:p>
          <a:p>
            <a:pPr marL="342720" indent="-331560">
              <a:lnSpc>
                <a:spcPct val="95000"/>
              </a:lnSpc>
              <a:spcAft>
                <a:spcPts val="1060"/>
              </a:spcAft>
              <a:tabLst>
                <a:tab algn="l" pos="0"/>
              </a:tabLst>
            </a:pPr>
            <a:r>
              <a:rPr b="0" lang="de-DE" sz="1800" spc="-1" strike="noStrike">
                <a:solidFill>
                  <a:srgbClr val="000000"/>
                </a:solidFill>
                <a:latin typeface="Times New Roman"/>
                <a:ea typeface="Noto Sans"/>
              </a:rPr>
              <a:t>▪ </a:t>
            </a:r>
            <a:r>
              <a:rPr b="0" lang="de-DE" sz="1800" spc="-1" strike="noStrike">
                <a:solidFill>
                  <a:srgbClr val="000000"/>
                </a:solidFill>
                <a:latin typeface="Times New Roman"/>
                <a:ea typeface="Noto Sans"/>
              </a:rPr>
              <a:t>Email me if you wish to arrange to discuss anything outside of class</a:t>
            </a:r>
            <a:endParaRPr b="0" lang="en-GB" sz="1800" spc="-1" strike="noStrike">
              <a:latin typeface="Arial"/>
            </a:endParaRPr>
          </a:p>
          <a:p>
            <a:pPr marL="342720" indent="-331560">
              <a:lnSpc>
                <a:spcPct val="95000"/>
              </a:lnSpc>
              <a:spcAft>
                <a:spcPts val="1060"/>
              </a:spcAft>
              <a:tabLst>
                <a:tab algn="l" pos="0"/>
              </a:tabLst>
            </a:pPr>
            <a:r>
              <a:rPr b="0" lang="de-DE" sz="1800" spc="-1" strike="noStrike">
                <a:solidFill>
                  <a:srgbClr val="000000"/>
                </a:solidFill>
                <a:latin typeface="Times New Roman"/>
                <a:ea typeface="Noto Sans"/>
              </a:rPr>
              <a:t>▪ </a:t>
            </a:r>
            <a:r>
              <a:rPr b="0" lang="de-DE" sz="1800" spc="-1" strike="noStrike">
                <a:solidFill>
                  <a:srgbClr val="000000"/>
                </a:solidFill>
                <a:latin typeface="Times New Roman"/>
                <a:ea typeface="Noto Sans"/>
              </a:rPr>
              <a:t>the forum is also available for discussion and questions</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8" name=""/>
          <p:cNvSpPr/>
          <p:nvPr/>
        </p:nvSpPr>
        <p:spPr>
          <a:xfrm>
            <a:off x="502920" y="215640"/>
            <a:ext cx="8095680" cy="825120"/>
          </a:xfrm>
          <a:prstGeom prst="rect">
            <a:avLst/>
          </a:prstGeom>
          <a:noFill/>
          <a:ln w="0">
            <a:noFill/>
          </a:ln>
        </p:spPr>
        <p:style>
          <a:lnRef idx="0"/>
          <a:fillRef idx="0"/>
          <a:effectRef idx="0"/>
          <a:fontRef idx="minor"/>
        </p:style>
        <p:txBody>
          <a:bodyPr lIns="0" rIns="0" tIns="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en-GB" sz="3200" spc="-1" strike="noStrike">
                <a:solidFill>
                  <a:srgbClr val="000000"/>
                </a:solidFill>
                <a:latin typeface="Times New Roman"/>
                <a:ea typeface="Times New Roman"/>
              </a:rPr>
              <a:t>Week 1: introductory background and sources</a:t>
            </a:r>
            <a:endParaRPr b="0" lang="en-GB" sz="3200" spc="-1" strike="noStrike">
              <a:latin typeface="Arial"/>
            </a:endParaRPr>
          </a:p>
        </p:txBody>
      </p:sp>
      <p:sp>
        <p:nvSpPr>
          <p:cNvPr id="99" name=""/>
          <p:cNvSpPr/>
          <p:nvPr/>
        </p:nvSpPr>
        <p:spPr>
          <a:xfrm>
            <a:off x="502920" y="1368360"/>
            <a:ext cx="9069120" cy="3284280"/>
          </a:xfrm>
          <a:prstGeom prst="rect">
            <a:avLst/>
          </a:prstGeom>
          <a:noFill/>
          <a:ln w="0">
            <a:noFill/>
          </a:ln>
        </p:spPr>
        <p:style>
          <a:lnRef idx="0"/>
          <a:fillRef idx="0"/>
          <a:effectRef idx="0"/>
          <a:fontRef idx="minor"/>
        </p:style>
        <p:txBody>
          <a:bodyPr lIns="0" rIns="0" tIns="15120" bIns="0">
            <a:normAutofit/>
          </a:bodyPr>
          <a:p>
            <a:pPr marL="342720" indent="-329760">
              <a:lnSpc>
                <a:spcPct val="95000"/>
              </a:lnSpc>
              <a:spcAft>
                <a:spcPts val="1060"/>
              </a:spcAft>
              <a:tabLst>
                <a:tab algn="l" pos="0"/>
              </a:tabLst>
            </a:pPr>
            <a:r>
              <a:rPr b="0" lang="en-GB" sz="1800" spc="-1" strike="noStrike">
                <a:solidFill>
                  <a:srgbClr val="000000"/>
                </a:solidFill>
                <a:latin typeface="Times New Roman"/>
                <a:ea typeface="Noto Sans"/>
              </a:rPr>
              <a:t>▪</a:t>
            </a:r>
            <a:r>
              <a:rPr b="0" lang="en-GB" sz="1800" spc="-1" strike="noStrike">
                <a:solidFill>
                  <a:srgbClr val="000000"/>
                </a:solidFill>
                <a:latin typeface="Times New Roman"/>
                <a:ea typeface="Times New Roman"/>
              </a:rPr>
              <a:t> </a:t>
            </a:r>
            <a:r>
              <a:rPr b="1" lang="en-GB" sz="1800" spc="-1" strike="noStrike">
                <a:solidFill>
                  <a:srgbClr val="000000"/>
                </a:solidFill>
                <a:latin typeface="Times New Roman"/>
                <a:ea typeface="Times New Roman"/>
              </a:rPr>
              <a:t>HPAH5082</a:t>
            </a:r>
            <a:r>
              <a:rPr b="0" lang="en-GB" sz="1800" spc="-1" strike="noStrike">
                <a:solidFill>
                  <a:srgbClr val="000000"/>
                </a:solidFill>
                <a:latin typeface="Times New Roman"/>
                <a:ea typeface="Times New Roman"/>
              </a:rPr>
              <a:t> </a:t>
            </a:r>
            <a:r>
              <a:rPr b="0" lang="en-GB" sz="1800" spc="-1" strike="noStrike" u="sng">
                <a:solidFill>
                  <a:srgbClr val="010101"/>
                </a:solidFill>
                <a:uFillTx/>
                <a:latin typeface="Times New Roman"/>
                <a:ea typeface="Times New Roman"/>
              </a:rPr>
              <a:t>Assignment 1</a:t>
            </a:r>
            <a:r>
              <a:rPr b="0" lang="en-GB" sz="1800" spc="-1" strike="noStrike">
                <a:solidFill>
                  <a:srgbClr val="000000"/>
                </a:solidFill>
                <a:latin typeface="Times New Roman"/>
                <a:ea typeface="Times New Roman"/>
              </a:rPr>
              <a:t>: [</a:t>
            </a:r>
            <a:r>
              <a:rPr b="1" lang="en-GB" sz="1800" spc="-1" strike="noStrike">
                <a:solidFill>
                  <a:srgbClr val="000000"/>
                </a:solidFill>
                <a:latin typeface="Times New Roman"/>
                <a:ea typeface="Times New Roman"/>
              </a:rPr>
              <a:t>500</a:t>
            </a:r>
            <a:r>
              <a:rPr b="0" lang="en-GB" sz="1800" spc="-1" strike="noStrike">
                <a:solidFill>
                  <a:srgbClr val="000000"/>
                </a:solidFill>
                <a:latin typeface="Times New Roman"/>
                <a:ea typeface="Times New Roman"/>
              </a:rPr>
              <a:t> words] </a:t>
            </a:r>
            <a:endParaRPr b="0" lang="en-GB" sz="1800" spc="-1" strike="noStrike">
              <a:latin typeface="Arial"/>
            </a:endParaRPr>
          </a:p>
          <a:p>
            <a:pPr marL="342720" indent="-329760">
              <a:lnSpc>
                <a:spcPct val="95000"/>
              </a:lnSpc>
              <a:spcAft>
                <a:spcPts val="1060"/>
              </a:spcAft>
              <a:tabLst>
                <a:tab algn="l" pos="0"/>
              </a:tabLst>
            </a:pPr>
            <a:r>
              <a:rPr b="1" lang="en-GB" sz="1800" spc="-1" strike="noStrike">
                <a:solidFill>
                  <a:srgbClr val="000000"/>
                </a:solidFill>
                <a:latin typeface="Times New Roman"/>
                <a:ea typeface="Times New Roman"/>
              </a:rPr>
              <a:t>EITHER</a:t>
            </a:r>
            <a:r>
              <a:rPr b="0" lang="en-GB" sz="1800" spc="-1" strike="noStrike">
                <a:solidFill>
                  <a:srgbClr val="000000"/>
                </a:solidFill>
                <a:latin typeface="Times New Roman"/>
                <a:ea typeface="Times New Roman"/>
              </a:rPr>
              <a:t> i) </a:t>
            </a:r>
            <a:r>
              <a:rPr b="1" lang="en-GB" sz="1800" spc="-1" strike="noStrike">
                <a:solidFill>
                  <a:srgbClr val="000000"/>
                </a:solidFill>
                <a:latin typeface="Times New Roman"/>
                <a:ea typeface="Times New Roman"/>
              </a:rPr>
              <a:t>OR</a:t>
            </a:r>
            <a:r>
              <a:rPr b="0" lang="en-GB" sz="1800" spc="-1" strike="noStrike">
                <a:solidFill>
                  <a:srgbClr val="000000"/>
                </a:solidFill>
                <a:latin typeface="Times New Roman"/>
                <a:ea typeface="Times New Roman"/>
              </a:rPr>
              <a:t> ii)</a:t>
            </a:r>
            <a:endParaRPr b="0" lang="en-GB" sz="1800" spc="-1" strike="noStrike">
              <a:latin typeface="Arial"/>
            </a:endParaRPr>
          </a:p>
          <a:p>
            <a:pPr marL="342720" indent="-329760">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i)Give a detailed account, including variants, of Alexander’s encounter with Talestris in the sources. Focus upon Walter of Châtillon, </a:t>
            </a:r>
            <a:r>
              <a:rPr b="0" i="1" lang="en-GB" sz="1800" spc="-1" strike="noStrike">
                <a:solidFill>
                  <a:srgbClr val="010101"/>
                </a:solidFill>
                <a:latin typeface="Times New Roman"/>
                <a:ea typeface="Times New Roman"/>
              </a:rPr>
              <a:t>Alexandreis</a:t>
            </a:r>
            <a:r>
              <a:rPr b="0" lang="en-GB" sz="1800" spc="-1" strike="noStrike">
                <a:solidFill>
                  <a:srgbClr val="010101"/>
                </a:solidFill>
                <a:latin typeface="Times New Roman"/>
                <a:ea typeface="Times New Roman"/>
              </a:rPr>
              <a:t> 8.1-48; Quintus Curtius Rufus 6.5.24-32; </a:t>
            </a:r>
            <a:r>
              <a:rPr b="0" i="1" lang="en-GB" sz="1800" spc="-1" strike="noStrike">
                <a:solidFill>
                  <a:srgbClr val="010101"/>
                </a:solidFill>
                <a:latin typeface="Times New Roman"/>
                <a:ea typeface="Times New Roman"/>
              </a:rPr>
              <a:t>Historia de preliis</a:t>
            </a:r>
            <a:r>
              <a:rPr b="0" lang="en-GB" sz="1800" spc="-1" strike="noStrike">
                <a:solidFill>
                  <a:srgbClr val="010101"/>
                </a:solidFill>
                <a:latin typeface="Times New Roman"/>
                <a:ea typeface="Times New Roman"/>
              </a:rPr>
              <a:t> pp.77-9.</a:t>
            </a:r>
            <a:endParaRPr b="0" lang="en-GB" sz="1800" spc="-1" strike="noStrike">
              <a:latin typeface="Arial"/>
            </a:endParaRPr>
          </a:p>
          <a:p>
            <a:pPr marL="342720" indent="-329760">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or </a:t>
            </a:r>
            <a:endParaRPr b="0" lang="en-GB" sz="1800" spc="-1" strike="noStrike">
              <a:latin typeface="Arial"/>
            </a:endParaRPr>
          </a:p>
          <a:p>
            <a:pPr marL="342720" indent="-329760">
              <a:lnSpc>
                <a:spcPct val="108000"/>
              </a:lnSpc>
              <a:spcAft>
                <a:spcPts val="799"/>
              </a:spcAft>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ii) Give a detailed account, including variants, of Alexander’s relationship with Roxanne in the sources. Focus upon</a:t>
            </a:r>
            <a:r>
              <a:rPr b="0" lang="en-GB" sz="1800" spc="-1" strike="noStrike">
                <a:solidFill>
                  <a:srgbClr val="010101"/>
                </a:solidFill>
                <a:latin typeface="Times New Roman"/>
                <a:ea typeface="Aptos"/>
              </a:rPr>
              <a:t> </a:t>
            </a:r>
            <a:r>
              <a:rPr b="0" lang="en-GB" sz="1800" spc="-1" strike="noStrike">
                <a:solidFill>
                  <a:srgbClr val="010101"/>
                </a:solidFill>
                <a:latin typeface="Times New Roman"/>
                <a:ea typeface="Times New Roman"/>
              </a:rPr>
              <a:t>Quintus Curtius Rufus 8.4.21-30; Plutarch</a:t>
            </a:r>
            <a:r>
              <a:rPr b="0" i="1" lang="en-GB" sz="1800" spc="-1" strike="noStrike">
                <a:solidFill>
                  <a:srgbClr val="010101"/>
                </a:solidFill>
                <a:latin typeface="Times New Roman"/>
                <a:ea typeface="Times New Roman"/>
              </a:rPr>
              <a:t> Alex</a:t>
            </a:r>
            <a:r>
              <a:rPr b="0" lang="en-GB" sz="1800" spc="-1" strike="noStrike">
                <a:solidFill>
                  <a:srgbClr val="010101"/>
                </a:solidFill>
                <a:latin typeface="Times New Roman"/>
                <a:ea typeface="Times New Roman"/>
              </a:rPr>
              <a:t>. 47.4; Arrian 4.19.5-6.</a:t>
            </a:r>
            <a:endParaRPr b="0" lang="en-GB" sz="1800" spc="-1" strike="noStrike">
              <a:latin typeface="Arial"/>
            </a:endParaRPr>
          </a:p>
          <a:p>
            <a:pPr marL="342720" indent="-329760">
              <a:lnSpc>
                <a:spcPct val="95000"/>
              </a:lnSpc>
              <a:spcAft>
                <a:spcPts val="1060"/>
              </a:spcAft>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0" name=""/>
          <p:cNvSpPr/>
          <p:nvPr/>
        </p:nvSpPr>
        <p:spPr>
          <a:xfrm>
            <a:off x="503280" y="216000"/>
            <a:ext cx="8098920" cy="82836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en-GB" sz="3200" spc="-1" strike="noStrike">
                <a:solidFill>
                  <a:srgbClr val="000000"/>
                </a:solidFill>
                <a:latin typeface="Times New Roman"/>
                <a:ea typeface="Times New Roman"/>
              </a:rPr>
              <a:t>Week 1: introductory background and sources</a:t>
            </a:r>
            <a:endParaRPr b="0" lang="en-GB" sz="3200" spc="-1" strike="noStrike">
              <a:latin typeface="Arial"/>
            </a:endParaRPr>
          </a:p>
        </p:txBody>
      </p:sp>
      <p:sp>
        <p:nvSpPr>
          <p:cNvPr id="101" name=""/>
          <p:cNvSpPr/>
          <p:nvPr/>
        </p:nvSpPr>
        <p:spPr>
          <a:xfrm>
            <a:off x="502920" y="1368000"/>
            <a:ext cx="9072000" cy="3287520"/>
          </a:xfrm>
          <a:prstGeom prst="rect">
            <a:avLst/>
          </a:prstGeom>
          <a:noFill/>
          <a:ln w="0">
            <a:noFill/>
          </a:ln>
        </p:spPr>
        <p:style>
          <a:lnRef idx="0"/>
          <a:fillRef idx="0"/>
          <a:effectRef idx="0"/>
          <a:fontRef idx="minor"/>
        </p:style>
        <p:txBody>
          <a:bodyPr lIns="0" rIns="0" tIns="15120" bIns="0">
            <a:normAutofit/>
          </a:bodyPr>
          <a:p>
            <a:pPr marL="342720" indent="-329760">
              <a:lnSpc>
                <a:spcPct val="95000"/>
              </a:lnSpc>
              <a:spcAft>
                <a:spcPts val="1060"/>
              </a:spcAft>
              <a:tabLst>
                <a:tab algn="l" pos="0"/>
              </a:tabLst>
            </a:pPr>
            <a:r>
              <a:rPr b="0" lang="de-DE" sz="1800" spc="-1" strike="noStrike">
                <a:solidFill>
                  <a:srgbClr val="000000"/>
                </a:solidFill>
                <a:latin typeface="Times New Roman"/>
                <a:ea typeface="Times New Roman"/>
              </a:rPr>
              <a:t>● </a:t>
            </a:r>
            <a:r>
              <a:rPr b="1" lang="de-DE" sz="1800" spc="-1" strike="noStrike">
                <a:solidFill>
                  <a:srgbClr val="010101"/>
                </a:solidFill>
                <a:latin typeface="Times New Roman"/>
                <a:ea typeface="Times New Roman"/>
              </a:rPr>
              <a:t>HPAH6082</a:t>
            </a:r>
            <a:r>
              <a:rPr b="1" lang="de-DE" sz="1800" spc="-1" strike="noStrike">
                <a:solidFill>
                  <a:srgbClr val="000000"/>
                </a:solidFill>
                <a:latin typeface="Times New Roman"/>
                <a:ea typeface="Times New Roman"/>
              </a:rPr>
              <a:t> </a:t>
            </a:r>
            <a:r>
              <a:rPr b="0" lang="de-DE" sz="1800" spc="-1" strike="noStrike" u="sng">
                <a:solidFill>
                  <a:srgbClr val="010101"/>
                </a:solidFill>
                <a:uFillTx/>
                <a:latin typeface="Times New Roman"/>
                <a:ea typeface="Times New Roman"/>
              </a:rPr>
              <a:t>Assignment 1</a:t>
            </a:r>
            <a:r>
              <a:rPr b="0" lang="de-DE" sz="1800" spc="-1" strike="noStrike">
                <a:solidFill>
                  <a:srgbClr val="000000"/>
                </a:solidFill>
                <a:latin typeface="Times New Roman"/>
                <a:ea typeface="Times New Roman"/>
              </a:rPr>
              <a:t> [</a:t>
            </a:r>
            <a:r>
              <a:rPr b="1" lang="de-DE" sz="1800" spc="-1" strike="noStrike">
                <a:solidFill>
                  <a:srgbClr val="000000"/>
                </a:solidFill>
                <a:latin typeface="Times New Roman"/>
                <a:ea typeface="Times New Roman"/>
              </a:rPr>
              <a:t>1000</a:t>
            </a:r>
            <a:r>
              <a:rPr b="0" lang="de-DE" sz="1800" spc="-1" strike="noStrike">
                <a:solidFill>
                  <a:srgbClr val="000000"/>
                </a:solidFill>
                <a:latin typeface="Times New Roman"/>
                <a:ea typeface="Times New Roman"/>
              </a:rPr>
              <a:t> words]</a:t>
            </a:r>
            <a:endParaRPr b="0" lang="en-GB" sz="1800" spc="-1" strike="noStrike">
              <a:latin typeface="Arial"/>
            </a:endParaRPr>
          </a:p>
          <a:p>
            <a:pPr marL="342720" indent="-329760">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i) Give a detailed account of Alexander’s encounter with Talestris in the sources and </a:t>
            </a:r>
            <a:r>
              <a:rPr b="1" lang="de-DE" sz="1800" spc="-1" strike="noStrike">
                <a:solidFill>
                  <a:srgbClr val="010101"/>
                </a:solidFill>
                <a:latin typeface="Times New Roman"/>
                <a:ea typeface="Times New Roman"/>
              </a:rPr>
              <a:t>include analysis of reasons for the differences</a:t>
            </a:r>
            <a:r>
              <a:rPr b="0" lang="de-DE" sz="1800" spc="-1" strike="noStrike">
                <a:solidFill>
                  <a:srgbClr val="010101"/>
                </a:solidFill>
                <a:latin typeface="Times New Roman"/>
                <a:ea typeface="Times New Roman"/>
              </a:rPr>
              <a:t>. Focus upon Walter of Châtillon, </a:t>
            </a:r>
            <a:r>
              <a:rPr b="0" i="1" lang="de-DE" sz="1800" spc="-1" strike="noStrike">
                <a:solidFill>
                  <a:srgbClr val="010101"/>
                </a:solidFill>
                <a:latin typeface="Times New Roman"/>
                <a:ea typeface="Times New Roman"/>
              </a:rPr>
              <a:t>Alexandreis</a:t>
            </a:r>
            <a:r>
              <a:rPr b="0" lang="de-DE" sz="1800" spc="-1" strike="noStrike">
                <a:solidFill>
                  <a:srgbClr val="010101"/>
                </a:solidFill>
                <a:latin typeface="Times New Roman"/>
                <a:ea typeface="Times New Roman"/>
              </a:rPr>
              <a:t> 8.1-48; Quintus Curtius Rufus 6.5.24-32; </a:t>
            </a:r>
            <a:r>
              <a:rPr b="0" i="1" lang="de-DE" sz="1800" spc="-1" strike="noStrike">
                <a:solidFill>
                  <a:srgbClr val="010101"/>
                </a:solidFill>
                <a:latin typeface="Times New Roman"/>
                <a:ea typeface="Times New Roman"/>
              </a:rPr>
              <a:t>Historia de preliis</a:t>
            </a:r>
            <a:r>
              <a:rPr b="0" lang="de-DE" sz="1800" spc="-1" strike="noStrike">
                <a:solidFill>
                  <a:srgbClr val="010101"/>
                </a:solidFill>
                <a:latin typeface="Times New Roman"/>
                <a:ea typeface="Times New Roman"/>
              </a:rPr>
              <a:t> pp77-9.</a:t>
            </a:r>
            <a:endParaRPr b="0" lang="en-GB" sz="1800" spc="-1" strike="noStrike">
              <a:latin typeface="Arial"/>
            </a:endParaRPr>
          </a:p>
          <a:p>
            <a:pPr marL="342720" indent="-329760">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endParaRPr b="0" lang="en-GB" sz="1800" spc="-1" strike="noStrike">
              <a:latin typeface="Arial"/>
            </a:endParaRPr>
          </a:p>
          <a:p>
            <a:pPr marL="342720" indent="-329760">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or </a:t>
            </a:r>
            <a:endParaRPr b="0" lang="en-GB" sz="1800" spc="-1" strike="noStrike">
              <a:latin typeface="Arial"/>
            </a:endParaRPr>
          </a:p>
          <a:p>
            <a:pPr marL="342720" indent="-329760">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endParaRPr b="0" lang="en-GB" sz="1800" spc="-1" strike="noStrike">
              <a:latin typeface="Arial"/>
            </a:endParaRPr>
          </a:p>
          <a:p>
            <a:pPr marL="342720" indent="-340920">
              <a:lnSpc>
                <a:spcPct val="95000"/>
              </a:lnSpc>
              <a:spcAft>
                <a:spcPts val="1060"/>
              </a:spcAft>
              <a:tabLst>
                <a:tab algn="l" pos="0"/>
              </a:tabLst>
            </a:pPr>
            <a:r>
              <a:rPr b="0" lang="de-DE" sz="1800" spc="-1" strike="noStrike">
                <a:solidFill>
                  <a:srgbClr val="010101"/>
                </a:solidFill>
                <a:latin typeface="Times New Roman"/>
                <a:ea typeface="Times New Roman"/>
              </a:rPr>
              <a:t>ii) Give a detailed account of Alexander’s relationship with Roxanne in the sources and </a:t>
            </a:r>
            <a:r>
              <a:rPr b="1" lang="de-DE" sz="1800" spc="-1" strike="noStrike">
                <a:solidFill>
                  <a:srgbClr val="010101"/>
                </a:solidFill>
                <a:latin typeface="Times New Roman"/>
                <a:ea typeface="Times New Roman"/>
              </a:rPr>
              <a:t>include analysis of reasons for the differences</a:t>
            </a:r>
            <a:r>
              <a:rPr b="0" lang="de-DE" sz="1800" spc="-1" strike="noStrike">
                <a:solidFill>
                  <a:srgbClr val="010101"/>
                </a:solidFill>
                <a:latin typeface="Times New Roman"/>
                <a:ea typeface="Times New Roman"/>
              </a:rPr>
              <a:t>. Focus upon Quintus Curtius Rufus 8.4.21-30; Plutarch</a:t>
            </a:r>
            <a:r>
              <a:rPr b="0" i="1" lang="de-DE" sz="1800" spc="-1" strike="noStrike">
                <a:solidFill>
                  <a:srgbClr val="010101"/>
                </a:solidFill>
                <a:latin typeface="Times New Roman"/>
                <a:ea typeface="Times New Roman"/>
              </a:rPr>
              <a:t> Alexander</a:t>
            </a:r>
            <a:r>
              <a:rPr b="0" lang="de-DE" sz="1800" spc="-1" strike="noStrike">
                <a:solidFill>
                  <a:srgbClr val="010101"/>
                </a:solidFill>
                <a:latin typeface="Times New Roman"/>
                <a:ea typeface="Times New Roman"/>
              </a:rPr>
              <a:t> 47.4; Arrian 4.19.5-6.</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2" name=""/>
          <p:cNvSpPr/>
          <p:nvPr/>
        </p:nvSpPr>
        <p:spPr>
          <a:xfrm>
            <a:off x="503280" y="216000"/>
            <a:ext cx="8098920" cy="82836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3300" spc="-1" strike="noStrike">
                <a:solidFill>
                  <a:srgbClr val="000000"/>
                </a:solidFill>
                <a:latin typeface="Times New Roman"/>
                <a:ea typeface="Droid Sans Fallback"/>
              </a:rPr>
              <a:t>Week 2: critical commentary</a:t>
            </a:r>
            <a:endParaRPr b="0" lang="en-GB" sz="3300" spc="-1" strike="noStrike">
              <a:latin typeface="Arial"/>
            </a:endParaRPr>
          </a:p>
        </p:txBody>
      </p:sp>
      <p:sp>
        <p:nvSpPr>
          <p:cNvPr id="103" name=""/>
          <p:cNvSpPr/>
          <p:nvPr/>
        </p:nvSpPr>
        <p:spPr>
          <a:xfrm>
            <a:off x="502920" y="1368000"/>
            <a:ext cx="9072000" cy="3287520"/>
          </a:xfrm>
          <a:prstGeom prst="rect">
            <a:avLst/>
          </a:prstGeom>
          <a:noFill/>
          <a:ln w="0">
            <a:noFill/>
          </a:ln>
        </p:spPr>
        <p:style>
          <a:lnRef idx="0"/>
          <a:fillRef idx="0"/>
          <a:effectRef idx="0"/>
          <a:fontRef idx="minor"/>
        </p:style>
        <p:txBody>
          <a:bodyPr lIns="0" rIns="0" tIns="15120" bIns="0">
            <a:normAutofit/>
          </a:bodyPr>
          <a:p>
            <a:pPr marL="342720" indent="-331560">
              <a:lnSpc>
                <a:spcPct val="95000"/>
              </a:lnSpc>
              <a:spcAft>
                <a:spcPts val="1060"/>
              </a:spcAft>
              <a:tabLst>
                <a:tab algn="l" pos="0"/>
              </a:tabLst>
            </a:pPr>
            <a:r>
              <a:rPr b="1" lang="de-DE" sz="1800" spc="-1" strike="noStrike">
                <a:solidFill>
                  <a:srgbClr val="010101"/>
                </a:solidFill>
                <a:latin typeface="Times New Roman"/>
                <a:ea typeface="Times New Roman"/>
              </a:rPr>
              <a:t>HPAH5082</a:t>
            </a:r>
            <a:r>
              <a:rPr b="0" lang="de-DE" sz="1800" spc="-1" strike="noStrike" u="sng">
                <a:solidFill>
                  <a:srgbClr val="010101"/>
                </a:solidFill>
                <a:uFillTx/>
                <a:latin typeface="Times New Roman"/>
                <a:ea typeface="Times New Roman"/>
              </a:rPr>
              <a:t> Assignment 2</a:t>
            </a:r>
            <a:r>
              <a:rPr b="0" lang="de-DE" sz="1800" spc="-1" strike="noStrike">
                <a:solidFill>
                  <a:srgbClr val="010101"/>
                </a:solidFill>
                <a:latin typeface="Times New Roman"/>
                <a:ea typeface="Times New Roman"/>
              </a:rPr>
              <a:t>: [1500 words]</a:t>
            </a:r>
            <a:endParaRPr b="0" lang="en-GB" sz="1800" spc="-1" strike="noStrike">
              <a:latin typeface="Arial"/>
            </a:endParaRPr>
          </a:p>
          <a:p>
            <a:pPr marL="342720" indent="-331560">
              <a:lnSpc>
                <a:spcPct val="95000"/>
              </a:lnSpc>
              <a:spcAft>
                <a:spcPts val="1060"/>
              </a:spcAft>
              <a:tabLst>
                <a:tab algn="l" pos="0"/>
              </a:tabLst>
            </a:pPr>
            <a:r>
              <a:rPr b="0" lang="de-DE" sz="1800" spc="-1" strike="noStrike">
                <a:solidFill>
                  <a:srgbClr val="010101"/>
                </a:solidFill>
                <a:latin typeface="Times New Roman"/>
                <a:ea typeface="Times New Roman"/>
              </a:rPr>
              <a:t>Write a critical commentary on ONE of the following:</a:t>
            </a:r>
            <a:endParaRPr b="0" lang="en-GB" sz="1800" spc="-1" strike="noStrike">
              <a:latin typeface="Arial"/>
            </a:endParaRPr>
          </a:p>
          <a:p>
            <a:pPr marL="342720" indent="-331560">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i) Ovid </a:t>
            </a:r>
            <a:r>
              <a:rPr b="0" i="1" lang="de-DE" sz="1800" spc="-1" strike="noStrike">
                <a:solidFill>
                  <a:srgbClr val="010101"/>
                </a:solidFill>
                <a:latin typeface="Times New Roman"/>
                <a:ea typeface="Times New Roman"/>
              </a:rPr>
              <a:t>Heroides</a:t>
            </a:r>
            <a:r>
              <a:rPr b="0" lang="de-DE" sz="1800" spc="-1" strike="noStrike">
                <a:solidFill>
                  <a:srgbClr val="010101"/>
                </a:solidFill>
                <a:latin typeface="Times New Roman"/>
                <a:ea typeface="Times New Roman"/>
              </a:rPr>
              <a:t> 3.1-26</a:t>
            </a:r>
            <a:endParaRPr b="0" lang="en-GB" sz="1800" spc="-1" strike="noStrike">
              <a:latin typeface="Arial"/>
            </a:endParaRPr>
          </a:p>
          <a:p>
            <a:pPr marL="342720" indent="-331560" algn="just">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endParaRPr b="0" lang="en-GB" sz="1800" spc="-1" strike="noStrike">
              <a:latin typeface="Arial"/>
            </a:endParaRPr>
          </a:p>
          <a:p>
            <a:pPr marL="342720" indent="-331560" algn="just">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ii) Lucan </a:t>
            </a:r>
            <a:r>
              <a:rPr b="0" i="1" lang="de-DE" sz="1800" spc="-1" strike="noStrike">
                <a:solidFill>
                  <a:srgbClr val="010101"/>
                </a:solidFill>
                <a:latin typeface="Times New Roman"/>
                <a:ea typeface="Times New Roman"/>
              </a:rPr>
              <a:t>Civil War</a:t>
            </a:r>
            <a:r>
              <a:rPr b="0" lang="de-DE" sz="1800" spc="-1" strike="noStrike">
                <a:solidFill>
                  <a:srgbClr val="010101"/>
                </a:solidFill>
                <a:latin typeface="Times New Roman"/>
                <a:ea typeface="Times New Roman"/>
              </a:rPr>
              <a:t> 10.1-33</a:t>
            </a:r>
            <a:endParaRPr b="0" lang="en-GB" sz="1800" spc="-1" strike="noStrike">
              <a:latin typeface="Arial"/>
            </a:endParaRPr>
          </a:p>
          <a:p>
            <a:pPr marL="342720" indent="-331560" algn="just">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endParaRPr b="0" lang="en-GB" sz="1800" spc="-1" strike="noStrike">
              <a:latin typeface="Arial"/>
            </a:endParaRPr>
          </a:p>
          <a:p>
            <a:pPr marL="342720" indent="-331560" algn="just">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iii) </a:t>
            </a:r>
            <a:r>
              <a:rPr b="0" i="1" lang="de-DE" sz="1800" spc="-1" strike="noStrike">
                <a:solidFill>
                  <a:srgbClr val="010101"/>
                </a:solidFill>
                <a:latin typeface="Times New Roman"/>
                <a:ea typeface="Times New Roman"/>
              </a:rPr>
              <a:t>Deidamia Achilli</a:t>
            </a:r>
            <a:r>
              <a:rPr b="0" lang="de-DE" sz="1800" spc="-1" strike="noStrike">
                <a:solidFill>
                  <a:srgbClr val="010101"/>
                </a:solidFill>
                <a:latin typeface="Times New Roman"/>
                <a:ea typeface="Times New Roman"/>
              </a:rPr>
              <a:t> 9-38</a:t>
            </a:r>
            <a:endParaRPr b="0" lang="en-GB" sz="1800" spc="-1" strike="noStrike">
              <a:latin typeface="Arial"/>
            </a:endParaRPr>
          </a:p>
          <a:p>
            <a:pPr marL="342720" indent="-331560" algn="just">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endParaRPr b="0" lang="en-GB" sz="1800" spc="-1" strike="noStrike">
              <a:latin typeface="Arial"/>
            </a:endParaRPr>
          </a:p>
          <a:p>
            <a:pPr marL="342720" indent="-331560" algn="just">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iv) Walter of Châtillon,</a:t>
            </a:r>
            <a:r>
              <a:rPr b="0" i="1" lang="de-DE" sz="1800" spc="-1" strike="noStrike">
                <a:solidFill>
                  <a:srgbClr val="010101"/>
                </a:solidFill>
                <a:latin typeface="Times New Roman"/>
                <a:ea typeface="Times New Roman"/>
              </a:rPr>
              <a:t> A</a:t>
            </a:r>
            <a:r>
              <a:rPr b="0" i="1" lang="de-DE" sz="1800" spc="-1" strike="noStrike">
                <a:solidFill>
                  <a:srgbClr val="373a3c"/>
                </a:solidFill>
                <a:latin typeface="Times New Roman"/>
                <a:ea typeface="Times New Roman"/>
              </a:rPr>
              <a:t>lexandreis</a:t>
            </a:r>
            <a:r>
              <a:rPr b="0" lang="de-DE" sz="1800" spc="-1" strike="noStrike">
                <a:solidFill>
                  <a:srgbClr val="373a3c"/>
                </a:solidFill>
                <a:latin typeface="Times New Roman"/>
                <a:ea typeface="Times New Roman"/>
              </a:rPr>
              <a:t> 1.74-99 (59-84 Latin) (“The master, pale and wan….. I’ll teach you how you may accomplish it”)</a:t>
            </a:r>
            <a:endParaRPr b="0" lang="en-GB" sz="1800" spc="-1" strike="noStrike">
              <a:latin typeface="Arial"/>
            </a:endParaRPr>
          </a:p>
          <a:p>
            <a:pPr marL="342720" indent="-331560">
              <a:lnSpc>
                <a:spcPct val="95000"/>
              </a:lnSpc>
              <a:spcAft>
                <a:spcPts val="1060"/>
              </a:spcAft>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4" name=""/>
          <p:cNvSpPr/>
          <p:nvPr/>
        </p:nvSpPr>
        <p:spPr>
          <a:xfrm>
            <a:off x="503280" y="216000"/>
            <a:ext cx="8098920" cy="82836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3300" spc="-1" strike="noStrike">
                <a:solidFill>
                  <a:srgbClr val="000000"/>
                </a:solidFill>
                <a:latin typeface="Times New Roman"/>
                <a:ea typeface="Droid Sans Fallback"/>
              </a:rPr>
              <a:t>Week 2: critical commentary</a:t>
            </a:r>
            <a:endParaRPr b="0" lang="en-GB" sz="3300" spc="-1" strike="noStrike">
              <a:latin typeface="Arial"/>
            </a:endParaRPr>
          </a:p>
        </p:txBody>
      </p:sp>
      <p:sp>
        <p:nvSpPr>
          <p:cNvPr id="105" name=""/>
          <p:cNvSpPr/>
          <p:nvPr/>
        </p:nvSpPr>
        <p:spPr>
          <a:xfrm>
            <a:off x="502920" y="1368000"/>
            <a:ext cx="9072000" cy="3287520"/>
          </a:xfrm>
          <a:prstGeom prst="rect">
            <a:avLst/>
          </a:prstGeom>
          <a:noFill/>
          <a:ln w="0">
            <a:noFill/>
          </a:ln>
        </p:spPr>
        <p:style>
          <a:lnRef idx="0"/>
          <a:fillRef idx="0"/>
          <a:effectRef idx="0"/>
          <a:fontRef idx="minor"/>
        </p:style>
        <p:txBody>
          <a:bodyPr lIns="0" rIns="0" tIns="15120" bIns="0">
            <a:normAutofit/>
          </a:bodyPr>
          <a:p>
            <a:pPr marL="342720" indent="-329760">
              <a:lnSpc>
                <a:spcPct val="95000"/>
              </a:lnSpc>
              <a:spcAft>
                <a:spcPts val="1060"/>
              </a:spcAft>
              <a:tabLst>
                <a:tab algn="l" pos="0"/>
              </a:tabLst>
            </a:pPr>
            <a:r>
              <a:rPr b="1" lang="de-DE" sz="1800" spc="-1" strike="noStrike">
                <a:solidFill>
                  <a:srgbClr val="010101"/>
                </a:solidFill>
                <a:latin typeface="Times New Roman"/>
                <a:ea typeface="Times New Roman"/>
              </a:rPr>
              <a:t>HPAH6082</a:t>
            </a:r>
            <a:r>
              <a:rPr b="0" lang="de-DE" sz="1800" spc="-1" strike="noStrike">
                <a:solidFill>
                  <a:srgbClr val="010101"/>
                </a:solidFill>
                <a:latin typeface="Times New Roman"/>
                <a:ea typeface="Times New Roman"/>
              </a:rPr>
              <a:t> </a:t>
            </a:r>
            <a:r>
              <a:rPr b="0" lang="de-DE" sz="1800" spc="-1" strike="noStrike" u="sng">
                <a:solidFill>
                  <a:srgbClr val="010101"/>
                </a:solidFill>
                <a:uFillTx/>
                <a:latin typeface="Times New Roman"/>
                <a:ea typeface="Times New Roman"/>
              </a:rPr>
              <a:t>Assignment 2</a:t>
            </a:r>
            <a:r>
              <a:rPr b="0" lang="de-DE" sz="1800" spc="-1" strike="noStrike">
                <a:solidFill>
                  <a:srgbClr val="010101"/>
                </a:solidFill>
                <a:latin typeface="Times New Roman"/>
                <a:ea typeface="Times New Roman"/>
              </a:rPr>
              <a:t>: [1500 words]</a:t>
            </a:r>
            <a:endParaRPr b="0" lang="en-GB" sz="1800" spc="-1" strike="noStrike">
              <a:latin typeface="Arial"/>
            </a:endParaRPr>
          </a:p>
          <a:p>
            <a:pPr marL="342720" indent="-331560">
              <a:lnSpc>
                <a:spcPct val="95000"/>
              </a:lnSpc>
              <a:spcAft>
                <a:spcPts val="1060"/>
              </a:spcAft>
              <a:tabLst>
                <a:tab algn="l" pos="0"/>
              </a:tabLst>
            </a:pPr>
            <a:r>
              <a:rPr b="0" lang="de-DE" sz="1800" spc="-1" strike="noStrike">
                <a:solidFill>
                  <a:srgbClr val="010101"/>
                </a:solidFill>
                <a:latin typeface="Times New Roman"/>
                <a:ea typeface="Times New Roman"/>
              </a:rPr>
              <a:t>Write a critical commentary on ONE of the following:</a:t>
            </a:r>
            <a:endParaRPr b="0" lang="en-GB" sz="1800" spc="-1" strike="noStrike">
              <a:latin typeface="Arial"/>
            </a:endParaRPr>
          </a:p>
          <a:p>
            <a:pPr marL="342720" indent="-331560">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i) Ovid </a:t>
            </a:r>
            <a:r>
              <a:rPr b="0" i="1" lang="de-DE" sz="1800" spc="-1" strike="noStrike">
                <a:solidFill>
                  <a:srgbClr val="010101"/>
                </a:solidFill>
                <a:latin typeface="Times New Roman"/>
                <a:ea typeface="Times New Roman"/>
              </a:rPr>
              <a:t>Heroides</a:t>
            </a:r>
            <a:r>
              <a:rPr b="0" lang="de-DE" sz="1800" spc="-1" strike="noStrike">
                <a:solidFill>
                  <a:srgbClr val="010101"/>
                </a:solidFill>
                <a:latin typeface="Times New Roman"/>
                <a:ea typeface="Times New Roman"/>
              </a:rPr>
              <a:t> 3.1-38</a:t>
            </a:r>
            <a:endParaRPr b="0" lang="en-GB" sz="1800" spc="-1" strike="noStrike">
              <a:latin typeface="Arial"/>
            </a:endParaRPr>
          </a:p>
          <a:p>
            <a:pPr marL="342720" indent="-331560" algn="just">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endParaRPr b="0" lang="en-GB" sz="1800" spc="-1" strike="noStrike">
              <a:latin typeface="Arial"/>
            </a:endParaRPr>
          </a:p>
          <a:p>
            <a:pPr marL="342720" indent="-331560" algn="just">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ii) Lucan </a:t>
            </a:r>
            <a:r>
              <a:rPr b="0" i="1" lang="de-DE" sz="1800" spc="-1" strike="noStrike">
                <a:solidFill>
                  <a:srgbClr val="010101"/>
                </a:solidFill>
                <a:latin typeface="Times New Roman"/>
                <a:ea typeface="Times New Roman"/>
              </a:rPr>
              <a:t>Civil War</a:t>
            </a:r>
            <a:r>
              <a:rPr b="0" lang="de-DE" sz="1800" spc="-1" strike="noStrike">
                <a:solidFill>
                  <a:srgbClr val="010101"/>
                </a:solidFill>
                <a:latin typeface="Times New Roman"/>
                <a:ea typeface="Times New Roman"/>
              </a:rPr>
              <a:t> 10.1-40</a:t>
            </a:r>
            <a:endParaRPr b="0" lang="en-GB" sz="1800" spc="-1" strike="noStrike">
              <a:latin typeface="Arial"/>
            </a:endParaRPr>
          </a:p>
          <a:p>
            <a:pPr marL="342720" indent="-331560" algn="just">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endParaRPr b="0" lang="en-GB" sz="1800" spc="-1" strike="noStrike">
              <a:latin typeface="Arial"/>
            </a:endParaRPr>
          </a:p>
          <a:p>
            <a:pPr marL="342720" indent="-331560" algn="just">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iii) </a:t>
            </a:r>
            <a:r>
              <a:rPr b="0" i="1" lang="de-DE" sz="1800" spc="-1" strike="noStrike">
                <a:solidFill>
                  <a:srgbClr val="010101"/>
                </a:solidFill>
                <a:latin typeface="Times New Roman"/>
                <a:ea typeface="Times New Roman"/>
              </a:rPr>
              <a:t>Deidamia Achilli </a:t>
            </a:r>
            <a:r>
              <a:rPr b="0" lang="de-DE" sz="1800" spc="-1" strike="noStrike">
                <a:solidFill>
                  <a:srgbClr val="010101"/>
                </a:solidFill>
                <a:latin typeface="Times New Roman"/>
                <a:ea typeface="Times New Roman"/>
              </a:rPr>
              <a:t>9-49</a:t>
            </a:r>
            <a:endParaRPr b="0" lang="en-GB" sz="1800" spc="-1" strike="noStrike">
              <a:latin typeface="Arial"/>
            </a:endParaRPr>
          </a:p>
          <a:p>
            <a:pPr marL="342720" indent="-331560" algn="just">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endParaRPr b="0" lang="en-GB" sz="1800" spc="-1" strike="noStrike">
              <a:latin typeface="Arial"/>
            </a:endParaRPr>
          </a:p>
          <a:p>
            <a:pPr marL="342720" indent="-331560" algn="just">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iv) Walter of Châtillon, </a:t>
            </a:r>
            <a:r>
              <a:rPr b="0" i="1" lang="de-DE" sz="1800" spc="-1" strike="noStrike">
                <a:solidFill>
                  <a:srgbClr val="373a3c"/>
                </a:solidFill>
                <a:latin typeface="Times New Roman"/>
                <a:ea typeface="Times New Roman"/>
              </a:rPr>
              <a:t>Alexandreis</a:t>
            </a:r>
            <a:r>
              <a:rPr b="0" lang="de-DE" sz="1800" spc="-1" strike="noStrike">
                <a:solidFill>
                  <a:srgbClr val="373a3c"/>
                </a:solidFill>
                <a:latin typeface="Times New Roman"/>
                <a:ea typeface="Times New Roman"/>
              </a:rPr>
              <a:t> 1.61-99/(48-84: Latin) (“And so he spoke, declaiming to his heart… ,…. I’ll teach you how you may accomplish it”)</a:t>
            </a:r>
            <a:endParaRPr b="0" lang="en-GB" sz="1800" spc="-1" strike="noStrike">
              <a:latin typeface="Arial"/>
            </a:endParaRPr>
          </a:p>
          <a:p>
            <a:pPr marL="342720" indent="-339480">
              <a:lnSpc>
                <a:spcPct val="95000"/>
              </a:lnSpc>
              <a:spcAft>
                <a:spcPts val="1060"/>
              </a:spcAft>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6" name=""/>
          <p:cNvSpPr/>
          <p:nvPr/>
        </p:nvSpPr>
        <p:spPr>
          <a:xfrm>
            <a:off x="503280" y="216000"/>
            <a:ext cx="8098920" cy="82836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3300" spc="-1" strike="noStrike">
                <a:solidFill>
                  <a:srgbClr val="000000"/>
                </a:solidFill>
                <a:latin typeface="Times New Roman"/>
              </a:rPr>
              <a:t>Week 3: Alexander/Achilles </a:t>
            </a:r>
            <a:endParaRPr b="0" lang="en-GB" sz="3300" spc="-1" strike="noStrike">
              <a:latin typeface="Arial"/>
            </a:endParaRPr>
          </a:p>
        </p:txBody>
      </p:sp>
      <p:sp>
        <p:nvSpPr>
          <p:cNvPr id="107" name=""/>
          <p:cNvSpPr/>
          <p:nvPr/>
        </p:nvSpPr>
        <p:spPr>
          <a:xfrm>
            <a:off x="502920" y="1368000"/>
            <a:ext cx="9072000" cy="3287520"/>
          </a:xfrm>
          <a:prstGeom prst="rect">
            <a:avLst/>
          </a:prstGeom>
          <a:noFill/>
          <a:ln w="0">
            <a:noFill/>
          </a:ln>
        </p:spPr>
        <p:style>
          <a:lnRef idx="0"/>
          <a:fillRef idx="0"/>
          <a:effectRef idx="0"/>
          <a:fontRef idx="minor"/>
        </p:style>
        <p:txBody>
          <a:bodyPr lIns="0" rIns="0" tIns="15120" bIns="0">
            <a:normAutofit fontScale="94000"/>
          </a:bodyPr>
          <a:p>
            <a:pPr marL="342720" indent="-329760">
              <a:lnSpc>
                <a:spcPct val="95000"/>
              </a:lnSpc>
              <a:spcAft>
                <a:spcPts val="1060"/>
              </a:spcAft>
              <a:tabLst>
                <a:tab algn="l" pos="0"/>
              </a:tabLst>
            </a:pPr>
            <a:r>
              <a:rPr b="0" lang="de-DE" sz="1800" spc="-1" strike="noStrike">
                <a:solidFill>
                  <a:srgbClr val="010101"/>
                </a:solidFill>
                <a:latin typeface="Times New Roman"/>
                <a:ea typeface="Times New Roman"/>
              </a:rPr>
              <a:t>general themes/motifs/treatments, with sources such as Statius’ </a:t>
            </a:r>
            <a:r>
              <a:rPr b="0" i="1" lang="de-DE" sz="1800" spc="-1" strike="noStrike">
                <a:solidFill>
                  <a:srgbClr val="010101"/>
                </a:solidFill>
                <a:latin typeface="Times New Roman"/>
                <a:ea typeface="Times New Roman"/>
              </a:rPr>
              <a:t>Achilleid</a:t>
            </a:r>
            <a:r>
              <a:rPr b="0" lang="de-DE" sz="1800" spc="-1" strike="noStrike">
                <a:solidFill>
                  <a:srgbClr val="010101"/>
                </a:solidFill>
                <a:latin typeface="Times New Roman"/>
                <a:ea typeface="Times New Roman"/>
              </a:rPr>
              <a:t> and the rhetorical tradition. Room for personal interests. Preparing for: </a:t>
            </a:r>
            <a:r>
              <a:rPr b="1" lang="de-DE" sz="1800" spc="-1" strike="noStrike" u="sng">
                <a:solidFill>
                  <a:srgbClr val="010101"/>
                </a:solidFill>
                <a:uFillTx/>
                <a:latin typeface="Times New Roman"/>
                <a:ea typeface="Times New Roman"/>
              </a:rPr>
              <a:t>HPAH5082</a:t>
            </a:r>
            <a:r>
              <a:rPr b="0" lang="de-DE" sz="1800" spc="-1" strike="noStrike" u="sng">
                <a:solidFill>
                  <a:srgbClr val="010101"/>
                </a:solidFill>
                <a:uFillTx/>
                <a:latin typeface="Times New Roman"/>
                <a:ea typeface="Times New Roman"/>
              </a:rPr>
              <a:t> Assignment 3 (</a:t>
            </a:r>
            <a:r>
              <a:rPr b="1" lang="de-DE" sz="1800" spc="-1" strike="noStrike" u="sng">
                <a:solidFill>
                  <a:srgbClr val="010101"/>
                </a:solidFill>
                <a:uFillTx/>
                <a:latin typeface="Times New Roman"/>
                <a:ea typeface="Times New Roman"/>
              </a:rPr>
              <a:t>3000</a:t>
            </a:r>
            <a:r>
              <a:rPr b="0" lang="de-DE" sz="1800" spc="-1" strike="noStrike" u="sng">
                <a:solidFill>
                  <a:srgbClr val="010101"/>
                </a:solidFill>
                <a:uFillTx/>
                <a:latin typeface="Times New Roman"/>
                <a:ea typeface="Times New Roman"/>
              </a:rPr>
              <a:t> words)</a:t>
            </a:r>
            <a:r>
              <a:rPr b="0" lang="de-DE" sz="1800" spc="-1" strike="noStrike">
                <a:solidFill>
                  <a:srgbClr val="010101"/>
                </a:solidFill>
                <a:latin typeface="Times New Roman"/>
                <a:ea typeface="Times New Roman"/>
              </a:rPr>
              <a:t>: </a:t>
            </a:r>
            <a:endParaRPr b="0" lang="en-GB" sz="1800" spc="-1" strike="noStrike">
              <a:latin typeface="Arial"/>
            </a:endParaRPr>
          </a:p>
          <a:p>
            <a:pPr marL="342720" indent="-329760">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Write an essay on one of the following questions:</a:t>
            </a:r>
            <a:endParaRPr b="0" lang="en-GB" sz="1800" spc="-1" strike="noStrike">
              <a:latin typeface="Arial"/>
            </a:endParaRPr>
          </a:p>
          <a:p>
            <a:pPr marL="342720" indent="-329760">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i) Describe and analyse some uses of the depiction of Achilles as a youth in any Latin texts focussed upon in this module. Do not use more than three sources. </a:t>
            </a:r>
            <a:endParaRPr b="0" lang="en-GB" sz="1800" spc="-1" strike="noStrike">
              <a:latin typeface="Arial"/>
            </a:endParaRPr>
          </a:p>
          <a:p>
            <a:pPr marL="342720" indent="-329760" algn="just">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ii) How and why has Alexander been used as a figure in Latin texts which treat ruling and power? You must confine your answer to no more than three texts focussed upon in this module. </a:t>
            </a:r>
            <a:endParaRPr b="0" lang="en-GB" sz="1800" spc="-1" strike="noStrike">
              <a:latin typeface="Arial"/>
            </a:endParaRPr>
          </a:p>
          <a:p>
            <a:pPr marL="342720" indent="-329760" algn="just">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iii) Consider why a Greek hero – using the example of Achilles OR Alexander – might have been treated in Latin texts from the Roman Empire. Illustrate your answer with examples from no more than two texts.</a:t>
            </a:r>
            <a:endParaRPr b="0" lang="en-GB" sz="1800" spc="-1" strike="noStrike">
              <a:latin typeface="Arial"/>
            </a:endParaRPr>
          </a:p>
          <a:p>
            <a:pPr marL="342720" indent="-340920">
              <a:lnSpc>
                <a:spcPct val="95000"/>
              </a:lnSpc>
              <a:spcAft>
                <a:spcPts val="1060"/>
              </a:spcAft>
              <a:tabLst>
                <a:tab algn="l" pos="0"/>
              </a:tabLst>
            </a:pPr>
            <a:r>
              <a:rPr b="0" lang="de-DE" sz="1800" spc="-1" strike="noStrike">
                <a:solidFill>
                  <a:srgbClr val="010101"/>
                </a:solidFill>
                <a:latin typeface="Times New Roman"/>
                <a:ea typeface="Times New Roman"/>
              </a:rPr>
              <a:t>iv) Consider why a Greek hero – using the example of Achilles OR Alexander – might have been treated in Latin texts written after the fall of the Roman empire. Illustrate your answer with examples from no more than two texts..</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8" name=""/>
          <p:cNvSpPr/>
          <p:nvPr/>
        </p:nvSpPr>
        <p:spPr>
          <a:xfrm>
            <a:off x="503280" y="216000"/>
            <a:ext cx="8098920" cy="82836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3200" spc="-1" strike="noStrike" u="sng">
                <a:solidFill>
                  <a:srgbClr val="010101"/>
                </a:solidFill>
                <a:uFillTx/>
                <a:latin typeface="Times New Roman"/>
                <a:ea typeface="Times New Roman"/>
              </a:rPr>
              <a:t>HPAH6082 Assignment 3: </a:t>
            </a:r>
            <a:endParaRPr b="0" lang="en-GB" sz="3200" spc="-1" strike="noStrike">
              <a:latin typeface="Arial"/>
            </a:endParaRPr>
          </a:p>
        </p:txBody>
      </p:sp>
      <p:sp>
        <p:nvSpPr>
          <p:cNvPr id="109" name=""/>
          <p:cNvSpPr/>
          <p:nvPr/>
        </p:nvSpPr>
        <p:spPr>
          <a:xfrm>
            <a:off x="502920" y="1368000"/>
            <a:ext cx="9072000" cy="3287520"/>
          </a:xfrm>
          <a:prstGeom prst="rect">
            <a:avLst/>
          </a:prstGeom>
          <a:noFill/>
          <a:ln w="0">
            <a:noFill/>
          </a:ln>
        </p:spPr>
        <p:style>
          <a:lnRef idx="0"/>
          <a:fillRef idx="0"/>
          <a:effectRef idx="0"/>
          <a:fontRef idx="minor"/>
        </p:style>
        <p:txBody>
          <a:bodyPr lIns="0" rIns="0" tIns="15120" bIns="0">
            <a:normAutofit/>
          </a:bodyPr>
          <a:p>
            <a:pPr marL="342720" indent="-329760">
              <a:lnSpc>
                <a:spcPct val="95000"/>
              </a:lnSpc>
              <a:spcAft>
                <a:spcPts val="1060"/>
              </a:spcAft>
              <a:tabLst>
                <a:tab algn="l" pos="0"/>
              </a:tabLst>
            </a:pPr>
            <a:r>
              <a:rPr b="0" lang="de-DE" sz="1800" spc="-1" strike="noStrike">
                <a:solidFill>
                  <a:srgbClr val="010101"/>
                </a:solidFill>
                <a:latin typeface="Times New Roman"/>
                <a:ea typeface="Times New Roman"/>
              </a:rPr>
              <a:t>Write an essay on one of the following questions [</a:t>
            </a:r>
            <a:r>
              <a:rPr b="1" lang="de-DE" sz="1800" spc="-1" strike="noStrike">
                <a:solidFill>
                  <a:srgbClr val="010101"/>
                </a:solidFill>
                <a:latin typeface="Times New Roman"/>
                <a:ea typeface="Times New Roman"/>
              </a:rPr>
              <a:t>2500</a:t>
            </a:r>
            <a:r>
              <a:rPr b="0" lang="de-DE" sz="1800" spc="-1" strike="noStrike">
                <a:solidFill>
                  <a:srgbClr val="010101"/>
                </a:solidFill>
                <a:latin typeface="Times New Roman"/>
                <a:ea typeface="Times New Roman"/>
              </a:rPr>
              <a:t> words]</a:t>
            </a:r>
            <a:endParaRPr b="0" lang="en-GB" sz="1800" spc="-1" strike="noStrike">
              <a:latin typeface="Arial"/>
            </a:endParaRPr>
          </a:p>
          <a:p>
            <a:pPr marL="342720" indent="-329760" algn="just">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i) Analyse some uses of the depiction of Achilles as a youth in any Latin texts focussed upon in this module. Do not use more than three sources.</a:t>
            </a:r>
            <a:endParaRPr b="0" lang="en-GB" sz="1800" spc="-1" strike="noStrike">
              <a:latin typeface="Arial"/>
            </a:endParaRPr>
          </a:p>
          <a:p>
            <a:pPr marL="342720" indent="-329760" algn="just">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ii) “Alexander acts as a model for contemporary rulers”. Discuss with reference to no more than three Latin texts focussed upon for this module.</a:t>
            </a:r>
            <a:endParaRPr b="0" lang="en-GB" sz="1800" spc="-1" strike="noStrike">
              <a:latin typeface="Arial"/>
            </a:endParaRPr>
          </a:p>
          <a:p>
            <a:pPr marL="342720" indent="-329760" algn="just">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iii) Explore and analyse the use of a Greek hero – using the example of Achilles OR Alexander – in Latin texts from the Roman Empire. Illustrate your answer with examples from no more than two texts.</a:t>
            </a:r>
            <a:endParaRPr b="0" lang="en-GB" sz="1800" spc="-1" strike="noStrike">
              <a:latin typeface="Arial"/>
            </a:endParaRPr>
          </a:p>
          <a:p>
            <a:pPr marL="342720" indent="-329760" algn="just">
              <a:lnSpc>
                <a:spcPct val="100000"/>
              </a:lnSpc>
              <a:tabLst>
                <a:tab algn="l" pos="0"/>
                <a:tab algn="l" pos="33480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iv) Explore and analyse the use of a Greek hero – using the example of Achilles OR Alexander – in Latin texts written after the fall of the Roman empire. Illustrate your answer with examples from no more than two texts.</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16484</TotalTime>
  <Application>LibreOffice/7.1.0.3$Windows_X86_64 LibreOffice_project/f6099ecf3d29644b5008cc8f48f42f4a40986e4c</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2014-03-18T08:47:35Z</dcterms:created>
  <dc:creator/>
  <dc:description/>
  <dc:language>en-GB</dc:language>
  <cp:lastModifiedBy/>
  <dcterms:modified xsi:type="dcterms:W3CDTF">2026-01-13T10:31:49Z</dcterms:modified>
  <cp:revision>15</cp:revision>
  <dc:subject/>
  <dc:title>Vintage</dc:title>
</cp:coreProperties>
</file>

<file path=docProps/custom.xml><?xml version="1.0" encoding="utf-8"?>
<Properties xmlns="http://schemas.openxmlformats.org/officeDocument/2006/custom-properties" xmlns:vt="http://schemas.openxmlformats.org/officeDocument/2006/docPropsVTypes"/>
</file>