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56" r:id="rId5"/>
    <p:sldId id="306" r:id="rId6"/>
    <p:sldId id="317" r:id="rId7"/>
    <p:sldId id="291" r:id="rId8"/>
    <p:sldId id="318" r:id="rId9"/>
    <p:sldId id="319" r:id="rId10"/>
    <p:sldId id="322" r:id="rId11"/>
    <p:sldId id="321" r:id="rId12"/>
    <p:sldId id="323" r:id="rId13"/>
    <p:sldId id="292" r:id="rId14"/>
    <p:sldId id="324" r:id="rId15"/>
    <p:sldId id="325" r:id="rId16"/>
    <p:sldId id="266" r:id="rId17"/>
    <p:sldId id="326" r:id="rId18"/>
    <p:sldId id="267" r:id="rId19"/>
    <p:sldId id="268" r:id="rId20"/>
    <p:sldId id="293" r:id="rId21"/>
    <p:sldId id="270" r:id="rId22"/>
    <p:sldId id="271" r:id="rId23"/>
    <p:sldId id="313" r:id="rId24"/>
    <p:sldId id="272" r:id="rId25"/>
    <p:sldId id="297" r:id="rId26"/>
    <p:sldId id="273" r:id="rId27"/>
    <p:sldId id="275" r:id="rId28"/>
    <p:sldId id="276" r:id="rId29"/>
    <p:sldId id="298" r:id="rId30"/>
    <p:sldId id="299" r:id="rId31"/>
    <p:sldId id="278" r:id="rId32"/>
    <p:sldId id="302" r:id="rId33"/>
    <p:sldId id="314" r:id="rId34"/>
    <p:sldId id="282" r:id="rId35"/>
    <p:sldId id="283" r:id="rId36"/>
    <p:sldId id="303" r:id="rId37"/>
    <p:sldId id="305"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1594"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DCB2D3-D5F2-4B5A-BEA1-F721362558A8}" type="doc">
      <dgm:prSet loTypeId="urn:microsoft.com/office/officeart/2005/8/layout/vList5" loCatId="list" qsTypeId="urn:microsoft.com/office/officeart/2005/8/quickstyle/simple1#5" qsCatId="simple" csTypeId="urn:microsoft.com/office/officeart/2005/8/colors/accent1_2#6" csCatId="accent1" phldr="1"/>
      <dgm:spPr/>
      <dgm:t>
        <a:bodyPr/>
        <a:lstStyle/>
        <a:p>
          <a:endParaRPr lang="en-US"/>
        </a:p>
      </dgm:t>
    </dgm:pt>
    <dgm:pt modelId="{F9288313-9E93-41F6-8D09-E4EB6DED44A3}">
      <dgm:prSet phldrT="[Text]" custT="1"/>
      <dgm:spPr/>
      <dgm:t>
        <a:bodyPr/>
        <a:lstStyle/>
        <a:p>
          <a:r>
            <a:rPr lang="en-US" sz="2600" dirty="0"/>
            <a:t>High Performance Orientation: </a:t>
          </a:r>
          <a:r>
            <a:rPr lang="en-US" sz="2600" dirty="0">
              <a:solidFill>
                <a:srgbClr val="FFFF00"/>
              </a:solidFill>
            </a:rPr>
            <a:t>United States</a:t>
          </a:r>
        </a:p>
      </dgm:t>
    </dgm:pt>
    <dgm:pt modelId="{1CF8E272-29FC-4BC9-A358-0BE7329C9A00}" type="parTrans" cxnId="{40EDDAF8-618F-4BEC-9F95-2E3F80245318}">
      <dgm:prSet/>
      <dgm:spPr/>
      <dgm:t>
        <a:bodyPr/>
        <a:lstStyle/>
        <a:p>
          <a:endParaRPr lang="en-US"/>
        </a:p>
      </dgm:t>
    </dgm:pt>
    <dgm:pt modelId="{F8EE31E0-7ACB-4869-B694-549C11D8B12E}" type="sibTrans" cxnId="{40EDDAF8-618F-4BEC-9F95-2E3F80245318}">
      <dgm:prSet/>
      <dgm:spPr/>
      <dgm:t>
        <a:bodyPr/>
        <a:lstStyle/>
        <a:p>
          <a:endParaRPr lang="en-US"/>
        </a:p>
      </dgm:t>
    </dgm:pt>
    <dgm:pt modelId="{E5A1E7E2-7DF3-4021-9465-D938559F983E}">
      <dgm:prSet phldrT="[Text]"/>
      <dgm:spPr/>
      <dgm:t>
        <a:bodyPr/>
        <a:lstStyle/>
        <a:p>
          <a:r>
            <a:rPr lang="en-US" dirty="0"/>
            <a:t>Present objective information directly and specifically</a:t>
          </a:r>
        </a:p>
      </dgm:t>
    </dgm:pt>
    <dgm:pt modelId="{C9F31BBD-E251-4A12-B3C2-C59F6B82F612}" type="parTrans" cxnId="{7F2E5F58-4767-478D-B663-FCA13EC6403A}">
      <dgm:prSet/>
      <dgm:spPr/>
      <dgm:t>
        <a:bodyPr/>
        <a:lstStyle/>
        <a:p>
          <a:endParaRPr lang="en-US"/>
        </a:p>
      </dgm:t>
    </dgm:pt>
    <dgm:pt modelId="{4977DD53-353D-4E2A-B73E-439922EFA230}" type="sibTrans" cxnId="{7F2E5F58-4767-478D-B663-FCA13EC6403A}">
      <dgm:prSet/>
      <dgm:spPr/>
      <dgm:t>
        <a:bodyPr/>
        <a:lstStyle/>
        <a:p>
          <a:endParaRPr lang="en-US"/>
        </a:p>
      </dgm:t>
    </dgm:pt>
    <dgm:pt modelId="{1CCC44B4-3838-4329-AA9B-979DF39DE31A}">
      <dgm:prSet phldrT="[Text]" custT="1"/>
      <dgm:spPr/>
      <dgm:t>
        <a:bodyPr/>
        <a:lstStyle/>
        <a:p>
          <a:r>
            <a:rPr lang="en-US" sz="2500" dirty="0"/>
            <a:t>Low Assertiveness:</a:t>
          </a:r>
        </a:p>
        <a:p>
          <a:r>
            <a:rPr lang="en-US" sz="2500" dirty="0">
              <a:solidFill>
                <a:srgbClr val="FFFF00"/>
              </a:solidFill>
            </a:rPr>
            <a:t>Sweden</a:t>
          </a:r>
        </a:p>
      </dgm:t>
    </dgm:pt>
    <dgm:pt modelId="{AE95E5DD-CE87-43BB-822A-8C6D3AFC1339}" type="parTrans" cxnId="{41A25EA8-81FA-4FD7-A84E-010C65D378CA}">
      <dgm:prSet/>
      <dgm:spPr/>
      <dgm:t>
        <a:bodyPr/>
        <a:lstStyle/>
        <a:p>
          <a:endParaRPr lang="en-US"/>
        </a:p>
      </dgm:t>
    </dgm:pt>
    <dgm:pt modelId="{530B3EBC-1456-439C-8A5B-0961A5D1AB2F}" type="sibTrans" cxnId="{41A25EA8-81FA-4FD7-A84E-010C65D378CA}">
      <dgm:prSet/>
      <dgm:spPr/>
      <dgm:t>
        <a:bodyPr/>
        <a:lstStyle/>
        <a:p>
          <a:endParaRPr lang="en-US"/>
        </a:p>
      </dgm:t>
    </dgm:pt>
    <dgm:pt modelId="{C04BC13F-2534-465C-9C2C-73CDE64868AD}">
      <dgm:prSet phldrT="[Text]"/>
      <dgm:spPr/>
      <dgm:t>
        <a:bodyPr/>
        <a:lstStyle/>
        <a:p>
          <a:pPr algn="l"/>
          <a:r>
            <a:rPr lang="en-US" dirty="0"/>
            <a:t>Two-way discourse and friendly relationship</a:t>
          </a:r>
        </a:p>
      </dgm:t>
    </dgm:pt>
    <dgm:pt modelId="{BFF2ABF2-8C1E-4955-9A26-3B4A8A9B6CCA}" type="parTrans" cxnId="{660828AA-C6DD-4D6C-98B5-172A767679D4}">
      <dgm:prSet/>
      <dgm:spPr/>
      <dgm:t>
        <a:bodyPr/>
        <a:lstStyle/>
        <a:p>
          <a:endParaRPr lang="en-US"/>
        </a:p>
      </dgm:t>
    </dgm:pt>
    <dgm:pt modelId="{B279CD59-28D6-41BD-8919-56C23DFA9801}" type="sibTrans" cxnId="{660828AA-C6DD-4D6C-98B5-172A767679D4}">
      <dgm:prSet/>
      <dgm:spPr/>
      <dgm:t>
        <a:bodyPr/>
        <a:lstStyle/>
        <a:p>
          <a:endParaRPr lang="en-US"/>
        </a:p>
      </dgm:t>
    </dgm:pt>
    <dgm:pt modelId="{262A5458-B982-4F27-A406-5CE4B451146C}">
      <dgm:prSet phldrT="[Text]" custT="1"/>
      <dgm:spPr/>
      <dgm:t>
        <a:bodyPr/>
        <a:lstStyle/>
        <a:p>
          <a:r>
            <a:rPr lang="en-US" sz="2800" dirty="0"/>
            <a:t>High Human Orientation:</a:t>
          </a:r>
        </a:p>
        <a:p>
          <a:r>
            <a:rPr lang="en-US" sz="2800" dirty="0">
              <a:solidFill>
                <a:srgbClr val="FFFF00"/>
              </a:solidFill>
            </a:rPr>
            <a:t>Ireland</a:t>
          </a:r>
        </a:p>
      </dgm:t>
    </dgm:pt>
    <dgm:pt modelId="{A762AF4A-7934-44D6-A964-7817AB17B814}" type="parTrans" cxnId="{4DF8F2D7-D5A8-4D5A-861D-9A9F45A7E1D3}">
      <dgm:prSet/>
      <dgm:spPr/>
      <dgm:t>
        <a:bodyPr/>
        <a:lstStyle/>
        <a:p>
          <a:endParaRPr lang="en-US"/>
        </a:p>
      </dgm:t>
    </dgm:pt>
    <dgm:pt modelId="{6F204E93-8BAE-4641-B617-226B87590686}" type="sibTrans" cxnId="{4DF8F2D7-D5A8-4D5A-861D-9A9F45A7E1D3}">
      <dgm:prSet/>
      <dgm:spPr/>
      <dgm:t>
        <a:bodyPr/>
        <a:lstStyle/>
        <a:p>
          <a:endParaRPr lang="en-US"/>
        </a:p>
      </dgm:t>
    </dgm:pt>
    <dgm:pt modelId="{E06F1CB6-2C27-48FA-A86D-C81A2D753EAC}">
      <dgm:prSet phldrT="[Text]"/>
      <dgm:spPr/>
      <dgm:t>
        <a:bodyPr/>
        <a:lstStyle/>
        <a:p>
          <a:r>
            <a:rPr lang="en-US" dirty="0"/>
            <a:t>Avoid conflict, be supportive</a:t>
          </a:r>
        </a:p>
      </dgm:t>
    </dgm:pt>
    <dgm:pt modelId="{D0AEC350-243E-46AB-A156-2F6D5C002A41}" type="parTrans" cxnId="{0891958F-7172-440A-AB21-09F922E7F8DD}">
      <dgm:prSet/>
      <dgm:spPr/>
      <dgm:t>
        <a:bodyPr/>
        <a:lstStyle/>
        <a:p>
          <a:endParaRPr lang="en-US"/>
        </a:p>
      </dgm:t>
    </dgm:pt>
    <dgm:pt modelId="{5AC4273F-35C0-4213-9BF4-3D68C38A2993}" type="sibTrans" cxnId="{0891958F-7172-440A-AB21-09F922E7F8DD}">
      <dgm:prSet/>
      <dgm:spPr/>
      <dgm:t>
        <a:bodyPr/>
        <a:lstStyle/>
        <a:p>
          <a:endParaRPr lang="en-US"/>
        </a:p>
      </dgm:t>
    </dgm:pt>
    <dgm:pt modelId="{167E31E0-D542-4E2E-ADAB-6E76F1A64D5D}" type="pres">
      <dgm:prSet presAssocID="{A3DCB2D3-D5F2-4B5A-BEA1-F721362558A8}" presName="Name0" presStyleCnt="0">
        <dgm:presLayoutVars>
          <dgm:dir/>
          <dgm:animLvl val="lvl"/>
          <dgm:resizeHandles val="exact"/>
        </dgm:presLayoutVars>
      </dgm:prSet>
      <dgm:spPr/>
    </dgm:pt>
    <dgm:pt modelId="{8207D727-04F3-4E76-AEBB-DAD2F8A60DD5}" type="pres">
      <dgm:prSet presAssocID="{F9288313-9E93-41F6-8D09-E4EB6DED44A3}" presName="linNode" presStyleCnt="0"/>
      <dgm:spPr/>
    </dgm:pt>
    <dgm:pt modelId="{A6F182CB-C6BA-4376-B24C-B67E13685CE8}" type="pres">
      <dgm:prSet presAssocID="{F9288313-9E93-41F6-8D09-E4EB6DED44A3}" presName="parentText" presStyleLbl="node1" presStyleIdx="0" presStyleCnt="3">
        <dgm:presLayoutVars>
          <dgm:chMax val="1"/>
          <dgm:bulletEnabled val="1"/>
        </dgm:presLayoutVars>
      </dgm:prSet>
      <dgm:spPr/>
    </dgm:pt>
    <dgm:pt modelId="{895469D5-0DCD-4B73-BCB3-A347542ED538}" type="pres">
      <dgm:prSet presAssocID="{F9288313-9E93-41F6-8D09-E4EB6DED44A3}" presName="descendantText" presStyleLbl="alignAccFollowNode1" presStyleIdx="0" presStyleCnt="3" custLinFactNeighborX="-4321" custLinFactNeighborY="371">
        <dgm:presLayoutVars>
          <dgm:bulletEnabled val="1"/>
        </dgm:presLayoutVars>
      </dgm:prSet>
      <dgm:spPr/>
    </dgm:pt>
    <dgm:pt modelId="{B5C69338-5B1E-4401-A104-055147D57ACB}" type="pres">
      <dgm:prSet presAssocID="{F8EE31E0-7ACB-4869-B694-549C11D8B12E}" presName="sp" presStyleCnt="0"/>
      <dgm:spPr/>
    </dgm:pt>
    <dgm:pt modelId="{BA439939-DA01-4BC1-830F-9F12302318C2}" type="pres">
      <dgm:prSet presAssocID="{1CCC44B4-3838-4329-AA9B-979DF39DE31A}" presName="linNode" presStyleCnt="0"/>
      <dgm:spPr/>
    </dgm:pt>
    <dgm:pt modelId="{F3D9F508-8454-4468-8A90-987A14C9BE3E}" type="pres">
      <dgm:prSet presAssocID="{1CCC44B4-3838-4329-AA9B-979DF39DE31A}" presName="parentText" presStyleLbl="node1" presStyleIdx="1" presStyleCnt="3">
        <dgm:presLayoutVars>
          <dgm:chMax val="1"/>
          <dgm:bulletEnabled val="1"/>
        </dgm:presLayoutVars>
      </dgm:prSet>
      <dgm:spPr/>
    </dgm:pt>
    <dgm:pt modelId="{420394DB-E42A-452C-AA53-7BEF0EBACE80}" type="pres">
      <dgm:prSet presAssocID="{1CCC44B4-3838-4329-AA9B-979DF39DE31A}" presName="descendantText" presStyleLbl="alignAccFollowNode1" presStyleIdx="1" presStyleCnt="3">
        <dgm:presLayoutVars>
          <dgm:bulletEnabled val="1"/>
        </dgm:presLayoutVars>
      </dgm:prSet>
      <dgm:spPr/>
    </dgm:pt>
    <dgm:pt modelId="{E6BBDEBD-0409-4606-B78B-962483F7E97E}" type="pres">
      <dgm:prSet presAssocID="{530B3EBC-1456-439C-8A5B-0961A5D1AB2F}" presName="sp" presStyleCnt="0"/>
      <dgm:spPr/>
    </dgm:pt>
    <dgm:pt modelId="{04408408-A121-435D-BD67-05C3E74CE147}" type="pres">
      <dgm:prSet presAssocID="{262A5458-B982-4F27-A406-5CE4B451146C}" presName="linNode" presStyleCnt="0"/>
      <dgm:spPr/>
    </dgm:pt>
    <dgm:pt modelId="{ED9C485C-42DC-4456-BBD2-422C55F455FC}" type="pres">
      <dgm:prSet presAssocID="{262A5458-B982-4F27-A406-5CE4B451146C}" presName="parentText" presStyleLbl="node1" presStyleIdx="2" presStyleCnt="3">
        <dgm:presLayoutVars>
          <dgm:chMax val="1"/>
          <dgm:bulletEnabled val="1"/>
        </dgm:presLayoutVars>
      </dgm:prSet>
      <dgm:spPr/>
    </dgm:pt>
    <dgm:pt modelId="{673BD9AA-0390-474E-9997-8B014776150A}" type="pres">
      <dgm:prSet presAssocID="{262A5458-B982-4F27-A406-5CE4B451146C}" presName="descendantText" presStyleLbl="alignAccFollowNode1" presStyleIdx="2" presStyleCnt="3">
        <dgm:presLayoutVars>
          <dgm:bulletEnabled val="1"/>
        </dgm:presLayoutVars>
      </dgm:prSet>
      <dgm:spPr/>
    </dgm:pt>
  </dgm:ptLst>
  <dgm:cxnLst>
    <dgm:cxn modelId="{9CFD9E00-5884-4B2A-8517-C91EE559EF74}" type="presOf" srcId="{E5A1E7E2-7DF3-4021-9465-D938559F983E}" destId="{895469D5-0DCD-4B73-BCB3-A347542ED538}" srcOrd="0" destOrd="0" presId="urn:microsoft.com/office/officeart/2005/8/layout/vList5"/>
    <dgm:cxn modelId="{5E355C16-E9E8-4177-A90F-7ECD0AA35017}" type="presOf" srcId="{262A5458-B982-4F27-A406-5CE4B451146C}" destId="{ED9C485C-42DC-4456-BBD2-422C55F455FC}" srcOrd="0" destOrd="0" presId="urn:microsoft.com/office/officeart/2005/8/layout/vList5"/>
    <dgm:cxn modelId="{C401E617-3F56-4922-AA21-361594BEA21E}" type="presOf" srcId="{A3DCB2D3-D5F2-4B5A-BEA1-F721362558A8}" destId="{167E31E0-D542-4E2E-ADAB-6E76F1A64D5D}" srcOrd="0" destOrd="0" presId="urn:microsoft.com/office/officeart/2005/8/layout/vList5"/>
    <dgm:cxn modelId="{8FA79C1B-A1A2-430C-BDEF-CE6E98E31257}" type="presOf" srcId="{F9288313-9E93-41F6-8D09-E4EB6DED44A3}" destId="{A6F182CB-C6BA-4376-B24C-B67E13685CE8}" srcOrd="0" destOrd="0" presId="urn:microsoft.com/office/officeart/2005/8/layout/vList5"/>
    <dgm:cxn modelId="{B66AB328-B9BB-4368-B11E-5140094A551B}" type="presOf" srcId="{C04BC13F-2534-465C-9C2C-73CDE64868AD}" destId="{420394DB-E42A-452C-AA53-7BEF0EBACE80}" srcOrd="0" destOrd="0" presId="urn:microsoft.com/office/officeart/2005/8/layout/vList5"/>
    <dgm:cxn modelId="{7F2E5F58-4767-478D-B663-FCA13EC6403A}" srcId="{F9288313-9E93-41F6-8D09-E4EB6DED44A3}" destId="{E5A1E7E2-7DF3-4021-9465-D938559F983E}" srcOrd="0" destOrd="0" parTransId="{C9F31BBD-E251-4A12-B3C2-C59F6B82F612}" sibTransId="{4977DD53-353D-4E2A-B73E-439922EFA230}"/>
    <dgm:cxn modelId="{EACBAA59-A27E-446A-AFEC-FEE33B290549}" type="presOf" srcId="{1CCC44B4-3838-4329-AA9B-979DF39DE31A}" destId="{F3D9F508-8454-4468-8A90-987A14C9BE3E}" srcOrd="0" destOrd="0" presId="urn:microsoft.com/office/officeart/2005/8/layout/vList5"/>
    <dgm:cxn modelId="{0891958F-7172-440A-AB21-09F922E7F8DD}" srcId="{262A5458-B982-4F27-A406-5CE4B451146C}" destId="{E06F1CB6-2C27-48FA-A86D-C81A2D753EAC}" srcOrd="0" destOrd="0" parTransId="{D0AEC350-243E-46AB-A156-2F6D5C002A41}" sibTransId="{5AC4273F-35C0-4213-9BF4-3D68C38A2993}"/>
    <dgm:cxn modelId="{41A25EA8-81FA-4FD7-A84E-010C65D378CA}" srcId="{A3DCB2D3-D5F2-4B5A-BEA1-F721362558A8}" destId="{1CCC44B4-3838-4329-AA9B-979DF39DE31A}" srcOrd="1" destOrd="0" parTransId="{AE95E5DD-CE87-43BB-822A-8C6D3AFC1339}" sibTransId="{530B3EBC-1456-439C-8A5B-0961A5D1AB2F}"/>
    <dgm:cxn modelId="{660828AA-C6DD-4D6C-98B5-172A767679D4}" srcId="{1CCC44B4-3838-4329-AA9B-979DF39DE31A}" destId="{C04BC13F-2534-465C-9C2C-73CDE64868AD}" srcOrd="0" destOrd="0" parTransId="{BFF2ABF2-8C1E-4955-9A26-3B4A8A9B6CCA}" sibTransId="{B279CD59-28D6-41BD-8919-56C23DFA9801}"/>
    <dgm:cxn modelId="{726482CD-2F10-48E6-9675-8531FAA7B1CC}" type="presOf" srcId="{E06F1CB6-2C27-48FA-A86D-C81A2D753EAC}" destId="{673BD9AA-0390-474E-9997-8B014776150A}" srcOrd="0" destOrd="0" presId="urn:microsoft.com/office/officeart/2005/8/layout/vList5"/>
    <dgm:cxn modelId="{4DF8F2D7-D5A8-4D5A-861D-9A9F45A7E1D3}" srcId="{A3DCB2D3-D5F2-4B5A-BEA1-F721362558A8}" destId="{262A5458-B982-4F27-A406-5CE4B451146C}" srcOrd="2" destOrd="0" parTransId="{A762AF4A-7934-44D6-A964-7817AB17B814}" sibTransId="{6F204E93-8BAE-4641-B617-226B87590686}"/>
    <dgm:cxn modelId="{40EDDAF8-618F-4BEC-9F95-2E3F80245318}" srcId="{A3DCB2D3-D5F2-4B5A-BEA1-F721362558A8}" destId="{F9288313-9E93-41F6-8D09-E4EB6DED44A3}" srcOrd="0" destOrd="0" parTransId="{1CF8E272-29FC-4BC9-A358-0BE7329C9A00}" sibTransId="{F8EE31E0-7ACB-4869-B694-549C11D8B12E}"/>
    <dgm:cxn modelId="{7DF786A3-311C-4F4B-B5E3-5D1B41147607}" type="presParOf" srcId="{167E31E0-D542-4E2E-ADAB-6E76F1A64D5D}" destId="{8207D727-04F3-4E76-AEBB-DAD2F8A60DD5}" srcOrd="0" destOrd="0" presId="urn:microsoft.com/office/officeart/2005/8/layout/vList5"/>
    <dgm:cxn modelId="{0B2A0818-8457-4C62-86AF-7EDCCBB6829C}" type="presParOf" srcId="{8207D727-04F3-4E76-AEBB-DAD2F8A60DD5}" destId="{A6F182CB-C6BA-4376-B24C-B67E13685CE8}" srcOrd="0" destOrd="0" presId="urn:microsoft.com/office/officeart/2005/8/layout/vList5"/>
    <dgm:cxn modelId="{D952963F-2567-4D71-B30C-7EDF08809029}" type="presParOf" srcId="{8207D727-04F3-4E76-AEBB-DAD2F8A60DD5}" destId="{895469D5-0DCD-4B73-BCB3-A347542ED538}" srcOrd="1" destOrd="0" presId="urn:microsoft.com/office/officeart/2005/8/layout/vList5"/>
    <dgm:cxn modelId="{415CC423-7871-42F9-AB49-9F71FACA22E0}" type="presParOf" srcId="{167E31E0-D542-4E2E-ADAB-6E76F1A64D5D}" destId="{B5C69338-5B1E-4401-A104-055147D57ACB}" srcOrd="1" destOrd="0" presId="urn:microsoft.com/office/officeart/2005/8/layout/vList5"/>
    <dgm:cxn modelId="{E64E61BA-FF84-4E97-BF49-B126371AB1A2}" type="presParOf" srcId="{167E31E0-D542-4E2E-ADAB-6E76F1A64D5D}" destId="{BA439939-DA01-4BC1-830F-9F12302318C2}" srcOrd="2" destOrd="0" presId="urn:microsoft.com/office/officeart/2005/8/layout/vList5"/>
    <dgm:cxn modelId="{EB378EC2-5EE7-4DD5-94AD-735068AA447A}" type="presParOf" srcId="{BA439939-DA01-4BC1-830F-9F12302318C2}" destId="{F3D9F508-8454-4468-8A90-987A14C9BE3E}" srcOrd="0" destOrd="0" presId="urn:microsoft.com/office/officeart/2005/8/layout/vList5"/>
    <dgm:cxn modelId="{423A5A05-110C-4165-B932-7CDF7E407929}" type="presParOf" srcId="{BA439939-DA01-4BC1-830F-9F12302318C2}" destId="{420394DB-E42A-452C-AA53-7BEF0EBACE80}" srcOrd="1" destOrd="0" presId="urn:microsoft.com/office/officeart/2005/8/layout/vList5"/>
    <dgm:cxn modelId="{64145484-B5C5-4068-9DEE-67F96DDE081F}" type="presParOf" srcId="{167E31E0-D542-4E2E-ADAB-6E76F1A64D5D}" destId="{E6BBDEBD-0409-4606-B78B-962483F7E97E}" srcOrd="3" destOrd="0" presId="urn:microsoft.com/office/officeart/2005/8/layout/vList5"/>
    <dgm:cxn modelId="{5933B59E-FB14-40EA-BF0F-912E49B3642B}" type="presParOf" srcId="{167E31E0-D542-4E2E-ADAB-6E76F1A64D5D}" destId="{04408408-A121-435D-BD67-05C3E74CE147}" srcOrd="4" destOrd="0" presId="urn:microsoft.com/office/officeart/2005/8/layout/vList5"/>
    <dgm:cxn modelId="{BC5BFA0D-0430-41B0-A8B8-E93ECCC8DC09}" type="presParOf" srcId="{04408408-A121-435D-BD67-05C3E74CE147}" destId="{ED9C485C-42DC-4456-BBD2-422C55F455FC}" srcOrd="0" destOrd="0" presId="urn:microsoft.com/office/officeart/2005/8/layout/vList5"/>
    <dgm:cxn modelId="{6D491974-5E53-498A-82D6-ED4DE844E83A}" type="presParOf" srcId="{04408408-A121-435D-BD67-05C3E74CE147}" destId="{673BD9AA-0390-474E-9997-8B014776150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740023-8C6C-4C10-ABBA-CD116E156DCB}" type="doc">
      <dgm:prSet loTypeId="urn:microsoft.com/office/officeart/2005/8/layout/lProcess3" loCatId="process" qsTypeId="urn:microsoft.com/office/officeart/2005/8/quickstyle/simple1#6" qsCatId="simple" csTypeId="urn:microsoft.com/office/officeart/2005/8/colors/accent1_2#7" csCatId="accent1" phldr="1"/>
      <dgm:spPr/>
      <dgm:t>
        <a:bodyPr/>
        <a:lstStyle/>
        <a:p>
          <a:endParaRPr lang="en-US"/>
        </a:p>
      </dgm:t>
    </dgm:pt>
    <dgm:pt modelId="{08DEDCA7-5B1D-4CC8-BF82-80EF01F914AB}">
      <dgm:prSet phldrT="[Text]" custT="1"/>
      <dgm:spPr/>
      <dgm:t>
        <a:bodyPr/>
        <a:lstStyle/>
        <a:p>
          <a:r>
            <a:rPr lang="en-US" sz="2800" dirty="0"/>
            <a:t>Attitudes</a:t>
          </a:r>
        </a:p>
      </dgm:t>
    </dgm:pt>
    <dgm:pt modelId="{68EBCA4C-1FB9-453F-A946-0375481E1AD9}" type="parTrans" cxnId="{64C2617B-BFE8-4D8B-8407-5FB54A7AF7DB}">
      <dgm:prSet/>
      <dgm:spPr/>
      <dgm:t>
        <a:bodyPr/>
        <a:lstStyle/>
        <a:p>
          <a:endParaRPr lang="en-US"/>
        </a:p>
      </dgm:t>
    </dgm:pt>
    <dgm:pt modelId="{147EF4D5-A335-4BD2-B8C9-D65DF47FC24C}" type="sibTrans" cxnId="{64C2617B-BFE8-4D8B-8407-5FB54A7AF7DB}">
      <dgm:prSet/>
      <dgm:spPr/>
      <dgm:t>
        <a:bodyPr/>
        <a:lstStyle/>
        <a:p>
          <a:endParaRPr lang="en-US"/>
        </a:p>
      </dgm:t>
    </dgm:pt>
    <dgm:pt modelId="{6BDEE8D8-7708-41A2-8F04-4B7B550AAB67}">
      <dgm:prSet phldrT="[Text]"/>
      <dgm:spPr/>
      <dgm:t>
        <a:bodyPr/>
        <a:lstStyle/>
        <a:p>
          <a:r>
            <a:rPr lang="en-US" dirty="0"/>
            <a:t>Stereotyping or making assumptions</a:t>
          </a:r>
        </a:p>
      </dgm:t>
    </dgm:pt>
    <dgm:pt modelId="{0F8C8D28-0D89-46DC-A649-A661358A99FF}" type="parTrans" cxnId="{B9F6B617-423B-47D2-91D8-054A7F5D66A9}">
      <dgm:prSet/>
      <dgm:spPr/>
      <dgm:t>
        <a:bodyPr/>
        <a:lstStyle/>
        <a:p>
          <a:endParaRPr lang="en-US"/>
        </a:p>
      </dgm:t>
    </dgm:pt>
    <dgm:pt modelId="{5D1B2F69-B3F0-41F3-9390-96DF0CDA0C34}" type="sibTrans" cxnId="{B9F6B617-423B-47D2-91D8-054A7F5D66A9}">
      <dgm:prSet/>
      <dgm:spPr/>
      <dgm:t>
        <a:bodyPr/>
        <a:lstStyle/>
        <a:p>
          <a:endParaRPr lang="en-US"/>
        </a:p>
      </dgm:t>
    </dgm:pt>
    <dgm:pt modelId="{07AF4EC1-EDF7-45C9-BE7B-FC0C5EBF8536}">
      <dgm:prSet phldrT="[Text]" custT="1"/>
      <dgm:spPr/>
      <dgm:t>
        <a:bodyPr/>
        <a:lstStyle/>
        <a:p>
          <a:r>
            <a:rPr lang="en-US" sz="2700" dirty="0"/>
            <a:t>Social Organization</a:t>
          </a:r>
        </a:p>
      </dgm:t>
    </dgm:pt>
    <dgm:pt modelId="{3452FACD-3EC1-4EC4-8893-C913E6FE9B3E}" type="parTrans" cxnId="{A68C1626-6AF3-4BED-83DD-46AA602FFBF8}">
      <dgm:prSet/>
      <dgm:spPr/>
      <dgm:t>
        <a:bodyPr/>
        <a:lstStyle/>
        <a:p>
          <a:endParaRPr lang="en-US"/>
        </a:p>
      </dgm:t>
    </dgm:pt>
    <dgm:pt modelId="{B80BB831-B051-425F-A289-3F7CEC6DEA98}" type="sibTrans" cxnId="{A68C1626-6AF3-4BED-83DD-46AA602FFBF8}">
      <dgm:prSet/>
      <dgm:spPr/>
      <dgm:t>
        <a:bodyPr/>
        <a:lstStyle/>
        <a:p>
          <a:endParaRPr lang="en-US"/>
        </a:p>
      </dgm:t>
    </dgm:pt>
    <dgm:pt modelId="{30FD39A0-B729-4165-B6FA-6F4A3268E3CD}">
      <dgm:prSet phldrT="[Text]"/>
      <dgm:spPr/>
      <dgm:t>
        <a:bodyPr/>
        <a:lstStyle/>
        <a:p>
          <a:r>
            <a:rPr lang="en-US" dirty="0"/>
            <a:t>Values, approaches derived from nation culture, tribe, religion </a:t>
          </a:r>
          <a:r>
            <a:rPr lang="en-US" dirty="0" err="1"/>
            <a:t>etc</a:t>
          </a:r>
          <a:endParaRPr lang="en-US" dirty="0"/>
        </a:p>
      </dgm:t>
    </dgm:pt>
    <dgm:pt modelId="{72933E12-08AF-4C76-B1C8-5BB11F8A5A77}" type="parTrans" cxnId="{CE89476D-9DE6-41D1-B822-C511AD380E51}">
      <dgm:prSet/>
      <dgm:spPr/>
      <dgm:t>
        <a:bodyPr/>
        <a:lstStyle/>
        <a:p>
          <a:endParaRPr lang="en-US"/>
        </a:p>
      </dgm:t>
    </dgm:pt>
    <dgm:pt modelId="{AAF68946-097A-469F-8B65-DF7750876B96}" type="sibTrans" cxnId="{CE89476D-9DE6-41D1-B822-C511AD380E51}">
      <dgm:prSet/>
      <dgm:spPr/>
      <dgm:t>
        <a:bodyPr/>
        <a:lstStyle/>
        <a:p>
          <a:endParaRPr lang="en-US"/>
        </a:p>
      </dgm:t>
    </dgm:pt>
    <dgm:pt modelId="{31FC5882-75FB-49B5-B297-F4113BF53F43}">
      <dgm:prSet phldrT="[Text]" custT="1"/>
      <dgm:spPr/>
      <dgm:t>
        <a:bodyPr/>
        <a:lstStyle/>
        <a:p>
          <a:r>
            <a:rPr lang="en-US" sz="2800" dirty="0"/>
            <a:t>Thought Patterns</a:t>
          </a:r>
        </a:p>
      </dgm:t>
    </dgm:pt>
    <dgm:pt modelId="{DFC6EFD7-9A9A-43FC-B2FE-ED8296AB88A4}" type="parTrans" cxnId="{224B2FE8-55C0-4B04-89E5-5D3A19918971}">
      <dgm:prSet/>
      <dgm:spPr/>
      <dgm:t>
        <a:bodyPr/>
        <a:lstStyle/>
        <a:p>
          <a:endParaRPr lang="en-US"/>
        </a:p>
      </dgm:t>
    </dgm:pt>
    <dgm:pt modelId="{26D3ED3B-6884-483F-8F3E-7AD36A01BB50}" type="sibTrans" cxnId="{224B2FE8-55C0-4B04-89E5-5D3A19918971}">
      <dgm:prSet/>
      <dgm:spPr/>
      <dgm:t>
        <a:bodyPr/>
        <a:lstStyle/>
        <a:p>
          <a:endParaRPr lang="en-US"/>
        </a:p>
      </dgm:t>
    </dgm:pt>
    <dgm:pt modelId="{2C35AD74-5B19-4A45-80A9-FA2A5DE109A3}">
      <dgm:prSet phldrT="[Text]"/>
      <dgm:spPr/>
      <dgm:t>
        <a:bodyPr/>
        <a:lstStyle/>
        <a:p>
          <a:r>
            <a:rPr lang="en-US" dirty="0"/>
            <a:t>Logical progression of reasoning varies globally</a:t>
          </a:r>
        </a:p>
      </dgm:t>
    </dgm:pt>
    <dgm:pt modelId="{CD797A25-B0FE-4E04-9665-A03A84E525D1}" type="parTrans" cxnId="{7DF2FC5E-0893-4322-A646-147FD0CBAE01}">
      <dgm:prSet/>
      <dgm:spPr/>
      <dgm:t>
        <a:bodyPr/>
        <a:lstStyle/>
        <a:p>
          <a:endParaRPr lang="en-US"/>
        </a:p>
      </dgm:t>
    </dgm:pt>
    <dgm:pt modelId="{36E93051-8E55-4374-8A74-08A50A8241E4}" type="sibTrans" cxnId="{7DF2FC5E-0893-4322-A646-147FD0CBAE01}">
      <dgm:prSet/>
      <dgm:spPr/>
      <dgm:t>
        <a:bodyPr/>
        <a:lstStyle/>
        <a:p>
          <a:endParaRPr lang="en-US"/>
        </a:p>
      </dgm:t>
    </dgm:pt>
    <dgm:pt modelId="{AAFFD2E6-8CA0-4800-9C16-63E5D94EE41B}" type="pres">
      <dgm:prSet presAssocID="{CF740023-8C6C-4C10-ABBA-CD116E156DCB}" presName="Name0" presStyleCnt="0">
        <dgm:presLayoutVars>
          <dgm:chPref val="3"/>
          <dgm:dir/>
          <dgm:animLvl val="lvl"/>
          <dgm:resizeHandles/>
        </dgm:presLayoutVars>
      </dgm:prSet>
      <dgm:spPr/>
    </dgm:pt>
    <dgm:pt modelId="{2ADCC27E-AC0E-4766-95B7-2930CFF2A5C5}" type="pres">
      <dgm:prSet presAssocID="{08DEDCA7-5B1D-4CC8-BF82-80EF01F914AB}" presName="horFlow" presStyleCnt="0"/>
      <dgm:spPr/>
    </dgm:pt>
    <dgm:pt modelId="{6706CCFC-8FDA-4387-B8A0-6F685D7FBCED}" type="pres">
      <dgm:prSet presAssocID="{08DEDCA7-5B1D-4CC8-BF82-80EF01F914AB}" presName="bigChev" presStyleLbl="node1" presStyleIdx="0" presStyleCnt="3"/>
      <dgm:spPr/>
    </dgm:pt>
    <dgm:pt modelId="{37DC862D-ED34-437A-A081-4B0438F42284}" type="pres">
      <dgm:prSet presAssocID="{0F8C8D28-0D89-46DC-A649-A661358A99FF}" presName="parTrans" presStyleCnt="0"/>
      <dgm:spPr/>
    </dgm:pt>
    <dgm:pt modelId="{8D0F7476-D3DD-4F07-B7AC-48C5643F1802}" type="pres">
      <dgm:prSet presAssocID="{6BDEE8D8-7708-41A2-8F04-4B7B550AAB67}" presName="node" presStyleLbl="alignAccFollowNode1" presStyleIdx="0" presStyleCnt="3" custScaleX="166188" custLinFactNeighborX="-11764" custLinFactNeighborY="1579">
        <dgm:presLayoutVars>
          <dgm:bulletEnabled val="1"/>
        </dgm:presLayoutVars>
      </dgm:prSet>
      <dgm:spPr/>
    </dgm:pt>
    <dgm:pt modelId="{9C4C5732-65D2-4B78-8D6F-D5C8BE584080}" type="pres">
      <dgm:prSet presAssocID="{08DEDCA7-5B1D-4CC8-BF82-80EF01F914AB}" presName="vSp" presStyleCnt="0"/>
      <dgm:spPr/>
    </dgm:pt>
    <dgm:pt modelId="{7641F390-3ED6-43E8-A4EC-9C2DC2950134}" type="pres">
      <dgm:prSet presAssocID="{07AF4EC1-EDF7-45C9-BE7B-FC0C5EBF8536}" presName="horFlow" presStyleCnt="0"/>
      <dgm:spPr/>
    </dgm:pt>
    <dgm:pt modelId="{311BE7B5-4F30-4A46-9E63-6DFA37F479EC}" type="pres">
      <dgm:prSet presAssocID="{07AF4EC1-EDF7-45C9-BE7B-FC0C5EBF8536}" presName="bigChev" presStyleLbl="node1" presStyleIdx="1" presStyleCnt="3"/>
      <dgm:spPr/>
    </dgm:pt>
    <dgm:pt modelId="{60155F6D-ED00-4543-AB2A-373889BC5674}" type="pres">
      <dgm:prSet presAssocID="{72933E12-08AF-4C76-B1C8-5BB11F8A5A77}" presName="parTrans" presStyleCnt="0"/>
      <dgm:spPr/>
    </dgm:pt>
    <dgm:pt modelId="{7FA0662B-CA37-4F06-8527-DEFC5743BD57}" type="pres">
      <dgm:prSet presAssocID="{30FD39A0-B729-4165-B6FA-6F4A3268E3CD}" presName="node" presStyleLbl="alignAccFollowNode1" presStyleIdx="1" presStyleCnt="3" custScaleX="205701" custScaleY="152787">
        <dgm:presLayoutVars>
          <dgm:bulletEnabled val="1"/>
        </dgm:presLayoutVars>
      </dgm:prSet>
      <dgm:spPr/>
    </dgm:pt>
    <dgm:pt modelId="{DED97A65-591F-4BB8-ABED-5C5897C85DE2}" type="pres">
      <dgm:prSet presAssocID="{07AF4EC1-EDF7-45C9-BE7B-FC0C5EBF8536}" presName="vSp" presStyleCnt="0"/>
      <dgm:spPr/>
    </dgm:pt>
    <dgm:pt modelId="{20ECEB7A-97CF-4414-BB3E-63C122CEC3C4}" type="pres">
      <dgm:prSet presAssocID="{31FC5882-75FB-49B5-B297-F4113BF53F43}" presName="horFlow" presStyleCnt="0"/>
      <dgm:spPr/>
    </dgm:pt>
    <dgm:pt modelId="{DF43CA95-B0D1-45D3-9EBA-D194129CC939}" type="pres">
      <dgm:prSet presAssocID="{31FC5882-75FB-49B5-B297-F4113BF53F43}" presName="bigChev" presStyleLbl="node1" presStyleIdx="2" presStyleCnt="3"/>
      <dgm:spPr/>
    </dgm:pt>
    <dgm:pt modelId="{F0157761-6B0F-4E99-A741-DC9729B92BC3}" type="pres">
      <dgm:prSet presAssocID="{CD797A25-B0FE-4E04-9665-A03A84E525D1}" presName="parTrans" presStyleCnt="0"/>
      <dgm:spPr/>
    </dgm:pt>
    <dgm:pt modelId="{220DE46C-0D62-4A9F-9889-2784FCD11ECE}" type="pres">
      <dgm:prSet presAssocID="{2C35AD74-5B19-4A45-80A9-FA2A5DE109A3}" presName="node" presStyleLbl="alignAccFollowNode1" presStyleIdx="2" presStyleCnt="3" custScaleX="199861">
        <dgm:presLayoutVars>
          <dgm:bulletEnabled val="1"/>
        </dgm:presLayoutVars>
      </dgm:prSet>
      <dgm:spPr/>
    </dgm:pt>
  </dgm:ptLst>
  <dgm:cxnLst>
    <dgm:cxn modelId="{B9F6B617-423B-47D2-91D8-054A7F5D66A9}" srcId="{08DEDCA7-5B1D-4CC8-BF82-80EF01F914AB}" destId="{6BDEE8D8-7708-41A2-8F04-4B7B550AAB67}" srcOrd="0" destOrd="0" parTransId="{0F8C8D28-0D89-46DC-A649-A661358A99FF}" sibTransId="{5D1B2F69-B3F0-41F3-9390-96DF0CDA0C34}"/>
    <dgm:cxn modelId="{A68C1626-6AF3-4BED-83DD-46AA602FFBF8}" srcId="{CF740023-8C6C-4C10-ABBA-CD116E156DCB}" destId="{07AF4EC1-EDF7-45C9-BE7B-FC0C5EBF8536}" srcOrd="1" destOrd="0" parTransId="{3452FACD-3EC1-4EC4-8893-C913E6FE9B3E}" sibTransId="{B80BB831-B051-425F-A289-3F7CEC6DEA98}"/>
    <dgm:cxn modelId="{F97B8E3F-DE1C-4F46-B646-261E65AB9E28}" type="presOf" srcId="{31FC5882-75FB-49B5-B297-F4113BF53F43}" destId="{DF43CA95-B0D1-45D3-9EBA-D194129CC939}" srcOrd="0" destOrd="0" presId="urn:microsoft.com/office/officeart/2005/8/layout/lProcess3"/>
    <dgm:cxn modelId="{9827E85B-8105-46C2-953A-A19A6B7F6917}" type="presOf" srcId="{2C35AD74-5B19-4A45-80A9-FA2A5DE109A3}" destId="{220DE46C-0D62-4A9F-9889-2784FCD11ECE}" srcOrd="0" destOrd="0" presId="urn:microsoft.com/office/officeart/2005/8/layout/lProcess3"/>
    <dgm:cxn modelId="{7DF2FC5E-0893-4322-A646-147FD0CBAE01}" srcId="{31FC5882-75FB-49B5-B297-F4113BF53F43}" destId="{2C35AD74-5B19-4A45-80A9-FA2A5DE109A3}" srcOrd="0" destOrd="0" parTransId="{CD797A25-B0FE-4E04-9665-A03A84E525D1}" sibTransId="{36E93051-8E55-4374-8A74-08A50A8241E4}"/>
    <dgm:cxn modelId="{CCC30D62-E061-4F00-8D6B-719270202C3E}" type="presOf" srcId="{08DEDCA7-5B1D-4CC8-BF82-80EF01F914AB}" destId="{6706CCFC-8FDA-4387-B8A0-6F685D7FBCED}" srcOrd="0" destOrd="0" presId="urn:microsoft.com/office/officeart/2005/8/layout/lProcess3"/>
    <dgm:cxn modelId="{CE89476D-9DE6-41D1-B822-C511AD380E51}" srcId="{07AF4EC1-EDF7-45C9-BE7B-FC0C5EBF8536}" destId="{30FD39A0-B729-4165-B6FA-6F4A3268E3CD}" srcOrd="0" destOrd="0" parTransId="{72933E12-08AF-4C76-B1C8-5BB11F8A5A77}" sibTransId="{AAF68946-097A-469F-8B65-DF7750876B96}"/>
    <dgm:cxn modelId="{55A56551-988D-4565-9D60-05A931D544AE}" type="presOf" srcId="{07AF4EC1-EDF7-45C9-BE7B-FC0C5EBF8536}" destId="{311BE7B5-4F30-4A46-9E63-6DFA37F479EC}" srcOrd="0" destOrd="0" presId="urn:microsoft.com/office/officeart/2005/8/layout/lProcess3"/>
    <dgm:cxn modelId="{64C2617B-BFE8-4D8B-8407-5FB54A7AF7DB}" srcId="{CF740023-8C6C-4C10-ABBA-CD116E156DCB}" destId="{08DEDCA7-5B1D-4CC8-BF82-80EF01F914AB}" srcOrd="0" destOrd="0" parTransId="{68EBCA4C-1FB9-453F-A946-0375481E1AD9}" sibTransId="{147EF4D5-A335-4BD2-B8C9-D65DF47FC24C}"/>
    <dgm:cxn modelId="{32C875A9-57F9-45CD-831F-F43B9D29FC0E}" type="presOf" srcId="{6BDEE8D8-7708-41A2-8F04-4B7B550AAB67}" destId="{8D0F7476-D3DD-4F07-B7AC-48C5643F1802}" srcOrd="0" destOrd="0" presId="urn:microsoft.com/office/officeart/2005/8/layout/lProcess3"/>
    <dgm:cxn modelId="{AC4AD6DC-8D84-45D7-87BF-867F335F0307}" type="presOf" srcId="{30FD39A0-B729-4165-B6FA-6F4A3268E3CD}" destId="{7FA0662B-CA37-4F06-8527-DEFC5743BD57}" srcOrd="0" destOrd="0" presId="urn:microsoft.com/office/officeart/2005/8/layout/lProcess3"/>
    <dgm:cxn modelId="{224B2FE8-55C0-4B04-89E5-5D3A19918971}" srcId="{CF740023-8C6C-4C10-ABBA-CD116E156DCB}" destId="{31FC5882-75FB-49B5-B297-F4113BF53F43}" srcOrd="2" destOrd="0" parTransId="{DFC6EFD7-9A9A-43FC-B2FE-ED8296AB88A4}" sibTransId="{26D3ED3B-6884-483F-8F3E-7AD36A01BB50}"/>
    <dgm:cxn modelId="{CFCEE8E8-3AFF-429A-9CBF-D33F916B555D}" type="presOf" srcId="{CF740023-8C6C-4C10-ABBA-CD116E156DCB}" destId="{AAFFD2E6-8CA0-4800-9C16-63E5D94EE41B}" srcOrd="0" destOrd="0" presId="urn:microsoft.com/office/officeart/2005/8/layout/lProcess3"/>
    <dgm:cxn modelId="{8C483277-6B38-4C4A-9041-9BE70DFFB731}" type="presParOf" srcId="{AAFFD2E6-8CA0-4800-9C16-63E5D94EE41B}" destId="{2ADCC27E-AC0E-4766-95B7-2930CFF2A5C5}" srcOrd="0" destOrd="0" presId="urn:microsoft.com/office/officeart/2005/8/layout/lProcess3"/>
    <dgm:cxn modelId="{0BAFA21C-A4B1-483F-B83B-D106A679364D}" type="presParOf" srcId="{2ADCC27E-AC0E-4766-95B7-2930CFF2A5C5}" destId="{6706CCFC-8FDA-4387-B8A0-6F685D7FBCED}" srcOrd="0" destOrd="0" presId="urn:microsoft.com/office/officeart/2005/8/layout/lProcess3"/>
    <dgm:cxn modelId="{AB55AF30-EF6A-490D-8A14-DF3E9D1A2C87}" type="presParOf" srcId="{2ADCC27E-AC0E-4766-95B7-2930CFF2A5C5}" destId="{37DC862D-ED34-437A-A081-4B0438F42284}" srcOrd="1" destOrd="0" presId="urn:microsoft.com/office/officeart/2005/8/layout/lProcess3"/>
    <dgm:cxn modelId="{DDCE0A54-3D8B-4F39-8C82-D8AFD3F6E12A}" type="presParOf" srcId="{2ADCC27E-AC0E-4766-95B7-2930CFF2A5C5}" destId="{8D0F7476-D3DD-4F07-B7AC-48C5643F1802}" srcOrd="2" destOrd="0" presId="urn:microsoft.com/office/officeart/2005/8/layout/lProcess3"/>
    <dgm:cxn modelId="{CB631ADD-E644-46B1-9709-56433DBA67E3}" type="presParOf" srcId="{AAFFD2E6-8CA0-4800-9C16-63E5D94EE41B}" destId="{9C4C5732-65D2-4B78-8D6F-D5C8BE584080}" srcOrd="1" destOrd="0" presId="urn:microsoft.com/office/officeart/2005/8/layout/lProcess3"/>
    <dgm:cxn modelId="{30167421-8687-4C8A-ADDD-1B92AE502859}" type="presParOf" srcId="{AAFFD2E6-8CA0-4800-9C16-63E5D94EE41B}" destId="{7641F390-3ED6-43E8-A4EC-9C2DC2950134}" srcOrd="2" destOrd="0" presId="urn:microsoft.com/office/officeart/2005/8/layout/lProcess3"/>
    <dgm:cxn modelId="{E8CE0FBB-5C66-4AE3-B15D-51EB06F2480A}" type="presParOf" srcId="{7641F390-3ED6-43E8-A4EC-9C2DC2950134}" destId="{311BE7B5-4F30-4A46-9E63-6DFA37F479EC}" srcOrd="0" destOrd="0" presId="urn:microsoft.com/office/officeart/2005/8/layout/lProcess3"/>
    <dgm:cxn modelId="{2CA49B5C-9F35-4B09-B5B1-4C781047D6A9}" type="presParOf" srcId="{7641F390-3ED6-43E8-A4EC-9C2DC2950134}" destId="{60155F6D-ED00-4543-AB2A-373889BC5674}" srcOrd="1" destOrd="0" presId="urn:microsoft.com/office/officeart/2005/8/layout/lProcess3"/>
    <dgm:cxn modelId="{B1D8C748-6194-4CFE-ADEE-D17D25361E7C}" type="presParOf" srcId="{7641F390-3ED6-43E8-A4EC-9C2DC2950134}" destId="{7FA0662B-CA37-4F06-8527-DEFC5743BD57}" srcOrd="2" destOrd="0" presId="urn:microsoft.com/office/officeart/2005/8/layout/lProcess3"/>
    <dgm:cxn modelId="{B37C1075-1E3E-4E92-B306-6C77BA6D05BC}" type="presParOf" srcId="{AAFFD2E6-8CA0-4800-9C16-63E5D94EE41B}" destId="{DED97A65-591F-4BB8-ABED-5C5897C85DE2}" srcOrd="3" destOrd="0" presId="urn:microsoft.com/office/officeart/2005/8/layout/lProcess3"/>
    <dgm:cxn modelId="{962FF704-F931-40AF-839F-F988EB831732}" type="presParOf" srcId="{AAFFD2E6-8CA0-4800-9C16-63E5D94EE41B}" destId="{20ECEB7A-97CF-4414-BB3E-63C122CEC3C4}" srcOrd="4" destOrd="0" presId="urn:microsoft.com/office/officeart/2005/8/layout/lProcess3"/>
    <dgm:cxn modelId="{AD3E664C-53EF-44AD-A586-63219CC2217B}" type="presParOf" srcId="{20ECEB7A-97CF-4414-BB3E-63C122CEC3C4}" destId="{DF43CA95-B0D1-45D3-9EBA-D194129CC939}" srcOrd="0" destOrd="0" presId="urn:microsoft.com/office/officeart/2005/8/layout/lProcess3"/>
    <dgm:cxn modelId="{1480FB11-0133-45AC-AB0F-424B501146EF}" type="presParOf" srcId="{20ECEB7A-97CF-4414-BB3E-63C122CEC3C4}" destId="{F0157761-6B0F-4E99-A741-DC9729B92BC3}" srcOrd="1" destOrd="0" presId="urn:microsoft.com/office/officeart/2005/8/layout/lProcess3"/>
    <dgm:cxn modelId="{499112E1-138E-4855-B2F2-3AA5BCAB00F7}" type="presParOf" srcId="{20ECEB7A-97CF-4414-BB3E-63C122CEC3C4}" destId="{220DE46C-0D62-4A9F-9889-2784FCD11ECE}"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740023-8C6C-4C10-ABBA-CD116E156DCB}" type="doc">
      <dgm:prSet loTypeId="urn:microsoft.com/office/officeart/2005/8/layout/lProcess3" loCatId="process" qsTypeId="urn:microsoft.com/office/officeart/2005/8/quickstyle/simple1#7" qsCatId="simple" csTypeId="urn:microsoft.com/office/officeart/2005/8/colors/accent1_2#8" csCatId="accent1" phldr="1"/>
      <dgm:spPr/>
      <dgm:t>
        <a:bodyPr/>
        <a:lstStyle/>
        <a:p>
          <a:endParaRPr lang="en-US"/>
        </a:p>
      </dgm:t>
    </dgm:pt>
    <dgm:pt modelId="{08DEDCA7-5B1D-4CC8-BF82-80EF01F914AB}">
      <dgm:prSet phldrT="[Text]" custT="1"/>
      <dgm:spPr/>
      <dgm:t>
        <a:bodyPr/>
        <a:lstStyle/>
        <a:p>
          <a:r>
            <a:rPr lang="en-US" sz="3000" dirty="0"/>
            <a:t>Roles</a:t>
          </a:r>
        </a:p>
      </dgm:t>
    </dgm:pt>
    <dgm:pt modelId="{68EBCA4C-1FB9-453F-A946-0375481E1AD9}" type="parTrans" cxnId="{64C2617B-BFE8-4D8B-8407-5FB54A7AF7DB}">
      <dgm:prSet/>
      <dgm:spPr/>
      <dgm:t>
        <a:bodyPr/>
        <a:lstStyle/>
        <a:p>
          <a:endParaRPr lang="en-US"/>
        </a:p>
      </dgm:t>
    </dgm:pt>
    <dgm:pt modelId="{147EF4D5-A335-4BD2-B8C9-D65DF47FC24C}" type="sibTrans" cxnId="{64C2617B-BFE8-4D8B-8407-5FB54A7AF7DB}">
      <dgm:prSet/>
      <dgm:spPr/>
      <dgm:t>
        <a:bodyPr/>
        <a:lstStyle/>
        <a:p>
          <a:endParaRPr lang="en-US"/>
        </a:p>
      </dgm:t>
    </dgm:pt>
    <dgm:pt modelId="{6BDEE8D8-7708-41A2-8F04-4B7B550AAB67}">
      <dgm:prSet phldrT="[Text]" custT="1"/>
      <dgm:spPr/>
      <dgm:t>
        <a:bodyPr/>
        <a:lstStyle/>
        <a:p>
          <a:r>
            <a:rPr lang="en-US" sz="2400" dirty="0"/>
            <a:t>Perception about decision making and responsibility roles of a manager varies</a:t>
          </a:r>
        </a:p>
      </dgm:t>
    </dgm:pt>
    <dgm:pt modelId="{0F8C8D28-0D89-46DC-A649-A661358A99FF}" type="parTrans" cxnId="{B9F6B617-423B-47D2-91D8-054A7F5D66A9}">
      <dgm:prSet/>
      <dgm:spPr/>
      <dgm:t>
        <a:bodyPr/>
        <a:lstStyle/>
        <a:p>
          <a:endParaRPr lang="en-US"/>
        </a:p>
      </dgm:t>
    </dgm:pt>
    <dgm:pt modelId="{5D1B2F69-B3F0-41F3-9390-96DF0CDA0C34}" type="sibTrans" cxnId="{B9F6B617-423B-47D2-91D8-054A7F5D66A9}">
      <dgm:prSet/>
      <dgm:spPr/>
      <dgm:t>
        <a:bodyPr/>
        <a:lstStyle/>
        <a:p>
          <a:endParaRPr lang="en-US"/>
        </a:p>
      </dgm:t>
    </dgm:pt>
    <dgm:pt modelId="{07AF4EC1-EDF7-45C9-BE7B-FC0C5EBF8536}">
      <dgm:prSet phldrT="[Text]" custT="1"/>
      <dgm:spPr/>
      <dgm:t>
        <a:bodyPr/>
        <a:lstStyle/>
        <a:p>
          <a:r>
            <a:rPr lang="en-US" sz="3000" dirty="0"/>
            <a:t>Language</a:t>
          </a:r>
        </a:p>
      </dgm:t>
    </dgm:pt>
    <dgm:pt modelId="{3452FACD-3EC1-4EC4-8893-C913E6FE9B3E}" type="parTrans" cxnId="{A68C1626-6AF3-4BED-83DD-46AA602FFBF8}">
      <dgm:prSet/>
      <dgm:spPr/>
      <dgm:t>
        <a:bodyPr/>
        <a:lstStyle/>
        <a:p>
          <a:endParaRPr lang="en-US"/>
        </a:p>
      </dgm:t>
    </dgm:pt>
    <dgm:pt modelId="{B80BB831-B051-425F-A289-3F7CEC6DEA98}" type="sibTrans" cxnId="{A68C1626-6AF3-4BED-83DD-46AA602FFBF8}">
      <dgm:prSet/>
      <dgm:spPr/>
      <dgm:t>
        <a:bodyPr/>
        <a:lstStyle/>
        <a:p>
          <a:endParaRPr lang="en-US"/>
        </a:p>
      </dgm:t>
    </dgm:pt>
    <dgm:pt modelId="{30FD39A0-B729-4165-B6FA-6F4A3268E3CD}">
      <dgm:prSet phldrT="[Text]" custT="1"/>
      <dgm:spPr/>
      <dgm:t>
        <a:bodyPr/>
        <a:lstStyle/>
        <a:p>
          <a:r>
            <a:rPr lang="en-US" sz="2400" dirty="0"/>
            <a:t>“come out of the grave with Pepsi” When “yes” doesn’t mean “yes”</a:t>
          </a:r>
        </a:p>
        <a:p>
          <a:r>
            <a:rPr lang="en-US" sz="2400" dirty="0"/>
            <a:t>Should be aware of language subtitles </a:t>
          </a:r>
        </a:p>
      </dgm:t>
    </dgm:pt>
    <dgm:pt modelId="{72933E12-08AF-4C76-B1C8-5BB11F8A5A77}" type="parTrans" cxnId="{CE89476D-9DE6-41D1-B822-C511AD380E51}">
      <dgm:prSet/>
      <dgm:spPr/>
      <dgm:t>
        <a:bodyPr/>
        <a:lstStyle/>
        <a:p>
          <a:endParaRPr lang="en-US"/>
        </a:p>
      </dgm:t>
    </dgm:pt>
    <dgm:pt modelId="{AAF68946-097A-469F-8B65-DF7750876B96}" type="sibTrans" cxnId="{CE89476D-9DE6-41D1-B822-C511AD380E51}">
      <dgm:prSet/>
      <dgm:spPr/>
      <dgm:t>
        <a:bodyPr/>
        <a:lstStyle/>
        <a:p>
          <a:endParaRPr lang="en-US"/>
        </a:p>
      </dgm:t>
    </dgm:pt>
    <dgm:pt modelId="{AAFFD2E6-8CA0-4800-9C16-63E5D94EE41B}" type="pres">
      <dgm:prSet presAssocID="{CF740023-8C6C-4C10-ABBA-CD116E156DCB}" presName="Name0" presStyleCnt="0">
        <dgm:presLayoutVars>
          <dgm:chPref val="3"/>
          <dgm:dir/>
          <dgm:animLvl val="lvl"/>
          <dgm:resizeHandles/>
        </dgm:presLayoutVars>
      </dgm:prSet>
      <dgm:spPr/>
    </dgm:pt>
    <dgm:pt modelId="{2ADCC27E-AC0E-4766-95B7-2930CFF2A5C5}" type="pres">
      <dgm:prSet presAssocID="{08DEDCA7-5B1D-4CC8-BF82-80EF01F914AB}" presName="horFlow" presStyleCnt="0"/>
      <dgm:spPr/>
    </dgm:pt>
    <dgm:pt modelId="{6706CCFC-8FDA-4387-B8A0-6F685D7FBCED}" type="pres">
      <dgm:prSet presAssocID="{08DEDCA7-5B1D-4CC8-BF82-80EF01F914AB}" presName="bigChev" presStyleLbl="node1" presStyleIdx="0" presStyleCnt="2" custScaleX="72494" custScaleY="113463"/>
      <dgm:spPr/>
    </dgm:pt>
    <dgm:pt modelId="{37DC862D-ED34-437A-A081-4B0438F42284}" type="pres">
      <dgm:prSet presAssocID="{0F8C8D28-0D89-46DC-A649-A661358A99FF}" presName="parTrans" presStyleCnt="0"/>
      <dgm:spPr/>
    </dgm:pt>
    <dgm:pt modelId="{8D0F7476-D3DD-4F07-B7AC-48C5643F1802}" type="pres">
      <dgm:prSet presAssocID="{6BDEE8D8-7708-41A2-8F04-4B7B550AAB67}" presName="node" presStyleLbl="alignAccFollowNode1" presStyleIdx="0" presStyleCnt="2" custScaleX="167879" custScaleY="155311">
        <dgm:presLayoutVars>
          <dgm:bulletEnabled val="1"/>
        </dgm:presLayoutVars>
      </dgm:prSet>
      <dgm:spPr/>
    </dgm:pt>
    <dgm:pt modelId="{9C4C5732-65D2-4B78-8D6F-D5C8BE584080}" type="pres">
      <dgm:prSet presAssocID="{08DEDCA7-5B1D-4CC8-BF82-80EF01F914AB}" presName="vSp" presStyleCnt="0"/>
      <dgm:spPr/>
    </dgm:pt>
    <dgm:pt modelId="{7641F390-3ED6-43E8-A4EC-9C2DC2950134}" type="pres">
      <dgm:prSet presAssocID="{07AF4EC1-EDF7-45C9-BE7B-FC0C5EBF8536}" presName="horFlow" presStyleCnt="0"/>
      <dgm:spPr/>
    </dgm:pt>
    <dgm:pt modelId="{311BE7B5-4F30-4A46-9E63-6DFA37F479EC}" type="pres">
      <dgm:prSet presAssocID="{07AF4EC1-EDF7-45C9-BE7B-FC0C5EBF8536}" presName="bigChev" presStyleLbl="node1" presStyleIdx="1" presStyleCnt="2" custScaleX="81609" custScaleY="106204"/>
      <dgm:spPr/>
    </dgm:pt>
    <dgm:pt modelId="{60155F6D-ED00-4543-AB2A-373889BC5674}" type="pres">
      <dgm:prSet presAssocID="{72933E12-08AF-4C76-B1C8-5BB11F8A5A77}" presName="parTrans" presStyleCnt="0"/>
      <dgm:spPr/>
    </dgm:pt>
    <dgm:pt modelId="{7FA0662B-CA37-4F06-8527-DEFC5743BD57}" type="pres">
      <dgm:prSet presAssocID="{30FD39A0-B729-4165-B6FA-6F4A3268E3CD}" presName="node" presStyleLbl="alignAccFollowNode1" presStyleIdx="1" presStyleCnt="2" custScaleX="154533" custScaleY="132006">
        <dgm:presLayoutVars>
          <dgm:bulletEnabled val="1"/>
        </dgm:presLayoutVars>
      </dgm:prSet>
      <dgm:spPr/>
    </dgm:pt>
  </dgm:ptLst>
  <dgm:cxnLst>
    <dgm:cxn modelId="{B9F6B617-423B-47D2-91D8-054A7F5D66A9}" srcId="{08DEDCA7-5B1D-4CC8-BF82-80EF01F914AB}" destId="{6BDEE8D8-7708-41A2-8F04-4B7B550AAB67}" srcOrd="0" destOrd="0" parTransId="{0F8C8D28-0D89-46DC-A649-A661358A99FF}" sibTransId="{5D1B2F69-B3F0-41F3-9390-96DF0CDA0C34}"/>
    <dgm:cxn modelId="{DBA6B71B-6C69-4F41-8199-9B83FD3D9098}" type="presOf" srcId="{07AF4EC1-EDF7-45C9-BE7B-FC0C5EBF8536}" destId="{311BE7B5-4F30-4A46-9E63-6DFA37F479EC}" srcOrd="0" destOrd="0" presId="urn:microsoft.com/office/officeart/2005/8/layout/lProcess3"/>
    <dgm:cxn modelId="{A68C1626-6AF3-4BED-83DD-46AA602FFBF8}" srcId="{CF740023-8C6C-4C10-ABBA-CD116E156DCB}" destId="{07AF4EC1-EDF7-45C9-BE7B-FC0C5EBF8536}" srcOrd="1" destOrd="0" parTransId="{3452FACD-3EC1-4EC4-8893-C913E6FE9B3E}" sibTransId="{B80BB831-B051-425F-A289-3F7CEC6DEA98}"/>
    <dgm:cxn modelId="{D8192532-2983-49CB-9043-4C1EAD36BA94}" type="presOf" srcId="{6BDEE8D8-7708-41A2-8F04-4B7B550AAB67}" destId="{8D0F7476-D3DD-4F07-B7AC-48C5643F1802}" srcOrd="0" destOrd="0" presId="urn:microsoft.com/office/officeart/2005/8/layout/lProcess3"/>
    <dgm:cxn modelId="{CE89476D-9DE6-41D1-B822-C511AD380E51}" srcId="{07AF4EC1-EDF7-45C9-BE7B-FC0C5EBF8536}" destId="{30FD39A0-B729-4165-B6FA-6F4A3268E3CD}" srcOrd="0" destOrd="0" parTransId="{72933E12-08AF-4C76-B1C8-5BB11F8A5A77}" sibTransId="{AAF68946-097A-469F-8B65-DF7750876B96}"/>
    <dgm:cxn modelId="{64C2617B-BFE8-4D8B-8407-5FB54A7AF7DB}" srcId="{CF740023-8C6C-4C10-ABBA-CD116E156DCB}" destId="{08DEDCA7-5B1D-4CC8-BF82-80EF01F914AB}" srcOrd="0" destOrd="0" parTransId="{68EBCA4C-1FB9-453F-A946-0375481E1AD9}" sibTransId="{147EF4D5-A335-4BD2-B8C9-D65DF47FC24C}"/>
    <dgm:cxn modelId="{C0021A84-A3D1-48BB-A655-374CEE2F1B8F}" type="presOf" srcId="{30FD39A0-B729-4165-B6FA-6F4A3268E3CD}" destId="{7FA0662B-CA37-4F06-8527-DEFC5743BD57}" srcOrd="0" destOrd="0" presId="urn:microsoft.com/office/officeart/2005/8/layout/lProcess3"/>
    <dgm:cxn modelId="{825E22C2-487C-4624-84C8-E88129303F75}" type="presOf" srcId="{08DEDCA7-5B1D-4CC8-BF82-80EF01F914AB}" destId="{6706CCFC-8FDA-4387-B8A0-6F685D7FBCED}" srcOrd="0" destOrd="0" presId="urn:microsoft.com/office/officeart/2005/8/layout/lProcess3"/>
    <dgm:cxn modelId="{5D9FFFC6-B57D-4A4B-B380-BEBA213922E4}" type="presOf" srcId="{CF740023-8C6C-4C10-ABBA-CD116E156DCB}" destId="{AAFFD2E6-8CA0-4800-9C16-63E5D94EE41B}" srcOrd="0" destOrd="0" presId="urn:microsoft.com/office/officeart/2005/8/layout/lProcess3"/>
    <dgm:cxn modelId="{ACAEA440-3466-4F8B-A8C1-A53430E3F58E}" type="presParOf" srcId="{AAFFD2E6-8CA0-4800-9C16-63E5D94EE41B}" destId="{2ADCC27E-AC0E-4766-95B7-2930CFF2A5C5}" srcOrd="0" destOrd="0" presId="urn:microsoft.com/office/officeart/2005/8/layout/lProcess3"/>
    <dgm:cxn modelId="{486D352F-05AB-4850-BE2F-4955AD167A32}" type="presParOf" srcId="{2ADCC27E-AC0E-4766-95B7-2930CFF2A5C5}" destId="{6706CCFC-8FDA-4387-B8A0-6F685D7FBCED}" srcOrd="0" destOrd="0" presId="urn:microsoft.com/office/officeart/2005/8/layout/lProcess3"/>
    <dgm:cxn modelId="{183C2B9C-BE95-4701-A882-AD5B46AA4417}" type="presParOf" srcId="{2ADCC27E-AC0E-4766-95B7-2930CFF2A5C5}" destId="{37DC862D-ED34-437A-A081-4B0438F42284}" srcOrd="1" destOrd="0" presId="urn:microsoft.com/office/officeart/2005/8/layout/lProcess3"/>
    <dgm:cxn modelId="{A8AE8254-49B7-4184-809A-ED4DFEED0AA8}" type="presParOf" srcId="{2ADCC27E-AC0E-4766-95B7-2930CFF2A5C5}" destId="{8D0F7476-D3DD-4F07-B7AC-48C5643F1802}" srcOrd="2" destOrd="0" presId="urn:microsoft.com/office/officeart/2005/8/layout/lProcess3"/>
    <dgm:cxn modelId="{45DA28E9-FF09-4884-B90D-1F8FAB76E780}" type="presParOf" srcId="{AAFFD2E6-8CA0-4800-9C16-63E5D94EE41B}" destId="{9C4C5732-65D2-4B78-8D6F-D5C8BE584080}" srcOrd="1" destOrd="0" presId="urn:microsoft.com/office/officeart/2005/8/layout/lProcess3"/>
    <dgm:cxn modelId="{2490C278-A9BF-4A7B-8B8B-C58EBAE7B8C4}" type="presParOf" srcId="{AAFFD2E6-8CA0-4800-9C16-63E5D94EE41B}" destId="{7641F390-3ED6-43E8-A4EC-9C2DC2950134}" srcOrd="2" destOrd="0" presId="urn:microsoft.com/office/officeart/2005/8/layout/lProcess3"/>
    <dgm:cxn modelId="{274322F2-428D-4CB8-B777-4B347D7AC73F}" type="presParOf" srcId="{7641F390-3ED6-43E8-A4EC-9C2DC2950134}" destId="{311BE7B5-4F30-4A46-9E63-6DFA37F479EC}" srcOrd="0" destOrd="0" presId="urn:microsoft.com/office/officeart/2005/8/layout/lProcess3"/>
    <dgm:cxn modelId="{39BA4545-5A89-4E92-8788-5DE3E5F21660}" type="presParOf" srcId="{7641F390-3ED6-43E8-A4EC-9C2DC2950134}" destId="{60155F6D-ED00-4543-AB2A-373889BC5674}" srcOrd="1" destOrd="0" presId="urn:microsoft.com/office/officeart/2005/8/layout/lProcess3"/>
    <dgm:cxn modelId="{5F7F8B0A-C901-48B3-839B-0E9D3230FB97}" type="presParOf" srcId="{7641F390-3ED6-43E8-A4EC-9C2DC2950134}" destId="{7FA0662B-CA37-4F06-8527-DEFC5743BD57}"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D852CD-EECE-4545-8930-B4873A287F8A}" type="doc">
      <dgm:prSet loTypeId="urn:microsoft.com/office/officeart/2005/8/layout/vList3#1" loCatId="list" qsTypeId="urn:microsoft.com/office/officeart/2005/8/quickstyle/simple5" qsCatId="simple" csTypeId="urn:microsoft.com/office/officeart/2005/8/colors/accent1_2#9" csCatId="accent1" phldr="1"/>
      <dgm:spPr/>
      <dgm:t>
        <a:bodyPr/>
        <a:lstStyle/>
        <a:p>
          <a:endParaRPr lang="en-US"/>
        </a:p>
      </dgm:t>
    </dgm:pt>
    <dgm:pt modelId="{2AB1B743-E5EB-4444-B61D-307AC5557A38}">
      <dgm:prSet/>
      <dgm:spPr/>
      <dgm:t>
        <a:bodyPr/>
        <a:lstStyle/>
        <a:p>
          <a:pPr rtl="0"/>
          <a:r>
            <a:rPr lang="en-US" b="1" dirty="0"/>
            <a:t>Information systems</a:t>
          </a:r>
          <a:endParaRPr lang="en-US" dirty="0"/>
        </a:p>
      </dgm:t>
    </dgm:pt>
    <dgm:pt modelId="{11B716B4-3551-4FDF-ADFB-6664270719AD}" type="parTrans" cxnId="{E0659094-2188-409D-B0B5-F0BC4CD10529}">
      <dgm:prSet/>
      <dgm:spPr/>
      <dgm:t>
        <a:bodyPr/>
        <a:lstStyle/>
        <a:p>
          <a:endParaRPr lang="en-US"/>
        </a:p>
      </dgm:t>
    </dgm:pt>
    <dgm:pt modelId="{459984EE-7CEE-4E4E-AB14-971407F9BF9F}" type="sibTrans" cxnId="{E0659094-2188-409D-B0B5-F0BC4CD10529}">
      <dgm:prSet/>
      <dgm:spPr/>
      <dgm:t>
        <a:bodyPr/>
        <a:lstStyle/>
        <a:p>
          <a:endParaRPr lang="en-US"/>
        </a:p>
      </dgm:t>
    </dgm:pt>
    <dgm:pt modelId="{71202AD6-4D18-4103-9FF1-640BDEA89846}">
      <dgm:prSet/>
      <dgm:spPr/>
      <dgm:t>
        <a:bodyPr/>
        <a:lstStyle/>
        <a:p>
          <a:pPr rtl="0"/>
          <a:r>
            <a:rPr lang="en-US" b="1" dirty="0"/>
            <a:t>Speed of information flow and use</a:t>
          </a:r>
          <a:endParaRPr lang="en-US" dirty="0"/>
        </a:p>
      </dgm:t>
    </dgm:pt>
    <dgm:pt modelId="{5C8A494D-AC7C-4252-9289-62F23C1B4B7D}" type="parTrans" cxnId="{9786C3C7-A3C9-407E-8EE3-30C8561E5E85}">
      <dgm:prSet/>
      <dgm:spPr/>
      <dgm:t>
        <a:bodyPr/>
        <a:lstStyle/>
        <a:p>
          <a:endParaRPr lang="en-US"/>
        </a:p>
      </dgm:t>
    </dgm:pt>
    <dgm:pt modelId="{6DA414A7-59D1-47A6-8E5A-B69A377E107F}" type="sibTrans" cxnId="{9786C3C7-A3C9-407E-8EE3-30C8561E5E85}">
      <dgm:prSet/>
      <dgm:spPr/>
      <dgm:t>
        <a:bodyPr/>
        <a:lstStyle/>
        <a:p>
          <a:endParaRPr lang="en-US"/>
        </a:p>
      </dgm:t>
    </dgm:pt>
    <dgm:pt modelId="{493A5A6F-0826-473A-9C89-5F0C2F902A6A}">
      <dgm:prSet/>
      <dgm:spPr/>
      <dgm:t>
        <a:bodyPr/>
        <a:lstStyle/>
        <a:p>
          <a:pPr rtl="0"/>
          <a:r>
            <a:rPr lang="en-US" b="1" dirty="0"/>
            <a:t>Informal sources of information</a:t>
          </a:r>
          <a:endParaRPr lang="en-US" dirty="0"/>
        </a:p>
      </dgm:t>
    </dgm:pt>
    <dgm:pt modelId="{F26AA560-38A8-4E0D-9894-896E08B554A7}" type="parTrans" cxnId="{E7EA2F52-9D23-4CD7-90FC-A1C2D51AD5EB}">
      <dgm:prSet/>
      <dgm:spPr/>
      <dgm:t>
        <a:bodyPr/>
        <a:lstStyle/>
        <a:p>
          <a:endParaRPr lang="en-US"/>
        </a:p>
      </dgm:t>
    </dgm:pt>
    <dgm:pt modelId="{70DFBC66-90C8-480E-88BB-EFA0EA0E018B}" type="sibTrans" cxnId="{E7EA2F52-9D23-4CD7-90FC-A1C2D51AD5EB}">
      <dgm:prSet/>
      <dgm:spPr/>
      <dgm:t>
        <a:bodyPr/>
        <a:lstStyle/>
        <a:p>
          <a:endParaRPr lang="en-US"/>
        </a:p>
      </dgm:t>
    </dgm:pt>
    <dgm:pt modelId="{E40C9DC0-0603-4896-BF0D-C6F4E2559EAA}" type="pres">
      <dgm:prSet presAssocID="{9DD852CD-EECE-4545-8930-B4873A287F8A}" presName="linearFlow" presStyleCnt="0">
        <dgm:presLayoutVars>
          <dgm:dir/>
          <dgm:resizeHandles val="exact"/>
        </dgm:presLayoutVars>
      </dgm:prSet>
      <dgm:spPr/>
    </dgm:pt>
    <dgm:pt modelId="{A803F907-EB15-47E5-B164-60D790363A3E}" type="pres">
      <dgm:prSet presAssocID="{2AB1B743-E5EB-4444-B61D-307AC5557A38}" presName="composite" presStyleCnt="0"/>
      <dgm:spPr/>
    </dgm:pt>
    <dgm:pt modelId="{68C7E1AE-1E60-4F23-B807-D0CD6FA701C4}" type="pres">
      <dgm:prSet presAssocID="{2AB1B743-E5EB-4444-B61D-307AC5557A38}" presName="imgShp" presStyleLbl="fgImgPlace1" presStyleIdx="0" presStyleCnt="3"/>
      <dgm:spPr/>
    </dgm:pt>
    <dgm:pt modelId="{D72A957E-CB27-4742-8FFD-54CED0DCC808}" type="pres">
      <dgm:prSet presAssocID="{2AB1B743-E5EB-4444-B61D-307AC5557A38}" presName="txShp" presStyleLbl="node1" presStyleIdx="0" presStyleCnt="3">
        <dgm:presLayoutVars>
          <dgm:bulletEnabled val="1"/>
        </dgm:presLayoutVars>
      </dgm:prSet>
      <dgm:spPr/>
    </dgm:pt>
    <dgm:pt modelId="{9693FD6F-31E6-4E72-84E1-73E7D4817383}" type="pres">
      <dgm:prSet presAssocID="{459984EE-7CEE-4E4E-AB14-971407F9BF9F}" presName="spacing" presStyleCnt="0"/>
      <dgm:spPr/>
    </dgm:pt>
    <dgm:pt modelId="{104B5F0B-4915-459E-AA7F-506910E741D5}" type="pres">
      <dgm:prSet presAssocID="{71202AD6-4D18-4103-9FF1-640BDEA89846}" presName="composite" presStyleCnt="0"/>
      <dgm:spPr/>
    </dgm:pt>
    <dgm:pt modelId="{005C80A6-47E1-4947-AEB3-B487BF34EB94}" type="pres">
      <dgm:prSet presAssocID="{71202AD6-4D18-4103-9FF1-640BDEA89846}" presName="imgShp" presStyleLbl="fgImgPlace1" presStyleIdx="1" presStyleCnt="3"/>
      <dgm:spPr/>
    </dgm:pt>
    <dgm:pt modelId="{99A2CB9D-4B0D-410D-9B1F-E86DE031EFDE}" type="pres">
      <dgm:prSet presAssocID="{71202AD6-4D18-4103-9FF1-640BDEA89846}" presName="txShp" presStyleLbl="node1" presStyleIdx="1" presStyleCnt="3">
        <dgm:presLayoutVars>
          <dgm:bulletEnabled val="1"/>
        </dgm:presLayoutVars>
      </dgm:prSet>
      <dgm:spPr/>
    </dgm:pt>
    <dgm:pt modelId="{DCEBFEBC-00B0-45B0-A5F6-22325D1D2DF2}" type="pres">
      <dgm:prSet presAssocID="{6DA414A7-59D1-47A6-8E5A-B69A377E107F}" presName="spacing" presStyleCnt="0"/>
      <dgm:spPr/>
    </dgm:pt>
    <dgm:pt modelId="{EF4BCA17-6A60-4F0B-B724-D3AD98E6E069}" type="pres">
      <dgm:prSet presAssocID="{493A5A6F-0826-473A-9C89-5F0C2F902A6A}" presName="composite" presStyleCnt="0"/>
      <dgm:spPr/>
    </dgm:pt>
    <dgm:pt modelId="{89DE114E-FDB6-410C-B269-315897AA316D}" type="pres">
      <dgm:prSet presAssocID="{493A5A6F-0826-473A-9C89-5F0C2F902A6A}" presName="imgShp" presStyleLbl="fgImgPlace1" presStyleIdx="2" presStyleCnt="3"/>
      <dgm:spPr/>
    </dgm:pt>
    <dgm:pt modelId="{39F23E0E-8309-4F37-981C-C3D004B59182}" type="pres">
      <dgm:prSet presAssocID="{493A5A6F-0826-473A-9C89-5F0C2F902A6A}" presName="txShp" presStyleLbl="node1" presStyleIdx="2" presStyleCnt="3">
        <dgm:presLayoutVars>
          <dgm:bulletEnabled val="1"/>
        </dgm:presLayoutVars>
      </dgm:prSet>
      <dgm:spPr/>
    </dgm:pt>
  </dgm:ptLst>
  <dgm:cxnLst>
    <dgm:cxn modelId="{2ED06262-CE6D-48A0-93BE-CC5B06DDDC68}" type="presOf" srcId="{71202AD6-4D18-4103-9FF1-640BDEA89846}" destId="{99A2CB9D-4B0D-410D-9B1F-E86DE031EFDE}" srcOrd="0" destOrd="0" presId="urn:microsoft.com/office/officeart/2005/8/layout/vList3#1"/>
    <dgm:cxn modelId="{0533AC4C-679B-45ED-AF8C-71CED3F4D008}" type="presOf" srcId="{9DD852CD-EECE-4545-8930-B4873A287F8A}" destId="{E40C9DC0-0603-4896-BF0D-C6F4E2559EAA}" srcOrd="0" destOrd="0" presId="urn:microsoft.com/office/officeart/2005/8/layout/vList3#1"/>
    <dgm:cxn modelId="{DC6E2770-491B-4F50-A022-A74552FFD8B9}" type="presOf" srcId="{2AB1B743-E5EB-4444-B61D-307AC5557A38}" destId="{D72A957E-CB27-4742-8FFD-54CED0DCC808}" srcOrd="0" destOrd="0" presId="urn:microsoft.com/office/officeart/2005/8/layout/vList3#1"/>
    <dgm:cxn modelId="{E7EA2F52-9D23-4CD7-90FC-A1C2D51AD5EB}" srcId="{9DD852CD-EECE-4545-8930-B4873A287F8A}" destId="{493A5A6F-0826-473A-9C89-5F0C2F902A6A}" srcOrd="2" destOrd="0" parTransId="{F26AA560-38A8-4E0D-9894-896E08B554A7}" sibTransId="{70DFBC66-90C8-480E-88BB-EFA0EA0E018B}"/>
    <dgm:cxn modelId="{1456FB53-C722-4F1E-8C18-FBA3CE94373B}" type="presOf" srcId="{493A5A6F-0826-473A-9C89-5F0C2F902A6A}" destId="{39F23E0E-8309-4F37-981C-C3D004B59182}" srcOrd="0" destOrd="0" presId="urn:microsoft.com/office/officeart/2005/8/layout/vList3#1"/>
    <dgm:cxn modelId="{E0659094-2188-409D-B0B5-F0BC4CD10529}" srcId="{9DD852CD-EECE-4545-8930-B4873A287F8A}" destId="{2AB1B743-E5EB-4444-B61D-307AC5557A38}" srcOrd="0" destOrd="0" parTransId="{11B716B4-3551-4FDF-ADFB-6664270719AD}" sibTransId="{459984EE-7CEE-4E4E-AB14-971407F9BF9F}"/>
    <dgm:cxn modelId="{9786C3C7-A3C9-407E-8EE3-30C8561E5E85}" srcId="{9DD852CD-EECE-4545-8930-B4873A287F8A}" destId="{71202AD6-4D18-4103-9FF1-640BDEA89846}" srcOrd="1" destOrd="0" parTransId="{5C8A494D-AC7C-4252-9289-62F23C1B4B7D}" sibTransId="{6DA414A7-59D1-47A6-8E5A-B69A377E107F}"/>
    <dgm:cxn modelId="{E5C55472-2EA2-4EA5-90B3-BCA3C4B22A22}" type="presParOf" srcId="{E40C9DC0-0603-4896-BF0D-C6F4E2559EAA}" destId="{A803F907-EB15-47E5-B164-60D790363A3E}" srcOrd="0" destOrd="0" presId="urn:microsoft.com/office/officeart/2005/8/layout/vList3#1"/>
    <dgm:cxn modelId="{B2E69817-9405-45C8-B1FD-F6F6439838EF}" type="presParOf" srcId="{A803F907-EB15-47E5-B164-60D790363A3E}" destId="{68C7E1AE-1E60-4F23-B807-D0CD6FA701C4}" srcOrd="0" destOrd="0" presId="urn:microsoft.com/office/officeart/2005/8/layout/vList3#1"/>
    <dgm:cxn modelId="{F1675C09-F727-49A6-8490-9A2ECFA0D893}" type="presParOf" srcId="{A803F907-EB15-47E5-B164-60D790363A3E}" destId="{D72A957E-CB27-4742-8FFD-54CED0DCC808}" srcOrd="1" destOrd="0" presId="urn:microsoft.com/office/officeart/2005/8/layout/vList3#1"/>
    <dgm:cxn modelId="{190DA525-73DB-47F0-87EA-6C6F30A19C92}" type="presParOf" srcId="{E40C9DC0-0603-4896-BF0D-C6F4E2559EAA}" destId="{9693FD6F-31E6-4E72-84E1-73E7D4817383}" srcOrd="1" destOrd="0" presId="urn:microsoft.com/office/officeart/2005/8/layout/vList3#1"/>
    <dgm:cxn modelId="{990ACE89-5497-470C-B9D3-F17F090C8B19}" type="presParOf" srcId="{E40C9DC0-0603-4896-BF0D-C6F4E2559EAA}" destId="{104B5F0B-4915-459E-AA7F-506910E741D5}" srcOrd="2" destOrd="0" presId="urn:microsoft.com/office/officeart/2005/8/layout/vList3#1"/>
    <dgm:cxn modelId="{D6FB129C-07BB-4D80-A9DC-FCB67E74C98C}" type="presParOf" srcId="{104B5F0B-4915-459E-AA7F-506910E741D5}" destId="{005C80A6-47E1-4947-AEB3-B487BF34EB94}" srcOrd="0" destOrd="0" presId="urn:microsoft.com/office/officeart/2005/8/layout/vList3#1"/>
    <dgm:cxn modelId="{ED068A18-7F00-41D5-9C9C-CEAA03CE65E6}" type="presParOf" srcId="{104B5F0B-4915-459E-AA7F-506910E741D5}" destId="{99A2CB9D-4B0D-410D-9B1F-E86DE031EFDE}" srcOrd="1" destOrd="0" presId="urn:microsoft.com/office/officeart/2005/8/layout/vList3#1"/>
    <dgm:cxn modelId="{0EAD1C71-70EA-4258-B515-EC0AFCC2D3EC}" type="presParOf" srcId="{E40C9DC0-0603-4896-BF0D-C6F4E2559EAA}" destId="{DCEBFEBC-00B0-45B0-A5F6-22325D1D2DF2}" srcOrd="3" destOrd="0" presId="urn:microsoft.com/office/officeart/2005/8/layout/vList3#1"/>
    <dgm:cxn modelId="{7F550B8E-54AE-4BED-9D71-13A4870E2B22}" type="presParOf" srcId="{E40C9DC0-0603-4896-BF0D-C6F4E2559EAA}" destId="{EF4BCA17-6A60-4F0B-B724-D3AD98E6E069}" srcOrd="4" destOrd="0" presId="urn:microsoft.com/office/officeart/2005/8/layout/vList3#1"/>
    <dgm:cxn modelId="{0DBDEE9B-C217-453A-AEBB-689D6555EAF5}" type="presParOf" srcId="{EF4BCA17-6A60-4F0B-B724-D3AD98E6E069}" destId="{89DE114E-FDB6-410C-B269-315897AA316D}" srcOrd="0" destOrd="0" presId="urn:microsoft.com/office/officeart/2005/8/layout/vList3#1"/>
    <dgm:cxn modelId="{86C21112-E66A-4CC3-A9B4-CD14F949691B}" type="presParOf" srcId="{EF4BCA17-6A60-4F0B-B724-D3AD98E6E069}" destId="{39F23E0E-8309-4F37-981C-C3D004B59182}"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5D9540-9514-467E-A417-51A21D4C76DE}" type="doc">
      <dgm:prSet loTypeId="urn:microsoft.com/office/officeart/2005/8/layout/vList5" loCatId="list" qsTypeId="urn:microsoft.com/office/officeart/2005/8/quickstyle/simple1#8" qsCatId="simple" csTypeId="urn:microsoft.com/office/officeart/2005/8/colors/accent1_2#10" csCatId="accent1" phldr="1"/>
      <dgm:spPr/>
      <dgm:t>
        <a:bodyPr/>
        <a:lstStyle/>
        <a:p>
          <a:endParaRPr lang="en-US"/>
        </a:p>
      </dgm:t>
    </dgm:pt>
    <dgm:pt modelId="{AD93120D-A66A-4A45-B0BD-32915C8699E7}">
      <dgm:prSet phldrT="[Text]"/>
      <dgm:spPr/>
      <dgm:t>
        <a:bodyPr/>
        <a:lstStyle/>
        <a:p>
          <a:r>
            <a:rPr lang="en-US" dirty="0"/>
            <a:t>Openness</a:t>
          </a:r>
        </a:p>
      </dgm:t>
    </dgm:pt>
    <dgm:pt modelId="{B6EA4AC9-7325-45C4-916B-2453E27421F2}" type="parTrans" cxnId="{42B32DD7-1BC6-44AD-AF4B-67835D105758}">
      <dgm:prSet/>
      <dgm:spPr/>
      <dgm:t>
        <a:bodyPr/>
        <a:lstStyle/>
        <a:p>
          <a:endParaRPr lang="en-US"/>
        </a:p>
      </dgm:t>
    </dgm:pt>
    <dgm:pt modelId="{C8B9B4D8-BD4D-41D1-BA0E-BE49B0F87E94}" type="sibTrans" cxnId="{42B32DD7-1BC6-44AD-AF4B-67835D105758}">
      <dgm:prSet/>
      <dgm:spPr/>
      <dgm:t>
        <a:bodyPr/>
        <a:lstStyle/>
        <a:p>
          <a:endParaRPr lang="en-US"/>
        </a:p>
      </dgm:t>
    </dgm:pt>
    <dgm:pt modelId="{66BAF082-2CF5-4B85-A053-6AD6573BB81C}">
      <dgm:prSet phldrT="[Text]"/>
      <dgm:spPr/>
      <dgm:t>
        <a:bodyPr/>
        <a:lstStyle/>
        <a:p>
          <a:r>
            <a:rPr lang="en-US" dirty="0"/>
            <a:t>Open mindedness, tolerance for ambiguity, and extrovertedness</a:t>
          </a:r>
        </a:p>
      </dgm:t>
    </dgm:pt>
    <dgm:pt modelId="{5B0212F3-9471-4FA1-94EC-1D2A329FEDA1}" type="parTrans" cxnId="{B77EB377-E444-4E0D-BD0F-8AEC31A53232}">
      <dgm:prSet/>
      <dgm:spPr/>
      <dgm:t>
        <a:bodyPr/>
        <a:lstStyle/>
        <a:p>
          <a:endParaRPr lang="en-US"/>
        </a:p>
      </dgm:t>
    </dgm:pt>
    <dgm:pt modelId="{D000F6B9-0F20-4269-95B1-F14FCB1E042F}" type="sibTrans" cxnId="{B77EB377-E444-4E0D-BD0F-8AEC31A53232}">
      <dgm:prSet/>
      <dgm:spPr/>
      <dgm:t>
        <a:bodyPr/>
        <a:lstStyle/>
        <a:p>
          <a:endParaRPr lang="en-US"/>
        </a:p>
      </dgm:t>
    </dgm:pt>
    <dgm:pt modelId="{0DD57A1B-E8E0-4B76-A991-1D5A88F282E0}">
      <dgm:prSet phldrT="[Text]"/>
      <dgm:spPr/>
      <dgm:t>
        <a:bodyPr/>
        <a:lstStyle/>
        <a:p>
          <a:r>
            <a:rPr lang="en-US" dirty="0"/>
            <a:t>Resilience</a:t>
          </a:r>
        </a:p>
      </dgm:t>
    </dgm:pt>
    <dgm:pt modelId="{047F0629-9167-474A-82A2-EC95913A0EA2}" type="parTrans" cxnId="{3473B5EC-0B0D-427B-AB41-9AD71E6CA7AD}">
      <dgm:prSet/>
      <dgm:spPr/>
      <dgm:t>
        <a:bodyPr/>
        <a:lstStyle/>
        <a:p>
          <a:endParaRPr lang="en-US"/>
        </a:p>
      </dgm:t>
    </dgm:pt>
    <dgm:pt modelId="{CF8E569E-A7D9-4B51-879D-7CD8062DF87D}" type="sibTrans" cxnId="{3473B5EC-0B0D-427B-AB41-9AD71E6CA7AD}">
      <dgm:prSet/>
      <dgm:spPr/>
      <dgm:t>
        <a:bodyPr/>
        <a:lstStyle/>
        <a:p>
          <a:endParaRPr lang="en-US"/>
        </a:p>
      </dgm:t>
    </dgm:pt>
    <dgm:pt modelId="{2FF49D67-9F1C-4305-B010-B68331ABB266}">
      <dgm:prSet phldrT="[Text]"/>
      <dgm:spPr/>
      <dgm:t>
        <a:bodyPr/>
        <a:lstStyle/>
        <a:p>
          <a:r>
            <a:rPr lang="en-US" dirty="0"/>
            <a:t>Having an internal locus of control, persistence, a tolerance for ambiguity, and resourcefulness</a:t>
          </a:r>
        </a:p>
      </dgm:t>
    </dgm:pt>
    <dgm:pt modelId="{90DF6825-FDCF-4CE8-89DF-E6201709F13E}" type="parTrans" cxnId="{94DC22E4-E911-4C7A-880C-0BE43263016C}">
      <dgm:prSet/>
      <dgm:spPr/>
      <dgm:t>
        <a:bodyPr/>
        <a:lstStyle/>
        <a:p>
          <a:endParaRPr lang="en-US"/>
        </a:p>
      </dgm:t>
    </dgm:pt>
    <dgm:pt modelId="{F957013F-EB2D-403F-B301-4208D6300CE8}" type="sibTrans" cxnId="{94DC22E4-E911-4C7A-880C-0BE43263016C}">
      <dgm:prSet/>
      <dgm:spPr/>
      <dgm:t>
        <a:bodyPr/>
        <a:lstStyle/>
        <a:p>
          <a:endParaRPr lang="en-US"/>
        </a:p>
      </dgm:t>
    </dgm:pt>
    <dgm:pt modelId="{432810D2-B074-4B29-81BA-6A42A5163DD3}" type="pres">
      <dgm:prSet presAssocID="{BE5D9540-9514-467E-A417-51A21D4C76DE}" presName="Name0" presStyleCnt="0">
        <dgm:presLayoutVars>
          <dgm:dir/>
          <dgm:animLvl val="lvl"/>
          <dgm:resizeHandles val="exact"/>
        </dgm:presLayoutVars>
      </dgm:prSet>
      <dgm:spPr/>
    </dgm:pt>
    <dgm:pt modelId="{3F9A7F61-2034-43F8-AA3A-FBD02F92381A}" type="pres">
      <dgm:prSet presAssocID="{AD93120D-A66A-4A45-B0BD-32915C8699E7}" presName="linNode" presStyleCnt="0"/>
      <dgm:spPr/>
    </dgm:pt>
    <dgm:pt modelId="{AE93558A-9F84-496A-82AB-0F9A879FE13E}" type="pres">
      <dgm:prSet presAssocID="{AD93120D-A66A-4A45-B0BD-32915C8699E7}" presName="parentText" presStyleLbl="node1" presStyleIdx="0" presStyleCnt="2">
        <dgm:presLayoutVars>
          <dgm:chMax val="1"/>
          <dgm:bulletEnabled val="1"/>
        </dgm:presLayoutVars>
      </dgm:prSet>
      <dgm:spPr/>
    </dgm:pt>
    <dgm:pt modelId="{404B2A76-D9F8-4571-8E5B-3EB7917EB655}" type="pres">
      <dgm:prSet presAssocID="{AD93120D-A66A-4A45-B0BD-32915C8699E7}" presName="descendantText" presStyleLbl="alignAccFollowNode1" presStyleIdx="0" presStyleCnt="2">
        <dgm:presLayoutVars>
          <dgm:bulletEnabled val="1"/>
        </dgm:presLayoutVars>
      </dgm:prSet>
      <dgm:spPr/>
    </dgm:pt>
    <dgm:pt modelId="{71E6A088-5225-4653-B1C4-8CF3D039750C}" type="pres">
      <dgm:prSet presAssocID="{C8B9B4D8-BD4D-41D1-BA0E-BE49B0F87E94}" presName="sp" presStyleCnt="0"/>
      <dgm:spPr/>
    </dgm:pt>
    <dgm:pt modelId="{9EB0196A-D2BE-41C5-88EE-6628C5FB7DDC}" type="pres">
      <dgm:prSet presAssocID="{0DD57A1B-E8E0-4B76-A991-1D5A88F282E0}" presName="linNode" presStyleCnt="0"/>
      <dgm:spPr/>
    </dgm:pt>
    <dgm:pt modelId="{56A47D5C-4680-40AA-8CA3-258492F8496F}" type="pres">
      <dgm:prSet presAssocID="{0DD57A1B-E8E0-4B76-A991-1D5A88F282E0}" presName="parentText" presStyleLbl="node1" presStyleIdx="1" presStyleCnt="2">
        <dgm:presLayoutVars>
          <dgm:chMax val="1"/>
          <dgm:bulletEnabled val="1"/>
        </dgm:presLayoutVars>
      </dgm:prSet>
      <dgm:spPr/>
    </dgm:pt>
    <dgm:pt modelId="{9C86A80A-DD44-4F64-9D9B-0143895B054A}" type="pres">
      <dgm:prSet presAssocID="{0DD57A1B-E8E0-4B76-A991-1D5A88F282E0}" presName="descendantText" presStyleLbl="alignAccFollowNode1" presStyleIdx="1" presStyleCnt="2">
        <dgm:presLayoutVars>
          <dgm:bulletEnabled val="1"/>
        </dgm:presLayoutVars>
      </dgm:prSet>
      <dgm:spPr/>
    </dgm:pt>
  </dgm:ptLst>
  <dgm:cxnLst>
    <dgm:cxn modelId="{1839A40C-F582-4065-964C-43E673C4798D}" type="presOf" srcId="{BE5D9540-9514-467E-A417-51A21D4C76DE}" destId="{432810D2-B074-4B29-81BA-6A42A5163DD3}" srcOrd="0" destOrd="0" presId="urn:microsoft.com/office/officeart/2005/8/layout/vList5"/>
    <dgm:cxn modelId="{92AC2144-6FA5-4B9B-A7A5-E5758FE413D7}" type="presOf" srcId="{66BAF082-2CF5-4B85-A053-6AD6573BB81C}" destId="{404B2A76-D9F8-4571-8E5B-3EB7917EB655}" srcOrd="0" destOrd="0" presId="urn:microsoft.com/office/officeart/2005/8/layout/vList5"/>
    <dgm:cxn modelId="{79A29255-5AE9-4993-874F-24EE97FB3539}" type="presOf" srcId="{AD93120D-A66A-4A45-B0BD-32915C8699E7}" destId="{AE93558A-9F84-496A-82AB-0F9A879FE13E}" srcOrd="0" destOrd="0" presId="urn:microsoft.com/office/officeart/2005/8/layout/vList5"/>
    <dgm:cxn modelId="{B77EB377-E444-4E0D-BD0F-8AEC31A53232}" srcId="{AD93120D-A66A-4A45-B0BD-32915C8699E7}" destId="{66BAF082-2CF5-4B85-A053-6AD6573BB81C}" srcOrd="0" destOrd="0" parTransId="{5B0212F3-9471-4FA1-94EC-1D2A329FEDA1}" sibTransId="{D000F6B9-0F20-4269-95B1-F14FCB1E042F}"/>
    <dgm:cxn modelId="{002F9F8B-DAF2-407C-88AD-25BA572DDC63}" type="presOf" srcId="{0DD57A1B-E8E0-4B76-A991-1D5A88F282E0}" destId="{56A47D5C-4680-40AA-8CA3-258492F8496F}" srcOrd="0" destOrd="0" presId="urn:microsoft.com/office/officeart/2005/8/layout/vList5"/>
    <dgm:cxn modelId="{5CEEFCC5-F3A2-4CB2-8CCC-E34FFDC27CBD}" type="presOf" srcId="{2FF49D67-9F1C-4305-B010-B68331ABB266}" destId="{9C86A80A-DD44-4F64-9D9B-0143895B054A}" srcOrd="0" destOrd="0" presId="urn:microsoft.com/office/officeart/2005/8/layout/vList5"/>
    <dgm:cxn modelId="{42B32DD7-1BC6-44AD-AF4B-67835D105758}" srcId="{BE5D9540-9514-467E-A417-51A21D4C76DE}" destId="{AD93120D-A66A-4A45-B0BD-32915C8699E7}" srcOrd="0" destOrd="0" parTransId="{B6EA4AC9-7325-45C4-916B-2453E27421F2}" sibTransId="{C8B9B4D8-BD4D-41D1-BA0E-BE49B0F87E94}"/>
    <dgm:cxn modelId="{94DC22E4-E911-4C7A-880C-0BE43263016C}" srcId="{0DD57A1B-E8E0-4B76-A991-1D5A88F282E0}" destId="{2FF49D67-9F1C-4305-B010-B68331ABB266}" srcOrd="0" destOrd="0" parTransId="{90DF6825-FDCF-4CE8-89DF-E6201709F13E}" sibTransId="{F957013F-EB2D-403F-B301-4208D6300CE8}"/>
    <dgm:cxn modelId="{3473B5EC-0B0D-427B-AB41-9AD71E6CA7AD}" srcId="{BE5D9540-9514-467E-A417-51A21D4C76DE}" destId="{0DD57A1B-E8E0-4B76-A991-1D5A88F282E0}" srcOrd="1" destOrd="0" parTransId="{047F0629-9167-474A-82A2-EC95913A0EA2}" sibTransId="{CF8E569E-A7D9-4B51-879D-7CD8062DF87D}"/>
    <dgm:cxn modelId="{544A6173-84AC-4687-B150-F480D7A5B125}" type="presParOf" srcId="{432810D2-B074-4B29-81BA-6A42A5163DD3}" destId="{3F9A7F61-2034-43F8-AA3A-FBD02F92381A}" srcOrd="0" destOrd="0" presId="urn:microsoft.com/office/officeart/2005/8/layout/vList5"/>
    <dgm:cxn modelId="{D6816B14-298C-40A7-B360-B05FB305E24F}" type="presParOf" srcId="{3F9A7F61-2034-43F8-AA3A-FBD02F92381A}" destId="{AE93558A-9F84-496A-82AB-0F9A879FE13E}" srcOrd="0" destOrd="0" presId="urn:microsoft.com/office/officeart/2005/8/layout/vList5"/>
    <dgm:cxn modelId="{63D58FBA-3807-4F7A-910F-42F2496BBA0F}" type="presParOf" srcId="{3F9A7F61-2034-43F8-AA3A-FBD02F92381A}" destId="{404B2A76-D9F8-4571-8E5B-3EB7917EB655}" srcOrd="1" destOrd="0" presId="urn:microsoft.com/office/officeart/2005/8/layout/vList5"/>
    <dgm:cxn modelId="{D48FE9D2-F1E5-4D40-9461-EEB5AD7D7033}" type="presParOf" srcId="{432810D2-B074-4B29-81BA-6A42A5163DD3}" destId="{71E6A088-5225-4653-B1C4-8CF3D039750C}" srcOrd="1" destOrd="0" presId="urn:microsoft.com/office/officeart/2005/8/layout/vList5"/>
    <dgm:cxn modelId="{44818D2D-97B2-47E7-8F0A-3E6387B11228}" type="presParOf" srcId="{432810D2-B074-4B29-81BA-6A42A5163DD3}" destId="{9EB0196A-D2BE-41C5-88EE-6628C5FB7DDC}" srcOrd="2" destOrd="0" presId="urn:microsoft.com/office/officeart/2005/8/layout/vList5"/>
    <dgm:cxn modelId="{615D43AC-6697-4E53-BCE8-5125C6CDA926}" type="presParOf" srcId="{9EB0196A-D2BE-41C5-88EE-6628C5FB7DDC}" destId="{56A47D5C-4680-40AA-8CA3-258492F8496F}" srcOrd="0" destOrd="0" presId="urn:microsoft.com/office/officeart/2005/8/layout/vList5"/>
    <dgm:cxn modelId="{7FBB2052-E122-4C6D-BEB8-280409AA7A9A}" type="presParOf" srcId="{9EB0196A-D2BE-41C5-88EE-6628C5FB7DDC}" destId="{9C86A80A-DD44-4F64-9D9B-0143895B054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469D5-0DCD-4B73-BCB3-A347542ED538}">
      <dsp:nvSpPr>
        <dsp:cNvPr id="0" name=""/>
        <dsp:cNvSpPr/>
      </dsp:nvSpPr>
      <dsp:spPr>
        <a:xfrm rot="5400000">
          <a:off x="4671917" y="-1789223"/>
          <a:ext cx="1182133" cy="506936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US" sz="2700" kern="1200" dirty="0"/>
            <a:t>Present objective information directly and specifically</a:t>
          </a:r>
        </a:p>
      </dsp:txBody>
      <dsp:txXfrm rot="-5400000">
        <a:off x="2728303" y="212098"/>
        <a:ext cx="5011656" cy="1066719"/>
      </dsp:txXfrm>
    </dsp:sp>
    <dsp:sp modelId="{A6F182CB-C6BA-4376-B24C-B67E13685CE8}">
      <dsp:nvSpPr>
        <dsp:cNvPr id="0" name=""/>
        <dsp:cNvSpPr/>
      </dsp:nvSpPr>
      <dsp:spPr>
        <a:xfrm>
          <a:off x="0" y="2238"/>
          <a:ext cx="2851516" cy="14776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High Performance Orientation: </a:t>
          </a:r>
          <a:r>
            <a:rPr lang="en-US" sz="2600" kern="1200" dirty="0">
              <a:solidFill>
                <a:srgbClr val="FFFF00"/>
              </a:solidFill>
            </a:rPr>
            <a:t>United States</a:t>
          </a:r>
        </a:p>
      </dsp:txBody>
      <dsp:txXfrm>
        <a:off x="72134" y="74372"/>
        <a:ext cx="2707248" cy="1333399"/>
      </dsp:txXfrm>
    </dsp:sp>
    <dsp:sp modelId="{420394DB-E42A-452C-AA53-7BEF0EBACE80}">
      <dsp:nvSpPr>
        <dsp:cNvPr id="0" name=""/>
        <dsp:cNvSpPr/>
      </dsp:nvSpPr>
      <dsp:spPr>
        <a:xfrm rot="5400000">
          <a:off x="4795131" y="-242058"/>
          <a:ext cx="1182133" cy="506936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US" sz="2700" kern="1200" dirty="0"/>
            <a:t>Two-way discourse and friendly relationship</a:t>
          </a:r>
        </a:p>
      </dsp:txBody>
      <dsp:txXfrm rot="-5400000">
        <a:off x="2851517" y="1759263"/>
        <a:ext cx="5011656" cy="1066719"/>
      </dsp:txXfrm>
    </dsp:sp>
    <dsp:sp modelId="{F3D9F508-8454-4468-8A90-987A14C9BE3E}">
      <dsp:nvSpPr>
        <dsp:cNvPr id="0" name=""/>
        <dsp:cNvSpPr/>
      </dsp:nvSpPr>
      <dsp:spPr>
        <a:xfrm>
          <a:off x="0" y="1553789"/>
          <a:ext cx="2851516" cy="14776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dirty="0"/>
            <a:t>Low Assertiveness:</a:t>
          </a:r>
        </a:p>
        <a:p>
          <a:pPr marL="0" lvl="0" indent="0" algn="ctr" defTabSz="1111250">
            <a:lnSpc>
              <a:spcPct val="90000"/>
            </a:lnSpc>
            <a:spcBef>
              <a:spcPct val="0"/>
            </a:spcBef>
            <a:spcAft>
              <a:spcPct val="35000"/>
            </a:spcAft>
            <a:buNone/>
          </a:pPr>
          <a:r>
            <a:rPr lang="en-US" sz="2500" kern="1200" dirty="0">
              <a:solidFill>
                <a:srgbClr val="FFFF00"/>
              </a:solidFill>
            </a:rPr>
            <a:t>Sweden</a:t>
          </a:r>
        </a:p>
      </dsp:txBody>
      <dsp:txXfrm>
        <a:off x="72134" y="1625923"/>
        <a:ext cx="2707248" cy="1333399"/>
      </dsp:txXfrm>
    </dsp:sp>
    <dsp:sp modelId="{673BD9AA-0390-474E-9997-8B014776150A}">
      <dsp:nvSpPr>
        <dsp:cNvPr id="0" name=""/>
        <dsp:cNvSpPr/>
      </dsp:nvSpPr>
      <dsp:spPr>
        <a:xfrm rot="5400000">
          <a:off x="4795131" y="1309492"/>
          <a:ext cx="1182133" cy="5069363"/>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US" sz="2700" kern="1200" dirty="0"/>
            <a:t>Avoid conflict, be supportive</a:t>
          </a:r>
        </a:p>
      </dsp:txBody>
      <dsp:txXfrm rot="-5400000">
        <a:off x="2851517" y="3310814"/>
        <a:ext cx="5011656" cy="1066719"/>
      </dsp:txXfrm>
    </dsp:sp>
    <dsp:sp modelId="{ED9C485C-42DC-4456-BBD2-422C55F455FC}">
      <dsp:nvSpPr>
        <dsp:cNvPr id="0" name=""/>
        <dsp:cNvSpPr/>
      </dsp:nvSpPr>
      <dsp:spPr>
        <a:xfrm>
          <a:off x="0" y="3105340"/>
          <a:ext cx="2851516" cy="14776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High Human Orientation:</a:t>
          </a:r>
        </a:p>
        <a:p>
          <a:pPr marL="0" lvl="0" indent="0" algn="ctr" defTabSz="1244600">
            <a:lnSpc>
              <a:spcPct val="90000"/>
            </a:lnSpc>
            <a:spcBef>
              <a:spcPct val="0"/>
            </a:spcBef>
            <a:spcAft>
              <a:spcPct val="35000"/>
            </a:spcAft>
            <a:buNone/>
          </a:pPr>
          <a:r>
            <a:rPr lang="en-US" sz="2800" kern="1200" dirty="0">
              <a:solidFill>
                <a:srgbClr val="FFFF00"/>
              </a:solidFill>
            </a:rPr>
            <a:t>Ireland</a:t>
          </a:r>
        </a:p>
      </dsp:txBody>
      <dsp:txXfrm>
        <a:off x="72134" y="3177474"/>
        <a:ext cx="2707248" cy="13333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6CCFC-8FDA-4387-B8A0-6F685D7FBCED}">
      <dsp:nvSpPr>
        <dsp:cNvPr id="0" name=""/>
        <dsp:cNvSpPr/>
      </dsp:nvSpPr>
      <dsp:spPr>
        <a:xfrm>
          <a:off x="3550" y="94544"/>
          <a:ext cx="3503407" cy="1401362"/>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Attitudes</a:t>
          </a:r>
        </a:p>
      </dsp:txBody>
      <dsp:txXfrm>
        <a:off x="704231" y="94544"/>
        <a:ext cx="2102045" cy="1401362"/>
      </dsp:txXfrm>
    </dsp:sp>
    <dsp:sp modelId="{8D0F7476-D3DD-4F07-B7AC-48C5643F1802}">
      <dsp:nvSpPr>
        <dsp:cNvPr id="0" name=""/>
        <dsp:cNvSpPr/>
      </dsp:nvSpPr>
      <dsp:spPr>
        <a:xfrm>
          <a:off x="2997936" y="232026"/>
          <a:ext cx="4832461" cy="1163131"/>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18415" rIns="0" bIns="18415" numCol="1" spcCol="1270" anchor="ctr" anchorCtr="0">
          <a:noAutofit/>
        </a:bodyPr>
        <a:lstStyle/>
        <a:p>
          <a:pPr marL="0" lvl="0" indent="0" algn="ctr" defTabSz="1289050">
            <a:lnSpc>
              <a:spcPct val="90000"/>
            </a:lnSpc>
            <a:spcBef>
              <a:spcPct val="0"/>
            </a:spcBef>
            <a:spcAft>
              <a:spcPct val="35000"/>
            </a:spcAft>
            <a:buNone/>
          </a:pPr>
          <a:r>
            <a:rPr lang="en-US" sz="2900" kern="1200" dirty="0"/>
            <a:t>Stereotyping or making assumptions</a:t>
          </a:r>
        </a:p>
      </dsp:txBody>
      <dsp:txXfrm>
        <a:off x="3579502" y="232026"/>
        <a:ext cx="3669330" cy="1163131"/>
      </dsp:txXfrm>
    </dsp:sp>
    <dsp:sp modelId="{311BE7B5-4F30-4A46-9E63-6DFA37F479EC}">
      <dsp:nvSpPr>
        <dsp:cNvPr id="0" name=""/>
        <dsp:cNvSpPr/>
      </dsp:nvSpPr>
      <dsp:spPr>
        <a:xfrm>
          <a:off x="3550" y="1879973"/>
          <a:ext cx="3503407" cy="1401362"/>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0" bIns="17145" numCol="1" spcCol="1270" anchor="ctr" anchorCtr="0">
          <a:noAutofit/>
        </a:bodyPr>
        <a:lstStyle/>
        <a:p>
          <a:pPr marL="0" lvl="0" indent="0" algn="ctr" defTabSz="1200150">
            <a:lnSpc>
              <a:spcPct val="90000"/>
            </a:lnSpc>
            <a:spcBef>
              <a:spcPct val="0"/>
            </a:spcBef>
            <a:spcAft>
              <a:spcPct val="35000"/>
            </a:spcAft>
            <a:buNone/>
          </a:pPr>
          <a:r>
            <a:rPr lang="en-US" sz="2700" kern="1200" dirty="0"/>
            <a:t>Social Organization</a:t>
          </a:r>
        </a:p>
      </dsp:txBody>
      <dsp:txXfrm>
        <a:off x="704231" y="1879973"/>
        <a:ext cx="2102045" cy="1401362"/>
      </dsp:txXfrm>
    </dsp:sp>
    <dsp:sp modelId="{7FA0662B-CA37-4F06-8527-DEFC5743BD57}">
      <dsp:nvSpPr>
        <dsp:cNvPr id="0" name=""/>
        <dsp:cNvSpPr/>
      </dsp:nvSpPr>
      <dsp:spPr>
        <a:xfrm>
          <a:off x="3051514" y="1692098"/>
          <a:ext cx="5981431" cy="1777113"/>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18415" rIns="0" bIns="18415" numCol="1" spcCol="1270" anchor="ctr" anchorCtr="0">
          <a:noAutofit/>
        </a:bodyPr>
        <a:lstStyle/>
        <a:p>
          <a:pPr marL="0" lvl="0" indent="0" algn="ctr" defTabSz="1289050">
            <a:lnSpc>
              <a:spcPct val="90000"/>
            </a:lnSpc>
            <a:spcBef>
              <a:spcPct val="0"/>
            </a:spcBef>
            <a:spcAft>
              <a:spcPct val="35000"/>
            </a:spcAft>
            <a:buNone/>
          </a:pPr>
          <a:r>
            <a:rPr lang="en-US" sz="2900" kern="1200" dirty="0"/>
            <a:t>Values, approaches derived from nation culture, tribe, religion </a:t>
          </a:r>
          <a:r>
            <a:rPr lang="en-US" sz="2900" kern="1200" dirty="0" err="1"/>
            <a:t>etc</a:t>
          </a:r>
          <a:endParaRPr lang="en-US" sz="2900" kern="1200" dirty="0"/>
        </a:p>
      </dsp:txBody>
      <dsp:txXfrm>
        <a:off x="3940071" y="1692098"/>
        <a:ext cx="4204318" cy="1777113"/>
      </dsp:txXfrm>
    </dsp:sp>
    <dsp:sp modelId="{DF43CA95-B0D1-45D3-9EBA-D194129CC939}">
      <dsp:nvSpPr>
        <dsp:cNvPr id="0" name=""/>
        <dsp:cNvSpPr/>
      </dsp:nvSpPr>
      <dsp:spPr>
        <a:xfrm>
          <a:off x="3550" y="3665402"/>
          <a:ext cx="3503407" cy="1401362"/>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Thought Patterns</a:t>
          </a:r>
        </a:p>
      </dsp:txBody>
      <dsp:txXfrm>
        <a:off x="704231" y="3665402"/>
        <a:ext cx="2102045" cy="1401362"/>
      </dsp:txXfrm>
    </dsp:sp>
    <dsp:sp modelId="{220DE46C-0D62-4A9F-9889-2784FCD11ECE}">
      <dsp:nvSpPr>
        <dsp:cNvPr id="0" name=""/>
        <dsp:cNvSpPr/>
      </dsp:nvSpPr>
      <dsp:spPr>
        <a:xfrm>
          <a:off x="3051514" y="3784518"/>
          <a:ext cx="5811613" cy="1163131"/>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18415" rIns="0" bIns="18415" numCol="1" spcCol="1270" anchor="ctr" anchorCtr="0">
          <a:noAutofit/>
        </a:bodyPr>
        <a:lstStyle/>
        <a:p>
          <a:pPr marL="0" lvl="0" indent="0" algn="ctr" defTabSz="1289050">
            <a:lnSpc>
              <a:spcPct val="90000"/>
            </a:lnSpc>
            <a:spcBef>
              <a:spcPct val="0"/>
            </a:spcBef>
            <a:spcAft>
              <a:spcPct val="35000"/>
            </a:spcAft>
            <a:buNone/>
          </a:pPr>
          <a:r>
            <a:rPr lang="en-US" sz="2900" kern="1200" dirty="0"/>
            <a:t>Logical progression of reasoning varies globally</a:t>
          </a:r>
        </a:p>
      </dsp:txBody>
      <dsp:txXfrm>
        <a:off x="3633080" y="3784518"/>
        <a:ext cx="4648482" cy="11631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6CCFC-8FDA-4387-B8A0-6F685D7FBCED}">
      <dsp:nvSpPr>
        <dsp:cNvPr id="0" name=""/>
        <dsp:cNvSpPr/>
      </dsp:nvSpPr>
      <dsp:spPr>
        <a:xfrm>
          <a:off x="31" y="347844"/>
          <a:ext cx="3294650" cy="206263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0" bIns="19050" numCol="1" spcCol="1270" anchor="ctr" anchorCtr="0">
          <a:noAutofit/>
        </a:bodyPr>
        <a:lstStyle/>
        <a:p>
          <a:pPr marL="0" lvl="0" indent="0" algn="ctr" defTabSz="1333500">
            <a:lnSpc>
              <a:spcPct val="90000"/>
            </a:lnSpc>
            <a:spcBef>
              <a:spcPct val="0"/>
            </a:spcBef>
            <a:spcAft>
              <a:spcPct val="35000"/>
            </a:spcAft>
            <a:buNone/>
          </a:pPr>
          <a:r>
            <a:rPr lang="en-US" sz="3000" kern="1200" dirty="0"/>
            <a:t>Roles</a:t>
          </a:r>
        </a:p>
      </dsp:txBody>
      <dsp:txXfrm>
        <a:off x="1031347" y="347844"/>
        <a:ext cx="1232019" cy="2062631"/>
      </dsp:txXfrm>
    </dsp:sp>
    <dsp:sp modelId="{8D0F7476-D3DD-4F07-B7AC-48C5643F1802}">
      <dsp:nvSpPr>
        <dsp:cNvPr id="0" name=""/>
        <dsp:cNvSpPr/>
      </dsp:nvSpPr>
      <dsp:spPr>
        <a:xfrm>
          <a:off x="2703868" y="207457"/>
          <a:ext cx="6332596" cy="234340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Perception about decision making and responsibility roles of a manager varies</a:t>
          </a:r>
        </a:p>
      </dsp:txBody>
      <dsp:txXfrm>
        <a:off x="3875571" y="207457"/>
        <a:ext cx="3989190" cy="2343406"/>
      </dsp:txXfrm>
    </dsp:sp>
    <dsp:sp modelId="{311BE7B5-4F30-4A46-9E63-6DFA37F479EC}">
      <dsp:nvSpPr>
        <dsp:cNvPr id="0" name=""/>
        <dsp:cNvSpPr/>
      </dsp:nvSpPr>
      <dsp:spPr>
        <a:xfrm>
          <a:off x="31" y="2835917"/>
          <a:ext cx="3708902" cy="1930670"/>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0" bIns="19050" numCol="1" spcCol="1270" anchor="ctr" anchorCtr="0">
          <a:noAutofit/>
        </a:bodyPr>
        <a:lstStyle/>
        <a:p>
          <a:pPr marL="0" lvl="0" indent="0" algn="ctr" defTabSz="1333500">
            <a:lnSpc>
              <a:spcPct val="90000"/>
            </a:lnSpc>
            <a:spcBef>
              <a:spcPct val="0"/>
            </a:spcBef>
            <a:spcAft>
              <a:spcPct val="35000"/>
            </a:spcAft>
            <a:buNone/>
          </a:pPr>
          <a:r>
            <a:rPr lang="en-US" sz="3000" kern="1200" dirty="0"/>
            <a:t>Language</a:t>
          </a:r>
        </a:p>
      </dsp:txBody>
      <dsp:txXfrm>
        <a:off x="965366" y="2835917"/>
        <a:ext cx="1778232" cy="1930670"/>
      </dsp:txXfrm>
    </dsp:sp>
    <dsp:sp modelId="{7FA0662B-CA37-4F06-8527-DEFC5743BD57}">
      <dsp:nvSpPr>
        <dsp:cNvPr id="0" name=""/>
        <dsp:cNvSpPr/>
      </dsp:nvSpPr>
      <dsp:spPr>
        <a:xfrm>
          <a:off x="3118119" y="2805368"/>
          <a:ext cx="5829169" cy="1991769"/>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“come out of the grave with Pepsi” When “yes” doesn’t mean “yes”</a:t>
          </a:r>
        </a:p>
        <a:p>
          <a:pPr marL="0" lvl="0" indent="0" algn="ctr" defTabSz="1066800">
            <a:lnSpc>
              <a:spcPct val="90000"/>
            </a:lnSpc>
            <a:spcBef>
              <a:spcPct val="0"/>
            </a:spcBef>
            <a:spcAft>
              <a:spcPct val="35000"/>
            </a:spcAft>
            <a:buNone/>
          </a:pPr>
          <a:r>
            <a:rPr lang="en-US" sz="2400" kern="1200" dirty="0"/>
            <a:t>Should be aware of language subtitles </a:t>
          </a:r>
        </a:p>
      </dsp:txBody>
      <dsp:txXfrm>
        <a:off x="4114004" y="2805368"/>
        <a:ext cx="3837400" cy="19917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A957E-CB27-4742-8FFD-54CED0DCC808}">
      <dsp:nvSpPr>
        <dsp:cNvPr id="0" name=""/>
        <dsp:cNvSpPr/>
      </dsp:nvSpPr>
      <dsp:spPr>
        <a:xfrm rot="10800000">
          <a:off x="2369372" y="4663"/>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209550" rIns="391160" bIns="209550" numCol="1" spcCol="1270" anchor="ctr" anchorCtr="0">
          <a:noAutofit/>
        </a:bodyPr>
        <a:lstStyle/>
        <a:p>
          <a:pPr marL="0" lvl="0" indent="0" algn="ctr" defTabSz="2444750" rtl="0">
            <a:lnSpc>
              <a:spcPct val="90000"/>
            </a:lnSpc>
            <a:spcBef>
              <a:spcPct val="0"/>
            </a:spcBef>
            <a:spcAft>
              <a:spcPct val="35000"/>
            </a:spcAft>
            <a:buNone/>
          </a:pPr>
          <a:r>
            <a:rPr lang="en-US" sz="5500" b="1" kern="1200" dirty="0"/>
            <a:t>Information systems</a:t>
          </a:r>
          <a:endParaRPr lang="en-US" sz="5500" kern="1200" dirty="0"/>
        </a:p>
      </dsp:txBody>
      <dsp:txXfrm rot="10800000">
        <a:off x="3063744" y="4663"/>
        <a:ext cx="5955628" cy="2777490"/>
      </dsp:txXfrm>
    </dsp:sp>
    <dsp:sp modelId="{68C7E1AE-1E60-4F23-B807-D0CD6FA701C4}">
      <dsp:nvSpPr>
        <dsp:cNvPr id="0" name=""/>
        <dsp:cNvSpPr/>
      </dsp:nvSpPr>
      <dsp:spPr>
        <a:xfrm>
          <a:off x="980627" y="4663"/>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 modelId="{99A2CB9D-4B0D-410D-9B1F-E86DE031EFDE}">
      <dsp:nvSpPr>
        <dsp:cNvPr id="0" name=""/>
        <dsp:cNvSpPr/>
      </dsp:nvSpPr>
      <dsp:spPr>
        <a:xfrm rot="10800000">
          <a:off x="2369372" y="3611254"/>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209550" rIns="391160" bIns="209550" numCol="1" spcCol="1270" anchor="ctr" anchorCtr="0">
          <a:noAutofit/>
        </a:bodyPr>
        <a:lstStyle/>
        <a:p>
          <a:pPr marL="0" lvl="0" indent="0" algn="ctr" defTabSz="2444750" rtl="0">
            <a:lnSpc>
              <a:spcPct val="90000"/>
            </a:lnSpc>
            <a:spcBef>
              <a:spcPct val="0"/>
            </a:spcBef>
            <a:spcAft>
              <a:spcPct val="35000"/>
            </a:spcAft>
            <a:buNone/>
          </a:pPr>
          <a:r>
            <a:rPr lang="en-US" sz="5500" b="1" kern="1200" dirty="0"/>
            <a:t>Speed of information flow and use</a:t>
          </a:r>
          <a:endParaRPr lang="en-US" sz="5500" kern="1200" dirty="0"/>
        </a:p>
      </dsp:txBody>
      <dsp:txXfrm rot="10800000">
        <a:off x="3063744" y="3611254"/>
        <a:ext cx="5955628" cy="2777490"/>
      </dsp:txXfrm>
    </dsp:sp>
    <dsp:sp modelId="{005C80A6-47E1-4947-AEB3-B487BF34EB94}">
      <dsp:nvSpPr>
        <dsp:cNvPr id="0" name=""/>
        <dsp:cNvSpPr/>
      </dsp:nvSpPr>
      <dsp:spPr>
        <a:xfrm>
          <a:off x="980627" y="3611254"/>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 modelId="{39F23E0E-8309-4F37-981C-C3D004B59182}">
      <dsp:nvSpPr>
        <dsp:cNvPr id="0" name=""/>
        <dsp:cNvSpPr/>
      </dsp:nvSpPr>
      <dsp:spPr>
        <a:xfrm rot="10800000">
          <a:off x="2369372" y="7217846"/>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209550" rIns="391160" bIns="209550" numCol="1" spcCol="1270" anchor="ctr" anchorCtr="0">
          <a:noAutofit/>
        </a:bodyPr>
        <a:lstStyle/>
        <a:p>
          <a:pPr marL="0" lvl="0" indent="0" algn="ctr" defTabSz="2444750" rtl="0">
            <a:lnSpc>
              <a:spcPct val="90000"/>
            </a:lnSpc>
            <a:spcBef>
              <a:spcPct val="0"/>
            </a:spcBef>
            <a:spcAft>
              <a:spcPct val="35000"/>
            </a:spcAft>
            <a:buNone/>
          </a:pPr>
          <a:r>
            <a:rPr lang="en-US" sz="5500" b="1" kern="1200" dirty="0"/>
            <a:t>Informal sources of information</a:t>
          </a:r>
          <a:endParaRPr lang="en-US" sz="5500" kern="1200" dirty="0"/>
        </a:p>
      </dsp:txBody>
      <dsp:txXfrm rot="10800000">
        <a:off x="3063744" y="7217846"/>
        <a:ext cx="5955628" cy="2777490"/>
      </dsp:txXfrm>
    </dsp:sp>
    <dsp:sp modelId="{89DE114E-FDB6-410C-B269-315897AA316D}">
      <dsp:nvSpPr>
        <dsp:cNvPr id="0" name=""/>
        <dsp:cNvSpPr/>
      </dsp:nvSpPr>
      <dsp:spPr>
        <a:xfrm>
          <a:off x="980627" y="7217846"/>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B2A76-D9F8-4571-8E5B-3EB7917EB655}">
      <dsp:nvSpPr>
        <dsp:cNvPr id="0" name=""/>
        <dsp:cNvSpPr/>
      </dsp:nvSpPr>
      <dsp:spPr>
        <a:xfrm rot="5400000">
          <a:off x="3780346" y="-1090638"/>
          <a:ext cx="1766186"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Open mindedness, tolerance for ambiguity, and extrovertedness</a:t>
          </a:r>
        </a:p>
      </dsp:txBody>
      <dsp:txXfrm rot="-5400000">
        <a:off x="2468879" y="307047"/>
        <a:ext cx="4302902" cy="1593750"/>
      </dsp:txXfrm>
    </dsp:sp>
    <dsp:sp modelId="{AE93558A-9F84-496A-82AB-0F9A879FE13E}">
      <dsp:nvSpPr>
        <dsp:cNvPr id="0" name=""/>
        <dsp:cNvSpPr/>
      </dsp:nvSpPr>
      <dsp:spPr>
        <a:xfrm>
          <a:off x="0" y="55"/>
          <a:ext cx="2468880"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Openness</a:t>
          </a:r>
        </a:p>
      </dsp:txBody>
      <dsp:txXfrm>
        <a:off x="107773" y="107828"/>
        <a:ext cx="2253334" cy="1992186"/>
      </dsp:txXfrm>
    </dsp:sp>
    <dsp:sp modelId="{9C86A80A-DD44-4F64-9D9B-0143895B054A}">
      <dsp:nvSpPr>
        <dsp:cNvPr id="0" name=""/>
        <dsp:cNvSpPr/>
      </dsp:nvSpPr>
      <dsp:spPr>
        <a:xfrm rot="5400000">
          <a:off x="3780346" y="1227481"/>
          <a:ext cx="1766186"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Having an internal locus of control, persistence, a tolerance for ambiguity, and resourcefulness</a:t>
          </a:r>
        </a:p>
      </dsp:txBody>
      <dsp:txXfrm rot="-5400000">
        <a:off x="2468879" y="2625166"/>
        <a:ext cx="4302902" cy="1593750"/>
      </dsp:txXfrm>
    </dsp:sp>
    <dsp:sp modelId="{56A47D5C-4680-40AA-8CA3-258492F8496F}">
      <dsp:nvSpPr>
        <dsp:cNvPr id="0" name=""/>
        <dsp:cNvSpPr/>
      </dsp:nvSpPr>
      <dsp:spPr>
        <a:xfrm>
          <a:off x="0" y="2318174"/>
          <a:ext cx="2468880"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Resilience</a:t>
          </a:r>
        </a:p>
      </dsp:txBody>
      <dsp:txXfrm>
        <a:off x="107773" y="2425947"/>
        <a:ext cx="2253334" cy="199218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6/6/2023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036B4A17-BE66-4D70-A9F9-97E6BF545D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29147C00-8CB5-4E28-A80D-80D856D19F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F47786B4-3787-41E6-96FC-1E640E23799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59E20AC-DF60-4786-90B6-B9BFB2B18A9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CDFE1312-6E84-48E1-9AC5-7C1DBA448E0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1977922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790275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6</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1471238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181846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214940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9</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890017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F85FFA76-5664-46A1-A72E-25AC2FECB1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55FC82BF-4172-4C1B-9055-0874CEF1BF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Communication is the process of sharing meaning by transmitting messages through media such as words, behavior, or material artifacts. As shown in this figure, there are several stages in this process in which meaning can be distorted. Anything that undermines the communication of an intended message is referred to as noise.</a:t>
            </a:r>
          </a:p>
          <a:p>
            <a:pPr eaLnBrk="1" hangingPunct="1">
              <a:spcBef>
                <a:spcPct val="0"/>
              </a:spcBef>
            </a:pPr>
            <a:endParaRPr lang="en-US" altLang="en-US"/>
          </a:p>
          <a:p>
            <a:pPr eaLnBrk="1" hangingPunct="1">
              <a:spcBef>
                <a:spcPct val="0"/>
              </a:spcBef>
            </a:pPr>
            <a:r>
              <a:rPr lang="en-US" altLang="en-US"/>
              <a:t>Noise exists because people filter, or selectively understand, messages consistent with their own expectations and perceptions of reality, and their values and norms of behavior. As such, the more dissimilar the cultures of those involved, the more likely it is misinterpretation will occur.</a:t>
            </a:r>
          </a:p>
        </p:txBody>
      </p:sp>
      <p:sp>
        <p:nvSpPr>
          <p:cNvPr id="57348" name="Slide Number Placeholder 3">
            <a:extLst>
              <a:ext uri="{FF2B5EF4-FFF2-40B4-BE49-F238E27FC236}">
                <a16:creationId xmlns:a16="http://schemas.microsoft.com/office/drawing/2014/main" id="{AB57F0A6-DB1A-4D75-8D60-EC71B625A1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6E68E00-D30C-427D-AB13-CD43AC6FE8DE}"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B22F639F-28B2-40EF-A341-E4C5DBDF4B0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37476620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5763040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FEFDBF2-CD5F-4DE6-9617-6C50E70979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B215EA2-0747-406B-84B4-316E3745FC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Effective communication depends on the informal understandings among the parties involved that are based on the trust developed between them. When trust exists, there is implicit understanding within communication, cultural differences may be overlooked, and problems can be dealt with more easily. The meaning of trust and how it is developed and communicated vary across societies. Similarly, some cultures have a greater propensity to be trusting than others. </a:t>
            </a:r>
          </a:p>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8BB23E8A-DF6D-45F9-A7A9-368A038709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51A4A18-90EC-4EFB-B125-49BDA65DB10B}"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0212C8A7-0278-44AB-93B5-9BC03EB3D76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FEFDBF2-CD5F-4DE6-9617-6C50E70979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B215EA2-0747-406B-84B4-316E3745FC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Effective communication depends on the informal understandings among the parties involved that are based on the trust developed between them. When trust exists, there is implicit understanding within communication, cultural differences may be overlooked, and problems can be dealt with more easily. The meaning of trust and how it is developed and communicated vary across societies. Similarly, some cultures have a greater propensity to be trusting than others. </a:t>
            </a:r>
          </a:p>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8BB23E8A-DF6D-45F9-A7A9-368A038709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51A4A18-90EC-4EFB-B125-49BDA65DB10B}"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0212C8A7-0278-44AB-93B5-9BC03EB3D76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8696180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030B8287-2715-49CF-A182-31E6617A1C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40BDF396-1E86-45F1-A166-66412DB89FF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GLOBE research discussed in Chapter 3 also illustrates culturally appropriate communication styles and expectations. These examples show how to draw implications for appropriate communication styles from research on cultural differences.</a:t>
            </a:r>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FD47296E-A240-4BD8-AE84-A359640B81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13FEEA1-62FC-47C8-B0FC-146FC754D24E}"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775378D2-8679-4DAC-AF1F-5480278A058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388E7CD0-6697-4B5E-A6E0-978A91BA9E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D6B9749F-547A-4FDF-AD47-6E29F3E10F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These cultural variables (and those on the next slide) can affect communication via a person</a:t>
            </a:r>
            <a:r>
              <a:rPr lang="ja-JP" altLang="en-US"/>
              <a:t>’</a:t>
            </a:r>
            <a:r>
              <a:rPr lang="en-US" altLang="ja-JP"/>
              <a:t>s perceptions. The effects of these variables are interdependent and inseparable.</a:t>
            </a:r>
          </a:p>
          <a:p>
            <a:pPr eaLnBrk="1" hangingPunct="1">
              <a:spcBef>
                <a:spcPct val="0"/>
              </a:spcBef>
            </a:pPr>
            <a:endParaRPr lang="en-US" altLang="en-US"/>
          </a:p>
          <a:p>
            <a:pPr eaLnBrk="1" hangingPunct="1">
              <a:spcBef>
                <a:spcPct val="0"/>
              </a:spcBef>
            </a:pPr>
            <a:r>
              <a:rPr lang="en-US" altLang="en-US"/>
              <a:t>Attitudes underlie our behavior, communication, and interpretation. Ethnocentric attitudes are a particular source of noise. Stereotyping occurs when a person assumes that every member of a society or subculture has the same characteristics. Astute managers deal with people as individuals.</a:t>
            </a:r>
          </a:p>
          <a:p>
            <a:pPr eaLnBrk="1" hangingPunct="1">
              <a:spcBef>
                <a:spcPct val="0"/>
              </a:spcBef>
            </a:pPr>
            <a:endParaRPr lang="en-US" altLang="en-US"/>
          </a:p>
          <a:p>
            <a:pPr eaLnBrk="1" hangingPunct="1">
              <a:spcBef>
                <a:spcPct val="0"/>
              </a:spcBef>
            </a:pPr>
            <a:r>
              <a:rPr lang="en-US" altLang="en-US"/>
              <a:t>The kinds of social organizations we belong to can influence our perceptions. Examples of social organizations include one</a:t>
            </a:r>
            <a:r>
              <a:rPr lang="ja-JP" altLang="en-US"/>
              <a:t>’</a:t>
            </a:r>
            <a:r>
              <a:rPr lang="en-US" altLang="ja-JP"/>
              <a:t>s nation, tribe, religious sect, or profession.</a:t>
            </a:r>
          </a:p>
          <a:p>
            <a:pPr eaLnBrk="1" hangingPunct="1">
              <a:spcBef>
                <a:spcPct val="0"/>
              </a:spcBef>
            </a:pPr>
            <a:endParaRPr lang="en-US" altLang="en-US"/>
          </a:p>
          <a:p>
            <a:pPr eaLnBrk="1" hangingPunct="1">
              <a:spcBef>
                <a:spcPct val="0"/>
              </a:spcBef>
            </a:pPr>
            <a:r>
              <a:rPr lang="en-US" altLang="en-US"/>
              <a:t>The logical progression of reasoning varies widely across cultures. Managers cannot assume others use the same reasoning processes. The text provides an example of a Canadian who misunderstood the meaning of double lines on the road in Thailand. He automatically assumed the lines meant </a:t>
            </a:r>
            <a:r>
              <a:rPr lang="ja-JP" altLang="en-US"/>
              <a:t>“</a:t>
            </a:r>
            <a:r>
              <a:rPr lang="en-US" altLang="ja-JP"/>
              <a:t>no passing</a:t>
            </a:r>
            <a:r>
              <a:rPr lang="ja-JP" altLang="en-US"/>
              <a:t>”</a:t>
            </a:r>
            <a:r>
              <a:rPr lang="en-US" altLang="ja-JP"/>
              <a:t>—just as they do in Canada.</a:t>
            </a:r>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C1CBA1D5-6CF8-4AB2-910B-04518F92EF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C3BB87E-420C-4C50-86EF-36662AE17E6F}" type="slidenum">
              <a:rPr lang="en-US" altLang="en-US">
                <a:latin typeface="Calibri" panose="020F0502020204030204" pitchFamily="34" charset="0"/>
              </a:rPr>
              <a:pPr/>
              <a:t>16</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5902F507-BF3D-41E8-A051-09EFE9F1881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1E429702-BD1A-42C3-9F3E-5B13A7156A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4A9900B-E06C-454E-9014-9EDBD50F8F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Cultures differ in terms of their perceptions regarding who should make decisions and who has responsibility for what.</a:t>
            </a:r>
          </a:p>
          <a:p>
            <a:pPr eaLnBrk="1" hangingPunct="1">
              <a:spcBef>
                <a:spcPct val="0"/>
              </a:spcBef>
            </a:pPr>
            <a:endParaRPr lang="en-US" altLang="en-US"/>
          </a:p>
          <a:p>
            <a:pPr eaLnBrk="1" hangingPunct="1">
              <a:spcBef>
                <a:spcPct val="0"/>
              </a:spcBef>
            </a:pPr>
            <a:r>
              <a:rPr lang="en-US" altLang="en-US"/>
              <a:t>When two people do not share a common language, communication problems arise. Even in countries that share the same language, problems can arise from the subtleties and nuances inherent in language. Because of increasing diversity, managers often have to deal with workforces that speak a variety of languages—even within a single country. Translation can be problematic as well. Pepsi provides one example of translation problems. As another example, when many Asians say </a:t>
            </a:r>
            <a:r>
              <a:rPr lang="ja-JP" altLang="en-US"/>
              <a:t>“</a:t>
            </a:r>
            <a:r>
              <a:rPr lang="en-US" altLang="ja-JP"/>
              <a:t>yes,</a:t>
            </a:r>
            <a:r>
              <a:rPr lang="ja-JP" altLang="en-US"/>
              <a:t>”</a:t>
            </a:r>
            <a:r>
              <a:rPr lang="en-US" altLang="ja-JP"/>
              <a:t> it often means only that they have heard you and are too polite to disagree. Sometimes how something is said is more important than what is said. </a:t>
            </a:r>
          </a:p>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80A6B3CC-5998-436D-9F98-529DFA227F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4FFFAC9-E874-46CD-95A3-FA970FAAAF4F}"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4517" name="Footer Placeholder 4">
            <a:extLst>
              <a:ext uri="{FF2B5EF4-FFF2-40B4-BE49-F238E27FC236}">
                <a16:creationId xmlns:a16="http://schemas.microsoft.com/office/drawing/2014/main" id="{87170E02-BCAC-4252-80E7-5A31DAAF6A3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5AEAA875-7043-4043-98AD-9B92F4BE4B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FDB15384-22D9-48B6-AEF1-B7DE660906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Nonverbal communication is behavior that communicates without words—though it often may accompanied by words. Nonverbal communication has been shown to account for between 65% and 93% of interpreted communication.</a:t>
            </a:r>
          </a:p>
          <a:p>
            <a:pPr eaLnBrk="1" hangingPunct="1">
              <a:lnSpc>
                <a:spcPct val="80000"/>
              </a:lnSpc>
              <a:spcBef>
                <a:spcPct val="0"/>
              </a:spcBef>
            </a:pPr>
            <a:endParaRPr lang="en-US" altLang="en-US"/>
          </a:p>
        </p:txBody>
      </p:sp>
      <p:sp>
        <p:nvSpPr>
          <p:cNvPr id="65540" name="Slide Number Placeholder 3">
            <a:extLst>
              <a:ext uri="{FF2B5EF4-FFF2-40B4-BE49-F238E27FC236}">
                <a16:creationId xmlns:a16="http://schemas.microsoft.com/office/drawing/2014/main" id="{A3E215BF-950F-4EBE-94CA-F2E29EBFE0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1930F3A-4859-4BCC-8E8D-613B700937F6}"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65541" name="Footer Placeholder 4">
            <a:extLst>
              <a:ext uri="{FF2B5EF4-FFF2-40B4-BE49-F238E27FC236}">
                <a16:creationId xmlns:a16="http://schemas.microsoft.com/office/drawing/2014/main" id="{FBFA96F7-B1D3-4919-9445-7875120F1C7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ABEC6AA-CEC0-42B7-ACBE-C866E8DFD2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E01A6D06-578A-4138-A519-3B113916BE0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Kinesic behavior is communication through body movement—e.g., posture, gestures, facial expressions and eye contact. The meaning of such behavior varies across countries. For example, in China sticking out the tongue indicates surprise, whereas widening one</a:t>
            </a:r>
            <a:r>
              <a:rPr lang="ja-JP" altLang="en-US"/>
              <a:t>’</a:t>
            </a:r>
            <a:r>
              <a:rPr lang="en-US" altLang="ja-JP"/>
              <a:t>s eyes indicates anger. Occulesics are a form of kinesics that includes eye contact and the use of the eyes to convey messages. For example, the British will look away from you while speaking in order to keep your attention. When they have finished speaking, they will signal it is your turn to talk by looking at you.</a:t>
            </a:r>
          </a:p>
          <a:p>
            <a:pPr eaLnBrk="1" hangingPunct="1">
              <a:lnSpc>
                <a:spcPct val="80000"/>
              </a:lnSpc>
              <a:spcBef>
                <a:spcPct val="0"/>
              </a:spcBef>
            </a:pPr>
            <a:endParaRPr lang="en-US" altLang="en-US"/>
          </a:p>
          <a:p>
            <a:pPr eaLnBrk="1" hangingPunct="1">
              <a:lnSpc>
                <a:spcPct val="80000"/>
              </a:lnSpc>
              <a:spcBef>
                <a:spcPct val="0"/>
              </a:spcBef>
            </a:pPr>
            <a:r>
              <a:rPr lang="en-US" altLang="en-US"/>
              <a:t>Proxemics concern the influence of proximity and space on communication (e.g., in terms of personal space and in terms of office layout). For example, space communicates power in the US and Germany. Executives in the US may have large, private corner offices. French executives, however, communicate their central position by working in the middle of subordinates. In high-contact cultures, people stand close and touch a great deal when communicating. People in low-contact cultures prefer less sensory involvement when communicating. Often people from cooler climates and individual cultures are low-contact communicators. People from warmer climates and collectivistic cultures tend to be high-contact communicators.</a:t>
            </a:r>
          </a:p>
          <a:p>
            <a:pPr eaLnBrk="1" hangingPunct="1">
              <a:lnSpc>
                <a:spcPct val="80000"/>
              </a:lnSpc>
              <a:spcBef>
                <a:spcPct val="0"/>
              </a:spcBef>
            </a:pPr>
            <a:endParaRPr lang="en-US" altLang="en-US"/>
          </a:p>
          <a:p>
            <a:pPr eaLnBrk="1" hangingPunct="1">
              <a:lnSpc>
                <a:spcPct val="80000"/>
              </a:lnSpc>
              <a:spcBef>
                <a:spcPct val="0"/>
              </a:spcBef>
            </a:pPr>
            <a:r>
              <a:rPr lang="en-US" altLang="en-US"/>
              <a:t>Paralanguage refers to how something is said, rather than the content of what is said—e.g., rate of speech, tone and inflection of voice, other noises, laughing, yawning, and silence. For example, the Chinese tend to spend about 30 seconds thinking before they speak. Americans are only comfortable with 10 to 15 seconds of silence.</a:t>
            </a:r>
          </a:p>
          <a:p>
            <a:pPr eaLnBrk="1" hangingPunct="1">
              <a:lnSpc>
                <a:spcPct val="80000"/>
              </a:lnSpc>
              <a:spcBef>
                <a:spcPct val="0"/>
              </a:spcBef>
            </a:pPr>
            <a:endParaRPr lang="en-US" altLang="en-US"/>
          </a:p>
          <a:p>
            <a:pPr eaLnBrk="1" hangingPunct="1">
              <a:lnSpc>
                <a:spcPct val="80000"/>
              </a:lnSpc>
              <a:spcBef>
                <a:spcPct val="0"/>
              </a:spcBef>
            </a:pPr>
            <a:r>
              <a:rPr lang="en-US" altLang="en-US"/>
              <a:t>Object language or material culture refers to how we communicate through material artifacts—e.g., architecture, office design and furniture, clothing, cars, cosmetics, and time. In monochronic cultures, time is experienced linearly and as sometime to be spent, saved, made up, or wasted. Time orders life, and people tend to concentrate on one thing at a time. In polychronic cultures, people tolerate many things happening simultaneously and emphasize involvement with people. In these cultures, people may be highly distractible, focus on several things at once, and change plans often.</a:t>
            </a:r>
          </a:p>
          <a:p>
            <a:pPr eaLnBrk="1" hangingPunct="1">
              <a:lnSpc>
                <a:spcPct val="80000"/>
              </a:lnSpc>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9047AD6E-4E86-406D-93CF-10FC257C88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2373294-D6FC-44AA-926E-452EE1407D01}" type="slidenum">
              <a:rPr lang="en-US" altLang="en-US">
                <a:latin typeface="Calibri" panose="020F0502020204030204" pitchFamily="34" charset="0"/>
              </a:rPr>
              <a:pPr/>
              <a:t>19</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5588D18B-05DA-4263-8424-A73E69CB78F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7571F678-3850-4356-94B7-200E63EF87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7544F7A9-EE62-4527-9917-0FCCB17CE8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Object language or material culture refers to how we communicate through material artifacts—e.g., architecture, office design and furniture, clothing, cars, cosmetics, and time. In monochronic cultures, time is experienced linearly and as sometime to be spent, saved, made up, or wasted. Time orders life, and people tend to concentrate on one thing at a time. In polychronic cultures, people tolerate many things happening simultaneously and emphasize involvement with people. In these cultures, people may be highly distractible, focus on several things at once, and change plans often.</a:t>
            </a:r>
          </a:p>
          <a:p>
            <a:pPr eaLnBrk="1" hangingPunct="1">
              <a:lnSpc>
                <a:spcPct val="80000"/>
              </a:lnSpc>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FBF3BE0F-541E-465D-A7AD-D5AF617E56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0D4AD32-E768-40F0-9A72-A4AB1E79278A}" type="slidenum">
              <a:rPr lang="en-US" altLang="en-US">
                <a:latin typeface="Calibri" panose="020F0502020204030204" pitchFamily="34" charset="0"/>
              </a:rPr>
              <a:pPr/>
              <a:t>21</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1D234A63-10D2-4CD3-8CDB-734E0B89E49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0104DBF-5E25-49D9-B91F-DA6047A49B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1CF7918A-CA4C-4B3C-B8A1-EE81CB64AC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context in which the communication takes place affects the meaning and interpretation of the interaction. High context cultures do not express feelings and thoughts explicitly. Rather, one has to read between the lines and interpret meaning from one</a:t>
            </a:r>
            <a:r>
              <a:rPr lang="ja-JP" altLang="en-US"/>
              <a:t>’</a:t>
            </a:r>
            <a:r>
              <a:rPr lang="en-US" altLang="ja-JP"/>
              <a:t>s general understanding. Low context cultures usually compartmentalize personal and business relationships. As such, communication must be more explicit.</a:t>
            </a:r>
          </a:p>
          <a:p>
            <a:pPr eaLnBrk="1" hangingPunct="1">
              <a:spcBef>
                <a:spcPct val="0"/>
              </a:spcBef>
            </a:pPr>
            <a:endParaRPr lang="en-US" altLang="en-US"/>
          </a:p>
          <a:p>
            <a:pPr eaLnBrk="1" hangingPunct="1">
              <a:spcBef>
                <a:spcPct val="0"/>
              </a:spcBef>
            </a:pPr>
            <a:r>
              <a:rPr lang="en-US" altLang="en-US"/>
              <a:t>To illustrate, Germans will expect considerable detailed information before making a business decision. Arabs will base decisions more on knowledge of the people involved.</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06732A8E-B721-4804-AA43-E38EC89340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6932ABF-673B-4310-AA30-25786A9FF950}"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E5E9EDA3-572C-4445-A94B-C3E5242D8FE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47734FF7-4FAB-4D9C-84B0-FFA6A55272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17F4A374-6A67-4785-A96D-35D30D9B8E8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Arab culture is one of emotional extremes, and this characteristic is illustrated in the language—which contains means for over expression, many adjectives, and words that allow for exaggeration. </a:t>
            </a:r>
          </a:p>
          <a:p>
            <a:pPr eaLnBrk="1" hangingPunct="1">
              <a:spcBef>
                <a:spcPct val="0"/>
              </a:spcBef>
            </a:pPr>
            <a:endParaRPr lang="en-US" altLang="en-US"/>
          </a:p>
          <a:p>
            <a:pPr eaLnBrk="1" hangingPunct="1">
              <a:spcBef>
                <a:spcPct val="0"/>
              </a:spcBef>
            </a:pPr>
            <a:r>
              <a:rPr lang="en-US" altLang="en-US"/>
              <a:t>Arabs tend to do business with other people—not with the organization. As such, establishing relationships and protecting the honor of others is very important. For instance, one should not decline offers of hospitality, should expect conversations to be meandering (e.g., wander from social to business topics and back), and should be careful not to criticize in front of others.</a:t>
            </a:r>
          </a:p>
          <a:p>
            <a:pPr eaLnBrk="1" hangingPunct="1">
              <a:spcBef>
                <a:spcPct val="0"/>
              </a:spcBef>
            </a:pPr>
            <a:endParaRPr lang="en-US" altLang="en-US"/>
          </a:p>
          <a:p>
            <a:pPr eaLnBrk="1" hangingPunct="1">
              <a:spcBef>
                <a:spcPct val="0"/>
              </a:spcBef>
            </a:pPr>
            <a:r>
              <a:rPr lang="en-US" altLang="en-US"/>
              <a:t>As high-contact communicators, Arabs tend to stand closer when talking and to touch more frequently. The distance often preferred by Americans can make them seem suspicious and cold to Arabs.</a:t>
            </a:r>
          </a:p>
          <a:p>
            <a:pPr eaLnBrk="1" hangingPunct="1">
              <a:spcBef>
                <a:spcPct val="0"/>
              </a:spcBef>
            </a:pPr>
            <a:endParaRPr lang="en-US" altLang="en-US"/>
          </a:p>
          <a:p>
            <a:pPr eaLnBrk="1" hangingPunct="1">
              <a:spcBef>
                <a:spcPct val="0"/>
              </a:spcBef>
            </a:pPr>
            <a:r>
              <a:rPr lang="en-US" altLang="en-US"/>
              <a:t>Arabs are polychronic and believe that something will happen only is Allah wills it to happen. As such, it is inappropriate to place deadlines on activities, and many interruptions during conversations should be anticipated.</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6C1C81F0-5BF4-4BF2-9093-0C6A0828F0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705B29D-C117-4F82-82F4-14ACB5578D02}"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38E9E02F-B6FC-47D8-B60A-DA1FFC2DC7D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D4D0EB90-7ACA-4BE2-8C85-B7FCA2488A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2A3D3A80-DF9E-4605-94B3-8CC40E64E7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In addition to variables related to the sender and receiver, variables related to the communication channel are also important for understanding the message.</a:t>
            </a:r>
          </a:p>
          <a:p>
            <a:pPr eaLnBrk="1" hangingPunct="1">
              <a:lnSpc>
                <a:spcPct val="90000"/>
              </a:lnSpc>
              <a:spcBef>
                <a:spcPct val="0"/>
              </a:spcBef>
            </a:pPr>
            <a:endParaRPr lang="en-US" altLang="en-US"/>
          </a:p>
          <a:p>
            <a:pPr eaLnBrk="1" hangingPunct="1">
              <a:lnSpc>
                <a:spcPct val="90000"/>
              </a:lnSpc>
              <a:spcBef>
                <a:spcPct val="0"/>
              </a:spcBef>
            </a:pPr>
            <a:r>
              <a:rPr lang="en-US" altLang="en-US"/>
              <a:t>Organizations vary in where and how information originates. For instance, in the US managers use a great deal of delegation. As such, much information flows from the staff to the manager. In South America, however, decision-making tends to be centralized—meaning that information tends to flow from the manager downward. In Japanese ringi systems, decision making is consensual.</a:t>
            </a:r>
          </a:p>
          <a:p>
            <a:pPr eaLnBrk="1" hangingPunct="1">
              <a:lnSpc>
                <a:spcPct val="90000"/>
              </a:lnSpc>
              <a:spcBef>
                <a:spcPct val="0"/>
              </a:spcBef>
            </a:pPr>
            <a:endParaRPr lang="en-US" altLang="en-US"/>
          </a:p>
          <a:p>
            <a:pPr eaLnBrk="1" hangingPunct="1">
              <a:lnSpc>
                <a:spcPct val="90000"/>
              </a:lnSpc>
              <a:spcBef>
                <a:spcPct val="0"/>
              </a:spcBef>
            </a:pPr>
            <a:r>
              <a:rPr lang="en-US" altLang="en-US"/>
              <a:t>In high-context cultures, information tends to spread very rapidly. In low-context cultures, information is focused and controlled. It does not flow as freely.</a:t>
            </a:r>
          </a:p>
          <a:p>
            <a:pPr eaLnBrk="1" hangingPunct="1">
              <a:lnSpc>
                <a:spcPct val="90000"/>
              </a:lnSpc>
              <a:spcBef>
                <a:spcPct val="0"/>
              </a:spcBef>
            </a:pPr>
            <a:endParaRPr lang="en-US" altLang="en-US"/>
          </a:p>
          <a:p>
            <a:pPr eaLnBrk="1" hangingPunct="1">
              <a:lnSpc>
                <a:spcPct val="90000"/>
              </a:lnSpc>
              <a:spcBef>
                <a:spcPct val="0"/>
              </a:spcBef>
            </a:pPr>
            <a:r>
              <a:rPr lang="en-US" altLang="en-US"/>
              <a:t>Because Americans tend to have a wide </a:t>
            </a:r>
            <a:r>
              <a:rPr lang="ja-JP" altLang="en-US"/>
              <a:t>“</a:t>
            </a:r>
            <a:r>
              <a:rPr lang="en-US" altLang="ja-JP"/>
              <a:t>public self,</a:t>
            </a:r>
            <a:r>
              <a:rPr lang="ja-JP" altLang="en-US"/>
              <a:t>”</a:t>
            </a:r>
            <a:r>
              <a:rPr lang="en-US" altLang="ja-JP"/>
              <a:t> they often provide more open access to informal sources of information. The Japanese, however, tend to maintain a strong barrier between their public and private selves. The Japanese may have a drink together on the way home from work as a means of sharing informal information. However, this type of activity usually only occurs among people with long-term relationships. As another example, Americans often prefer quick forms of communication—e.g., faxes, email, letters with all facts and plans stated up front. Alternatively, the French prefer slower communication media. They prefer written communication, and several exchanges of letters may be required to build up to the main point or proposal.</a:t>
            </a:r>
          </a:p>
          <a:p>
            <a:pPr eaLnBrk="1" hangingPunct="1">
              <a:lnSpc>
                <a:spcPct val="90000"/>
              </a:lnSpc>
              <a:spcBef>
                <a:spcPct val="0"/>
              </a:spcBef>
            </a:pPr>
            <a:endParaRPr lang="en-US" altLang="en-US"/>
          </a:p>
          <a:p>
            <a:pPr eaLnBrk="1" hangingPunct="1">
              <a:lnSpc>
                <a:spcPct val="90000"/>
              </a:lnSpc>
              <a:spcBef>
                <a:spcPct val="0"/>
              </a:spcBef>
            </a:pPr>
            <a:r>
              <a:rPr lang="en-US" altLang="en-US"/>
              <a:t>The Japanese ningensei style of communication emphasizes saving and giving face, reciprocity, and an underlying distrust of words and analytic logic. The Japanese believe words mask true intentions. Public disagreement is avoided at all costs. Americans, on the other hand, tend to be more explicit, direct, verbose, task oriented, and confrontational.</a:t>
            </a:r>
          </a:p>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39ADE6CF-9790-4126-8BB5-0BE02B6F68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556923E-B929-488A-ABC9-830E0158D847}" type="slidenum">
              <a:rPr lang="en-US" altLang="en-US">
                <a:latin typeface="Calibri" panose="020F0502020204030204" pitchFamily="34" charset="0"/>
              </a:rPr>
              <a:pPr/>
              <a:t>25</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7A667380-074E-4DBC-B3AD-49B25DA110F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86843207-5755-428C-8B4C-7E64113BE13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E5E48A5-09F6-4FE9-8F67-5FA7F1F858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Technology makes it very easy reach markets around the world. Nonetheless, global business will not necessarily be achieved unless companies can adapt their e-commerce to local idiosyncrasies.</a:t>
            </a:r>
          </a:p>
          <a:p>
            <a:pPr eaLnBrk="1" hangingPunct="1">
              <a:spcBef>
                <a:spcPct val="0"/>
              </a:spcBef>
            </a:pPr>
            <a:endParaRPr lang="en-US" altLang="en-US"/>
          </a:p>
          <a:p>
            <a:pPr eaLnBrk="1" hangingPunct="1">
              <a:spcBef>
                <a:spcPct val="0"/>
              </a:spcBef>
            </a:pPr>
            <a:r>
              <a:rPr lang="en-US" altLang="en-US"/>
              <a:t>The impersonal nature of the web must be adapted to local cultures to establish relationships and win customer loyalty.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4935375A-A1AE-49E8-BE81-90282631DC1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15DDFCC-4688-4D4B-A7F4-C2DA94935605}" type="slidenum">
              <a:rPr lang="en-US" altLang="en-US">
                <a:latin typeface="Calibri" panose="020F0502020204030204" pitchFamily="34" charset="0"/>
              </a:rPr>
              <a:pPr/>
              <a:t>28</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40992C55-97BF-4F81-A49F-7C5B2D8AD0F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2CBC407A-00F4-4CD9-A332-DDA0FD94D2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D265E834-B8C1-49F1-9B6C-A942D1B011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There are several things a manager can do to encourage effective cross-cultural communication.</a:t>
            </a:r>
          </a:p>
          <a:p>
            <a:pPr eaLnBrk="1" hangingPunct="1">
              <a:spcBef>
                <a:spcPct val="0"/>
              </a:spcBef>
            </a:pPr>
            <a:endParaRPr lang="en-US" altLang="en-US"/>
          </a:p>
          <a:p>
            <a:pPr eaLnBrk="1" hangingPunct="1">
              <a:spcBef>
                <a:spcPct val="0"/>
              </a:spcBef>
            </a:pPr>
            <a:r>
              <a:rPr lang="en-US" altLang="en-US"/>
              <a:t>One can attempt to anticipate the likely meaning a receiver will attach to a message by internalizing honest cultural empathy with that person. The latter includes thinking about the context of the communication—e.g., societal, economic, and organizational.</a:t>
            </a:r>
          </a:p>
          <a:p>
            <a:pPr eaLnBrk="1" hangingPunct="1">
              <a:spcBef>
                <a:spcPct val="0"/>
              </a:spcBef>
            </a:pPr>
            <a:endParaRPr lang="en-US" altLang="en-US"/>
          </a:p>
          <a:p>
            <a:pPr eaLnBrk="1" hangingPunct="1">
              <a:spcBef>
                <a:spcPct val="0"/>
              </a:spcBef>
            </a:pPr>
            <a:r>
              <a:rPr lang="en-US" altLang="en-US"/>
              <a:t>Keep in mind that communication is both verbal and nonverbal. Encoding a message in multiple ways can help ensure the receiver gets the right meaning—especially when language differences are an issue. For instance, it may be helpful to provide a written summary as a supplement to a verbal presentation.</a:t>
            </a:r>
          </a:p>
          <a:p>
            <a:pPr eaLnBrk="1" hangingPunct="1">
              <a:spcBef>
                <a:spcPct val="0"/>
              </a:spcBef>
            </a:pPr>
            <a:endParaRPr lang="en-US" altLang="en-US"/>
          </a:p>
          <a:p>
            <a:pPr eaLnBrk="1" hangingPunct="1">
              <a:spcBef>
                <a:spcPct val="0"/>
              </a:spcBef>
            </a:pPr>
            <a:r>
              <a:rPr lang="en-US" altLang="en-US"/>
              <a:t>The medium chosen for the message depends on a variety of factors. The key is to find out how communication is transmitted in the local organization—e.g., how much is downward or upward, how much is vertical, how the grapevine works. Of course, cultural variables need to be considered as well. Face-to-face relationships often are best for relationship-building. Personal interaction also allows for immediate verbal and visual feedback. When face-to-face communication is not possible, teleconferencing and telephone calls may be more desirable than email.</a:t>
            </a:r>
          </a:p>
          <a:p>
            <a:pPr eaLnBrk="1" hangingPunct="1">
              <a:spcBef>
                <a:spcPct val="0"/>
              </a:spcBef>
            </a:pPr>
            <a:endParaRPr lang="en-US" altLang="en-US"/>
          </a:p>
          <a:p>
            <a:pPr eaLnBrk="1" hangingPunct="1">
              <a:spcBef>
                <a:spcPct val="0"/>
              </a:spcBef>
            </a:pPr>
            <a:r>
              <a:rPr lang="en-US" altLang="en-US"/>
              <a:t>Just as multiple media and sources are important for encoding, they can help ensure a message is accurately decoded. It can be useful to ask colleagues to help interpret what is going on.</a:t>
            </a:r>
          </a:p>
          <a:p>
            <a:pPr eaLnBrk="1" hangingPunct="1">
              <a:spcBef>
                <a:spcPct val="0"/>
              </a:spcBef>
            </a:pPr>
            <a:endParaRPr lang="en-US" altLang="en-US"/>
          </a:p>
          <a:p>
            <a:pPr eaLnBrk="1" hangingPunct="1">
              <a:spcBef>
                <a:spcPct val="0"/>
              </a:spcBef>
            </a:pPr>
            <a:r>
              <a:rPr lang="en-US" altLang="en-US"/>
              <a:t>To keep lines of communication open, managers must follow through with what has been discussed and agreed upon. Contract follow through can be particularly difficult given that cultures have different ideas about what constitutes a contract.</a:t>
            </a:r>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F3378239-7A61-488F-9E36-783DA4C0CB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4B39BF1-DA36-49B2-B159-4A018D27E457}" type="slidenum">
              <a:rPr lang="en-US" altLang="en-US">
                <a:latin typeface="Calibri" panose="020F0502020204030204" pitchFamily="34" charset="0"/>
              </a:rPr>
              <a:pPr/>
              <a:t>31</a:t>
            </a:fld>
            <a:endParaRPr lang="en-US" altLang="en-US">
              <a:latin typeface="Calibri" panose="020F0502020204030204" pitchFamily="34" charset="0"/>
            </a:endParaRPr>
          </a:p>
        </p:txBody>
      </p:sp>
      <p:sp>
        <p:nvSpPr>
          <p:cNvPr id="75781" name="Footer Placeholder 4">
            <a:extLst>
              <a:ext uri="{FF2B5EF4-FFF2-40B4-BE49-F238E27FC236}">
                <a16:creationId xmlns:a16="http://schemas.microsoft.com/office/drawing/2014/main" id="{70ACF3C8-6EAD-444E-9F04-2A9A96232D7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92C3A234-2AC8-4E7B-8CA0-255EFCAD56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1895D2A6-6300-4515-9B66-00F733A383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There is a connection between a person</a:t>
            </a:r>
            <a:r>
              <a:rPr lang="ja-JP" altLang="en-US"/>
              <a:t>’</a:t>
            </a:r>
            <a:r>
              <a:rPr lang="en-US" altLang="ja-JP"/>
              <a:t>s personality traits and the ability to adapt to the host-country</a:t>
            </a:r>
            <a:r>
              <a:rPr lang="ja-JP" altLang="en-US"/>
              <a:t>’</a:t>
            </a:r>
            <a:r>
              <a:rPr lang="en-US" altLang="ja-JP"/>
              <a:t>s environment—including the ability to communicate within that environment.</a:t>
            </a:r>
          </a:p>
          <a:p>
            <a:pPr eaLnBrk="1" hangingPunct="1">
              <a:spcBef>
                <a:spcPct val="0"/>
              </a:spcBef>
            </a:pPr>
            <a:endParaRPr lang="en-US" altLang="en-US"/>
          </a:p>
          <a:p>
            <a:pPr eaLnBrk="1" hangingPunct="1">
              <a:spcBef>
                <a:spcPct val="0"/>
              </a:spcBef>
            </a:pPr>
            <a:r>
              <a:rPr lang="en-US" altLang="en-US"/>
              <a:t>Two key personality traits are openness and resilience. Openness includes traits such as tolerance for ambiguity, extrovertedness, and open-mindedness. Resilience includes having an internal locus of control, persistence, tolerance for ambiguity, and resourcefulness.</a:t>
            </a:r>
          </a:p>
          <a:p>
            <a:pPr eaLnBrk="1" hangingPunct="1">
              <a:spcBef>
                <a:spcPct val="0"/>
              </a:spcBef>
            </a:pPr>
            <a:endParaRPr lang="en-US" altLang="en-US"/>
          </a:p>
          <a:p>
            <a:pPr eaLnBrk="1" hangingPunct="1">
              <a:spcBef>
                <a:spcPct val="0"/>
              </a:spcBef>
            </a:pPr>
            <a:r>
              <a:rPr lang="en-US" altLang="en-US"/>
              <a:t>These factors, combined with the person</a:t>
            </a:r>
            <a:r>
              <a:rPr lang="ja-JP" altLang="en-US"/>
              <a:t>’</a:t>
            </a:r>
            <a:r>
              <a:rPr lang="en-US" altLang="ja-JP"/>
              <a:t>s cultural and racial identity and level of preparedness for change, comprise that person</a:t>
            </a:r>
            <a:r>
              <a:rPr lang="ja-JP" altLang="en-US"/>
              <a:t>’</a:t>
            </a:r>
            <a:r>
              <a:rPr lang="en-US" altLang="ja-JP"/>
              <a:t>s potential for adaptation.</a:t>
            </a:r>
          </a:p>
          <a:p>
            <a:pPr eaLnBrk="1" hangingPunct="1">
              <a:spcBef>
                <a:spcPct val="0"/>
              </a:spcBef>
            </a:pPr>
            <a:endParaRPr lang="en-US" altLang="en-US"/>
          </a:p>
        </p:txBody>
      </p:sp>
      <p:sp>
        <p:nvSpPr>
          <p:cNvPr id="76804" name="Slide Number Placeholder 3">
            <a:extLst>
              <a:ext uri="{FF2B5EF4-FFF2-40B4-BE49-F238E27FC236}">
                <a16:creationId xmlns:a16="http://schemas.microsoft.com/office/drawing/2014/main" id="{1E836B74-6C37-433F-B87E-06961F6E14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7E49DC5-22D0-4D34-9279-5E1601D43F0F}"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76805" name="Footer Placeholder 4">
            <a:extLst>
              <a:ext uri="{FF2B5EF4-FFF2-40B4-BE49-F238E27FC236}">
                <a16:creationId xmlns:a16="http://schemas.microsoft.com/office/drawing/2014/main" id="{7575AE29-8F98-4BE1-90ED-F2125A5E509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06/06/2023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kujUs_6qeUI"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14.wmf"/><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image" Target="../media/image17.png"/><Relationship Id="rId5" Type="http://schemas.openxmlformats.org/officeDocument/2006/relationships/diagramQuickStyle" Target="../diagrams/quickStyle4.xml"/><Relationship Id="rId10" Type="http://schemas.openxmlformats.org/officeDocument/2006/relationships/image" Target="../media/image16.jpeg"/><Relationship Id="rId4" Type="http://schemas.openxmlformats.org/officeDocument/2006/relationships/diagramLayout" Target="../diagrams/layout4.xml"/><Relationship Id="rId9" Type="http://schemas.openxmlformats.org/officeDocument/2006/relationships/image" Target="../media/image15.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four: Communicating across cultures</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FEA40D6F-FBEF-41F2-80CF-80F80EBF9E34}"/>
              </a:ext>
            </a:extLst>
          </p:cNvPr>
          <p:cNvSpPr>
            <a:spLocks noGrp="1"/>
          </p:cNvSpPr>
          <p:nvPr>
            <p:ph type="sldNum" sz="quarter" idx="12"/>
          </p:nvPr>
        </p:nvSpPr>
        <p:spPr>
          <a:xfrm>
            <a:off x="146050" y="5791200"/>
            <a:ext cx="463550" cy="533400"/>
          </a:xfrm>
        </p:spPr>
        <p:txBody>
          <a:bodyPr/>
          <a:lstStyle/>
          <a:p>
            <a:pPr fontAlgn="auto">
              <a:spcBef>
                <a:spcPts val="0"/>
              </a:spcBef>
              <a:spcAft>
                <a:spcPts val="0"/>
              </a:spcAft>
              <a:defRPr/>
            </a:pPr>
            <a:r>
              <a:rPr lang="en-US" dirty="0">
                <a:latin typeface="+mj-lt"/>
                <a:ea typeface="+mj-ea"/>
                <a:cs typeface="+mj-cs"/>
              </a:rPr>
              <a:t>4-1</a:t>
            </a:r>
          </a:p>
        </p:txBody>
      </p:sp>
      <p:sp>
        <p:nvSpPr>
          <p:cNvPr id="10" name="AutoShape 2">
            <a:extLst>
              <a:ext uri="{FF2B5EF4-FFF2-40B4-BE49-F238E27FC236}">
                <a16:creationId xmlns:a16="http://schemas.microsoft.com/office/drawing/2014/main" id="{C6A73780-714A-4A5A-90AB-319125681A1C}"/>
              </a:ext>
            </a:extLst>
          </p:cNvPr>
          <p:cNvSpPr>
            <a:spLocks noChangeArrowheads="1"/>
          </p:cNvSpPr>
          <p:nvPr/>
        </p:nvSpPr>
        <p:spPr bwMode="auto">
          <a:xfrm>
            <a:off x="688975" y="152401"/>
            <a:ext cx="7696200" cy="2133599"/>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4: </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Communicating Across Cultures </a:t>
            </a:r>
            <a:endPar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13316" name="TextBox 2">
            <a:extLst>
              <a:ext uri="{FF2B5EF4-FFF2-40B4-BE49-F238E27FC236}">
                <a16:creationId xmlns:a16="http://schemas.microsoft.com/office/drawing/2014/main" id="{377E3FFF-4DBA-49F8-BB48-BBCF8E1B19A9}"/>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13317" name="Picture 1">
            <a:extLst>
              <a:ext uri="{FF2B5EF4-FFF2-40B4-BE49-F238E27FC236}">
                <a16:creationId xmlns:a16="http://schemas.microsoft.com/office/drawing/2014/main" id="{71653B0F-EAA1-43EA-8DD5-047EEBE4BB8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4384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8" name="Footer Placeholder 13">
            <a:extLst>
              <a:ext uri="{FF2B5EF4-FFF2-40B4-BE49-F238E27FC236}">
                <a16:creationId xmlns:a16="http://schemas.microsoft.com/office/drawing/2014/main" id="{351C0F10-7C24-498A-912B-0A774AD248A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549188" y="48791"/>
            <a:ext cx="8415300" cy="814251"/>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rPr>
              <a:t>Recap</a:t>
            </a:r>
            <a:endParaRPr lang="en-US" sz="3200" b="1" dirty="0">
              <a:solidFill>
                <a:srgbClr val="996600"/>
              </a:solidFill>
              <a:latin typeface="+mn-lt"/>
              <a:ea typeface="+mn-ea"/>
              <a:cs typeface="+mn-cs"/>
            </a:endParaRP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0" y="1052736"/>
            <a:ext cx="9073008" cy="4983099"/>
          </a:xfrm>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v"/>
              <a:defRPr/>
            </a:pPr>
            <a:r>
              <a:rPr lang="en-US" altLang="en-US" sz="2400" b="1" dirty="0">
                <a:solidFill>
                  <a:srgbClr val="000000"/>
                </a:solidFill>
              </a:rPr>
              <a:t>Communication allows for the generation and development of knowledge and maintenance of relationships</a:t>
            </a:r>
          </a:p>
          <a:p>
            <a:pPr marL="0" indent="0" eaLnBrk="1" hangingPunct="1">
              <a:lnSpc>
                <a:spcPct val="90000"/>
              </a:lnSpc>
              <a:buNone/>
              <a:defRPr/>
            </a:pPr>
            <a:endParaRPr lang="en-US" altLang="en-US" sz="2400" b="1" dirty="0">
              <a:solidFill>
                <a:srgbClr val="000000"/>
              </a:solidFill>
            </a:endParaRPr>
          </a:p>
          <a:p>
            <a:pPr eaLnBrk="1" hangingPunct="1">
              <a:lnSpc>
                <a:spcPct val="90000"/>
              </a:lnSpc>
              <a:buFont typeface="Wingdings" panose="05000000000000000000" pitchFamily="2" charset="2"/>
              <a:buChar char="v"/>
              <a:defRPr/>
            </a:pPr>
            <a:r>
              <a:rPr lang="en-US" altLang="en-US" sz="2400" b="1" dirty="0">
                <a:solidFill>
                  <a:srgbClr val="000000"/>
                </a:solidFill>
              </a:rPr>
              <a:t>Importance of understanding issues around CSR, ethics and sustainability and views around who is responsible of what</a:t>
            </a:r>
          </a:p>
          <a:p>
            <a:pPr marL="0" indent="0" eaLnBrk="1" hangingPunct="1">
              <a:lnSpc>
                <a:spcPct val="90000"/>
              </a:lnSpc>
              <a:buNone/>
              <a:defRPr/>
            </a:pPr>
            <a:endParaRPr lang="en-US" altLang="en-US" sz="2400" b="1" dirty="0">
              <a:solidFill>
                <a:srgbClr val="000000"/>
              </a:solidFill>
            </a:endParaRPr>
          </a:p>
          <a:p>
            <a:pPr eaLnBrk="1" hangingPunct="1">
              <a:lnSpc>
                <a:spcPct val="90000"/>
              </a:lnSpc>
              <a:buFont typeface="Wingdings" panose="05000000000000000000" pitchFamily="2" charset="2"/>
              <a:buChar char="v"/>
              <a:defRPr/>
            </a:pPr>
            <a:r>
              <a:rPr lang="en-US" altLang="en-US" sz="2400" b="1" dirty="0">
                <a:solidFill>
                  <a:srgbClr val="000000"/>
                </a:solidFill>
              </a:rPr>
              <a:t>Appreciate the importance of understanding local cultures and the business environment in international business</a:t>
            </a:r>
          </a:p>
          <a:p>
            <a:pPr eaLnBrk="1" hangingPunct="1">
              <a:lnSpc>
                <a:spcPct val="90000"/>
              </a:lnSpc>
              <a:buFont typeface="Wingdings" panose="05000000000000000000" pitchFamily="2" charset="2"/>
              <a:buChar char="v"/>
              <a:defRPr/>
            </a:pPr>
            <a:endParaRPr lang="en-US" altLang="en-US" sz="2400" b="1" dirty="0">
              <a:solidFill>
                <a:srgbClr val="000000"/>
              </a:solidFill>
            </a:endParaRPr>
          </a:p>
          <a:p>
            <a:pPr eaLnBrk="1" hangingPunct="1">
              <a:lnSpc>
                <a:spcPct val="90000"/>
              </a:lnSpc>
              <a:buFont typeface="Wingdings" panose="05000000000000000000" pitchFamily="2" charset="2"/>
              <a:buChar char="v"/>
              <a:defRPr/>
            </a:pPr>
            <a:r>
              <a:rPr lang="en-US" altLang="en-US" sz="2400" b="1" dirty="0"/>
              <a:t>Recognise cultural variables in various parts of the world and theory to aid international business managers </a:t>
            </a: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691129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additive="base">
                                        <p:cTn id="14"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549188" y="48791"/>
            <a:ext cx="8055260" cy="859929"/>
          </a:xfrm>
          <a:ln/>
        </p:spPr>
        <p:style>
          <a:lnRef idx="2">
            <a:schemeClr val="accent1"/>
          </a:lnRef>
          <a:fillRef idx="1">
            <a:schemeClr val="lt1"/>
          </a:fillRef>
          <a:effectRef idx="0">
            <a:schemeClr val="accent1"/>
          </a:effectRef>
          <a:fontRef idx="minor">
            <a:schemeClr val="dk1"/>
          </a:fontRef>
        </p:style>
        <p:txBody>
          <a:bodyPr anchor="ctr">
            <a:normAutofit/>
          </a:bodyPr>
          <a:lstStyle/>
          <a:p>
            <a:pPr algn="ctr" eaLnBrk="1" fontAlgn="auto" hangingPunct="1">
              <a:spcAft>
                <a:spcPts val="0"/>
              </a:spcAft>
              <a:defRPr/>
            </a:pPr>
            <a:r>
              <a:rPr lang="en-US" b="1" dirty="0">
                <a:solidFill>
                  <a:srgbClr val="996600"/>
                </a:solidFill>
                <a:latin typeface="+mn-lt"/>
                <a:ea typeface="+mn-ea"/>
                <a:cs typeface="+mn-cs"/>
              </a:rPr>
              <a:t>Outline and Learning Goals</a:t>
            </a: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179512" y="1052736"/>
            <a:ext cx="8964488" cy="4530824"/>
          </a:xfrm>
          <a:ln/>
        </p:spPr>
        <p:style>
          <a:lnRef idx="2">
            <a:schemeClr val="dk1"/>
          </a:lnRef>
          <a:fillRef idx="1">
            <a:schemeClr val="lt1"/>
          </a:fillRef>
          <a:effectRef idx="0">
            <a:schemeClr val="dk1"/>
          </a:effectRef>
          <a:fontRef idx="minor">
            <a:schemeClr val="dk1"/>
          </a:fontRef>
        </p:style>
        <p:txBody>
          <a:bodyPr>
            <a:normAutofit fontScale="92500" lnSpcReduction="10000"/>
          </a:bodyPr>
          <a:lstStyle/>
          <a:p>
            <a:pPr eaLnBrk="1" hangingPunct="1">
              <a:lnSpc>
                <a:spcPct val="90000"/>
              </a:lnSpc>
              <a:buFont typeface="Wingdings" panose="05000000000000000000" pitchFamily="2" charset="2"/>
              <a:buChar char="v"/>
              <a:defRPr/>
            </a:pPr>
            <a:r>
              <a:rPr lang="en-US" altLang="en-US" sz="2400" b="1" dirty="0">
                <a:solidFill>
                  <a:srgbClr val="000000"/>
                </a:solidFill>
              </a:rPr>
              <a:t>To recognise and identify the communication process and elements involved in it</a:t>
            </a:r>
          </a:p>
          <a:p>
            <a:pPr eaLnBrk="1" hangingPunct="1">
              <a:lnSpc>
                <a:spcPct val="90000"/>
              </a:lnSpc>
              <a:buFont typeface="Wingdings" panose="05000000000000000000" pitchFamily="2" charset="2"/>
              <a:buChar char="v"/>
              <a:defRPr/>
            </a:pPr>
            <a:endParaRPr lang="en-US" altLang="en-US" sz="2400" b="1" dirty="0">
              <a:solidFill>
                <a:srgbClr val="000000"/>
              </a:solidFill>
            </a:endParaRPr>
          </a:p>
          <a:p>
            <a:pPr eaLnBrk="1" hangingPunct="1">
              <a:lnSpc>
                <a:spcPct val="90000"/>
              </a:lnSpc>
              <a:buFont typeface="Wingdings" panose="05000000000000000000" pitchFamily="2" charset="2"/>
              <a:buChar char="v"/>
              <a:defRPr/>
            </a:pPr>
            <a:r>
              <a:rPr lang="en-US" altLang="en-US" sz="2400" b="1" dirty="0">
                <a:solidFill>
                  <a:srgbClr val="000000"/>
                </a:solidFill>
              </a:rPr>
              <a:t>Recognise how cultural differences can cause noise in the communication process</a:t>
            </a:r>
          </a:p>
          <a:p>
            <a:pPr eaLnBrk="1" hangingPunct="1">
              <a:lnSpc>
                <a:spcPct val="90000"/>
              </a:lnSpc>
              <a:buFont typeface="Wingdings" panose="05000000000000000000" pitchFamily="2" charset="2"/>
              <a:buChar char="v"/>
              <a:defRPr/>
            </a:pPr>
            <a:endParaRPr lang="en-US" altLang="en-US" sz="2400" b="1" dirty="0">
              <a:solidFill>
                <a:srgbClr val="000000"/>
              </a:solidFill>
            </a:endParaRPr>
          </a:p>
          <a:p>
            <a:pPr eaLnBrk="1" hangingPunct="1">
              <a:lnSpc>
                <a:spcPct val="90000"/>
              </a:lnSpc>
              <a:buFont typeface="Wingdings" panose="05000000000000000000" pitchFamily="2" charset="2"/>
              <a:buChar char="v"/>
              <a:defRPr/>
            </a:pPr>
            <a:r>
              <a:rPr lang="en-US" altLang="en-US" sz="2400" b="1" dirty="0"/>
              <a:t>To appreciate how cultural variables can affect communication for both the sender and the listener </a:t>
            </a:r>
          </a:p>
          <a:p>
            <a:pPr eaLnBrk="1" hangingPunct="1">
              <a:lnSpc>
                <a:spcPct val="90000"/>
              </a:lnSpc>
              <a:buFont typeface="Wingdings" panose="05000000000000000000" pitchFamily="2" charset="2"/>
              <a:buChar char="v"/>
              <a:defRPr/>
            </a:pPr>
            <a:endParaRPr lang="en-US" altLang="en-US" sz="2400" b="1" dirty="0"/>
          </a:p>
          <a:p>
            <a:pPr eaLnBrk="1" hangingPunct="1">
              <a:lnSpc>
                <a:spcPct val="90000"/>
              </a:lnSpc>
              <a:buFont typeface="Wingdings" panose="05000000000000000000" pitchFamily="2" charset="2"/>
              <a:buChar char="v"/>
              <a:defRPr/>
            </a:pPr>
            <a:r>
              <a:rPr lang="en-US" altLang="en-US" sz="2400" b="1" dirty="0"/>
              <a:t>To be aware of the impact of IT on cross-border communications (positive and negative effect)</a:t>
            </a:r>
          </a:p>
          <a:p>
            <a:pPr eaLnBrk="1" hangingPunct="1">
              <a:lnSpc>
                <a:spcPct val="90000"/>
              </a:lnSpc>
              <a:buFont typeface="Wingdings" panose="05000000000000000000" pitchFamily="2" charset="2"/>
              <a:buChar char="v"/>
              <a:defRPr/>
            </a:pPr>
            <a:endParaRPr lang="en-US" altLang="en-US" sz="2400" b="1" dirty="0"/>
          </a:p>
          <a:p>
            <a:pPr eaLnBrk="1" hangingPunct="1">
              <a:lnSpc>
                <a:spcPct val="90000"/>
              </a:lnSpc>
              <a:buFont typeface="Wingdings" panose="05000000000000000000" pitchFamily="2" charset="2"/>
              <a:buChar char="v"/>
              <a:defRPr/>
            </a:pPr>
            <a:r>
              <a:rPr lang="en-US" altLang="en-US" sz="2400" b="1" dirty="0"/>
              <a:t>To learn how to manage cross-cultural business communications successfully </a:t>
            </a:r>
          </a:p>
          <a:p>
            <a:pPr marL="457200" indent="-457200" eaLnBrk="1" hangingPunct="1">
              <a:lnSpc>
                <a:spcPct val="90000"/>
              </a:lnSpc>
              <a:buFont typeface="Franklin Gothic Book" pitchFamily="34" charset="0"/>
              <a:buAutoNum type="arabicPeriod"/>
              <a:defRPr/>
            </a:pPr>
            <a:endParaRPr lang="en-US" altLang="en-US" sz="2400" b="1" dirty="0">
              <a:solidFill>
                <a:srgbClr val="000000"/>
              </a:solidFill>
            </a:endParaRP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additive="base">
                                        <p:cTn id="14"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 calcmode="lin" valueType="num">
                                      <p:cBhvr additive="base">
                                        <p:cTn id="44"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549188" y="48791"/>
            <a:ext cx="7772400" cy="629781"/>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rPr>
              <a:t>Interesting Data</a:t>
            </a:r>
            <a:endParaRPr lang="en-US" sz="3200" b="1" dirty="0">
              <a:solidFill>
                <a:srgbClr val="996600"/>
              </a:solidFill>
              <a:latin typeface="+mn-lt"/>
              <a:ea typeface="+mn-ea"/>
              <a:cs typeface="+mn-cs"/>
            </a:endParaRP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179512" y="696764"/>
            <a:ext cx="8784976" cy="4964484"/>
          </a:xfrm>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lnSpc>
                <a:spcPct val="90000"/>
              </a:lnSpc>
              <a:buFont typeface="Wingdings" panose="05000000000000000000" pitchFamily="2" charset="2"/>
              <a:buChar char="v"/>
              <a:defRPr/>
            </a:pPr>
            <a:r>
              <a:rPr lang="en-US" altLang="en-US" sz="2400" dirty="0">
                <a:solidFill>
                  <a:srgbClr val="000000"/>
                </a:solidFill>
              </a:rPr>
              <a:t>Mintzberg studies found that managers do spend 50 to 90% of their time talking to other people</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anose="05000000000000000000" pitchFamily="2" charset="2"/>
              <a:buChar char="v"/>
              <a:defRPr/>
            </a:pPr>
            <a:r>
              <a:rPr lang="en-US" altLang="en-US" sz="2400" dirty="0">
                <a:solidFill>
                  <a:srgbClr val="000000"/>
                </a:solidFill>
              </a:rPr>
              <a:t>Cross-cultural communication issues have led to lost business, embarrassments and unintended offences</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anose="05000000000000000000" pitchFamily="2" charset="2"/>
              <a:buChar char="v"/>
              <a:defRPr/>
            </a:pPr>
            <a:r>
              <a:rPr lang="en-US" altLang="en-US" sz="2400" dirty="0">
                <a:solidFill>
                  <a:srgbClr val="000000"/>
                </a:solidFill>
              </a:rPr>
              <a:t>4.9bn use social media in 2023 (expected to rise by 5.85bn by 2027</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anose="05000000000000000000" pitchFamily="2" charset="2"/>
              <a:buChar char="v"/>
              <a:defRPr/>
            </a:pPr>
            <a:r>
              <a:rPr lang="en-US" altLang="en-US" sz="2400" dirty="0">
                <a:solidFill>
                  <a:srgbClr val="000000"/>
                </a:solidFill>
              </a:rPr>
              <a:t>93% of businesses uses social media</a:t>
            </a:r>
          </a:p>
          <a:p>
            <a:pPr marL="447675" indent="-273050" eaLnBrk="1" hangingPunct="1">
              <a:lnSpc>
                <a:spcPct val="90000"/>
              </a:lnSpc>
              <a:buFont typeface="Wingdings" panose="05000000000000000000" pitchFamily="2" charset="2"/>
              <a:buChar char="§"/>
              <a:defRPr/>
            </a:pPr>
            <a:r>
              <a:rPr lang="en-US" altLang="en-US" sz="2400" dirty="0">
                <a:solidFill>
                  <a:srgbClr val="000000"/>
                </a:solidFill>
              </a:rPr>
              <a:t> to reach out to customers &amp; increase brand awareness, </a:t>
            </a:r>
          </a:p>
          <a:p>
            <a:pPr marL="447675" indent="-273050" eaLnBrk="1" hangingPunct="1">
              <a:lnSpc>
                <a:spcPct val="90000"/>
              </a:lnSpc>
              <a:buFont typeface="Wingdings" panose="05000000000000000000" pitchFamily="2" charset="2"/>
              <a:buChar char="§"/>
              <a:defRPr/>
            </a:pPr>
            <a:r>
              <a:rPr lang="en-US" altLang="en-US" sz="2400" dirty="0">
                <a:solidFill>
                  <a:srgbClr val="000000"/>
                </a:solidFill>
              </a:rPr>
              <a:t>revenue </a:t>
            </a:r>
          </a:p>
          <a:p>
            <a:pPr marL="447675" indent="-273050" eaLnBrk="1" hangingPunct="1">
              <a:lnSpc>
                <a:spcPct val="90000"/>
              </a:lnSpc>
              <a:buFont typeface="Wingdings" panose="05000000000000000000" pitchFamily="2" charset="2"/>
              <a:buChar char="§"/>
              <a:defRPr/>
            </a:pPr>
            <a:r>
              <a:rPr lang="en-US" altLang="en-US" sz="2400" dirty="0">
                <a:solidFill>
                  <a:srgbClr val="000000"/>
                </a:solidFill>
              </a:rPr>
              <a:t>Customer service purposes</a:t>
            </a:r>
          </a:p>
          <a:p>
            <a:pPr marL="447675" indent="-273050" eaLnBrk="1" hangingPunct="1">
              <a:lnSpc>
                <a:spcPct val="90000"/>
              </a:lnSpc>
              <a:buFont typeface="Wingdings" panose="05000000000000000000" pitchFamily="2" charset="2"/>
              <a:buChar char="§"/>
              <a:defRPr/>
            </a:pPr>
            <a:r>
              <a:rPr lang="en-US" altLang="en-US" sz="2400" dirty="0">
                <a:solidFill>
                  <a:srgbClr val="000000"/>
                </a:solidFill>
              </a:rPr>
              <a:t>Engagement with customers</a:t>
            </a:r>
          </a:p>
          <a:p>
            <a:pPr marL="0" indent="0" eaLnBrk="1" hangingPunct="1">
              <a:lnSpc>
                <a:spcPct val="90000"/>
              </a:lnSpc>
              <a:buNone/>
              <a:defRPr/>
            </a:pPr>
            <a:endParaRPr lang="en-US" altLang="en-US" sz="2400" b="1" dirty="0">
              <a:solidFill>
                <a:srgbClr val="000000"/>
              </a:solidFill>
            </a:endParaRP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1015028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additive="base">
                                        <p:cTn id="14"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 calcmode="lin" valueType="num">
                                      <p:cBhvr additive="base">
                                        <p:cTn id="50"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 calcmode="lin" valueType="num">
                                      <p:cBhvr additive="base">
                                        <p:cTn id="56"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3">
                                            <p:txEl>
                                              <p:pRg st="10" end="10"/>
                                            </p:txEl>
                                          </p:spTgt>
                                        </p:tgtEl>
                                        <p:attrNameLst>
                                          <p:attrName>style.visibility</p:attrName>
                                        </p:attrNameLst>
                                      </p:cBhvr>
                                      <p:to>
                                        <p:strVal val="visible"/>
                                      </p:to>
                                    </p:set>
                                    <p:anim calcmode="lin" valueType="num">
                                      <p:cBhvr additive="base">
                                        <p:cTn id="62"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549188" y="48791"/>
            <a:ext cx="7772400" cy="865609"/>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rPr>
              <a:t>Communication</a:t>
            </a:r>
            <a:endParaRPr lang="en-US" sz="3200" b="1" dirty="0">
              <a:solidFill>
                <a:srgbClr val="996600"/>
              </a:solidFill>
              <a:latin typeface="+mn-lt"/>
              <a:ea typeface="+mn-ea"/>
              <a:cs typeface="+mn-cs"/>
            </a:endParaRP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179512" y="914400"/>
            <a:ext cx="8784976" cy="5029200"/>
          </a:xfrm>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
              <a:defRPr/>
            </a:pPr>
            <a:r>
              <a:rPr lang="en-US" altLang="en-US" sz="2400" dirty="0">
                <a:solidFill>
                  <a:srgbClr val="000000"/>
                </a:solidFill>
              </a:rPr>
              <a:t>Communication is the art or process of sharing meaning by transmitting messages using any medium be it verbal or nonverbal such as:</a:t>
            </a:r>
          </a:p>
          <a:p>
            <a:pPr marL="0" indent="0" eaLnBrk="1" hangingPunct="1">
              <a:lnSpc>
                <a:spcPct val="90000"/>
              </a:lnSpc>
              <a:buNone/>
              <a:defRPr/>
            </a:pPr>
            <a:endParaRPr lang="en-US" altLang="en-US" sz="2400" dirty="0">
              <a:solidFill>
                <a:srgbClr val="000000"/>
              </a:solidFill>
            </a:endParaRPr>
          </a:p>
          <a:p>
            <a:pPr marL="447675" eaLnBrk="1" hangingPunct="1">
              <a:lnSpc>
                <a:spcPct val="90000"/>
              </a:lnSpc>
              <a:buFont typeface="Wingdings" panose="05000000000000000000" pitchFamily="2" charset="2"/>
              <a:buChar char="§"/>
              <a:defRPr/>
            </a:pPr>
            <a:r>
              <a:rPr lang="en-US" altLang="en-US" sz="2400" dirty="0">
                <a:solidFill>
                  <a:srgbClr val="000000"/>
                </a:solidFill>
              </a:rPr>
              <a:t>Word of mouth</a:t>
            </a:r>
          </a:p>
          <a:p>
            <a:pPr marL="447675" eaLnBrk="1" hangingPunct="1">
              <a:lnSpc>
                <a:spcPct val="90000"/>
              </a:lnSpc>
              <a:buFont typeface="Wingdings" panose="05000000000000000000" pitchFamily="2" charset="2"/>
              <a:buChar char="§"/>
              <a:defRPr/>
            </a:pPr>
            <a:r>
              <a:rPr lang="en-US" altLang="en-US" sz="2400" dirty="0">
                <a:solidFill>
                  <a:srgbClr val="000000"/>
                </a:solidFill>
              </a:rPr>
              <a:t>Action through your behaviour</a:t>
            </a:r>
          </a:p>
          <a:p>
            <a:pPr marL="447675" eaLnBrk="1" hangingPunct="1">
              <a:lnSpc>
                <a:spcPct val="90000"/>
              </a:lnSpc>
              <a:buFont typeface="Wingdings" panose="05000000000000000000" pitchFamily="2" charset="2"/>
              <a:buChar char="§"/>
              <a:defRPr/>
            </a:pPr>
            <a:r>
              <a:rPr lang="en-US" altLang="en-US" sz="2400" dirty="0">
                <a:solidFill>
                  <a:srgbClr val="000000"/>
                </a:solidFill>
              </a:rPr>
              <a:t>Demonstration using material artifacts</a:t>
            </a:r>
          </a:p>
          <a:p>
            <a:pPr marL="447675" eaLnBrk="1" hangingPunct="1">
              <a:lnSpc>
                <a:spcPct val="90000"/>
              </a:lnSpc>
              <a:buFont typeface="Wingdings" panose="05000000000000000000" pitchFamily="2" charset="2"/>
              <a:buChar char="§"/>
              <a:defRPr/>
            </a:pPr>
            <a:r>
              <a:rPr lang="en-US" altLang="en-US" sz="2400" dirty="0">
                <a:solidFill>
                  <a:srgbClr val="000000"/>
                </a:solidFill>
              </a:rPr>
              <a:t>Modern technology (the internet) has become an important tool of communication within a business, between businesses and external stakeholders</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anose="05000000000000000000" pitchFamily="2" charset="2"/>
              <a:buChar char="§"/>
              <a:defRPr/>
            </a:pPr>
            <a:r>
              <a:rPr lang="en-US" altLang="en-US" sz="2400" dirty="0">
                <a:solidFill>
                  <a:srgbClr val="000000"/>
                </a:solidFill>
              </a:rPr>
              <a:t>The </a:t>
            </a:r>
            <a:r>
              <a:rPr lang="en-US" altLang="en-US" sz="2400" b="1" dirty="0">
                <a:solidFill>
                  <a:srgbClr val="000000"/>
                </a:solidFill>
              </a:rPr>
              <a:t>Communication Process </a:t>
            </a:r>
            <a:r>
              <a:rPr lang="en-US" altLang="en-US" sz="2400" dirty="0">
                <a:solidFill>
                  <a:srgbClr val="000000"/>
                </a:solidFill>
              </a:rPr>
              <a:t>would involve writing, talking, listening, sign language, body language, signal</a:t>
            </a:r>
          </a:p>
          <a:p>
            <a:pPr eaLnBrk="1" hangingPunct="1">
              <a:lnSpc>
                <a:spcPct val="90000"/>
              </a:lnSpc>
              <a:buFont typeface="Wingdings" panose="05000000000000000000" pitchFamily="2" charset="2"/>
              <a:buChar char="§"/>
              <a:defRPr/>
            </a:pPr>
            <a:endParaRPr lang="en-US" altLang="en-US" sz="2400" dirty="0">
              <a:solidFill>
                <a:srgbClr val="000000"/>
              </a:solidFill>
            </a:endParaRPr>
          </a:p>
          <a:p>
            <a:pPr marL="985837" indent="0" eaLnBrk="1" hangingPunct="1">
              <a:lnSpc>
                <a:spcPct val="90000"/>
              </a:lnSpc>
              <a:buNone/>
              <a:defRPr/>
            </a:pPr>
            <a:endParaRPr lang="en-US" altLang="en-US" sz="2400" b="1" dirty="0">
              <a:solidFill>
                <a:srgbClr val="000000"/>
              </a:solidFill>
            </a:endParaRP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3217763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additive="base">
                                        <p:cTn id="14"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 calcmode="lin" valueType="num">
                                      <p:cBhvr additive="base">
                                        <p:cTn id="5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395536" y="1"/>
            <a:ext cx="7772400" cy="764704"/>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rPr>
              <a:t>Communication and Management</a:t>
            </a:r>
            <a:endParaRPr lang="en-US" sz="3200" b="1" dirty="0">
              <a:solidFill>
                <a:srgbClr val="996600"/>
              </a:solidFill>
              <a:latin typeface="+mn-lt"/>
              <a:ea typeface="+mn-ea"/>
              <a:cs typeface="+mn-cs"/>
            </a:endParaRP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143508" y="769184"/>
            <a:ext cx="8856984" cy="5396120"/>
          </a:xfrm>
          <a:ln>
            <a:noFill/>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
              <a:defRPr/>
            </a:pPr>
            <a:r>
              <a:rPr lang="en-US" altLang="en-US" sz="2400" dirty="0">
                <a:solidFill>
                  <a:srgbClr val="000000"/>
                </a:solidFill>
              </a:rPr>
              <a:t>It is important to recognise two aspect of the communication process and strategy</a:t>
            </a:r>
          </a:p>
          <a:p>
            <a:pPr eaLnBrk="1" hangingPunct="1">
              <a:lnSpc>
                <a:spcPct val="90000"/>
              </a:lnSpc>
              <a:buFont typeface="Wingdings" panose="05000000000000000000" pitchFamily="2" charset="2"/>
              <a:buChar char="§"/>
              <a:defRPr/>
            </a:pPr>
            <a:r>
              <a:rPr lang="en-US" altLang="en-US" sz="2400" dirty="0">
                <a:solidFill>
                  <a:srgbClr val="000000"/>
                </a:solidFill>
              </a:rPr>
              <a:t>The </a:t>
            </a:r>
            <a:r>
              <a:rPr lang="en-US" altLang="en-US" sz="2400" b="1" dirty="0">
                <a:solidFill>
                  <a:srgbClr val="000000"/>
                </a:solidFill>
              </a:rPr>
              <a:t>internal communication strategy </a:t>
            </a:r>
            <a:r>
              <a:rPr lang="en-US" altLang="en-US" sz="2400" dirty="0">
                <a:solidFill>
                  <a:srgbClr val="000000"/>
                </a:solidFill>
              </a:rPr>
              <a:t>which managers use as part of their role to </a:t>
            </a:r>
          </a:p>
          <a:p>
            <a:pPr marL="447675" eaLnBrk="1" hangingPunct="1">
              <a:lnSpc>
                <a:spcPct val="90000"/>
              </a:lnSpc>
              <a:buFont typeface="Wingdings" panose="05000000000000000000" pitchFamily="2" charset="2"/>
              <a:buChar char="Ø"/>
              <a:defRPr/>
            </a:pPr>
            <a:r>
              <a:rPr lang="en-US" altLang="en-US" sz="2400" dirty="0">
                <a:solidFill>
                  <a:srgbClr val="000000"/>
                </a:solidFill>
              </a:rPr>
              <a:t>Coordinate Organisational activities and task</a:t>
            </a:r>
          </a:p>
          <a:p>
            <a:pPr marL="447675" eaLnBrk="1" hangingPunct="1">
              <a:lnSpc>
                <a:spcPct val="90000"/>
              </a:lnSpc>
              <a:buFont typeface="Wingdings" panose="05000000000000000000" pitchFamily="2" charset="2"/>
              <a:buChar char="Ø"/>
              <a:defRPr/>
            </a:pPr>
            <a:r>
              <a:rPr lang="en-US" altLang="en-US" sz="2400" dirty="0">
                <a:solidFill>
                  <a:srgbClr val="000000"/>
                </a:solidFill>
              </a:rPr>
              <a:t>To motivate and lead staff to be productive and efficient</a:t>
            </a:r>
          </a:p>
          <a:p>
            <a:pPr marL="447675" eaLnBrk="1" hangingPunct="1">
              <a:lnSpc>
                <a:spcPct val="90000"/>
              </a:lnSpc>
              <a:buFont typeface="Wingdings" panose="05000000000000000000" pitchFamily="2" charset="2"/>
              <a:buChar char="Ø"/>
              <a:defRPr/>
            </a:pPr>
            <a:r>
              <a:rPr lang="en-US" altLang="en-US" sz="2400" dirty="0">
                <a:solidFill>
                  <a:srgbClr val="000000"/>
                </a:solidFill>
              </a:rPr>
              <a:t>To disseminate information about future business plans and resolve internal conflicts/problems</a:t>
            </a:r>
          </a:p>
          <a:p>
            <a:pPr eaLnBrk="1" hangingPunct="1">
              <a:lnSpc>
                <a:spcPct val="90000"/>
              </a:lnSpc>
              <a:buFont typeface="Wingdings" panose="05000000000000000000" pitchFamily="2" charset="2"/>
              <a:buChar char="§"/>
              <a:defRPr/>
            </a:pPr>
            <a:endParaRPr lang="en-US" altLang="en-US" sz="2400" dirty="0">
              <a:solidFill>
                <a:srgbClr val="000000"/>
              </a:solidFill>
            </a:endParaRPr>
          </a:p>
          <a:p>
            <a:pPr eaLnBrk="1" hangingPunct="1">
              <a:lnSpc>
                <a:spcPct val="90000"/>
              </a:lnSpc>
              <a:buFont typeface="Wingdings" panose="05000000000000000000" pitchFamily="2" charset="2"/>
              <a:buChar char="§"/>
              <a:defRPr/>
            </a:pPr>
            <a:r>
              <a:rPr lang="en-US" altLang="en-US" sz="2400" dirty="0">
                <a:solidFill>
                  <a:srgbClr val="000000"/>
                </a:solidFill>
              </a:rPr>
              <a:t>The </a:t>
            </a:r>
            <a:r>
              <a:rPr lang="en-US" altLang="en-US" sz="2400" b="1" dirty="0">
                <a:solidFill>
                  <a:srgbClr val="000000"/>
                </a:solidFill>
              </a:rPr>
              <a:t>external communication strategy </a:t>
            </a:r>
            <a:r>
              <a:rPr lang="en-US" altLang="en-US" sz="2400" dirty="0">
                <a:solidFill>
                  <a:srgbClr val="000000"/>
                </a:solidFill>
              </a:rPr>
              <a:t>which involves communicating with all their external stakeholders</a:t>
            </a:r>
          </a:p>
          <a:p>
            <a:pPr marL="447675" eaLnBrk="1" hangingPunct="1">
              <a:lnSpc>
                <a:spcPct val="90000"/>
              </a:lnSpc>
              <a:buFont typeface="Wingdings" panose="05000000000000000000" pitchFamily="2" charset="2"/>
              <a:buChar char="Ø"/>
              <a:defRPr/>
            </a:pPr>
            <a:r>
              <a:rPr lang="en-US" altLang="en-US" sz="2400" dirty="0">
                <a:solidFill>
                  <a:srgbClr val="000000"/>
                </a:solidFill>
              </a:rPr>
              <a:t>Disseminate information about the offering of the business</a:t>
            </a:r>
          </a:p>
          <a:p>
            <a:pPr marL="447675" eaLnBrk="1" hangingPunct="1">
              <a:lnSpc>
                <a:spcPct val="90000"/>
              </a:lnSpc>
              <a:buFont typeface="Wingdings" panose="05000000000000000000" pitchFamily="2" charset="2"/>
              <a:buChar char="Ø"/>
              <a:defRPr/>
            </a:pPr>
            <a:r>
              <a:rPr lang="en-US" altLang="en-US" sz="2400" dirty="0">
                <a:solidFill>
                  <a:srgbClr val="000000"/>
                </a:solidFill>
              </a:rPr>
              <a:t>Marketing strategy using various media platforms</a:t>
            </a:r>
          </a:p>
          <a:p>
            <a:pPr marL="447675" eaLnBrk="1" hangingPunct="1">
              <a:lnSpc>
                <a:spcPct val="90000"/>
              </a:lnSpc>
              <a:buFont typeface="Wingdings" panose="05000000000000000000" pitchFamily="2" charset="2"/>
              <a:buChar char="Ø"/>
              <a:defRPr/>
            </a:pPr>
            <a:r>
              <a:rPr lang="en-US" altLang="en-US" sz="2400" dirty="0">
                <a:solidFill>
                  <a:srgbClr val="000000"/>
                </a:solidFill>
              </a:rPr>
              <a:t>Negotiate contracts</a:t>
            </a:r>
          </a:p>
          <a:p>
            <a:pPr marL="985837" indent="0" eaLnBrk="1" hangingPunct="1">
              <a:lnSpc>
                <a:spcPct val="90000"/>
              </a:lnSpc>
              <a:buNone/>
              <a:defRPr/>
            </a:pPr>
            <a:endParaRPr lang="en-US" altLang="en-US" sz="2400" b="1" dirty="0">
              <a:solidFill>
                <a:srgbClr val="000000"/>
              </a:solidFill>
            </a:endParaRP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2759019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additive="base">
                                        <p:cTn id="14"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 calcmode="lin" valueType="num">
                                      <p:cBhvr additive="base">
                                        <p:cTn id="2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 calcmode="lin" valueType="num">
                                      <p:cBhvr additive="base">
                                        <p:cTn id="3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 calcmode="lin" valueType="num">
                                      <p:cBhvr additive="base">
                                        <p:cTn id="38"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 calcmode="lin" valueType="num">
                                      <p:cBhvr additive="base">
                                        <p:cTn id="4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additive="base">
                                        <p:cTn id="5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 calcmode="lin" valueType="num">
                                      <p:cBhvr additive="base">
                                        <p:cTn id="6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3">
                                            <p:txEl>
                                              <p:pRg st="9" end="9"/>
                                            </p:txEl>
                                          </p:spTgt>
                                        </p:tgtEl>
                                        <p:attrNameLst>
                                          <p:attrName>style.visibility</p:attrName>
                                        </p:attrNameLst>
                                      </p:cBhvr>
                                      <p:to>
                                        <p:strVal val="visible"/>
                                      </p:to>
                                    </p:set>
                                    <p:anim calcmode="lin" valueType="num">
                                      <p:cBhvr additive="base">
                                        <p:cTn id="68"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251520" y="332656"/>
            <a:ext cx="8640960" cy="865609"/>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rPr>
              <a:t>Cross-Cultural Communication</a:t>
            </a:r>
            <a:endParaRPr lang="en-US" sz="3200" b="1" dirty="0">
              <a:solidFill>
                <a:srgbClr val="996600"/>
              </a:solidFill>
              <a:latin typeface="+mn-lt"/>
              <a:ea typeface="+mn-ea"/>
              <a:cs typeface="+mn-cs"/>
            </a:endParaRP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251520" y="1772816"/>
            <a:ext cx="8496944" cy="3816424"/>
          </a:xfrm>
          <a:ln>
            <a:noFill/>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
              <a:defRPr/>
            </a:pPr>
            <a:r>
              <a:rPr lang="en-US" altLang="en-US" sz="2400" dirty="0">
                <a:solidFill>
                  <a:srgbClr val="000000"/>
                </a:solidFill>
              </a:rPr>
              <a:t>Vital for the </a:t>
            </a:r>
            <a:r>
              <a:rPr lang="en-US" altLang="en-US" sz="2400" b="1" dirty="0">
                <a:solidFill>
                  <a:srgbClr val="000000"/>
                </a:solidFill>
              </a:rPr>
              <a:t>receiver to interpret </a:t>
            </a:r>
            <a:r>
              <a:rPr lang="en-US" altLang="en-US" sz="2400" dirty="0">
                <a:solidFill>
                  <a:srgbClr val="000000"/>
                </a:solidFill>
              </a:rPr>
              <a:t>the communication message </a:t>
            </a:r>
            <a:r>
              <a:rPr lang="en-US" altLang="en-US" sz="2400" b="1" dirty="0">
                <a:solidFill>
                  <a:srgbClr val="000000"/>
                </a:solidFill>
              </a:rPr>
              <a:t>as intended by the sender</a:t>
            </a:r>
            <a:r>
              <a:rPr lang="en-US" altLang="en-US" sz="2400" dirty="0">
                <a:solidFill>
                  <a:srgbClr val="000000"/>
                </a:solidFill>
              </a:rPr>
              <a:t>.</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anose="05000000000000000000" pitchFamily="2" charset="2"/>
              <a:buChar char="§"/>
              <a:defRPr/>
            </a:pPr>
            <a:r>
              <a:rPr lang="en-US" altLang="en-US" sz="2400" dirty="0">
                <a:solidFill>
                  <a:srgbClr val="000000"/>
                </a:solidFill>
              </a:rPr>
              <a:t>This is where understanding </a:t>
            </a:r>
            <a:r>
              <a:rPr lang="en-US" altLang="en-US" sz="2400" b="1" dirty="0">
                <a:solidFill>
                  <a:srgbClr val="C00000"/>
                </a:solidFill>
              </a:rPr>
              <a:t>cross-cultural differences </a:t>
            </a:r>
            <a:r>
              <a:rPr lang="en-US" altLang="en-US" sz="2400" dirty="0">
                <a:solidFill>
                  <a:srgbClr val="000000"/>
                </a:solidFill>
              </a:rPr>
              <a:t>come in especially when managing a </a:t>
            </a:r>
            <a:r>
              <a:rPr lang="en-US" altLang="en-US" sz="2400" b="1" dirty="0">
                <a:solidFill>
                  <a:srgbClr val="000000"/>
                </a:solidFill>
              </a:rPr>
              <a:t>diverse workforce</a:t>
            </a:r>
            <a:r>
              <a:rPr lang="en-US" altLang="en-US" sz="2400" dirty="0">
                <a:solidFill>
                  <a:srgbClr val="000000"/>
                </a:solidFill>
              </a:rPr>
              <a:t> and/or </a:t>
            </a:r>
            <a:r>
              <a:rPr lang="en-US" altLang="en-US" sz="2400" b="1" dirty="0">
                <a:solidFill>
                  <a:srgbClr val="000000"/>
                </a:solidFill>
              </a:rPr>
              <a:t>operating your business internationally</a:t>
            </a:r>
          </a:p>
          <a:p>
            <a:pPr marL="0" indent="0" eaLnBrk="1" hangingPunct="1">
              <a:lnSpc>
                <a:spcPct val="90000"/>
              </a:lnSpc>
              <a:buNone/>
              <a:defRPr/>
            </a:pPr>
            <a:endParaRPr lang="en-US" altLang="en-US" sz="2400" b="1" dirty="0">
              <a:solidFill>
                <a:srgbClr val="000000"/>
              </a:solidFill>
            </a:endParaRPr>
          </a:p>
          <a:p>
            <a:pPr marL="985837" indent="0" eaLnBrk="1" hangingPunct="1">
              <a:lnSpc>
                <a:spcPct val="90000"/>
              </a:lnSpc>
              <a:buNone/>
              <a:defRPr/>
            </a:pPr>
            <a:endParaRPr lang="en-US" altLang="en-US" sz="2400" b="1" dirty="0">
              <a:solidFill>
                <a:srgbClr val="000000"/>
              </a:solidFill>
            </a:endParaRPr>
          </a:p>
          <a:p>
            <a:pPr marL="985837" indent="0" eaLnBrk="1" hangingPunct="1">
              <a:lnSpc>
                <a:spcPct val="90000"/>
              </a:lnSpc>
              <a:buNone/>
              <a:defRPr/>
            </a:pPr>
            <a:endParaRPr lang="en-US" altLang="en-US" sz="2400" b="1" dirty="0">
              <a:solidFill>
                <a:srgbClr val="000000"/>
              </a:solidFill>
            </a:endParaRP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335911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additive="base">
                                        <p:cTn id="14"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549188" y="112457"/>
            <a:ext cx="7772400" cy="724255"/>
          </a:xfrm>
          <a:ln>
            <a:noFill/>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rPr>
              <a:t>Cross-Cultural Communication</a:t>
            </a:r>
            <a:endParaRPr lang="en-US" sz="3200" b="1" dirty="0">
              <a:solidFill>
                <a:srgbClr val="996600"/>
              </a:solidFill>
              <a:latin typeface="+mn-lt"/>
              <a:ea typeface="+mn-ea"/>
              <a:cs typeface="+mn-cs"/>
            </a:endParaRP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143508" y="836712"/>
            <a:ext cx="8856984" cy="4896544"/>
          </a:xfrm>
          <a:ln>
            <a:noFill/>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
              <a:defRPr/>
            </a:pPr>
            <a:r>
              <a:rPr lang="en-US" altLang="en-US" sz="2400" dirty="0">
                <a:solidFill>
                  <a:srgbClr val="000000"/>
                </a:solidFill>
              </a:rPr>
              <a:t>The art of understanding how people from different cultural backgrounds communicate/interact with each other</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anose="05000000000000000000" pitchFamily="2" charset="2"/>
              <a:buChar char="§"/>
              <a:defRPr/>
            </a:pPr>
            <a:r>
              <a:rPr lang="en-US" altLang="en-US" sz="2400" dirty="0">
                <a:solidFill>
                  <a:srgbClr val="000000"/>
                </a:solidFill>
              </a:rPr>
              <a:t>Cross cultural communication occurs when a person/business from one culture sends (Sender) message to another person/business from a different culture (receiver)</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anose="05000000000000000000" pitchFamily="2" charset="2"/>
              <a:buChar char="§"/>
              <a:defRPr/>
            </a:pPr>
            <a:r>
              <a:rPr lang="en-US" altLang="en-US" sz="2400" dirty="0">
                <a:solidFill>
                  <a:srgbClr val="000000"/>
                </a:solidFill>
              </a:rPr>
              <a:t>The sender's communication </a:t>
            </a:r>
            <a:r>
              <a:rPr lang="en-US" altLang="en-US" sz="2400" b="1" dirty="0">
                <a:solidFill>
                  <a:srgbClr val="000000"/>
                </a:solidFill>
              </a:rPr>
              <a:t>content </a:t>
            </a:r>
            <a:r>
              <a:rPr lang="en-US" altLang="en-US" sz="2400" dirty="0">
                <a:solidFill>
                  <a:srgbClr val="000000"/>
                </a:solidFill>
              </a:rPr>
              <a:t>and </a:t>
            </a:r>
            <a:r>
              <a:rPr lang="en-US" altLang="en-US" sz="2400" b="1" dirty="0">
                <a:solidFill>
                  <a:srgbClr val="000000"/>
                </a:solidFill>
              </a:rPr>
              <a:t>medium</a:t>
            </a:r>
            <a:r>
              <a:rPr lang="en-US" altLang="en-US" sz="2400" dirty="0">
                <a:solidFill>
                  <a:srgbClr val="000000"/>
                </a:solidFill>
              </a:rPr>
              <a:t> will be influenced by her cultural background and views</a:t>
            </a:r>
          </a:p>
          <a:p>
            <a:pPr marL="0" indent="0" eaLnBrk="1" hangingPunct="1">
              <a:lnSpc>
                <a:spcPct val="90000"/>
              </a:lnSpc>
              <a:buNone/>
              <a:defRPr/>
            </a:pPr>
            <a:r>
              <a:rPr lang="en-US" altLang="en-US" sz="2400" dirty="0">
                <a:solidFill>
                  <a:srgbClr val="000000"/>
                </a:solidFill>
              </a:rPr>
              <a:t> </a:t>
            </a:r>
          </a:p>
          <a:p>
            <a:pPr eaLnBrk="1" hangingPunct="1">
              <a:lnSpc>
                <a:spcPct val="90000"/>
              </a:lnSpc>
              <a:buFont typeface="Wingdings" panose="05000000000000000000" pitchFamily="2" charset="2"/>
              <a:buChar char="§"/>
              <a:defRPr/>
            </a:pPr>
            <a:r>
              <a:rPr lang="en-US" altLang="en-US" sz="2400" dirty="0">
                <a:solidFill>
                  <a:srgbClr val="000000"/>
                </a:solidFill>
              </a:rPr>
              <a:t>The receiver will also </a:t>
            </a:r>
            <a:r>
              <a:rPr lang="en-US" altLang="en-US" sz="2400" b="1" dirty="0">
                <a:solidFill>
                  <a:srgbClr val="000000"/>
                </a:solidFill>
              </a:rPr>
              <a:t>interpret and attribute</a:t>
            </a:r>
            <a:r>
              <a:rPr lang="en-US" altLang="en-US" sz="2400" dirty="0">
                <a:solidFill>
                  <a:srgbClr val="000000"/>
                </a:solidFill>
              </a:rPr>
              <a:t> the content send to her based on her own cultural background and views</a:t>
            </a:r>
          </a:p>
          <a:p>
            <a:pPr eaLnBrk="1" hangingPunct="1">
              <a:lnSpc>
                <a:spcPct val="90000"/>
              </a:lnSpc>
              <a:buFont typeface="Wingdings" panose="05000000000000000000" pitchFamily="2" charset="2"/>
              <a:buChar char="§"/>
              <a:defRPr/>
            </a:pPr>
            <a:endParaRPr lang="en-US" altLang="en-US" sz="2400" b="1" dirty="0">
              <a:solidFill>
                <a:srgbClr val="000000"/>
              </a:solidFill>
            </a:endParaRPr>
          </a:p>
          <a:p>
            <a:pPr marL="985837" indent="0" eaLnBrk="1" hangingPunct="1">
              <a:lnSpc>
                <a:spcPct val="90000"/>
              </a:lnSpc>
              <a:buNone/>
              <a:defRPr/>
            </a:pPr>
            <a:endParaRPr lang="en-US" altLang="en-US" sz="2400" b="1" dirty="0">
              <a:solidFill>
                <a:srgbClr val="000000"/>
              </a:solidFill>
            </a:endParaRP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3706580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additive="base">
                                        <p:cTn id="14"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 calcmode="lin" valueType="num">
                                      <p:cBhvr additive="base">
                                        <p:cTn id="3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 calcmode="lin" valueType="num">
                                      <p:cBhvr additive="base">
                                        <p:cTn id="44"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10">
            <a:extLst>
              <a:ext uri="{FF2B5EF4-FFF2-40B4-BE49-F238E27FC236}">
                <a16:creationId xmlns:a16="http://schemas.microsoft.com/office/drawing/2014/main" id="{33F81CD3-9D2B-4482-B4EE-65E0F20D8539}"/>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16387" name="Slide Number Placeholder 5">
            <a:extLst>
              <a:ext uri="{FF2B5EF4-FFF2-40B4-BE49-F238E27FC236}">
                <a16:creationId xmlns:a16="http://schemas.microsoft.com/office/drawing/2014/main" id="{F7FF6F24-B638-4305-ABAF-2562DD04514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D4A1EFE9-E243-4E25-BDC2-5219283C7DE5}"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F17CBECE-9FD9-428E-A1FE-EFB494D03225}"/>
              </a:ext>
            </a:extLst>
          </p:cNvPr>
          <p:cNvSpPr>
            <a:spLocks noGrp="1"/>
          </p:cNvSpPr>
          <p:nvPr>
            <p:ph type="title" idx="4294967295"/>
          </p:nvPr>
        </p:nvSpPr>
        <p:spPr>
          <a:xfrm>
            <a:off x="467544" y="136525"/>
            <a:ext cx="8219256" cy="715888"/>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The Communication Process</a:t>
            </a:r>
          </a:p>
        </p:txBody>
      </p:sp>
      <p:pic>
        <p:nvPicPr>
          <p:cNvPr id="16390" name="Picture 2">
            <a:extLst>
              <a:ext uri="{FF2B5EF4-FFF2-40B4-BE49-F238E27FC236}">
                <a16:creationId xmlns:a16="http://schemas.microsoft.com/office/drawing/2014/main" id="{F8EE8181-1EAB-460F-9C8F-79C2D92C46F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871974"/>
            <a:ext cx="8784976" cy="4717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63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107504" y="112457"/>
            <a:ext cx="9036496" cy="652247"/>
          </a:xfrm>
          <a:ln>
            <a:noFill/>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rPr>
              <a:t>Cultural-Noise in Communication Process</a:t>
            </a:r>
            <a:endParaRPr lang="en-US" sz="3200" b="1" dirty="0">
              <a:solidFill>
                <a:srgbClr val="996600"/>
              </a:solidFill>
              <a:latin typeface="+mn-lt"/>
              <a:ea typeface="+mn-ea"/>
              <a:cs typeface="+mn-cs"/>
            </a:endParaRP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50800" y="795720"/>
            <a:ext cx="8949692" cy="4721512"/>
          </a:xfrm>
          <a:ln>
            <a:noFill/>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
              <a:defRPr/>
            </a:pPr>
            <a:r>
              <a:rPr lang="en-US" altLang="en-US" sz="2400" dirty="0">
                <a:solidFill>
                  <a:srgbClr val="000000"/>
                </a:solidFill>
              </a:rPr>
              <a:t>Anything that undermines intended meaning in communication is NOISE</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anose="05000000000000000000" pitchFamily="2" charset="2"/>
              <a:buChar char="§"/>
              <a:defRPr/>
            </a:pPr>
            <a:r>
              <a:rPr lang="en-US" altLang="en-US" sz="2400" dirty="0">
                <a:solidFill>
                  <a:srgbClr val="000000"/>
                </a:solidFill>
              </a:rPr>
              <a:t>There are various cultural variables that can cause </a:t>
            </a:r>
            <a:r>
              <a:rPr lang="en-US" altLang="en-US" sz="2400" b="1" dirty="0">
                <a:solidFill>
                  <a:srgbClr val="000000"/>
                </a:solidFill>
              </a:rPr>
              <a:t>noise</a:t>
            </a:r>
            <a:r>
              <a:rPr lang="en-US" altLang="en-US" sz="2400" dirty="0">
                <a:solidFill>
                  <a:srgbClr val="000000"/>
                </a:solidFill>
              </a:rPr>
              <a:t> in the communication process</a:t>
            </a:r>
          </a:p>
          <a:p>
            <a:pPr marL="0" indent="0" eaLnBrk="1" hangingPunct="1">
              <a:lnSpc>
                <a:spcPct val="90000"/>
              </a:lnSpc>
              <a:buNone/>
              <a:defRPr/>
            </a:pPr>
            <a:endParaRPr lang="en-US" altLang="en-US" sz="2400" dirty="0">
              <a:solidFill>
                <a:srgbClr val="000000"/>
              </a:solidFill>
            </a:endParaRPr>
          </a:p>
          <a:p>
            <a:pPr marL="538163" eaLnBrk="1" hangingPunct="1">
              <a:lnSpc>
                <a:spcPct val="90000"/>
              </a:lnSpc>
              <a:buFont typeface="Wingdings" panose="05000000000000000000" pitchFamily="2" charset="2"/>
              <a:buChar char="§"/>
              <a:defRPr/>
            </a:pPr>
            <a:r>
              <a:rPr lang="en-US" altLang="en-US" sz="2400" dirty="0" err="1">
                <a:solidFill>
                  <a:srgbClr val="000000"/>
                </a:solidFill>
              </a:rPr>
              <a:t>Eg</a:t>
            </a:r>
            <a:r>
              <a:rPr lang="en-US" altLang="en-US" sz="2400" dirty="0">
                <a:solidFill>
                  <a:srgbClr val="000000"/>
                </a:solidFill>
              </a:rPr>
              <a:t>: Information Asymmetries (lack of enough or unequal information) about the other person</a:t>
            </a:r>
          </a:p>
          <a:p>
            <a:pPr marL="538163" eaLnBrk="1" hangingPunct="1">
              <a:lnSpc>
                <a:spcPct val="90000"/>
              </a:lnSpc>
              <a:buFont typeface="Wingdings" panose="05000000000000000000" pitchFamily="2" charset="2"/>
              <a:buChar char="§"/>
              <a:defRPr/>
            </a:pPr>
            <a:r>
              <a:rPr lang="en-US" altLang="en-US" sz="2400" dirty="0">
                <a:solidFill>
                  <a:srgbClr val="000000"/>
                </a:solidFill>
              </a:rPr>
              <a:t>Using the wrong medium to communicate</a:t>
            </a:r>
          </a:p>
          <a:p>
            <a:pPr marL="538163" eaLnBrk="1" hangingPunct="1">
              <a:lnSpc>
                <a:spcPct val="90000"/>
              </a:lnSpc>
              <a:buFont typeface="Wingdings" panose="05000000000000000000" pitchFamily="2" charset="2"/>
              <a:buChar char="§"/>
              <a:defRPr/>
            </a:pPr>
            <a:r>
              <a:rPr lang="en-US" altLang="en-US" sz="2400" dirty="0">
                <a:solidFill>
                  <a:srgbClr val="000000"/>
                </a:solidFill>
              </a:rPr>
              <a:t>Using the wrong symbols or words</a:t>
            </a:r>
          </a:p>
          <a:p>
            <a:pPr marL="538163" eaLnBrk="1" hangingPunct="1">
              <a:lnSpc>
                <a:spcPct val="90000"/>
              </a:lnSpc>
              <a:buFont typeface="Wingdings" panose="05000000000000000000" pitchFamily="2" charset="2"/>
              <a:buChar char="§"/>
              <a:defRPr/>
            </a:pPr>
            <a:r>
              <a:rPr lang="en-US" altLang="en-US" sz="2400" dirty="0">
                <a:solidFill>
                  <a:srgbClr val="000000"/>
                </a:solidFill>
              </a:rPr>
              <a:t>Lack of Contextualising the message</a:t>
            </a:r>
          </a:p>
          <a:p>
            <a:pPr marL="538163" eaLnBrk="1" hangingPunct="1">
              <a:lnSpc>
                <a:spcPct val="90000"/>
              </a:lnSpc>
              <a:buFont typeface="Wingdings" panose="05000000000000000000" pitchFamily="2" charset="2"/>
              <a:buChar char="§"/>
              <a:defRPr/>
            </a:pPr>
            <a:r>
              <a:rPr lang="en-US" altLang="en-US" sz="2400" dirty="0">
                <a:solidFill>
                  <a:srgbClr val="000000"/>
                </a:solidFill>
              </a:rPr>
              <a:t>Basically, lack of cultural sensitivities and empathy </a:t>
            </a:r>
          </a:p>
          <a:p>
            <a:pPr eaLnBrk="1" hangingPunct="1">
              <a:lnSpc>
                <a:spcPct val="90000"/>
              </a:lnSpc>
              <a:buFont typeface="Wingdings" panose="05000000000000000000" pitchFamily="2" charset="2"/>
              <a:buChar char="§"/>
              <a:defRPr/>
            </a:pPr>
            <a:endParaRPr lang="en-US" altLang="en-US" sz="2400" dirty="0">
              <a:solidFill>
                <a:srgbClr val="000000"/>
              </a:solidFill>
            </a:endParaRP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53595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additive="base">
                                        <p:cTn id="14"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 calcmode="lin" valueType="num">
                                      <p:cBhvr additive="base">
                                        <p:cTn id="3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 calcmode="lin" valueType="num">
                                      <p:cBhvr additive="base">
                                        <p:cTn id="44"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 calcmode="lin" valueType="num">
                                      <p:cBhvr additive="base">
                                        <p:cTn id="5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 calcmode="lin" valueType="num">
                                      <p:cBhvr additive="base">
                                        <p:cTn id="5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755576" y="908720"/>
            <a:ext cx="7632848" cy="652247"/>
          </a:xfrm>
          <a:ln>
            <a:noFill/>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rPr>
              <a:t>Cultural-Noise and Sensitivity</a:t>
            </a:r>
            <a:endParaRPr lang="en-US" sz="3200" b="1" dirty="0">
              <a:solidFill>
                <a:srgbClr val="996600"/>
              </a:solidFill>
              <a:latin typeface="+mn-lt"/>
              <a:ea typeface="+mn-ea"/>
              <a:cs typeface="+mn-cs"/>
            </a:endParaRP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467544" y="2780928"/>
            <a:ext cx="8532948" cy="2736304"/>
          </a:xfrm>
          <a:ln>
            <a:noFill/>
          </a:ln>
        </p:spPr>
        <p:style>
          <a:lnRef idx="2">
            <a:schemeClr val="dk1"/>
          </a:lnRef>
          <a:fillRef idx="1">
            <a:schemeClr val="lt1"/>
          </a:fillRef>
          <a:effectRef idx="0">
            <a:schemeClr val="dk1"/>
          </a:effectRef>
          <a:fontRef idx="minor">
            <a:schemeClr val="dk1"/>
          </a:fontRef>
        </p:style>
        <p:txBody>
          <a:bodyPr>
            <a:normAutofit/>
          </a:bodyPr>
          <a:lstStyle/>
          <a:p>
            <a:pPr>
              <a:lnSpc>
                <a:spcPct val="90000"/>
              </a:lnSpc>
              <a:buFont typeface="Wingdings" panose="05000000000000000000" pitchFamily="2" charset="2"/>
              <a:buChar char="§"/>
              <a:defRPr/>
            </a:pPr>
            <a:r>
              <a:rPr lang="en-GB" sz="2400" dirty="0">
                <a:hlinkClick r:id="rId3"/>
              </a:rPr>
              <a:t>Secrets of cross-cultural communication - YouTube</a:t>
            </a:r>
            <a:endParaRPr lang="en-US" altLang="en-US" sz="2400" dirty="0">
              <a:solidFill>
                <a:srgbClr val="000000"/>
              </a:solidFill>
            </a:endParaRP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42283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additive="base">
                                        <p:cTn id="14"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527BD-6BC5-42E8-8154-F09825BCD689}"/>
              </a:ext>
            </a:extLst>
          </p:cNvPr>
          <p:cNvSpPr>
            <a:spLocks noGrp="1"/>
          </p:cNvSpPr>
          <p:nvPr>
            <p:ph type="title"/>
          </p:nvPr>
        </p:nvSpPr>
        <p:spPr>
          <a:xfrm>
            <a:off x="539552" y="58063"/>
            <a:ext cx="8229600" cy="1143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The Culture-Communication Link: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Trust in Communication</a:t>
            </a:r>
          </a:p>
        </p:txBody>
      </p:sp>
      <p:sp>
        <p:nvSpPr>
          <p:cNvPr id="3" name="Content Placeholder 2">
            <a:extLst>
              <a:ext uri="{FF2B5EF4-FFF2-40B4-BE49-F238E27FC236}">
                <a16:creationId xmlns:a16="http://schemas.microsoft.com/office/drawing/2014/main" id="{F914E9A8-EA15-4F92-A2BF-C98075AA5278}"/>
              </a:ext>
            </a:extLst>
          </p:cNvPr>
          <p:cNvSpPr>
            <a:spLocks noGrp="1"/>
          </p:cNvSpPr>
          <p:nvPr>
            <p:ph sz="quarter" idx="1"/>
          </p:nvPr>
        </p:nvSpPr>
        <p:spPr>
          <a:xfrm>
            <a:off x="683568" y="1215023"/>
            <a:ext cx="8410704" cy="4525963"/>
          </a:xfrm>
          <a:ln/>
        </p:spPr>
        <p:style>
          <a:lnRef idx="2">
            <a:schemeClr val="dk1"/>
          </a:lnRef>
          <a:fillRef idx="1">
            <a:schemeClr val="lt1"/>
          </a:fillRef>
          <a:effectRef idx="0">
            <a:schemeClr val="dk1"/>
          </a:effectRef>
          <a:fontRef idx="minor">
            <a:schemeClr val="dk1"/>
          </a:fontRef>
        </p:style>
        <p:txBody>
          <a:bodyPr>
            <a:normAutofit/>
          </a:bodyPr>
          <a:lstStyle/>
          <a:p>
            <a:pPr eaLnBrk="1" hangingPunct="1">
              <a:buFont typeface="Wingdings" panose="05000000000000000000" pitchFamily="2" charset="2"/>
              <a:buChar char="§"/>
              <a:defRPr/>
            </a:pPr>
            <a:r>
              <a:rPr lang="en-US" altLang="en-US" sz="2800" dirty="0"/>
              <a:t>The meaning of trust and how it is communicated vary across societies</a:t>
            </a:r>
          </a:p>
          <a:p>
            <a:pPr marL="0" indent="0" eaLnBrk="1" hangingPunct="1">
              <a:buNone/>
              <a:defRPr/>
            </a:pPr>
            <a:endParaRPr lang="en-US" altLang="en-US" sz="2800" dirty="0"/>
          </a:p>
          <a:p>
            <a:pPr eaLnBrk="1" hangingPunct="1">
              <a:buFont typeface="Wingdings" panose="05000000000000000000" pitchFamily="2" charset="2"/>
              <a:buChar char="§"/>
              <a:defRPr/>
            </a:pPr>
            <a:r>
              <a:rPr lang="en-US" altLang="en-US" sz="2800" dirty="0"/>
              <a:t>Trust is a key element in successful alliance</a:t>
            </a:r>
          </a:p>
          <a:p>
            <a:pPr marL="0" indent="0" eaLnBrk="1" hangingPunct="1">
              <a:buNone/>
              <a:defRPr/>
            </a:pPr>
            <a:endParaRPr lang="en-US" altLang="en-US" sz="2800" dirty="0"/>
          </a:p>
          <a:p>
            <a:pPr eaLnBrk="1" hangingPunct="1">
              <a:buFont typeface="Wingdings" panose="05000000000000000000" pitchFamily="2" charset="2"/>
              <a:buChar char="§"/>
              <a:defRPr/>
            </a:pPr>
            <a:r>
              <a:rPr lang="en-US" altLang="en-US" sz="2800" dirty="0"/>
              <a:t>When there is trust between parties, implicit understanding arises within communications and sometimes create overlooking some differences</a:t>
            </a:r>
          </a:p>
        </p:txBody>
      </p:sp>
      <p:sp>
        <p:nvSpPr>
          <p:cNvPr id="19460" name="Slide Number Placeholder 5">
            <a:extLst>
              <a:ext uri="{FF2B5EF4-FFF2-40B4-BE49-F238E27FC236}">
                <a16:creationId xmlns:a16="http://schemas.microsoft.com/office/drawing/2014/main" id="{3F38AAE4-6874-405B-82ED-5C79DCCB38D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B5EA54E5-D23A-449E-8387-3B54357CE8CC}"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19461" name="Footer Placeholder 8">
            <a:extLst>
              <a:ext uri="{FF2B5EF4-FFF2-40B4-BE49-F238E27FC236}">
                <a16:creationId xmlns:a16="http://schemas.microsoft.com/office/drawing/2014/main" id="{5BA42750-0051-4DE8-891A-744A85B246A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9462" name="Picture 5">
            <a:extLst>
              <a:ext uri="{FF2B5EF4-FFF2-40B4-BE49-F238E27FC236}">
                <a16:creationId xmlns:a16="http://schemas.microsoft.com/office/drawing/2014/main" id="{AF94AD3D-0965-41B1-BD8F-7CBB35A509E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3863181"/>
            <a:ext cx="576064"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additive="base">
                                        <p:cTn id="14"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527BD-6BC5-42E8-8154-F09825BCD689}"/>
              </a:ext>
            </a:extLst>
          </p:cNvPr>
          <p:cNvSpPr>
            <a:spLocks noGrp="1"/>
          </p:cNvSpPr>
          <p:nvPr>
            <p:ph type="title"/>
          </p:nvPr>
        </p:nvSpPr>
        <p:spPr>
          <a:xfrm>
            <a:off x="539552" y="58063"/>
            <a:ext cx="8229600" cy="1143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The Culture-Communication Link: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Trust in Communication</a:t>
            </a:r>
          </a:p>
        </p:txBody>
      </p:sp>
      <p:sp>
        <p:nvSpPr>
          <p:cNvPr id="3" name="Content Placeholder 2">
            <a:extLst>
              <a:ext uri="{FF2B5EF4-FFF2-40B4-BE49-F238E27FC236}">
                <a16:creationId xmlns:a16="http://schemas.microsoft.com/office/drawing/2014/main" id="{F914E9A8-EA15-4F92-A2BF-C98075AA5278}"/>
              </a:ext>
            </a:extLst>
          </p:cNvPr>
          <p:cNvSpPr>
            <a:spLocks noGrp="1"/>
          </p:cNvSpPr>
          <p:nvPr>
            <p:ph sz="quarter" idx="1"/>
          </p:nvPr>
        </p:nvSpPr>
        <p:spPr>
          <a:xfrm>
            <a:off x="683568" y="1215023"/>
            <a:ext cx="8410704" cy="4525963"/>
          </a:xfrm>
          <a:ln/>
        </p:spPr>
        <p:style>
          <a:lnRef idx="2">
            <a:schemeClr val="dk1"/>
          </a:lnRef>
          <a:fillRef idx="1">
            <a:schemeClr val="lt1"/>
          </a:fillRef>
          <a:effectRef idx="0">
            <a:schemeClr val="dk1"/>
          </a:effectRef>
          <a:fontRef idx="minor">
            <a:schemeClr val="dk1"/>
          </a:fontRef>
        </p:style>
        <p:txBody>
          <a:bodyPr>
            <a:normAutofit/>
          </a:bodyPr>
          <a:lstStyle/>
          <a:p>
            <a:pPr eaLnBrk="1" hangingPunct="1">
              <a:buFont typeface="Wingdings" panose="05000000000000000000" pitchFamily="2" charset="2"/>
              <a:buChar char="§"/>
              <a:defRPr/>
            </a:pPr>
            <a:r>
              <a:rPr lang="en-US" altLang="en-US" sz="2800" dirty="0"/>
              <a:t>Guidelines for cultivating trust (J. Child)</a:t>
            </a:r>
          </a:p>
          <a:p>
            <a:pPr marL="731838" lvl="1" indent="-457200" eaLnBrk="1" hangingPunct="1">
              <a:defRPr/>
            </a:pPr>
            <a:r>
              <a:rPr lang="en-US" altLang="en-US" b="1" dirty="0"/>
              <a:t>Create a clear and calculated basis for mutual benefit and good intentions to honour arrangements</a:t>
            </a:r>
          </a:p>
          <a:p>
            <a:pPr marL="731838" lvl="1" indent="-457200" eaLnBrk="1" hangingPunct="1">
              <a:defRPr/>
            </a:pPr>
            <a:r>
              <a:rPr lang="en-US" altLang="en-US" b="1" dirty="0"/>
              <a:t>Improve predictability by keeping communication open and work to resolve conflicts when they arise</a:t>
            </a:r>
          </a:p>
          <a:p>
            <a:pPr marL="731838" lvl="1" indent="-457200" eaLnBrk="1" hangingPunct="1">
              <a:defRPr/>
            </a:pPr>
            <a:r>
              <a:rPr lang="en-US" altLang="en-US" b="1" dirty="0"/>
              <a:t>Develop mutual bonding through socializing and friendly discussions or contact</a:t>
            </a:r>
          </a:p>
          <a:p>
            <a:pPr marL="1004888" lvl="2" indent="-457200" eaLnBrk="1" hangingPunct="1">
              <a:defRPr/>
            </a:pPr>
            <a:endParaRPr lang="en-US" altLang="en-US" sz="2800" b="1" dirty="0"/>
          </a:p>
        </p:txBody>
      </p:sp>
      <p:sp>
        <p:nvSpPr>
          <p:cNvPr id="19460" name="Slide Number Placeholder 5">
            <a:extLst>
              <a:ext uri="{FF2B5EF4-FFF2-40B4-BE49-F238E27FC236}">
                <a16:creationId xmlns:a16="http://schemas.microsoft.com/office/drawing/2014/main" id="{3F38AAE4-6874-405B-82ED-5C79DCCB38D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B5EA54E5-D23A-449E-8387-3B54357CE8CC}"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19461" name="Footer Placeholder 8">
            <a:extLst>
              <a:ext uri="{FF2B5EF4-FFF2-40B4-BE49-F238E27FC236}">
                <a16:creationId xmlns:a16="http://schemas.microsoft.com/office/drawing/2014/main" id="{5BA42750-0051-4DE8-891A-744A85B246A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9462" name="Picture 5">
            <a:extLst>
              <a:ext uri="{FF2B5EF4-FFF2-40B4-BE49-F238E27FC236}">
                <a16:creationId xmlns:a16="http://schemas.microsoft.com/office/drawing/2014/main" id="{AF94AD3D-0965-41B1-BD8F-7CBB35A509E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3863181"/>
            <a:ext cx="576064"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63287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additive="base">
                                        <p:cTn id="14"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5"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 calcmode="lin" valueType="num">
                                      <p:cBhvr additive="base">
                                        <p:cTn id="2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additive="base">
                                        <p:cTn id="2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2" end="2"/>
                                            </p:txEl>
                                          </p:spTgt>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61F6E-3578-4A5A-BB04-8959B3B35F64}"/>
              </a:ext>
            </a:extLst>
          </p:cNvPr>
          <p:cNvSpPr>
            <a:spLocks noGrp="1"/>
          </p:cNvSpPr>
          <p:nvPr>
            <p:ph type="title"/>
          </p:nvPr>
        </p:nvSpPr>
        <p:spPr>
          <a:xfrm>
            <a:off x="452656" y="94051"/>
            <a:ext cx="8229600" cy="1143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The Culture-Communication Link: </a:t>
            </a:r>
            <a:br>
              <a:rPr lang="en-US" sz="3200" b="1" dirty="0">
                <a:solidFill>
                  <a:srgbClr val="996600"/>
                </a:solidFill>
                <a:latin typeface="+mn-lt"/>
                <a:ea typeface="+mn-ea"/>
                <a:cs typeface="+mn-cs"/>
              </a:rPr>
            </a:br>
            <a:r>
              <a:rPr lang="en-US" sz="3200" b="1" i="1" dirty="0">
                <a:solidFill>
                  <a:srgbClr val="996600"/>
                </a:solidFill>
                <a:latin typeface="+mn-lt"/>
                <a:ea typeface="+mn-ea"/>
                <a:cs typeface="+mn-cs"/>
              </a:rPr>
              <a:t>The Globe Project</a:t>
            </a:r>
          </a:p>
        </p:txBody>
      </p:sp>
      <p:graphicFrame>
        <p:nvGraphicFramePr>
          <p:cNvPr id="8" name="Content Placeholder 7">
            <a:extLst>
              <a:ext uri="{FF2B5EF4-FFF2-40B4-BE49-F238E27FC236}">
                <a16:creationId xmlns:a16="http://schemas.microsoft.com/office/drawing/2014/main" id="{37F95AD2-4B51-4704-9C84-2D74D1F166CE}"/>
              </a:ext>
            </a:extLst>
          </p:cNvPr>
          <p:cNvGraphicFramePr>
            <a:graphicFrameLocks noGrp="1"/>
          </p:cNvGraphicFramePr>
          <p:nvPr>
            <p:ph sz="quarter" idx="1"/>
            <p:extLst>
              <p:ext uri="{D42A27DB-BD31-4B8C-83A1-F6EECF244321}">
                <p14:modId xmlns:p14="http://schemas.microsoft.com/office/powerpoint/2010/main" val="3245381160"/>
              </p:ext>
            </p:extLst>
          </p:nvPr>
        </p:nvGraphicFramePr>
        <p:xfrm>
          <a:off x="971600" y="1556792"/>
          <a:ext cx="7920880" cy="45852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484" name="Slide Number Placeholder 5">
            <a:extLst>
              <a:ext uri="{FF2B5EF4-FFF2-40B4-BE49-F238E27FC236}">
                <a16:creationId xmlns:a16="http://schemas.microsoft.com/office/drawing/2014/main" id="{A02A5817-BBA8-480D-9D76-5B97B4F49B6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57574AC7-7653-4D5F-A6F7-ACB45D944BCE}"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sp>
        <p:nvSpPr>
          <p:cNvPr id="20485" name="Footer Placeholder 8">
            <a:extLst>
              <a:ext uri="{FF2B5EF4-FFF2-40B4-BE49-F238E27FC236}">
                <a16:creationId xmlns:a16="http://schemas.microsoft.com/office/drawing/2014/main" id="{C73DBF4A-1688-4187-B228-C2E6F73CC83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0486" name="Picture 5">
            <a:extLst>
              <a:ext uri="{FF2B5EF4-FFF2-40B4-BE49-F238E27FC236}">
                <a16:creationId xmlns:a16="http://schemas.microsoft.com/office/drawing/2014/main" id="{C98E660F-AAF3-4C06-AFFA-C55A92C54F9D}"/>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7504" y="3717032"/>
            <a:ext cx="108012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7462-6A58-4253-B870-7C0F30B7D0DB}"/>
              </a:ext>
            </a:extLst>
          </p:cNvPr>
          <p:cNvSpPr>
            <a:spLocks noGrp="1"/>
          </p:cNvSpPr>
          <p:nvPr>
            <p:ph type="title"/>
          </p:nvPr>
        </p:nvSpPr>
        <p:spPr>
          <a:xfrm>
            <a:off x="457200" y="39127"/>
            <a:ext cx="8229600" cy="797585"/>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graphicFrame>
        <p:nvGraphicFramePr>
          <p:cNvPr id="8" name="Content Placeholder 7">
            <a:extLst>
              <a:ext uri="{FF2B5EF4-FFF2-40B4-BE49-F238E27FC236}">
                <a16:creationId xmlns:a16="http://schemas.microsoft.com/office/drawing/2014/main" id="{575CE216-44BA-4C1C-B8BD-95A45DF911B7}"/>
              </a:ext>
            </a:extLst>
          </p:cNvPr>
          <p:cNvGraphicFramePr>
            <a:graphicFrameLocks noGrp="1"/>
          </p:cNvGraphicFramePr>
          <p:nvPr>
            <p:ph sz="quarter" idx="1"/>
            <p:extLst>
              <p:ext uri="{D42A27DB-BD31-4B8C-83A1-F6EECF244321}">
                <p14:modId xmlns:p14="http://schemas.microsoft.com/office/powerpoint/2010/main" val="3362404142"/>
              </p:ext>
            </p:extLst>
          </p:nvPr>
        </p:nvGraphicFramePr>
        <p:xfrm>
          <a:off x="107504" y="980728"/>
          <a:ext cx="9036496" cy="51613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Slide Number Placeholder 5">
            <a:extLst>
              <a:ext uri="{FF2B5EF4-FFF2-40B4-BE49-F238E27FC236}">
                <a16:creationId xmlns:a16="http://schemas.microsoft.com/office/drawing/2014/main" id="{62855D8B-2AD6-49D1-88A6-97247F5CCD2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6C4B1809-FECA-4E1F-80AF-6228D19865FA}"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24581" name="Footer Placeholder 8">
            <a:extLst>
              <a:ext uri="{FF2B5EF4-FFF2-40B4-BE49-F238E27FC236}">
                <a16:creationId xmlns:a16="http://schemas.microsoft.com/office/drawing/2014/main" id="{38B98350-CEAA-4FD6-AEF7-F9FAAC32B58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2AEF-1975-47B2-99C4-86C0848C1CD2}"/>
              </a:ext>
            </a:extLst>
          </p:cNvPr>
          <p:cNvSpPr>
            <a:spLocks noGrp="1"/>
          </p:cNvSpPr>
          <p:nvPr>
            <p:ph type="title"/>
          </p:nvPr>
        </p:nvSpPr>
        <p:spPr>
          <a:xfrm>
            <a:off x="457200" y="31095"/>
            <a:ext cx="8229600" cy="1021641"/>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graphicFrame>
        <p:nvGraphicFramePr>
          <p:cNvPr id="8" name="Content Placeholder 7">
            <a:extLst>
              <a:ext uri="{FF2B5EF4-FFF2-40B4-BE49-F238E27FC236}">
                <a16:creationId xmlns:a16="http://schemas.microsoft.com/office/drawing/2014/main" id="{A09B2AC5-FC71-46AF-A490-0D52619BD15A}"/>
              </a:ext>
            </a:extLst>
          </p:cNvPr>
          <p:cNvGraphicFramePr>
            <a:graphicFrameLocks noGrp="1"/>
          </p:cNvGraphicFramePr>
          <p:nvPr>
            <p:ph sz="quarter" idx="1"/>
            <p:extLst>
              <p:ext uri="{D42A27DB-BD31-4B8C-83A1-F6EECF244321}">
                <p14:modId xmlns:p14="http://schemas.microsoft.com/office/powerpoint/2010/main" val="2917534806"/>
              </p:ext>
            </p:extLst>
          </p:nvPr>
        </p:nvGraphicFramePr>
        <p:xfrm>
          <a:off x="107504" y="1124744"/>
          <a:ext cx="9036496" cy="50045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5">
            <a:extLst>
              <a:ext uri="{FF2B5EF4-FFF2-40B4-BE49-F238E27FC236}">
                <a16:creationId xmlns:a16="http://schemas.microsoft.com/office/drawing/2014/main" id="{2E7DFCB4-B3E1-464D-A765-5C5F9CABAEB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3A8DBC3-10A4-46EE-A044-E981AD23B9DE}"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25605" name="Footer Placeholder 8">
            <a:extLst>
              <a:ext uri="{FF2B5EF4-FFF2-40B4-BE49-F238E27FC236}">
                <a16:creationId xmlns:a16="http://schemas.microsoft.com/office/drawing/2014/main" id="{37139CAF-8629-4F08-992A-BBA2DD84923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51CA8-8868-4664-91A8-D2E2EAC47607}"/>
              </a:ext>
            </a:extLst>
          </p:cNvPr>
          <p:cNvSpPr>
            <a:spLocks noGrp="1"/>
          </p:cNvSpPr>
          <p:nvPr>
            <p:ph type="title"/>
          </p:nvPr>
        </p:nvSpPr>
        <p:spPr>
          <a:xfrm>
            <a:off x="442600" y="97751"/>
            <a:ext cx="8229600" cy="666953"/>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sp>
        <p:nvSpPr>
          <p:cNvPr id="3" name="Content Placeholder 2">
            <a:extLst>
              <a:ext uri="{FF2B5EF4-FFF2-40B4-BE49-F238E27FC236}">
                <a16:creationId xmlns:a16="http://schemas.microsoft.com/office/drawing/2014/main" id="{9C72A947-2F29-4434-A371-7656570741F3}"/>
              </a:ext>
            </a:extLst>
          </p:cNvPr>
          <p:cNvSpPr>
            <a:spLocks noGrp="1"/>
          </p:cNvSpPr>
          <p:nvPr>
            <p:ph sz="quarter" idx="1"/>
          </p:nvPr>
        </p:nvSpPr>
        <p:spPr>
          <a:xfrm>
            <a:off x="827584" y="836712"/>
            <a:ext cx="8229600" cy="4730939"/>
          </a:xfrm>
          <a:ln/>
        </p:spPr>
        <p:style>
          <a:lnRef idx="2">
            <a:schemeClr val="accent6"/>
          </a:lnRef>
          <a:fillRef idx="1">
            <a:schemeClr val="lt1"/>
          </a:fillRef>
          <a:effectRef idx="0">
            <a:schemeClr val="accent6"/>
          </a:effectRef>
          <a:fontRef idx="minor">
            <a:schemeClr val="dk1"/>
          </a:fontRef>
        </p:style>
        <p:txBody>
          <a:bodyPr>
            <a:normAutofit/>
          </a:bodyPr>
          <a:lstStyle/>
          <a:p>
            <a:pPr eaLnBrk="1" hangingPunct="1">
              <a:buFont typeface="Wingdings" panose="05000000000000000000" pitchFamily="2" charset="2"/>
              <a:buChar char="§"/>
              <a:defRPr/>
            </a:pPr>
            <a:r>
              <a:rPr lang="en-US" altLang="en-US" sz="2500" b="1" dirty="0">
                <a:solidFill>
                  <a:srgbClr val="000000"/>
                </a:solidFill>
              </a:rPr>
              <a:t>Nonverbal Communication</a:t>
            </a:r>
            <a:endParaRPr lang="en-US" altLang="en-US" sz="2500" b="1" dirty="0"/>
          </a:p>
          <a:p>
            <a:pPr marL="457200" indent="-457200" eaLnBrk="1" hangingPunct="1">
              <a:lnSpc>
                <a:spcPct val="90000"/>
              </a:lnSpc>
              <a:defRPr/>
            </a:pPr>
            <a:r>
              <a:rPr lang="ja-JP" altLang="en-US" sz="2500" dirty="0"/>
              <a:t>“</a:t>
            </a:r>
            <a:r>
              <a:rPr lang="en-US" altLang="ja-JP" sz="2500" dirty="0"/>
              <a:t>A picture is worth a thousand words.</a:t>
            </a:r>
            <a:r>
              <a:rPr lang="ja-JP" altLang="en-US" sz="2500" dirty="0"/>
              <a:t>”</a:t>
            </a:r>
            <a:endParaRPr lang="en-US" altLang="ja-JP" sz="2500" dirty="0"/>
          </a:p>
          <a:p>
            <a:pPr marL="457200" indent="-457200" eaLnBrk="1" hangingPunct="1">
              <a:lnSpc>
                <a:spcPct val="90000"/>
              </a:lnSpc>
              <a:defRPr/>
            </a:pPr>
            <a:r>
              <a:rPr lang="en-US" altLang="en-US" sz="2500" dirty="0"/>
              <a:t>Subtle messages account for between 65 to 93 percent of interpreted communication</a:t>
            </a:r>
          </a:p>
          <a:p>
            <a:pPr marL="0" indent="0" eaLnBrk="1" hangingPunct="1">
              <a:lnSpc>
                <a:spcPct val="90000"/>
              </a:lnSpc>
              <a:buNone/>
              <a:defRPr/>
            </a:pPr>
            <a:endParaRPr lang="en-US" altLang="en-US" sz="2500" dirty="0"/>
          </a:p>
          <a:p>
            <a:pPr marL="457200" indent="-457200" eaLnBrk="1" hangingPunct="1">
              <a:lnSpc>
                <a:spcPct val="90000"/>
              </a:lnSpc>
              <a:defRPr/>
            </a:pPr>
            <a:r>
              <a:rPr lang="en-US" altLang="en-US" sz="2500" dirty="0"/>
              <a:t>Minor variations in body language, speech rhythms, and punctuality often cause mistrust and misperception of the situation among cross-cultural parties</a:t>
            </a:r>
          </a:p>
          <a:p>
            <a:pPr marL="0" indent="0" eaLnBrk="1" hangingPunct="1">
              <a:lnSpc>
                <a:spcPct val="90000"/>
              </a:lnSpc>
              <a:buNone/>
              <a:defRPr/>
            </a:pPr>
            <a:endParaRPr lang="en-US" altLang="en-US" sz="2500" dirty="0"/>
          </a:p>
          <a:p>
            <a:pPr marL="457200" indent="-457200" eaLnBrk="1" hangingPunct="1">
              <a:lnSpc>
                <a:spcPct val="90000"/>
              </a:lnSpc>
              <a:defRPr/>
            </a:pPr>
            <a:r>
              <a:rPr lang="en-US" altLang="en-US" sz="2500" dirty="0"/>
              <a:t>4 types of nonverbal communication that managers and international businesses should be aware of </a:t>
            </a:r>
          </a:p>
          <a:p>
            <a:pPr marL="457200" indent="-457200" eaLnBrk="1" hangingPunct="1">
              <a:lnSpc>
                <a:spcPct val="90000"/>
              </a:lnSpc>
              <a:defRPr/>
            </a:pPr>
            <a:endParaRPr lang="en-US" altLang="en-US" sz="2500" b="1" dirty="0"/>
          </a:p>
          <a:p>
            <a:pPr marL="457200" indent="-457200" eaLnBrk="1" hangingPunct="1">
              <a:buFont typeface="Wingdings 2" panose="05020102010507070707" pitchFamily="18" charset="2"/>
              <a:buNone/>
              <a:defRPr/>
            </a:pPr>
            <a:endParaRPr lang="en-US" altLang="en-US" sz="2500" b="1" dirty="0"/>
          </a:p>
        </p:txBody>
      </p:sp>
      <p:sp>
        <p:nvSpPr>
          <p:cNvPr id="26628" name="Slide Number Placeholder 5">
            <a:extLst>
              <a:ext uri="{FF2B5EF4-FFF2-40B4-BE49-F238E27FC236}">
                <a16:creationId xmlns:a16="http://schemas.microsoft.com/office/drawing/2014/main" id="{B950EDB2-AC20-4CE8-9F9D-EF546DF571B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EFEFF55C-F4CB-46B1-A685-17FCAC13D202}"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26629" name="Footer Placeholder 12">
            <a:extLst>
              <a:ext uri="{FF2B5EF4-FFF2-40B4-BE49-F238E27FC236}">
                <a16:creationId xmlns:a16="http://schemas.microsoft.com/office/drawing/2014/main" id="{958E0D88-45FF-40AC-A0C3-8119948CF37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6631" name="Picture 5">
            <a:extLst>
              <a:ext uri="{FF2B5EF4-FFF2-40B4-BE49-F238E27FC236}">
                <a16:creationId xmlns:a16="http://schemas.microsoft.com/office/drawing/2014/main" id="{8E0E04F2-DA45-4452-98D6-80B5553FCD5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07" y="3874225"/>
            <a:ext cx="819977"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5634C-9DA5-4881-A4FA-89D551A2C7DA}"/>
              </a:ext>
            </a:extLst>
          </p:cNvPr>
          <p:cNvSpPr>
            <a:spLocks noGrp="1"/>
          </p:cNvSpPr>
          <p:nvPr>
            <p:ph type="title"/>
          </p:nvPr>
        </p:nvSpPr>
        <p:spPr>
          <a:xfrm>
            <a:off x="480184" y="31095"/>
            <a:ext cx="8229600" cy="877625"/>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The Media for Nonverbal Communication</a:t>
            </a:r>
          </a:p>
        </p:txBody>
      </p:sp>
      <p:sp>
        <p:nvSpPr>
          <p:cNvPr id="3" name="Content Placeholder 2">
            <a:extLst>
              <a:ext uri="{FF2B5EF4-FFF2-40B4-BE49-F238E27FC236}">
                <a16:creationId xmlns:a16="http://schemas.microsoft.com/office/drawing/2014/main" id="{D8D45EAE-845A-4EDA-ACD6-C4FADE848EB4}"/>
              </a:ext>
            </a:extLst>
          </p:cNvPr>
          <p:cNvSpPr>
            <a:spLocks noGrp="1"/>
          </p:cNvSpPr>
          <p:nvPr>
            <p:ph sz="quarter" idx="1"/>
          </p:nvPr>
        </p:nvSpPr>
        <p:spPr>
          <a:xfrm>
            <a:off x="179512" y="908720"/>
            <a:ext cx="8856984" cy="4669979"/>
          </a:xfrm>
          <a:ln/>
        </p:spPr>
        <p:style>
          <a:lnRef idx="2">
            <a:schemeClr val="dk1"/>
          </a:lnRef>
          <a:fillRef idx="1">
            <a:schemeClr val="lt1"/>
          </a:fillRef>
          <a:effectRef idx="0">
            <a:schemeClr val="dk1"/>
          </a:effectRef>
          <a:fontRef idx="minor">
            <a:schemeClr val="dk1"/>
          </a:fontRef>
        </p:style>
        <p:txBody>
          <a:bodyPr>
            <a:normAutofit fontScale="85000" lnSpcReduction="20000"/>
          </a:bodyPr>
          <a:lstStyle/>
          <a:p>
            <a:pPr marL="457200" indent="-457200" eaLnBrk="1" hangingPunct="1">
              <a:defRPr/>
            </a:pPr>
            <a:r>
              <a:rPr lang="en-US" altLang="en-US" sz="3000" dirty="0" err="1">
                <a:solidFill>
                  <a:srgbClr val="7030A0"/>
                </a:solidFill>
              </a:rPr>
              <a:t>Kinesic</a:t>
            </a:r>
            <a:r>
              <a:rPr lang="en-US" altLang="en-US" sz="3000" dirty="0">
                <a:solidFill>
                  <a:srgbClr val="7030A0"/>
                </a:solidFill>
              </a:rPr>
              <a:t> behavior</a:t>
            </a:r>
            <a:r>
              <a:rPr lang="en-US" altLang="en-US" sz="3000" dirty="0">
                <a:solidFill>
                  <a:srgbClr val="000000"/>
                </a:solidFill>
              </a:rPr>
              <a:t>—communication through body movements, gestures, facial expressions</a:t>
            </a:r>
          </a:p>
          <a:p>
            <a:pPr marL="457200" indent="-457200" eaLnBrk="1" hangingPunct="1">
              <a:defRPr/>
            </a:pPr>
            <a:r>
              <a:rPr lang="en-US" altLang="en-US" sz="3000" dirty="0">
                <a:solidFill>
                  <a:srgbClr val="7030A0"/>
                </a:solidFill>
              </a:rPr>
              <a:t>Proxemics</a:t>
            </a:r>
            <a:r>
              <a:rPr lang="en-US" altLang="en-US" sz="3000" dirty="0">
                <a:solidFill>
                  <a:srgbClr val="000000"/>
                </a:solidFill>
              </a:rPr>
              <a:t>—the influence of proximity and space on communication—both personal space and office space or layout</a:t>
            </a:r>
          </a:p>
          <a:p>
            <a:pPr marL="1004888" lvl="2" indent="-457200" eaLnBrk="1" hangingPunct="1">
              <a:defRPr/>
            </a:pPr>
            <a:r>
              <a:rPr lang="en-US" altLang="en-US" sz="3000" dirty="0">
                <a:solidFill>
                  <a:srgbClr val="7030A0"/>
                </a:solidFill>
              </a:rPr>
              <a:t>High-contact cultures:</a:t>
            </a:r>
            <a:r>
              <a:rPr lang="en-US" altLang="en-US" sz="3000" dirty="0">
                <a:solidFill>
                  <a:srgbClr val="000000"/>
                </a:solidFill>
              </a:rPr>
              <a:t> prefer to stand close and to experience a </a:t>
            </a:r>
            <a:r>
              <a:rPr lang="ja-JP" altLang="en-US" sz="3000" dirty="0">
                <a:solidFill>
                  <a:srgbClr val="000000"/>
                </a:solidFill>
              </a:rPr>
              <a:t>“</a:t>
            </a:r>
            <a:r>
              <a:rPr lang="en-US" altLang="ja-JP" sz="3000" dirty="0">
                <a:solidFill>
                  <a:srgbClr val="000000"/>
                </a:solidFill>
              </a:rPr>
              <a:t>close</a:t>
            </a:r>
            <a:r>
              <a:rPr lang="ja-JP" altLang="en-US" sz="3000" dirty="0">
                <a:solidFill>
                  <a:srgbClr val="000000"/>
                </a:solidFill>
              </a:rPr>
              <a:t>”</a:t>
            </a:r>
            <a:r>
              <a:rPr lang="en-US" altLang="ja-JP" sz="3000" dirty="0">
                <a:solidFill>
                  <a:srgbClr val="000000"/>
                </a:solidFill>
              </a:rPr>
              <a:t> sensory involvement</a:t>
            </a:r>
          </a:p>
          <a:p>
            <a:pPr marL="1004888" lvl="2" indent="-457200" eaLnBrk="1" hangingPunct="1">
              <a:defRPr/>
            </a:pPr>
            <a:r>
              <a:rPr lang="en-US" altLang="en-US" sz="3000" dirty="0">
                <a:solidFill>
                  <a:srgbClr val="7030A0"/>
                </a:solidFill>
              </a:rPr>
              <a:t>Low-contact cultures: </a:t>
            </a:r>
            <a:r>
              <a:rPr lang="en-US" altLang="en-US" sz="3000" dirty="0">
                <a:solidFill>
                  <a:srgbClr val="000000"/>
                </a:solidFill>
              </a:rPr>
              <a:t>have a </a:t>
            </a:r>
            <a:r>
              <a:rPr lang="ja-JP" altLang="en-US" sz="3000" dirty="0">
                <a:solidFill>
                  <a:srgbClr val="000000"/>
                </a:solidFill>
              </a:rPr>
              <a:t>“</a:t>
            </a:r>
            <a:r>
              <a:rPr lang="en-US" altLang="ja-JP" sz="3000" dirty="0">
                <a:solidFill>
                  <a:srgbClr val="000000"/>
                </a:solidFill>
              </a:rPr>
              <a:t>distant</a:t>
            </a:r>
            <a:r>
              <a:rPr lang="ja-JP" altLang="en-US" sz="3000" dirty="0">
                <a:solidFill>
                  <a:srgbClr val="000000"/>
                </a:solidFill>
              </a:rPr>
              <a:t>”</a:t>
            </a:r>
            <a:r>
              <a:rPr lang="en-US" altLang="ja-JP" sz="3000" dirty="0">
                <a:solidFill>
                  <a:srgbClr val="000000"/>
                </a:solidFill>
              </a:rPr>
              <a:t> style of body language</a:t>
            </a:r>
          </a:p>
          <a:p>
            <a:pPr marL="457200" indent="-457200" eaLnBrk="1" hangingPunct="1">
              <a:defRPr/>
            </a:pPr>
            <a:r>
              <a:rPr lang="en-US" altLang="en-US" sz="3000" dirty="0">
                <a:solidFill>
                  <a:srgbClr val="7030A0"/>
                </a:solidFill>
              </a:rPr>
              <a:t>Paralanguage</a:t>
            </a:r>
            <a:r>
              <a:rPr lang="en-US" altLang="en-US" sz="3000" dirty="0">
                <a:solidFill>
                  <a:srgbClr val="000000"/>
                </a:solidFill>
              </a:rPr>
              <a:t>—how something is said rather than the content (e.g. silence)</a:t>
            </a:r>
          </a:p>
          <a:p>
            <a:pPr marL="457200" indent="-457200" eaLnBrk="1" hangingPunct="1">
              <a:defRPr/>
            </a:pPr>
            <a:r>
              <a:rPr lang="en-US" altLang="en-US" sz="3000" dirty="0">
                <a:solidFill>
                  <a:srgbClr val="7030A0"/>
                </a:solidFill>
              </a:rPr>
              <a:t>Objective language or material culture</a:t>
            </a:r>
            <a:r>
              <a:rPr lang="en-US" altLang="en-US" sz="3000" dirty="0">
                <a:solidFill>
                  <a:srgbClr val="000000"/>
                </a:solidFill>
              </a:rPr>
              <a:t>: use artifacts to communicate (dress type)</a:t>
            </a:r>
          </a:p>
          <a:p>
            <a:pPr marL="457200" indent="-457200" eaLnBrk="1" hangingPunct="1">
              <a:defRPr/>
            </a:pPr>
            <a:endParaRPr lang="en-US" altLang="en-US" sz="2400" b="1" dirty="0"/>
          </a:p>
          <a:p>
            <a:pPr marL="457200" indent="-457200" eaLnBrk="1" hangingPunct="1">
              <a:buFont typeface="Wingdings 2" panose="05020102010507070707" pitchFamily="18" charset="2"/>
              <a:buNone/>
              <a:defRPr/>
            </a:pPr>
            <a:endParaRPr lang="en-US" altLang="en-US" sz="2400" b="1" dirty="0"/>
          </a:p>
        </p:txBody>
      </p:sp>
      <p:sp>
        <p:nvSpPr>
          <p:cNvPr id="27652" name="Slide Number Placeholder 5">
            <a:extLst>
              <a:ext uri="{FF2B5EF4-FFF2-40B4-BE49-F238E27FC236}">
                <a16:creationId xmlns:a16="http://schemas.microsoft.com/office/drawing/2014/main" id="{7AF3A0BA-B9AF-4205-A788-38A828E36D3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BDB6C48-267E-405F-B44E-F5E4C1B62545}" type="slidenum">
              <a:rPr lang="en-US" altLang="en-US">
                <a:solidFill>
                  <a:srgbClr val="FFFFFF"/>
                </a:solidFill>
                <a:latin typeface="Franklin Gothic Book" panose="020B0503020102020204" pitchFamily="34" charset="0"/>
              </a:rPr>
              <a:pPr/>
              <a:t>19</a:t>
            </a:fld>
            <a:endParaRPr lang="en-US" altLang="en-US">
              <a:solidFill>
                <a:srgbClr val="FFFFFF"/>
              </a:solidFill>
              <a:latin typeface="Franklin Gothic Book" panose="020B0503020102020204" pitchFamily="34" charset="0"/>
            </a:endParaRPr>
          </a:p>
        </p:txBody>
      </p:sp>
      <p:sp>
        <p:nvSpPr>
          <p:cNvPr id="27653" name="Footer Placeholder 9">
            <a:extLst>
              <a:ext uri="{FF2B5EF4-FFF2-40B4-BE49-F238E27FC236}">
                <a16:creationId xmlns:a16="http://schemas.microsoft.com/office/drawing/2014/main" id="{958133ED-EF59-4F46-AC03-9BBA06E0489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7654" name="Picture 3" descr="C:\Users\Mohamad\AppData\Local\Microsoft\Windows\Temporary Internet Files\Content.IE5\8EUEOIBY\MMj02827370000[1].gif">
            <a:extLst>
              <a:ext uri="{FF2B5EF4-FFF2-40B4-BE49-F238E27FC236}">
                <a16:creationId xmlns:a16="http://schemas.microsoft.com/office/drawing/2014/main" id="{EC80E856-0F50-49BC-97F9-170923ACA93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467600" y="4876800"/>
            <a:ext cx="12192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500"/>
                                        <p:tgtEl>
                                          <p:spTgt spid="3">
                                            <p:txEl>
                                              <p:pRg st="1" end="1"/>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500"/>
                                        <p:tgtEl>
                                          <p:spTgt spid="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1">
            <a:extLst>
              <a:ext uri="{FF2B5EF4-FFF2-40B4-BE49-F238E27FC236}">
                <a16:creationId xmlns:a16="http://schemas.microsoft.com/office/drawing/2014/main" id="{642389DE-B415-40FC-B2EA-669E2C1B727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Inc</a:t>
            </a:r>
          </a:p>
        </p:txBody>
      </p:sp>
      <p:sp>
        <p:nvSpPr>
          <p:cNvPr id="28675" name="Slide Number Placeholder 2">
            <a:extLst>
              <a:ext uri="{FF2B5EF4-FFF2-40B4-BE49-F238E27FC236}">
                <a16:creationId xmlns:a16="http://schemas.microsoft.com/office/drawing/2014/main" id="{6F3B6266-FFB3-447F-BAFB-C8ECAF5E64A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1730CA10-3793-435C-BD21-DB555CCBDC95}" type="slidenum">
              <a:rPr lang="en-US" altLang="en-US">
                <a:solidFill>
                  <a:srgbClr val="FFFFFF"/>
                </a:solidFill>
                <a:latin typeface="Franklin Gothic Book" panose="020B0503020102020204" pitchFamily="34" charset="0"/>
              </a:rPr>
              <a:pPr/>
              <a:t>20</a:t>
            </a:fld>
            <a:endParaRPr lang="en-US" altLang="en-US">
              <a:solidFill>
                <a:srgbClr val="FFFFFF"/>
              </a:solidFill>
              <a:latin typeface="Franklin Gothic Book" panose="020B0503020102020204" pitchFamily="34" charset="0"/>
            </a:endParaRPr>
          </a:p>
        </p:txBody>
      </p:sp>
      <p:sp>
        <p:nvSpPr>
          <p:cNvPr id="6" name="Title 1">
            <a:extLst>
              <a:ext uri="{FF2B5EF4-FFF2-40B4-BE49-F238E27FC236}">
                <a16:creationId xmlns:a16="http://schemas.microsoft.com/office/drawing/2014/main" id="{A2780F22-80A6-4850-B6A1-E86F8FD404F0}"/>
              </a:ext>
            </a:extLst>
          </p:cNvPr>
          <p:cNvSpPr>
            <a:spLocks noGrp="1"/>
          </p:cNvSpPr>
          <p:nvPr>
            <p:ph type="title"/>
          </p:nvPr>
        </p:nvSpPr>
        <p:spPr>
          <a:xfrm>
            <a:off x="1066800" y="41235"/>
            <a:ext cx="7010400" cy="1005820"/>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hangingPunct="1">
              <a:defRPr/>
            </a:pPr>
            <a:br>
              <a:rPr lang="en-US" altLang="en-US" sz="3200" b="1" dirty="0">
                <a:solidFill>
                  <a:srgbClr val="996600"/>
                </a:solidFill>
                <a:latin typeface="Perpetua" pitchFamily="18" charset="0"/>
              </a:rPr>
            </a:br>
            <a:r>
              <a:rPr lang="en-US" altLang="en-US" sz="3200" b="1" dirty="0">
                <a:solidFill>
                  <a:srgbClr val="996600"/>
                </a:solidFill>
                <a:latin typeface="Perpetua" pitchFamily="18" charset="0"/>
              </a:rPr>
              <a:t>Under the Lens: </a:t>
            </a:r>
            <a:br>
              <a:rPr lang="en-US" altLang="en-US" sz="3200" b="1" dirty="0">
                <a:solidFill>
                  <a:srgbClr val="996600"/>
                </a:solidFill>
                <a:latin typeface="Perpetua" pitchFamily="18" charset="0"/>
              </a:rPr>
            </a:br>
            <a:r>
              <a:rPr lang="en-US" altLang="en-US" sz="3200" b="1" dirty="0">
                <a:solidFill>
                  <a:srgbClr val="996600"/>
                </a:solidFill>
                <a:latin typeface="Perpetua" pitchFamily="18" charset="0"/>
              </a:rPr>
              <a:t>Communicating Italian Style</a:t>
            </a:r>
            <a:r>
              <a:rPr lang="en-US" altLang="en-US" sz="3200" dirty="0">
                <a:solidFill>
                  <a:srgbClr val="000000"/>
                </a:solidFill>
                <a:latin typeface="Perpetua" pitchFamily="18" charset="0"/>
              </a:rPr>
              <a:t> </a:t>
            </a:r>
            <a:br>
              <a:rPr lang="en-US" altLang="en-US" sz="3200" dirty="0">
                <a:solidFill>
                  <a:srgbClr val="000000"/>
                </a:solidFill>
                <a:latin typeface="Perpetua" pitchFamily="18" charset="0"/>
              </a:rPr>
            </a:br>
            <a:endParaRPr lang="en-US" altLang="en-US" sz="3200" b="1" dirty="0">
              <a:solidFill>
                <a:srgbClr val="996600"/>
              </a:solidFill>
              <a:latin typeface="Perpetua" pitchFamily="18" charset="0"/>
            </a:endParaRPr>
          </a:p>
        </p:txBody>
      </p:sp>
      <p:sp>
        <p:nvSpPr>
          <p:cNvPr id="7" name="Content Placeholder 2">
            <a:extLst>
              <a:ext uri="{FF2B5EF4-FFF2-40B4-BE49-F238E27FC236}">
                <a16:creationId xmlns:a16="http://schemas.microsoft.com/office/drawing/2014/main" id="{8E245FDF-E01B-46C0-B6F5-3A277FFD1090}"/>
              </a:ext>
            </a:extLst>
          </p:cNvPr>
          <p:cNvSpPr>
            <a:spLocks noGrp="1"/>
          </p:cNvSpPr>
          <p:nvPr>
            <p:ph sz="quarter" idx="1"/>
          </p:nvPr>
        </p:nvSpPr>
        <p:spPr>
          <a:xfrm>
            <a:off x="395536" y="1143000"/>
            <a:ext cx="8640960" cy="4572000"/>
          </a:xfrm>
          <a:ln/>
        </p:spPr>
        <p:style>
          <a:lnRef idx="2">
            <a:schemeClr val="dk1"/>
          </a:lnRef>
          <a:fillRef idx="1">
            <a:schemeClr val="lt1"/>
          </a:fillRef>
          <a:effectRef idx="0">
            <a:schemeClr val="dk1"/>
          </a:effectRef>
          <a:fontRef idx="minor">
            <a:schemeClr val="dk1"/>
          </a:fontRef>
        </p:style>
        <p:txBody>
          <a:bodyPr/>
          <a:lstStyle/>
          <a:p>
            <a:pPr marL="457200" indent="-457200" eaLnBrk="1" hangingPunct="1">
              <a:lnSpc>
                <a:spcPct val="90000"/>
              </a:lnSpc>
              <a:defRPr/>
            </a:pPr>
            <a:r>
              <a:rPr lang="en-US" altLang="en-US" sz="2900" b="1" dirty="0">
                <a:cs typeface="Arial" charset="0"/>
              </a:rPr>
              <a:t>Italians use the most body language  when communicating </a:t>
            </a:r>
          </a:p>
          <a:p>
            <a:pPr marL="457200" indent="-457200" eaLnBrk="1" hangingPunct="1">
              <a:lnSpc>
                <a:spcPct val="90000"/>
              </a:lnSpc>
              <a:defRPr/>
            </a:pPr>
            <a:r>
              <a:rPr lang="en-US" altLang="en-US" sz="2900" b="1" dirty="0">
                <a:cs typeface="Arial" charset="0"/>
              </a:rPr>
              <a:t>Italians make about 250 gestures when talking and doing other things such as conversing on the cell phone </a:t>
            </a:r>
          </a:p>
          <a:p>
            <a:pPr marL="457200" indent="-457200">
              <a:defRPr/>
            </a:pPr>
            <a:r>
              <a:rPr lang="en-US" altLang="en-US" sz="2900" b="1" dirty="0">
                <a:cs typeface="Arial" charset="0"/>
              </a:rPr>
              <a:t>Gestures are culture-specific, varying according to the area in Italy</a:t>
            </a:r>
          </a:p>
          <a:p>
            <a:pPr marL="457200" indent="-457200">
              <a:defRPr/>
            </a:pPr>
            <a:r>
              <a:rPr lang="en-US" altLang="en-US" sz="2900" b="1" dirty="0">
                <a:cs typeface="Arial" charset="0"/>
              </a:rPr>
              <a:t>Italians tend to be gregarious, loud, and interrupt one another</a:t>
            </a:r>
          </a:p>
          <a:p>
            <a:pPr marL="457200" indent="-457200">
              <a:defRPr/>
            </a:pPr>
            <a:endParaRPr lang="en-US" altLang="en-US" sz="2900" b="1" dirty="0">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7">
                                            <p:bg/>
                                          </p:spTgt>
                                        </p:tgtEl>
                                        <p:attrNameLst>
                                          <p:attrName>style.visibility</p:attrName>
                                        </p:attrNameLst>
                                      </p:cBhvr>
                                      <p:to>
                                        <p:strVal val="visible"/>
                                      </p:to>
                                    </p:set>
                                    <p:animEffect transition="in" filter="fade">
                                      <p:cBhvr>
                                        <p:cTn id="13" dur="500"/>
                                        <p:tgtEl>
                                          <p:spTgt spid="7">
                                            <p:bg/>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fade">
                                      <p:cBhvr>
                                        <p:cTn id="18" dur="500"/>
                                        <p:tgtEl>
                                          <p:spTgt spid="7">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animEffect transition="in" filter="fade">
                                      <p:cBhvr>
                                        <p:cTn id="23" dur="500"/>
                                        <p:tgtEl>
                                          <p:spTgt spid="7">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txEl>
                                              <p:pRg st="2" end="2"/>
                                            </p:txEl>
                                          </p:spTgt>
                                        </p:tgtEl>
                                        <p:attrNameLst>
                                          <p:attrName>style.visibility</p:attrName>
                                        </p:attrNameLst>
                                      </p:cBhvr>
                                      <p:to>
                                        <p:strVal val="visible"/>
                                      </p:to>
                                    </p:set>
                                    <p:animEffect transition="in" filter="fade">
                                      <p:cBhvr>
                                        <p:cTn id="28" dur="500"/>
                                        <p:tgtEl>
                                          <p:spTgt spid="7">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animEffect transition="in" filter="fade">
                                      <p:cBhvr>
                                        <p:cTn id="33"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43C7E-A7B8-49F7-AF08-CEE82DECFEB9}"/>
              </a:ext>
            </a:extLst>
          </p:cNvPr>
          <p:cNvSpPr>
            <a:spLocks noGrp="1"/>
          </p:cNvSpPr>
          <p:nvPr>
            <p:ph type="title"/>
          </p:nvPr>
        </p:nvSpPr>
        <p:spPr>
          <a:xfrm>
            <a:off x="464840" y="60753"/>
            <a:ext cx="8229600" cy="1008428"/>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The Media for Nonverbal Communication</a:t>
            </a:r>
          </a:p>
        </p:txBody>
      </p:sp>
      <p:sp>
        <p:nvSpPr>
          <p:cNvPr id="3" name="Content Placeholder 2">
            <a:extLst>
              <a:ext uri="{FF2B5EF4-FFF2-40B4-BE49-F238E27FC236}">
                <a16:creationId xmlns:a16="http://schemas.microsoft.com/office/drawing/2014/main" id="{CB030368-FFA5-4181-BEF7-DCAC6C7F0CBD}"/>
              </a:ext>
            </a:extLst>
          </p:cNvPr>
          <p:cNvSpPr>
            <a:spLocks noGrp="1"/>
          </p:cNvSpPr>
          <p:nvPr>
            <p:ph sz="quarter" idx="1"/>
          </p:nvPr>
        </p:nvSpPr>
        <p:spPr>
          <a:xfrm>
            <a:off x="457200" y="1124744"/>
            <a:ext cx="8507288" cy="4822057"/>
          </a:xfrm>
          <a:ln/>
        </p:spPr>
        <p:style>
          <a:lnRef idx="2">
            <a:schemeClr val="dk1"/>
          </a:lnRef>
          <a:fillRef idx="1">
            <a:schemeClr val="lt1"/>
          </a:fillRef>
          <a:effectRef idx="0">
            <a:schemeClr val="dk1"/>
          </a:effectRef>
          <a:fontRef idx="minor">
            <a:schemeClr val="dk1"/>
          </a:fontRef>
        </p:style>
        <p:txBody>
          <a:bodyPr/>
          <a:lstStyle/>
          <a:p>
            <a:pPr marL="457200" indent="-457200" eaLnBrk="1" hangingPunct="1">
              <a:defRPr/>
            </a:pPr>
            <a:r>
              <a:rPr lang="en-US" altLang="en-US" sz="2400" dirty="0">
                <a:solidFill>
                  <a:srgbClr val="7030A0"/>
                </a:solidFill>
              </a:rPr>
              <a:t>Object language/material culture</a:t>
            </a:r>
            <a:r>
              <a:rPr lang="en-US" altLang="en-US" sz="2400" dirty="0">
                <a:solidFill>
                  <a:srgbClr val="000000"/>
                </a:solidFill>
              </a:rPr>
              <a:t>—the way we communicate through material artifacts and time</a:t>
            </a:r>
          </a:p>
          <a:p>
            <a:pPr marL="730250" lvl="1" indent="-457200" eaLnBrk="1" hangingPunct="1">
              <a:defRPr/>
            </a:pPr>
            <a:r>
              <a:rPr lang="en-US" altLang="en-US" dirty="0">
                <a:solidFill>
                  <a:srgbClr val="7030A0"/>
                </a:solidFill>
              </a:rPr>
              <a:t>Monochronic cultures </a:t>
            </a:r>
            <a:r>
              <a:rPr lang="en-US" altLang="en-US" dirty="0">
                <a:solidFill>
                  <a:srgbClr val="000000"/>
                </a:solidFill>
              </a:rPr>
              <a:t>(Switzerland, Germany, United States): time is experienced in a linear way</a:t>
            </a:r>
          </a:p>
          <a:p>
            <a:pPr marL="730250" lvl="1" indent="-457200" eaLnBrk="1" hangingPunct="1">
              <a:defRPr/>
            </a:pPr>
            <a:r>
              <a:rPr lang="en-US" altLang="en-US" dirty="0">
                <a:solidFill>
                  <a:srgbClr val="7030A0"/>
                </a:solidFill>
              </a:rPr>
              <a:t>Polychronic cultures </a:t>
            </a:r>
            <a:r>
              <a:rPr lang="en-US" altLang="en-US" dirty="0">
                <a:solidFill>
                  <a:srgbClr val="000000"/>
                </a:solidFill>
              </a:rPr>
              <a:t>(Latin Americans, Arabs): tolerate many things happening simultaneously and may focus on several things at once (important conversation ahead of attending meeting on time)</a:t>
            </a:r>
          </a:p>
        </p:txBody>
      </p:sp>
      <p:sp>
        <p:nvSpPr>
          <p:cNvPr id="30724" name="Slide Number Placeholder 5">
            <a:extLst>
              <a:ext uri="{FF2B5EF4-FFF2-40B4-BE49-F238E27FC236}">
                <a16:creationId xmlns:a16="http://schemas.microsoft.com/office/drawing/2014/main" id="{5CA78AF4-C291-4E1A-A2F5-F9F0E70A08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C1631432-2491-4DC7-8C5F-52FEC8636911}" type="slidenum">
              <a:rPr lang="en-US" altLang="en-US">
                <a:solidFill>
                  <a:srgbClr val="FFFFFF"/>
                </a:solidFill>
                <a:latin typeface="Franklin Gothic Book" panose="020B0503020102020204" pitchFamily="34" charset="0"/>
              </a:rPr>
              <a:pPr/>
              <a:t>21</a:t>
            </a:fld>
            <a:endParaRPr lang="en-US" altLang="en-US">
              <a:solidFill>
                <a:srgbClr val="FFFFFF"/>
              </a:solidFill>
              <a:latin typeface="Franklin Gothic Book" panose="020B0503020102020204" pitchFamily="34" charset="0"/>
            </a:endParaRPr>
          </a:p>
        </p:txBody>
      </p:sp>
      <p:sp>
        <p:nvSpPr>
          <p:cNvPr id="30725" name="Footer Placeholder 9">
            <a:extLst>
              <a:ext uri="{FF2B5EF4-FFF2-40B4-BE49-F238E27FC236}">
                <a16:creationId xmlns:a16="http://schemas.microsoft.com/office/drawing/2014/main" id="{8E8B538E-7C99-420C-9A2E-043FA9FF320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0726" name="Picture 5">
            <a:extLst>
              <a:ext uri="{FF2B5EF4-FFF2-40B4-BE49-F238E27FC236}">
                <a16:creationId xmlns:a16="http://schemas.microsoft.com/office/drawing/2014/main" id="{FD7BA7DC-1873-4246-8764-F21C60E2EDB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8" y="3863181"/>
            <a:ext cx="504056"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Footer Placeholder 1">
            <a:extLst>
              <a:ext uri="{FF2B5EF4-FFF2-40B4-BE49-F238E27FC236}">
                <a16:creationId xmlns:a16="http://schemas.microsoft.com/office/drawing/2014/main" id="{1C66115E-4890-46F5-BFE6-CA638E568096}"/>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3795" name="Slide Number Placeholder 2">
            <a:extLst>
              <a:ext uri="{FF2B5EF4-FFF2-40B4-BE49-F238E27FC236}">
                <a16:creationId xmlns:a16="http://schemas.microsoft.com/office/drawing/2014/main" id="{DFAA5B02-AFCB-491E-AE98-E57FE538CE9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FFA82EA4-5857-4585-A517-D891C6BD3FD4}" type="slidenum">
              <a:rPr lang="en-US" altLang="en-US">
                <a:solidFill>
                  <a:srgbClr val="FFFFFF"/>
                </a:solidFill>
                <a:latin typeface="Franklin Gothic Book" panose="020B0503020102020204" pitchFamily="34" charset="0"/>
              </a:rPr>
              <a:pPr/>
              <a:t>22</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3ABCB480-DB90-4CEC-9AC1-0D404B14D049}"/>
              </a:ext>
            </a:extLst>
          </p:cNvPr>
          <p:cNvSpPr txBox="1">
            <a:spLocks/>
          </p:cNvSpPr>
          <p:nvPr/>
        </p:nvSpPr>
        <p:spPr bwMode="auto">
          <a:xfrm>
            <a:off x="206152" y="76200"/>
            <a:ext cx="8731696"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Context in which communication takes place determine meaning attached</a:t>
            </a:r>
          </a:p>
        </p:txBody>
      </p:sp>
      <p:sp>
        <p:nvSpPr>
          <p:cNvPr id="6" name="Rectangle 5">
            <a:extLst>
              <a:ext uri="{FF2B5EF4-FFF2-40B4-BE49-F238E27FC236}">
                <a16:creationId xmlns:a16="http://schemas.microsoft.com/office/drawing/2014/main" id="{86CB9772-B68E-4F5B-9C9E-355CC36520C7}"/>
              </a:ext>
            </a:extLst>
          </p:cNvPr>
          <p:cNvSpPr/>
          <p:nvPr/>
        </p:nvSpPr>
        <p:spPr>
          <a:xfrm>
            <a:off x="971456" y="2108200"/>
            <a:ext cx="3276600" cy="3810000"/>
          </a:xfrm>
          <a:prstGeom prst="rect">
            <a:avLst/>
          </a:prstGeom>
          <a:solidFill>
            <a:schemeClr val="accent1">
              <a:lumMod val="7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hangingPunct="1">
              <a:defRPr/>
            </a:pPr>
            <a:r>
              <a:rPr lang="en-US" sz="2400" b="1" dirty="0"/>
              <a:t>Feelings and thoughts are not explicitly expressed; key information is embedded in the context</a:t>
            </a:r>
          </a:p>
        </p:txBody>
      </p:sp>
      <p:sp>
        <p:nvSpPr>
          <p:cNvPr id="7" name="Rectangle 6">
            <a:extLst>
              <a:ext uri="{FF2B5EF4-FFF2-40B4-BE49-F238E27FC236}">
                <a16:creationId xmlns:a16="http://schemas.microsoft.com/office/drawing/2014/main" id="{07C25D4C-2724-49D7-9E72-5FA8AD9EB55A}"/>
              </a:ext>
            </a:extLst>
          </p:cNvPr>
          <p:cNvSpPr/>
          <p:nvPr/>
        </p:nvSpPr>
        <p:spPr>
          <a:xfrm>
            <a:off x="5041880" y="2172072"/>
            <a:ext cx="3895968" cy="381000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342900" indent="-342900" eaLnBrk="1" hangingPunct="1">
              <a:buFont typeface="Wingdings" panose="05000000000000000000" pitchFamily="2" charset="2"/>
              <a:buChar char="§"/>
              <a:defRPr/>
            </a:pPr>
            <a:r>
              <a:rPr lang="en-US" sz="2400" b="1" dirty="0"/>
              <a:t>Personal and business relationships are more separated, and that communication should be more explicit. </a:t>
            </a:r>
          </a:p>
          <a:p>
            <a:pPr marL="342900" indent="-342900" eaLnBrk="1" hangingPunct="1">
              <a:buFont typeface="Wingdings" panose="05000000000000000000" pitchFamily="2" charset="2"/>
              <a:buChar char="§"/>
              <a:defRPr/>
            </a:pPr>
            <a:r>
              <a:rPr lang="en-US" sz="2400" b="1" dirty="0"/>
              <a:t>Feelings and thoughts are expressed in words</a:t>
            </a:r>
          </a:p>
        </p:txBody>
      </p:sp>
      <p:sp>
        <p:nvSpPr>
          <p:cNvPr id="8" name="Rectangle 7">
            <a:extLst>
              <a:ext uri="{FF2B5EF4-FFF2-40B4-BE49-F238E27FC236}">
                <a16:creationId xmlns:a16="http://schemas.microsoft.com/office/drawing/2014/main" id="{2E9D3408-F339-438C-816D-B68695FAD06B}"/>
              </a:ext>
            </a:extLst>
          </p:cNvPr>
          <p:cNvSpPr/>
          <p:nvPr/>
        </p:nvSpPr>
        <p:spPr>
          <a:xfrm>
            <a:off x="930568" y="1346200"/>
            <a:ext cx="3425408"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High Context Cultures</a:t>
            </a:r>
          </a:p>
        </p:txBody>
      </p:sp>
      <p:sp>
        <p:nvSpPr>
          <p:cNvPr id="9" name="Rectangle 8">
            <a:extLst>
              <a:ext uri="{FF2B5EF4-FFF2-40B4-BE49-F238E27FC236}">
                <a16:creationId xmlns:a16="http://schemas.microsoft.com/office/drawing/2014/main" id="{B169A97E-0A55-4F6C-9883-21555AC6CA35}"/>
              </a:ext>
            </a:extLst>
          </p:cNvPr>
          <p:cNvSpPr/>
          <p:nvPr/>
        </p:nvSpPr>
        <p:spPr>
          <a:xfrm>
            <a:off x="5032008" y="1346200"/>
            <a:ext cx="3895968"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Low Context Cultures</a:t>
            </a:r>
          </a:p>
        </p:txBody>
      </p:sp>
      <p:sp>
        <p:nvSpPr>
          <p:cNvPr id="33801" name="Picture 5">
            <a:extLst>
              <a:ext uri="{FF2B5EF4-FFF2-40B4-BE49-F238E27FC236}">
                <a16:creationId xmlns:a16="http://schemas.microsoft.com/office/drawing/2014/main" id="{D3F97DCD-D8AD-46C8-85F1-F9C96D677ACB}"/>
              </a:ext>
            </a:extLst>
          </p:cNvPr>
          <p:cNvSpPr>
            <a:spLocks noChangeAspect="1"/>
          </p:cNvSpPr>
          <p:nvPr/>
        </p:nvSpPr>
        <p:spPr bwMode="auto">
          <a:xfrm>
            <a:off x="304800" y="46482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3802" name="Picture 5">
            <a:extLst>
              <a:ext uri="{FF2B5EF4-FFF2-40B4-BE49-F238E27FC236}">
                <a16:creationId xmlns:a16="http://schemas.microsoft.com/office/drawing/2014/main" id="{0C9E5319-B31B-4523-ACEC-FDC27987555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300" y="4077072"/>
            <a:ext cx="80010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10">
            <a:extLst>
              <a:ext uri="{FF2B5EF4-FFF2-40B4-BE49-F238E27FC236}">
                <a16:creationId xmlns:a16="http://schemas.microsoft.com/office/drawing/2014/main" id="{99D19789-623D-4D31-AE9D-02B943EFEA1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4819" name="Slide Number Placeholder 5">
            <a:extLst>
              <a:ext uri="{FF2B5EF4-FFF2-40B4-BE49-F238E27FC236}">
                <a16:creationId xmlns:a16="http://schemas.microsoft.com/office/drawing/2014/main" id="{FDCBE327-B48D-4B95-93BA-79C5883C9B7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E83211E5-B40A-4EFD-8292-CD5D5A4B3FE4}" type="slidenum">
              <a:rPr lang="en-US" altLang="en-US">
                <a:solidFill>
                  <a:srgbClr val="FFFFFF"/>
                </a:solidFill>
                <a:latin typeface="Franklin Gothic Book" panose="020B0503020102020204" pitchFamily="34" charset="0"/>
              </a:rPr>
              <a:pPr/>
              <a:t>23</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8C6216C6-DD58-407B-8D2A-5A5E772B9026}"/>
              </a:ext>
            </a:extLst>
          </p:cNvPr>
          <p:cNvSpPr>
            <a:spLocks noGrp="1"/>
          </p:cNvSpPr>
          <p:nvPr>
            <p:ph type="title" idx="4294967295"/>
          </p:nvPr>
        </p:nvSpPr>
        <p:spPr>
          <a:xfrm>
            <a:off x="395536" y="89689"/>
            <a:ext cx="8424936" cy="891039"/>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200" b="1" dirty="0">
                <a:solidFill>
                  <a:srgbClr val="996600"/>
                </a:solidFill>
                <a:latin typeface="+mn-lt"/>
                <a:ea typeface="+mn-ea"/>
                <a:cs typeface="+mn-cs"/>
              </a:rPr>
              <a:t>Cultural Context and Its Effect on Communication</a:t>
            </a:r>
          </a:p>
        </p:txBody>
      </p:sp>
      <p:sp>
        <p:nvSpPr>
          <p:cNvPr id="34821" name="Picture 5">
            <a:extLst>
              <a:ext uri="{FF2B5EF4-FFF2-40B4-BE49-F238E27FC236}">
                <a16:creationId xmlns:a16="http://schemas.microsoft.com/office/drawing/2014/main" id="{DBF0E7D0-C689-4707-92A4-883BEBC374B6}"/>
              </a:ext>
            </a:extLst>
          </p:cNvPr>
          <p:cNvSpPr>
            <a:spLocks noChangeAspect="1"/>
          </p:cNvSpPr>
          <p:nvPr/>
        </p:nvSpPr>
        <p:spPr bwMode="auto">
          <a:xfrm>
            <a:off x="25400" y="48768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4822" name="Picture 4">
            <a:extLst>
              <a:ext uri="{FF2B5EF4-FFF2-40B4-BE49-F238E27FC236}">
                <a16:creationId xmlns:a16="http://schemas.microsoft.com/office/drawing/2014/main" id="{0F16DA10-5CAE-4E22-926F-841AAB150CD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1124744"/>
            <a:ext cx="7947992" cy="4491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3" name="Picture 5">
            <a:extLst>
              <a:ext uri="{FF2B5EF4-FFF2-40B4-BE49-F238E27FC236}">
                <a16:creationId xmlns:a16="http://schemas.microsoft.com/office/drawing/2014/main" id="{6FDBF9BC-5836-4463-AB95-370603E430E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2400" y="4191000"/>
            <a:ext cx="675184"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B0BE4-6E64-4B6D-B66E-2484FF3A5FD4}"/>
              </a:ext>
            </a:extLst>
          </p:cNvPr>
          <p:cNvSpPr>
            <a:spLocks noGrp="1"/>
          </p:cNvSpPr>
          <p:nvPr>
            <p:ph type="title"/>
          </p:nvPr>
        </p:nvSpPr>
        <p:spPr>
          <a:xfrm>
            <a:off x="611560" y="31095"/>
            <a:ext cx="8229600" cy="1143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Communicating with Arabs</a:t>
            </a:r>
          </a:p>
        </p:txBody>
      </p:sp>
      <p:sp>
        <p:nvSpPr>
          <p:cNvPr id="3" name="Content Placeholder 2">
            <a:extLst>
              <a:ext uri="{FF2B5EF4-FFF2-40B4-BE49-F238E27FC236}">
                <a16:creationId xmlns:a16="http://schemas.microsoft.com/office/drawing/2014/main" id="{A67AD42E-3EA6-4F06-8BA9-7BAE631803FB}"/>
              </a:ext>
            </a:extLst>
          </p:cNvPr>
          <p:cNvSpPr>
            <a:spLocks noGrp="1"/>
          </p:cNvSpPr>
          <p:nvPr>
            <p:ph sz="quarter" idx="1"/>
          </p:nvPr>
        </p:nvSpPr>
        <p:spPr>
          <a:xfrm>
            <a:off x="1115616" y="1484785"/>
            <a:ext cx="7952184" cy="4248472"/>
          </a:xfrm>
          <a:ln/>
        </p:spPr>
        <p:style>
          <a:lnRef idx="2">
            <a:schemeClr val="dk1"/>
          </a:lnRef>
          <a:fillRef idx="1">
            <a:schemeClr val="lt1"/>
          </a:fillRef>
          <a:effectRef idx="0">
            <a:schemeClr val="dk1"/>
          </a:effectRef>
          <a:fontRef idx="minor">
            <a:schemeClr val="dk1"/>
          </a:fontRef>
        </p:style>
        <p:txBody>
          <a:bodyPr/>
          <a:lstStyle/>
          <a:p>
            <a:pPr marL="457200" indent="-457200" eaLnBrk="1" hangingPunct="1">
              <a:defRPr/>
            </a:pPr>
            <a:r>
              <a:rPr lang="en-US" altLang="en-US" sz="2700" b="1" dirty="0">
                <a:solidFill>
                  <a:srgbClr val="000000"/>
                </a:solidFill>
              </a:rPr>
              <a:t>Arabs are quick to </a:t>
            </a:r>
            <a:r>
              <a:rPr lang="ja-JP" altLang="en-US" sz="2700" b="1" dirty="0">
                <a:solidFill>
                  <a:srgbClr val="000000"/>
                </a:solidFill>
              </a:rPr>
              <a:t>“</a:t>
            </a:r>
            <a:r>
              <a:rPr lang="en-US" altLang="ja-JP" sz="2700" b="1" dirty="0">
                <a:solidFill>
                  <a:srgbClr val="000000"/>
                </a:solidFill>
              </a:rPr>
              <a:t>sound off</a:t>
            </a:r>
            <a:r>
              <a:rPr lang="ja-JP" altLang="en-US" sz="2700" b="1" dirty="0">
                <a:solidFill>
                  <a:srgbClr val="000000"/>
                </a:solidFill>
              </a:rPr>
              <a:t>”</a:t>
            </a:r>
            <a:endParaRPr lang="en-GB" altLang="ja-JP" sz="2700" b="1" dirty="0">
              <a:solidFill>
                <a:srgbClr val="000000"/>
              </a:solidFill>
            </a:endParaRPr>
          </a:p>
          <a:p>
            <a:pPr marL="0" indent="0" eaLnBrk="1" hangingPunct="1">
              <a:buNone/>
              <a:defRPr/>
            </a:pPr>
            <a:endParaRPr lang="en-US" altLang="ja-JP" sz="2700" b="1" dirty="0">
              <a:solidFill>
                <a:srgbClr val="000000"/>
              </a:solidFill>
            </a:endParaRPr>
          </a:p>
          <a:p>
            <a:pPr marL="457200" indent="-457200" eaLnBrk="1" hangingPunct="1">
              <a:defRPr/>
            </a:pPr>
            <a:r>
              <a:rPr lang="en-US" altLang="en-US" sz="2700" b="1" dirty="0"/>
              <a:t>Communication is built on friendship, honor, hospitality, religion</a:t>
            </a:r>
          </a:p>
          <a:p>
            <a:pPr marL="0" indent="0" eaLnBrk="1" hangingPunct="1">
              <a:buNone/>
              <a:defRPr/>
            </a:pPr>
            <a:endParaRPr lang="en-US" altLang="en-US" sz="2700" b="1" dirty="0"/>
          </a:p>
          <a:p>
            <a:pPr marL="457200" indent="-457200" eaLnBrk="1" hangingPunct="1">
              <a:defRPr/>
            </a:pPr>
            <a:r>
              <a:rPr lang="en-US" altLang="en-US" sz="2700" b="1" dirty="0"/>
              <a:t>Arabs are high-contact communicators</a:t>
            </a:r>
          </a:p>
          <a:p>
            <a:pPr marL="457200" indent="-457200" eaLnBrk="1" hangingPunct="1">
              <a:defRPr/>
            </a:pPr>
            <a:r>
              <a:rPr lang="en-US" altLang="en-US" sz="2700" b="1" dirty="0"/>
              <a:t>Time is the key in communication process: deadlines are considered rude and pushy</a:t>
            </a:r>
          </a:p>
          <a:p>
            <a:pPr marL="457200" indent="-457200" eaLnBrk="1" hangingPunct="1">
              <a:defRPr/>
            </a:pPr>
            <a:endParaRPr lang="en-US" altLang="en-US" sz="2700" b="1" dirty="0"/>
          </a:p>
          <a:p>
            <a:pPr marL="457200" indent="-457200" eaLnBrk="1" hangingPunct="1">
              <a:buFont typeface="Wingdings 2" panose="05020102010507070707" pitchFamily="18" charset="2"/>
              <a:buNone/>
              <a:defRPr/>
            </a:pPr>
            <a:endParaRPr lang="en-US" altLang="en-US" sz="2700" b="1" dirty="0"/>
          </a:p>
        </p:txBody>
      </p:sp>
      <p:sp>
        <p:nvSpPr>
          <p:cNvPr id="36868" name="Slide Number Placeholder 5">
            <a:extLst>
              <a:ext uri="{FF2B5EF4-FFF2-40B4-BE49-F238E27FC236}">
                <a16:creationId xmlns:a16="http://schemas.microsoft.com/office/drawing/2014/main" id="{251B24F3-9D7F-4787-BD60-DC76F9AA7DE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05AF1FAD-E82B-4397-8753-8D979D2D32F3}" type="slidenum">
              <a:rPr lang="en-US" altLang="en-US">
                <a:solidFill>
                  <a:srgbClr val="FFFFFF"/>
                </a:solidFill>
                <a:latin typeface="Franklin Gothic Book" panose="020B0503020102020204" pitchFamily="34" charset="0"/>
              </a:rPr>
              <a:pPr/>
              <a:t>24</a:t>
            </a:fld>
            <a:endParaRPr lang="en-US" altLang="en-US">
              <a:solidFill>
                <a:srgbClr val="FFFFFF"/>
              </a:solidFill>
              <a:latin typeface="Franklin Gothic Book" panose="020B0503020102020204" pitchFamily="34" charset="0"/>
            </a:endParaRPr>
          </a:p>
        </p:txBody>
      </p:sp>
      <p:sp>
        <p:nvSpPr>
          <p:cNvPr id="36869" name="Footer Placeholder 9">
            <a:extLst>
              <a:ext uri="{FF2B5EF4-FFF2-40B4-BE49-F238E27FC236}">
                <a16:creationId xmlns:a16="http://schemas.microsoft.com/office/drawing/2014/main" id="{C9E55311-F5C5-4B60-9C71-E8350E45B63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36870" name="Picture 5">
            <a:extLst>
              <a:ext uri="{FF2B5EF4-FFF2-40B4-BE49-F238E27FC236}">
                <a16:creationId xmlns:a16="http://schemas.microsoft.com/office/drawing/2014/main" id="{11A06BF0-5DE9-4C15-BCB7-F171E192F485}"/>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6871" name="Picture 5">
            <a:extLst>
              <a:ext uri="{FF2B5EF4-FFF2-40B4-BE49-F238E27FC236}">
                <a16:creationId xmlns:a16="http://schemas.microsoft.com/office/drawing/2014/main" id="{D0D866B0-40A5-4308-9556-8793D5F12C2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 y="3863181"/>
            <a:ext cx="1039416"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9110E-9F5A-4351-96E9-5B7D15E703D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Communication Channels</a:t>
            </a:r>
          </a:p>
        </p:txBody>
      </p:sp>
      <p:graphicFrame>
        <p:nvGraphicFramePr>
          <p:cNvPr id="8" name="Content Placeholder 7">
            <a:extLst>
              <a:ext uri="{FF2B5EF4-FFF2-40B4-BE49-F238E27FC236}">
                <a16:creationId xmlns:a16="http://schemas.microsoft.com/office/drawing/2014/main" id="{F72B1B46-A8B8-4223-8E40-006BD50721E0}"/>
              </a:ext>
            </a:extLst>
          </p:cNvPr>
          <p:cNvGraphicFramePr>
            <a:graphicFrameLocks noGrp="1"/>
          </p:cNvGraphicFramePr>
          <p:nvPr>
            <p:ph sz="quarter" idx="1"/>
          </p:nvPr>
        </p:nvGraphicFramePr>
        <p:xfrm>
          <a:off x="0" y="0"/>
          <a:ext cx="0" cy="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940" name="Slide Number Placeholder 5">
            <a:extLst>
              <a:ext uri="{FF2B5EF4-FFF2-40B4-BE49-F238E27FC236}">
                <a16:creationId xmlns:a16="http://schemas.microsoft.com/office/drawing/2014/main" id="{AC8EC1D0-317E-4041-A949-1D6F7BB6158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0AFD8A41-2BF6-4CE4-9C1F-85C4C9EBF7B0}" type="slidenum">
              <a:rPr lang="en-US" altLang="en-US">
                <a:solidFill>
                  <a:srgbClr val="FFFFFF"/>
                </a:solidFill>
                <a:latin typeface="Franklin Gothic Book" panose="020B0503020102020204" pitchFamily="34" charset="0"/>
              </a:rPr>
              <a:pPr/>
              <a:t>25</a:t>
            </a:fld>
            <a:endParaRPr lang="en-US" altLang="en-US">
              <a:solidFill>
                <a:srgbClr val="FFFFFF"/>
              </a:solidFill>
              <a:latin typeface="Franklin Gothic Book" panose="020B0503020102020204" pitchFamily="34" charset="0"/>
            </a:endParaRPr>
          </a:p>
        </p:txBody>
      </p:sp>
      <p:sp>
        <p:nvSpPr>
          <p:cNvPr id="39941" name="Footer Placeholder 8">
            <a:extLst>
              <a:ext uri="{FF2B5EF4-FFF2-40B4-BE49-F238E27FC236}">
                <a16:creationId xmlns:a16="http://schemas.microsoft.com/office/drawing/2014/main" id="{9336199D-80A1-40E7-A4EB-6FA14D5BBEF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9942" name="Picture 1" descr="C:\Program Files\Microsoft Office\MEDIA\CAGCAT10\j0332268.wmf">
            <a:extLst>
              <a:ext uri="{FF2B5EF4-FFF2-40B4-BE49-F238E27FC236}">
                <a16:creationId xmlns:a16="http://schemas.microsoft.com/office/drawing/2014/main" id="{C9FF3092-65AD-43FE-AEFE-51A2C6A4FA5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333500" y="2019300"/>
            <a:ext cx="1798340" cy="1660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3" name="Picture 3" descr="C:\Users\Mohamad\AppData\Local\Microsoft\Windows\Temporary Internet Files\Content.IE5\MWGN55O4\MPj04308350000[1].jpg">
            <a:extLst>
              <a:ext uri="{FF2B5EF4-FFF2-40B4-BE49-F238E27FC236}">
                <a16:creationId xmlns:a16="http://schemas.microsoft.com/office/drawing/2014/main" id="{683DDBB0-1A33-4C88-AB85-9EEAE606F3E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444208" y="1986404"/>
            <a:ext cx="1798340" cy="1874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4" name="Picture 4" descr="C:\Users\Mohamad\AppData\Local\Microsoft\Windows\Temporary Internet Files\Content.IE5\IXA6BSJX\MPj04393590000[1].jpg">
            <a:extLst>
              <a:ext uri="{FF2B5EF4-FFF2-40B4-BE49-F238E27FC236}">
                <a16:creationId xmlns:a16="http://schemas.microsoft.com/office/drawing/2014/main" id="{DDDF2686-BBD2-4382-8448-003F91705B3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347864" y="3352800"/>
            <a:ext cx="2383904" cy="1660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5" name="Picture 5">
            <a:extLst>
              <a:ext uri="{FF2B5EF4-FFF2-40B4-BE49-F238E27FC236}">
                <a16:creationId xmlns:a16="http://schemas.microsoft.com/office/drawing/2014/main" id="{9A53C3FD-53CE-4435-A205-03831BB80D54}"/>
              </a:ext>
            </a:extLst>
          </p:cNvPr>
          <p:cNvSpPr>
            <a:spLocks noChangeAspect="1"/>
          </p:cNvSpPr>
          <p:nvPr/>
        </p:nvSpPr>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9946" name="Picture 5">
            <a:extLst>
              <a:ext uri="{FF2B5EF4-FFF2-40B4-BE49-F238E27FC236}">
                <a16:creationId xmlns:a16="http://schemas.microsoft.com/office/drawing/2014/main" id="{8388EEB4-4939-44BE-BD1B-EF14B5B1EE9B}"/>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81000" y="4231481"/>
            <a:ext cx="1143000"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9944"/>
                                        </p:tgtEl>
                                        <p:attrNameLst>
                                          <p:attrName>style.visibility</p:attrName>
                                        </p:attrNameLst>
                                      </p:cBhvr>
                                      <p:to>
                                        <p:strVal val="visible"/>
                                      </p:to>
                                    </p:set>
                                    <p:animEffect transition="in" filter="fade">
                                      <p:cBhvr>
                                        <p:cTn id="12" dur="500"/>
                                        <p:tgtEl>
                                          <p:spTgt spid="3994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9943"/>
                                        </p:tgtEl>
                                        <p:attrNameLst>
                                          <p:attrName>style.visibility</p:attrName>
                                        </p:attrNameLst>
                                      </p:cBhvr>
                                      <p:to>
                                        <p:strVal val="visible"/>
                                      </p:to>
                                    </p:set>
                                    <p:anim calcmode="lin" valueType="num">
                                      <p:cBhvr additive="base">
                                        <p:cTn id="17" dur="500" fill="hold"/>
                                        <p:tgtEl>
                                          <p:spTgt spid="39943"/>
                                        </p:tgtEl>
                                        <p:attrNameLst>
                                          <p:attrName>ppt_x</p:attrName>
                                        </p:attrNameLst>
                                      </p:cBhvr>
                                      <p:tavLst>
                                        <p:tav tm="0">
                                          <p:val>
                                            <p:strVal val="#ppt_x"/>
                                          </p:val>
                                        </p:tav>
                                        <p:tav tm="100000">
                                          <p:val>
                                            <p:strVal val="#ppt_x"/>
                                          </p:val>
                                        </p:tav>
                                      </p:tavLst>
                                    </p:anim>
                                    <p:anim calcmode="lin" valueType="num">
                                      <p:cBhvr additive="base">
                                        <p:cTn id="18" dur="500" fill="hold"/>
                                        <p:tgtEl>
                                          <p:spTgt spid="399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1">
            <a:extLst>
              <a:ext uri="{FF2B5EF4-FFF2-40B4-BE49-F238E27FC236}">
                <a16:creationId xmlns:a16="http://schemas.microsoft.com/office/drawing/2014/main" id="{D19DF5F1-27AE-460C-B377-BD0A57B6D18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6952E003-E036-43DE-AE5E-4BF7B57BEA90}"/>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4-28</a:t>
            </a:r>
          </a:p>
        </p:txBody>
      </p:sp>
      <p:sp>
        <p:nvSpPr>
          <p:cNvPr id="5" name="Title 1">
            <a:extLst>
              <a:ext uri="{FF2B5EF4-FFF2-40B4-BE49-F238E27FC236}">
                <a16:creationId xmlns:a16="http://schemas.microsoft.com/office/drawing/2014/main" id="{AFA5920A-04DE-4EB7-A404-146928F54EB1}"/>
              </a:ext>
            </a:extLst>
          </p:cNvPr>
          <p:cNvSpPr txBox="1">
            <a:spLocks/>
          </p:cNvSpPr>
          <p:nvPr/>
        </p:nvSpPr>
        <p:spPr bwMode="auto">
          <a:xfrm>
            <a:off x="914400" y="40986"/>
            <a:ext cx="7772400" cy="93974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Information Systems</a:t>
            </a:r>
          </a:p>
        </p:txBody>
      </p:sp>
      <p:sp>
        <p:nvSpPr>
          <p:cNvPr id="6" name="Content Placeholder 2">
            <a:extLst>
              <a:ext uri="{FF2B5EF4-FFF2-40B4-BE49-F238E27FC236}">
                <a16:creationId xmlns:a16="http://schemas.microsoft.com/office/drawing/2014/main" id="{3BF08243-574E-4CFC-B962-D0CFF9145CC6}"/>
              </a:ext>
            </a:extLst>
          </p:cNvPr>
          <p:cNvSpPr txBox="1">
            <a:spLocks/>
          </p:cNvSpPr>
          <p:nvPr/>
        </p:nvSpPr>
        <p:spPr bwMode="auto">
          <a:xfrm>
            <a:off x="107504" y="980729"/>
            <a:ext cx="8931592" cy="4693286"/>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fontAlgn="auto" hangingPunct="1">
              <a:spcBef>
                <a:spcPts val="580"/>
              </a:spcBef>
              <a:spcAft>
                <a:spcPts val="0"/>
              </a:spcAft>
              <a:defRPr/>
            </a:pPr>
            <a:r>
              <a:rPr lang="en-US" sz="2400" dirty="0">
                <a:solidFill>
                  <a:schemeClr val="tx1"/>
                </a:solidFill>
              </a:rPr>
              <a:t>Useful to know where and how information originates be it formal or informal</a:t>
            </a:r>
          </a:p>
          <a:p>
            <a:pPr marL="0" indent="0" eaLnBrk="1" fontAlgn="auto" hangingPunct="1">
              <a:spcBef>
                <a:spcPts val="580"/>
              </a:spcBef>
              <a:spcAft>
                <a:spcPts val="0"/>
              </a:spcAft>
              <a:buNone/>
              <a:defRPr/>
            </a:pPr>
            <a:endParaRPr lang="en-US" sz="2400" dirty="0">
              <a:solidFill>
                <a:schemeClr val="tx1"/>
              </a:solidFill>
            </a:endParaRPr>
          </a:p>
          <a:p>
            <a:pPr eaLnBrk="1" fontAlgn="auto" hangingPunct="1">
              <a:spcBef>
                <a:spcPts val="580"/>
              </a:spcBef>
              <a:spcAft>
                <a:spcPts val="0"/>
              </a:spcAft>
              <a:defRPr/>
            </a:pPr>
            <a:r>
              <a:rPr lang="en-US" sz="2400" dirty="0">
                <a:solidFill>
                  <a:schemeClr val="tx1"/>
                </a:solidFill>
              </a:rPr>
              <a:t>In centralized organizational structures as in South America, most information originates from top managers</a:t>
            </a:r>
          </a:p>
          <a:p>
            <a:pPr marL="0" indent="0" eaLnBrk="1" fontAlgn="auto" hangingPunct="1">
              <a:spcBef>
                <a:spcPts val="580"/>
              </a:spcBef>
              <a:spcAft>
                <a:spcPts val="0"/>
              </a:spcAft>
              <a:buNone/>
              <a:defRPr/>
            </a:pPr>
            <a:endParaRPr lang="en-US" sz="2400" dirty="0">
              <a:solidFill>
                <a:schemeClr val="tx1"/>
              </a:solidFill>
            </a:endParaRPr>
          </a:p>
          <a:p>
            <a:pPr eaLnBrk="1" fontAlgn="auto" hangingPunct="1">
              <a:spcBef>
                <a:spcPts val="580"/>
              </a:spcBef>
              <a:spcAft>
                <a:spcPts val="0"/>
              </a:spcAft>
              <a:defRPr/>
            </a:pPr>
            <a:r>
              <a:rPr lang="en-US" sz="2400" dirty="0">
                <a:solidFill>
                  <a:schemeClr val="tx1"/>
                </a:solidFill>
              </a:rPr>
              <a:t>In the US information flows from the staff to managers</a:t>
            </a:r>
          </a:p>
          <a:p>
            <a:pPr eaLnBrk="1" fontAlgn="auto" hangingPunct="1">
              <a:spcBef>
                <a:spcPts val="580"/>
              </a:spcBef>
              <a:spcAft>
                <a:spcPts val="0"/>
              </a:spcAft>
              <a:defRPr/>
            </a:pPr>
            <a:r>
              <a:rPr lang="en-US" sz="2400" dirty="0">
                <a:solidFill>
                  <a:schemeClr val="tx1"/>
                </a:solidFill>
              </a:rPr>
              <a:t>Japan: </a:t>
            </a:r>
            <a:r>
              <a:rPr lang="en-US" sz="2400" dirty="0" err="1">
                <a:solidFill>
                  <a:schemeClr val="tx1"/>
                </a:solidFill>
              </a:rPr>
              <a:t>ringi</a:t>
            </a:r>
            <a:r>
              <a:rPr lang="en-US" sz="2400" dirty="0">
                <a:solidFill>
                  <a:schemeClr val="tx1"/>
                </a:solidFill>
              </a:rPr>
              <a:t> system (consensus decision making)</a:t>
            </a:r>
          </a:p>
          <a:p>
            <a:pPr marL="0" indent="0" eaLnBrk="1" fontAlgn="auto" hangingPunct="1">
              <a:spcBef>
                <a:spcPts val="580"/>
              </a:spcBef>
              <a:spcAft>
                <a:spcPts val="0"/>
              </a:spcAft>
              <a:buNone/>
              <a:defRPr/>
            </a:pPr>
            <a:endParaRPr lang="en-US" sz="2400" dirty="0">
              <a:solidFill>
                <a:schemeClr val="tx1"/>
              </a:solidFill>
            </a:endParaRPr>
          </a:p>
          <a:p>
            <a:pPr eaLnBrk="1" fontAlgn="auto" hangingPunct="1">
              <a:spcBef>
                <a:spcPts val="580"/>
              </a:spcBef>
              <a:spcAft>
                <a:spcPts val="0"/>
              </a:spcAft>
              <a:defRPr/>
            </a:pPr>
            <a:r>
              <a:rPr lang="en-US" sz="2400" dirty="0">
                <a:solidFill>
                  <a:schemeClr val="tx1"/>
                </a:solidFill>
              </a:rPr>
              <a:t>High context cultures: information spreads rapidly and freely</a:t>
            </a:r>
          </a:p>
        </p:txBody>
      </p:sp>
      <p:sp>
        <p:nvSpPr>
          <p:cNvPr id="40966" name="Picture 5">
            <a:extLst>
              <a:ext uri="{FF2B5EF4-FFF2-40B4-BE49-F238E27FC236}">
                <a16:creationId xmlns:a16="http://schemas.microsoft.com/office/drawing/2014/main" id="{44579693-39BA-4AB1-B19B-66CB973A2905}"/>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Footer Placeholder 1">
            <a:extLst>
              <a:ext uri="{FF2B5EF4-FFF2-40B4-BE49-F238E27FC236}">
                <a16:creationId xmlns:a16="http://schemas.microsoft.com/office/drawing/2014/main" id="{3F74CDCF-4286-46B4-85BC-7C3D66255A2B}"/>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218158F0-A561-481D-A96F-E89A74D6E81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4-29</a:t>
            </a:r>
          </a:p>
        </p:txBody>
      </p:sp>
      <p:sp>
        <p:nvSpPr>
          <p:cNvPr id="5" name="Title 1">
            <a:extLst>
              <a:ext uri="{FF2B5EF4-FFF2-40B4-BE49-F238E27FC236}">
                <a16:creationId xmlns:a16="http://schemas.microsoft.com/office/drawing/2014/main" id="{C3F92518-B553-4C94-B37A-CCC4F5AE9110}"/>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Informal Sources of Information</a:t>
            </a:r>
          </a:p>
        </p:txBody>
      </p:sp>
      <p:sp>
        <p:nvSpPr>
          <p:cNvPr id="6" name="Content Placeholder 2">
            <a:extLst>
              <a:ext uri="{FF2B5EF4-FFF2-40B4-BE49-F238E27FC236}">
                <a16:creationId xmlns:a16="http://schemas.microsoft.com/office/drawing/2014/main" id="{266B9D33-BBD5-4BBD-9B5A-EF9036F33378}"/>
              </a:ext>
            </a:extLst>
          </p:cNvPr>
          <p:cNvSpPr txBox="1">
            <a:spLocks/>
          </p:cNvSpPr>
          <p:nvPr/>
        </p:nvSpPr>
        <p:spPr bwMode="auto">
          <a:xfrm>
            <a:off x="1828800" y="16764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800" b="1">
                <a:latin typeface="Perpetua" pitchFamily="18" charset="0"/>
                <a:cs typeface="Arial" charset="0"/>
              </a:rPr>
              <a:t>Employees drinking together</a:t>
            </a:r>
          </a:p>
          <a:p>
            <a:pPr marL="457200" indent="-457200" eaLnBrk="1" hangingPunct="1">
              <a:spcBef>
                <a:spcPts val="575"/>
              </a:spcBef>
              <a:buClr>
                <a:schemeClr val="accent1"/>
              </a:buClr>
              <a:buSzPct val="85000"/>
              <a:buFont typeface="Wingdings 2" pitchFamily="18" charset="2"/>
              <a:buChar char=""/>
              <a:defRPr/>
            </a:pPr>
            <a:endParaRPr lang="en-US" altLang="en-US" sz="2800" b="1">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latin typeface="Perpetua" pitchFamily="18" charset="0"/>
                <a:cs typeface="Arial" charset="0"/>
              </a:rPr>
              <a:t>Communication based on long-term relationships</a:t>
            </a:r>
          </a:p>
          <a:p>
            <a:pPr marL="457200" indent="-457200" eaLnBrk="1" hangingPunct="1">
              <a:spcBef>
                <a:spcPts val="575"/>
              </a:spcBef>
              <a:buClr>
                <a:schemeClr val="accent1"/>
              </a:buClr>
              <a:buSzPct val="85000"/>
              <a:buFont typeface="Wingdings 2" pitchFamily="18" charset="2"/>
              <a:buChar char=""/>
              <a:defRPr/>
            </a:pPr>
            <a:endParaRPr lang="en-US" altLang="en-US" sz="2800" b="1">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ja-JP" altLang="en-US" sz="2800" b="1">
                <a:latin typeface="Perpetua" pitchFamily="18" charset="0"/>
                <a:cs typeface="Arial" charset="0"/>
              </a:rPr>
              <a:t>“</a:t>
            </a:r>
            <a:r>
              <a:rPr lang="en-US" altLang="ja-JP" sz="2800" b="1">
                <a:latin typeface="Perpetua" pitchFamily="18" charset="0"/>
                <a:cs typeface="Arial" charset="0"/>
              </a:rPr>
              <a:t>Public self</a:t>
            </a:r>
            <a:r>
              <a:rPr lang="ja-JP" altLang="en-US" sz="2800" b="1">
                <a:latin typeface="Perpetua" pitchFamily="18" charset="0"/>
                <a:cs typeface="Arial" charset="0"/>
              </a:rPr>
              <a:t>”</a:t>
            </a:r>
            <a:r>
              <a:rPr lang="en-US" altLang="ja-JP" sz="2800" b="1">
                <a:latin typeface="Perpetua" pitchFamily="18" charset="0"/>
                <a:cs typeface="Arial" charset="0"/>
              </a:rPr>
              <a:t> vs. </a:t>
            </a:r>
            <a:r>
              <a:rPr lang="ja-JP" altLang="en-US" sz="2800" b="1">
                <a:latin typeface="Perpetua" pitchFamily="18" charset="0"/>
                <a:cs typeface="Arial" charset="0"/>
              </a:rPr>
              <a:t>“</a:t>
            </a:r>
            <a:r>
              <a:rPr lang="en-US" altLang="ja-JP" sz="2800" b="1">
                <a:latin typeface="Perpetua" pitchFamily="18" charset="0"/>
                <a:cs typeface="Arial" charset="0"/>
              </a:rPr>
              <a:t>Private self</a:t>
            </a:r>
            <a:r>
              <a:rPr lang="ja-JP" altLang="en-US" sz="2800" b="1">
                <a:latin typeface="Perpetua" pitchFamily="18" charset="0"/>
                <a:cs typeface="Arial" charset="0"/>
              </a:rPr>
              <a:t>”</a:t>
            </a:r>
            <a:endParaRPr lang="en-US" altLang="en-US" sz="2800" b="1">
              <a:latin typeface="Perpetua" pitchFamily="18" charset="0"/>
              <a:cs typeface="Arial" charset="0"/>
            </a:endParaRPr>
          </a:p>
        </p:txBody>
      </p:sp>
      <p:sp>
        <p:nvSpPr>
          <p:cNvPr id="41990" name="Picture 5">
            <a:extLst>
              <a:ext uri="{FF2B5EF4-FFF2-40B4-BE49-F238E27FC236}">
                <a16:creationId xmlns:a16="http://schemas.microsoft.com/office/drawing/2014/main" id="{3C661702-6C86-4DCA-99F5-B0DC159EE12A}"/>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1991" name="Picture 5">
            <a:extLst>
              <a:ext uri="{FF2B5EF4-FFF2-40B4-BE49-F238E27FC236}">
                <a16:creationId xmlns:a16="http://schemas.microsoft.com/office/drawing/2014/main" id="{D3C1E62D-1220-4390-B606-B9441BEDA3C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376406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1A93D-A776-44D2-881F-CF064857D9E9}"/>
              </a:ext>
            </a:extLst>
          </p:cNvPr>
          <p:cNvSpPr>
            <a:spLocks noGrp="1"/>
          </p:cNvSpPr>
          <p:nvPr>
            <p:ph type="title"/>
          </p:nvPr>
        </p:nvSpPr>
        <p:spPr>
          <a:xfrm>
            <a:off x="611560" y="41791"/>
            <a:ext cx="8229600" cy="1143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Information Technology: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Going Global and Acting Local</a:t>
            </a:r>
          </a:p>
        </p:txBody>
      </p:sp>
      <p:sp>
        <p:nvSpPr>
          <p:cNvPr id="3" name="Content Placeholder 2">
            <a:extLst>
              <a:ext uri="{FF2B5EF4-FFF2-40B4-BE49-F238E27FC236}">
                <a16:creationId xmlns:a16="http://schemas.microsoft.com/office/drawing/2014/main" id="{396F56EC-5083-4576-B2E9-684E448BC2F6}"/>
              </a:ext>
            </a:extLst>
          </p:cNvPr>
          <p:cNvSpPr>
            <a:spLocks noGrp="1"/>
          </p:cNvSpPr>
          <p:nvPr>
            <p:ph sz="quarter" idx="1"/>
          </p:nvPr>
        </p:nvSpPr>
        <p:spPr>
          <a:xfrm>
            <a:off x="1371600" y="1337191"/>
            <a:ext cx="7620000" cy="4525963"/>
          </a:xfrm>
          <a:ln/>
        </p:spPr>
        <p:style>
          <a:lnRef idx="2">
            <a:schemeClr val="dk1"/>
          </a:lnRef>
          <a:fillRef idx="1">
            <a:schemeClr val="lt1"/>
          </a:fillRef>
          <a:effectRef idx="0">
            <a:schemeClr val="dk1"/>
          </a:effectRef>
          <a:fontRef idx="minor">
            <a:schemeClr val="dk1"/>
          </a:fontRef>
        </p:style>
        <p:txBody>
          <a:bodyPr/>
          <a:lstStyle/>
          <a:p>
            <a:pPr marL="457200" indent="-457200" eaLnBrk="1" hangingPunct="1">
              <a:defRPr/>
            </a:pPr>
            <a:r>
              <a:rPr lang="en-US" sz="2800" b="1" dirty="0">
                <a:ea typeface="+mn-ea"/>
                <a:cs typeface="+mn-cs"/>
              </a:rPr>
              <a:t>Global reach does not necessarily mean global business</a:t>
            </a:r>
          </a:p>
          <a:p>
            <a:pPr marL="0" indent="0" eaLnBrk="1" hangingPunct="1">
              <a:buNone/>
              <a:defRPr/>
            </a:pPr>
            <a:endParaRPr lang="en-US" sz="2800" b="1" dirty="0">
              <a:ea typeface="+mn-ea"/>
              <a:cs typeface="+mn-cs"/>
            </a:endParaRPr>
          </a:p>
          <a:p>
            <a:pPr marL="457200" indent="-457200" eaLnBrk="1" hangingPunct="1">
              <a:defRPr/>
            </a:pPr>
            <a:r>
              <a:rPr lang="en-US" sz="2800" b="1" dirty="0">
                <a:ea typeface="+mn-ea"/>
                <a:cs typeface="+mn-cs"/>
              </a:rPr>
              <a:t>The Web is interpersonal, but may require greater cultural sensitivity</a:t>
            </a:r>
          </a:p>
          <a:p>
            <a:pPr marL="457200" indent="-457200" eaLnBrk="1" hangingPunct="1">
              <a:defRPr/>
            </a:pPr>
            <a:r>
              <a:rPr lang="en-US" sz="2800" b="1" dirty="0">
                <a:ea typeface="+mn-ea"/>
                <a:cs typeface="+mn-cs"/>
              </a:rPr>
              <a:t>Global online strategy must also be multi-local</a:t>
            </a:r>
          </a:p>
          <a:p>
            <a:pPr marL="457200" indent="-457200" eaLnBrk="1" hangingPunct="1">
              <a:defRPr/>
            </a:pPr>
            <a:r>
              <a:rPr lang="en-US" sz="2800" b="1" dirty="0"/>
              <a:t>Technology is now used heavily both in internal and external communication</a:t>
            </a:r>
            <a:endParaRPr lang="en-US" sz="2800" b="1" dirty="0">
              <a:ea typeface="+mn-ea"/>
              <a:cs typeface="+mn-cs"/>
            </a:endParaRPr>
          </a:p>
        </p:txBody>
      </p:sp>
      <p:sp>
        <p:nvSpPr>
          <p:cNvPr id="46084" name="Slide Number Placeholder 5">
            <a:extLst>
              <a:ext uri="{FF2B5EF4-FFF2-40B4-BE49-F238E27FC236}">
                <a16:creationId xmlns:a16="http://schemas.microsoft.com/office/drawing/2014/main" id="{6DD6DAA5-CABA-41D9-8AD5-9CD939ED035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330306B3-7A41-4C47-A687-5CB7984EF590}" type="slidenum">
              <a:rPr lang="en-US" altLang="en-US">
                <a:solidFill>
                  <a:srgbClr val="FFFFFF"/>
                </a:solidFill>
                <a:latin typeface="Franklin Gothic Book" panose="020B0503020102020204" pitchFamily="34" charset="0"/>
              </a:rPr>
              <a:pPr/>
              <a:t>28</a:t>
            </a:fld>
            <a:endParaRPr lang="en-US" altLang="en-US">
              <a:solidFill>
                <a:srgbClr val="FFFFFF"/>
              </a:solidFill>
              <a:latin typeface="Franklin Gothic Book" panose="020B0503020102020204" pitchFamily="34" charset="0"/>
            </a:endParaRPr>
          </a:p>
        </p:txBody>
      </p:sp>
      <p:sp>
        <p:nvSpPr>
          <p:cNvPr id="46085" name="Footer Placeholder 8">
            <a:extLst>
              <a:ext uri="{FF2B5EF4-FFF2-40B4-BE49-F238E27FC236}">
                <a16:creationId xmlns:a16="http://schemas.microsoft.com/office/drawing/2014/main" id="{FDF3FD22-3C1E-4F5A-BC4C-314B9203F7C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46087" name="Picture 5">
            <a:extLst>
              <a:ext uri="{FF2B5EF4-FFF2-40B4-BE49-F238E27FC236}">
                <a16:creationId xmlns:a16="http://schemas.microsoft.com/office/drawing/2014/main" id="{42CDE5AB-872E-4137-8FC0-DCDF5CE3A779}"/>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6088" name="Picture 5">
            <a:extLst>
              <a:ext uri="{FF2B5EF4-FFF2-40B4-BE49-F238E27FC236}">
                <a16:creationId xmlns:a16="http://schemas.microsoft.com/office/drawing/2014/main" id="{A7122B56-3A87-4F6A-9D76-8A162F0ACAC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 y="4191000"/>
            <a:ext cx="891208"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Footer Placeholder 1">
            <a:extLst>
              <a:ext uri="{FF2B5EF4-FFF2-40B4-BE49-F238E27FC236}">
                <a16:creationId xmlns:a16="http://schemas.microsoft.com/office/drawing/2014/main" id="{78A65F2E-CE01-4378-BD3A-89093C8A0608}"/>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803AE7E2-EDFD-4341-87C7-3796A6DE918F}"/>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4-34</a:t>
            </a:r>
          </a:p>
        </p:txBody>
      </p:sp>
      <p:sp>
        <p:nvSpPr>
          <p:cNvPr id="5" name="Title 1">
            <a:extLst>
              <a:ext uri="{FF2B5EF4-FFF2-40B4-BE49-F238E27FC236}">
                <a16:creationId xmlns:a16="http://schemas.microsoft.com/office/drawing/2014/main" id="{446D0874-2D4F-4519-9588-D47B60154CA6}"/>
              </a:ext>
            </a:extLst>
          </p:cNvPr>
          <p:cNvSpPr txBox="1">
            <a:spLocks/>
          </p:cNvSpPr>
          <p:nvPr/>
        </p:nvSpPr>
        <p:spPr bwMode="auto">
          <a:xfrm>
            <a:off x="1354138" y="304800"/>
            <a:ext cx="7180262" cy="838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defRPr/>
            </a:pPr>
            <a:r>
              <a:rPr lang="en-US" sz="3200" b="1" dirty="0">
                <a:solidFill>
                  <a:srgbClr val="996600"/>
                </a:solidFill>
                <a:latin typeface="Perpetua" charset="0"/>
              </a:rPr>
              <a:t>Developing Cultural Sensitivity</a:t>
            </a:r>
          </a:p>
        </p:txBody>
      </p:sp>
      <p:sp>
        <p:nvSpPr>
          <p:cNvPr id="6" name="Content Placeholder 2">
            <a:extLst>
              <a:ext uri="{FF2B5EF4-FFF2-40B4-BE49-F238E27FC236}">
                <a16:creationId xmlns:a16="http://schemas.microsoft.com/office/drawing/2014/main" id="{EEE41099-15B8-45BC-838C-3ED18B23F429}"/>
              </a:ext>
            </a:extLst>
          </p:cNvPr>
          <p:cNvSpPr txBox="1">
            <a:spLocks/>
          </p:cNvSpPr>
          <p:nvPr/>
        </p:nvSpPr>
        <p:spPr bwMode="auto">
          <a:xfrm>
            <a:off x="1828800" y="1219200"/>
            <a:ext cx="6781800" cy="51816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Read a map: Familiarize yourself with the local geography to avoid making insulting mistakes</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Dress up: In some countries, casual dress is a sign of disrespect</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Talk small: Talking about wealth, power, or status—corporate or personal—can create resentment</a:t>
            </a:r>
          </a:p>
          <a:p>
            <a:pPr marL="571500" indent="-571500">
              <a:lnSpc>
                <a:spcPct val="90000"/>
              </a:lnSpc>
              <a:buClr>
                <a:schemeClr val="accent1"/>
              </a:buCl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No slang: Even casual profanity is unacceptable</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Slow down Americans talk fast, eat fast, move fast, live fast. Many cultures do not</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p:txBody>
      </p:sp>
      <p:sp>
        <p:nvSpPr>
          <p:cNvPr id="47110" name="Picture 5">
            <a:extLst>
              <a:ext uri="{FF2B5EF4-FFF2-40B4-BE49-F238E27FC236}">
                <a16:creationId xmlns:a16="http://schemas.microsoft.com/office/drawing/2014/main" id="{EF3CB466-CAB2-4861-BEE0-066D9C3AE150}"/>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7111" name="Picture 5">
            <a:extLst>
              <a:ext uri="{FF2B5EF4-FFF2-40B4-BE49-F238E27FC236}">
                <a16:creationId xmlns:a16="http://schemas.microsoft.com/office/drawing/2014/main" id="{66AAC8E8-A561-4F8A-9D00-95FD9EECD9C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39624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Footer Placeholder 1">
            <a:extLst>
              <a:ext uri="{FF2B5EF4-FFF2-40B4-BE49-F238E27FC236}">
                <a16:creationId xmlns:a16="http://schemas.microsoft.com/office/drawing/2014/main" id="{8B79EA01-FD02-49F7-BDF8-1726B12B5BC2}"/>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8131" name="Slide Number Placeholder 2">
            <a:extLst>
              <a:ext uri="{FF2B5EF4-FFF2-40B4-BE49-F238E27FC236}">
                <a16:creationId xmlns:a16="http://schemas.microsoft.com/office/drawing/2014/main" id="{F8DD2731-6E0B-47E8-90A0-69AE8D1A4A3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D93C9874-FEF6-442A-AAC7-F1C533071130}"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
        <p:nvSpPr>
          <p:cNvPr id="4" name="Title 1">
            <a:extLst>
              <a:ext uri="{FF2B5EF4-FFF2-40B4-BE49-F238E27FC236}">
                <a16:creationId xmlns:a16="http://schemas.microsoft.com/office/drawing/2014/main" id="{67264F5B-FBEA-4299-A0A9-9E004F93A83C}"/>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Developing Cultural Sensitivity Continued</a:t>
            </a:r>
          </a:p>
        </p:txBody>
      </p:sp>
      <p:sp>
        <p:nvSpPr>
          <p:cNvPr id="5" name="Content Placeholder 2">
            <a:extLst>
              <a:ext uri="{FF2B5EF4-FFF2-40B4-BE49-F238E27FC236}">
                <a16:creationId xmlns:a16="http://schemas.microsoft.com/office/drawing/2014/main" id="{A5EC0EDA-B9E9-4FEF-BFA4-C7F2A43A7B33}"/>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a:spcBef>
                <a:spcPts val="575"/>
              </a:spcBef>
              <a:buClr>
                <a:schemeClr val="accent1"/>
              </a:buClr>
              <a:buSzPct val="85000"/>
              <a:buFont typeface="Wingdings 2" pitchFamily="18" charset="2"/>
              <a:buChar char=""/>
              <a:defRPr/>
            </a:pPr>
            <a:endParaRPr lang="en-US" altLang="en-US" sz="3200" b="1" baseline="300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Listen as much as you talk: Ask people you’re  </a:t>
            </a:r>
          </a:p>
          <a:p>
            <a:pPr marL="273050" indent="-273050">
              <a:lnSpc>
                <a:spcPct val="9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visiting about themselves and their way of life</a:t>
            </a: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Speak lower and slower: A loud voice is often  </a:t>
            </a:r>
            <a:r>
              <a:rPr lang="en-US" altLang="en-US" sz="3200" b="1" dirty="0">
                <a:solidFill>
                  <a:srgbClr val="000000"/>
                </a:solidFill>
                <a:latin typeface="Perpetua" pitchFamily="18" charset="0"/>
              </a:rPr>
              <a:t>   </a:t>
            </a:r>
          </a:p>
          <a:p>
            <a:pPr marL="273050" indent="-273050">
              <a:lnSpc>
                <a:spcPct val="9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perceived as bragging</a:t>
            </a:r>
          </a:p>
          <a:p>
            <a:pPr marL="273050" indent="-273050">
              <a:lnSpc>
                <a:spcPct val="90000"/>
              </a:lnSpc>
              <a:spcBef>
                <a:spcPts val="575"/>
              </a:spcBef>
              <a:buClr>
                <a:schemeClr val="accent1"/>
              </a:buClr>
              <a:buSzPct val="85000"/>
              <a:buFont typeface="Wingdings 2" pitchFamily="18" charset="2"/>
              <a:buNone/>
              <a:defRPr/>
            </a:pPr>
            <a:endParaRPr lang="en-US" altLang="en-US" sz="3200" b="1" baseline="30000" dirty="0">
              <a:solidFill>
                <a:srgbClr val="000000"/>
              </a:solidFill>
              <a:latin typeface="Perpetua" pitchFamily="18" charset="0"/>
            </a:endParaRPr>
          </a:p>
          <a:p>
            <a:pPr marL="273050" indent="-273050">
              <a:lnSpc>
                <a:spcPct val="7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Religious restraint: In many countries, religion is  </a:t>
            </a:r>
          </a:p>
          <a:p>
            <a:pPr marL="273050" indent="-273050">
              <a:lnSpc>
                <a:spcPct val="7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a:t>
            </a:r>
            <a:r>
              <a:rPr lang="en-US" altLang="en-US" sz="3200" b="1" dirty="0">
                <a:solidFill>
                  <a:srgbClr val="000000"/>
                </a:solidFill>
                <a:latin typeface="Perpetua" pitchFamily="18" charset="0"/>
              </a:rPr>
              <a:t>   </a:t>
            </a:r>
            <a:r>
              <a:rPr lang="en-US" altLang="en-US" sz="3200" b="1" baseline="30000" dirty="0">
                <a:solidFill>
                  <a:srgbClr val="000000"/>
                </a:solidFill>
                <a:latin typeface="Perpetua" pitchFamily="18" charset="0"/>
              </a:rPr>
              <a:t>not a subject for public discussion</a:t>
            </a:r>
          </a:p>
          <a:p>
            <a:pPr marL="273050" indent="-273050">
              <a:lnSpc>
                <a:spcPct val="70000"/>
              </a:lnSpc>
              <a:spcBef>
                <a:spcPts val="575"/>
              </a:spcBef>
              <a:buClr>
                <a:schemeClr val="accent1"/>
              </a:buClr>
              <a:buSzPct val="85000"/>
              <a:buFont typeface="Wingdings 2" pitchFamily="18" charset="2"/>
              <a:buNone/>
              <a:defRPr/>
            </a:pPr>
            <a:endParaRPr lang="en-US" altLang="en-US" sz="3200" b="1" baseline="300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Political restraint:  Steer clear of this If someone is attacking U.S.</a:t>
            </a:r>
            <a:r>
              <a:rPr lang="en-US" altLang="en-US" sz="3200" baseline="30000" dirty="0">
                <a:solidFill>
                  <a:srgbClr val="000000"/>
                </a:solidFill>
                <a:latin typeface="Perpetua" pitchFamily="18" charset="0"/>
              </a:rPr>
              <a:t> </a:t>
            </a:r>
            <a:r>
              <a:rPr lang="en-US" altLang="en-US" sz="3200" b="1" baseline="30000" dirty="0">
                <a:solidFill>
                  <a:srgbClr val="000000"/>
                </a:solidFill>
                <a:latin typeface="Perpetua" pitchFamily="18" charset="0"/>
              </a:rPr>
              <a:t>policies, agree to disagree</a:t>
            </a:r>
            <a:endParaRPr lang="en-US" altLang="en-US" sz="32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endParaRPr lang="en-US" altLang="en-US" sz="3200" b="1" dirty="0">
              <a:solidFill>
                <a:srgbClr val="000000"/>
              </a:solidFill>
              <a:latin typeface="Perpetua" pitchFamily="18" charset="0"/>
            </a:endParaRPr>
          </a:p>
        </p:txBody>
      </p:sp>
      <p:sp>
        <p:nvSpPr>
          <p:cNvPr id="48134" name="Picture 5">
            <a:extLst>
              <a:ext uri="{FF2B5EF4-FFF2-40B4-BE49-F238E27FC236}">
                <a16:creationId xmlns:a16="http://schemas.microsoft.com/office/drawing/2014/main" id="{A7A63D28-FD24-4DC7-85AD-EAFBB2ABF8D6}"/>
              </a:ext>
            </a:extLst>
          </p:cNvPr>
          <p:cNvSpPr>
            <a:spLocks noChangeAspect="1"/>
          </p:cNvSpPr>
          <p:nvPr/>
        </p:nvSpPr>
        <p:spPr bwMode="auto">
          <a:xfrm>
            <a:off x="228600" y="42672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8135" name="Picture 5">
            <a:extLst>
              <a:ext uri="{FF2B5EF4-FFF2-40B4-BE49-F238E27FC236}">
                <a16:creationId xmlns:a16="http://schemas.microsoft.com/office/drawing/2014/main" id="{6236ADDC-29C1-4B79-BD1B-4373825FC4A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1910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5F51-1D94-494D-89B5-9D084E54F2F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Managing Cross-Cultural Communication</a:t>
            </a:r>
          </a:p>
        </p:txBody>
      </p:sp>
      <p:sp>
        <p:nvSpPr>
          <p:cNvPr id="3" name="Content Placeholder 2">
            <a:extLst>
              <a:ext uri="{FF2B5EF4-FFF2-40B4-BE49-F238E27FC236}">
                <a16:creationId xmlns:a16="http://schemas.microsoft.com/office/drawing/2014/main" id="{C6797658-E44D-4B7E-A029-C1E8E9A111F1}"/>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lnSpc>
                <a:spcPct val="90000"/>
              </a:lnSpc>
              <a:defRPr/>
            </a:pPr>
            <a:r>
              <a:rPr lang="en-US" sz="2800" b="1" dirty="0">
                <a:solidFill>
                  <a:srgbClr val="000000"/>
                </a:solidFill>
                <a:ea typeface="+mn-ea"/>
                <a:cs typeface="+mn-cs"/>
              </a:rPr>
              <a:t>Develop cultural sensitivity</a:t>
            </a:r>
          </a:p>
          <a:p>
            <a:pPr lvl="2" eaLnBrk="1" hangingPunct="1">
              <a:lnSpc>
                <a:spcPct val="90000"/>
              </a:lnSpc>
              <a:defRPr/>
            </a:pPr>
            <a:r>
              <a:rPr lang="en-US" sz="2200" b="1" dirty="0">
                <a:solidFill>
                  <a:srgbClr val="000000"/>
                </a:solidFill>
                <a:ea typeface="+mn-ea"/>
              </a:rPr>
              <a:t>Anticipate the meaning the receiver will get</a:t>
            </a:r>
          </a:p>
          <a:p>
            <a:pPr eaLnBrk="1" hangingPunct="1">
              <a:lnSpc>
                <a:spcPct val="90000"/>
              </a:lnSpc>
              <a:defRPr/>
            </a:pPr>
            <a:r>
              <a:rPr lang="en-US" sz="2800" b="1" dirty="0">
                <a:solidFill>
                  <a:srgbClr val="000000"/>
                </a:solidFill>
                <a:ea typeface="+mn-ea"/>
                <a:cs typeface="+mn-cs"/>
              </a:rPr>
              <a:t>Careful encoding</a:t>
            </a:r>
          </a:p>
          <a:p>
            <a:pPr lvl="2" eaLnBrk="1" hangingPunct="1">
              <a:lnSpc>
                <a:spcPct val="90000"/>
              </a:lnSpc>
              <a:defRPr/>
            </a:pPr>
            <a:r>
              <a:rPr lang="en-US" b="1" dirty="0">
                <a:solidFill>
                  <a:srgbClr val="000000"/>
                </a:solidFill>
                <a:ea typeface="+mn-ea"/>
              </a:rPr>
              <a:t>Use words, pictures, and gestures</a:t>
            </a:r>
          </a:p>
          <a:p>
            <a:pPr lvl="2" eaLnBrk="1" hangingPunct="1">
              <a:lnSpc>
                <a:spcPct val="90000"/>
              </a:lnSpc>
              <a:defRPr/>
            </a:pPr>
            <a:r>
              <a:rPr lang="en-US" b="1" dirty="0">
                <a:solidFill>
                  <a:srgbClr val="000000"/>
                </a:solidFill>
                <a:ea typeface="+mn-ea"/>
              </a:rPr>
              <a:t>Avoid slang, idioms, regional sayings</a:t>
            </a:r>
          </a:p>
          <a:p>
            <a:pPr eaLnBrk="1" hangingPunct="1">
              <a:lnSpc>
                <a:spcPct val="90000"/>
              </a:lnSpc>
              <a:defRPr/>
            </a:pPr>
            <a:r>
              <a:rPr lang="en-US" b="1" dirty="0">
                <a:solidFill>
                  <a:srgbClr val="000000"/>
                </a:solidFill>
                <a:ea typeface="+mn-ea"/>
                <a:cs typeface="+mn-cs"/>
              </a:rPr>
              <a:t>Selective Transmission</a:t>
            </a:r>
          </a:p>
          <a:p>
            <a:pPr lvl="2" eaLnBrk="1" hangingPunct="1">
              <a:lnSpc>
                <a:spcPct val="90000"/>
              </a:lnSpc>
              <a:defRPr/>
            </a:pPr>
            <a:r>
              <a:rPr lang="en-US" b="1" dirty="0">
                <a:solidFill>
                  <a:srgbClr val="000000"/>
                </a:solidFill>
                <a:ea typeface="+mn-ea"/>
              </a:rPr>
              <a:t>Build relationships, face-to-face if possible</a:t>
            </a:r>
          </a:p>
          <a:p>
            <a:pPr eaLnBrk="1" hangingPunct="1">
              <a:lnSpc>
                <a:spcPct val="90000"/>
              </a:lnSpc>
              <a:defRPr/>
            </a:pPr>
            <a:r>
              <a:rPr lang="en-US" b="1" dirty="0">
                <a:solidFill>
                  <a:srgbClr val="000000"/>
                </a:solidFill>
                <a:ea typeface="+mn-ea"/>
                <a:cs typeface="+mn-cs"/>
              </a:rPr>
              <a:t>Careful decoding of feedback</a:t>
            </a:r>
          </a:p>
          <a:p>
            <a:pPr lvl="2" eaLnBrk="1" hangingPunct="1">
              <a:lnSpc>
                <a:spcPct val="90000"/>
              </a:lnSpc>
              <a:defRPr/>
            </a:pPr>
            <a:r>
              <a:rPr lang="en-US" b="1" dirty="0">
                <a:solidFill>
                  <a:srgbClr val="000000"/>
                </a:solidFill>
                <a:ea typeface="+mn-ea"/>
              </a:rPr>
              <a:t>Get feedback from multiple parties</a:t>
            </a:r>
          </a:p>
          <a:p>
            <a:pPr lvl="2" eaLnBrk="1" hangingPunct="1">
              <a:lnSpc>
                <a:spcPct val="90000"/>
              </a:lnSpc>
              <a:defRPr/>
            </a:pPr>
            <a:r>
              <a:rPr lang="en-US" b="1" dirty="0">
                <a:solidFill>
                  <a:srgbClr val="000000"/>
                </a:solidFill>
                <a:ea typeface="+mn-ea"/>
              </a:rPr>
              <a:t>Improve listening and observation skills</a:t>
            </a:r>
          </a:p>
          <a:p>
            <a:pPr eaLnBrk="1" hangingPunct="1">
              <a:lnSpc>
                <a:spcPct val="90000"/>
              </a:lnSpc>
              <a:defRPr/>
            </a:pPr>
            <a:r>
              <a:rPr lang="en-US" b="1" dirty="0">
                <a:solidFill>
                  <a:srgbClr val="000000"/>
                </a:solidFill>
                <a:ea typeface="+mn-ea"/>
                <a:cs typeface="+mn-cs"/>
              </a:rPr>
              <a:t>Follow-up actions</a:t>
            </a:r>
          </a:p>
        </p:txBody>
      </p:sp>
      <p:sp>
        <p:nvSpPr>
          <p:cNvPr id="50180" name="Slide Number Placeholder 5">
            <a:extLst>
              <a:ext uri="{FF2B5EF4-FFF2-40B4-BE49-F238E27FC236}">
                <a16:creationId xmlns:a16="http://schemas.microsoft.com/office/drawing/2014/main" id="{E00A1EA9-624F-4B78-91AB-D7AE6CE7EF2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E9993CC-6B21-4CA5-96F0-151DB74B5443}"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50181" name="Footer Placeholder 8">
            <a:extLst>
              <a:ext uri="{FF2B5EF4-FFF2-40B4-BE49-F238E27FC236}">
                <a16:creationId xmlns:a16="http://schemas.microsoft.com/office/drawing/2014/main" id="{F346C81D-04FE-49DC-86B1-FF478BBBEE2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50182" name="Picture 5">
            <a:extLst>
              <a:ext uri="{FF2B5EF4-FFF2-40B4-BE49-F238E27FC236}">
                <a16:creationId xmlns:a16="http://schemas.microsoft.com/office/drawing/2014/main" id="{54CA8F96-504D-4783-80F6-26BDE7E35034}"/>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0183" name="Picture 5">
            <a:extLst>
              <a:ext uri="{FF2B5EF4-FFF2-40B4-BE49-F238E27FC236}">
                <a16:creationId xmlns:a16="http://schemas.microsoft.com/office/drawing/2014/main" id="{5F2CB65E-3525-452F-B130-9829119C0CE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0386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7B6EE-AF1E-44DD-805B-D11F9968CAF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Facilitating Intercultural Communication</a:t>
            </a:r>
          </a:p>
        </p:txBody>
      </p:sp>
      <p:graphicFrame>
        <p:nvGraphicFramePr>
          <p:cNvPr id="8" name="Content Placeholder 7">
            <a:extLst>
              <a:ext uri="{FF2B5EF4-FFF2-40B4-BE49-F238E27FC236}">
                <a16:creationId xmlns:a16="http://schemas.microsoft.com/office/drawing/2014/main" id="{B285C7BB-025A-428E-99DD-3F5884D719A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204" name="Slide Number Placeholder 5">
            <a:extLst>
              <a:ext uri="{FF2B5EF4-FFF2-40B4-BE49-F238E27FC236}">
                <a16:creationId xmlns:a16="http://schemas.microsoft.com/office/drawing/2014/main" id="{91D3D5C2-B121-4649-9406-BD539EF2024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20E11A7-B09E-4D85-B2F7-96116010EBC2}"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51205" name="Footer Placeholder 8">
            <a:extLst>
              <a:ext uri="{FF2B5EF4-FFF2-40B4-BE49-F238E27FC236}">
                <a16:creationId xmlns:a16="http://schemas.microsoft.com/office/drawing/2014/main" id="{3B87756C-A75B-4E69-A320-47C8435D8C4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51206" name="Picture 5">
            <a:extLst>
              <a:ext uri="{FF2B5EF4-FFF2-40B4-BE49-F238E27FC236}">
                <a16:creationId xmlns:a16="http://schemas.microsoft.com/office/drawing/2014/main" id="{FE50FF40-477A-4831-8A1C-68C0F5D25FF4}"/>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1207" name="Picture 5">
            <a:extLst>
              <a:ext uri="{FF2B5EF4-FFF2-40B4-BE49-F238E27FC236}">
                <a16:creationId xmlns:a16="http://schemas.microsoft.com/office/drawing/2014/main" id="{0AB9E130-B151-4822-8436-02CF144FF36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2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Footer Placeholder 1">
            <a:extLst>
              <a:ext uri="{FF2B5EF4-FFF2-40B4-BE49-F238E27FC236}">
                <a16:creationId xmlns:a16="http://schemas.microsoft.com/office/drawing/2014/main" id="{B5853E7A-82BD-44D0-BEEC-24676823130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FCF973E2-EF1B-4A5C-8CAD-016FABA1B820}"/>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4-39</a:t>
            </a:r>
          </a:p>
        </p:txBody>
      </p:sp>
      <p:sp>
        <p:nvSpPr>
          <p:cNvPr id="5" name="Title 1">
            <a:extLst>
              <a:ext uri="{FF2B5EF4-FFF2-40B4-BE49-F238E27FC236}">
                <a16:creationId xmlns:a16="http://schemas.microsoft.com/office/drawing/2014/main" id="{816DE302-3359-469A-91CE-236BFAC12B34}"/>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a:t>
            </a:r>
          </a:p>
        </p:txBody>
      </p:sp>
      <p:sp>
        <p:nvSpPr>
          <p:cNvPr id="6" name="Content Placeholder 2">
            <a:extLst>
              <a:ext uri="{FF2B5EF4-FFF2-40B4-BE49-F238E27FC236}">
                <a16:creationId xmlns:a16="http://schemas.microsoft.com/office/drawing/2014/main" id="{5D7B2FAC-D602-487E-AF30-7B0729D1799A}"/>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lnSpc>
                <a:spcPct val="90000"/>
              </a:lnSpc>
              <a:defRPr/>
            </a:pPr>
            <a:r>
              <a:rPr lang="en-US" sz="2800" b="1" dirty="0">
                <a:solidFill>
                  <a:srgbClr val="000000"/>
                </a:solidFill>
              </a:rPr>
              <a:t>Cultural sensitivity</a:t>
            </a:r>
          </a:p>
          <a:p>
            <a:pPr eaLnBrk="1" hangingPunct="1">
              <a:lnSpc>
                <a:spcPct val="90000"/>
              </a:lnSpc>
              <a:defRPr/>
            </a:pPr>
            <a:r>
              <a:rPr lang="en-US" sz="2800" b="1" dirty="0">
                <a:solidFill>
                  <a:srgbClr val="000000"/>
                </a:solidFill>
              </a:rPr>
              <a:t>Awareness of potential sources of cultural noise</a:t>
            </a:r>
          </a:p>
          <a:p>
            <a:pPr eaLnBrk="1" hangingPunct="1">
              <a:lnSpc>
                <a:spcPct val="90000"/>
              </a:lnSpc>
              <a:defRPr/>
            </a:pPr>
            <a:r>
              <a:rPr lang="en-US" sz="2800" b="1" dirty="0">
                <a:solidFill>
                  <a:srgbClr val="000000"/>
                </a:solidFill>
              </a:rPr>
              <a:t>Culture is the foundation of communication</a:t>
            </a:r>
          </a:p>
          <a:p>
            <a:pPr lvl="1" eaLnBrk="1" hangingPunct="1">
              <a:lnSpc>
                <a:spcPct val="90000"/>
              </a:lnSpc>
              <a:defRPr/>
            </a:pPr>
            <a:r>
              <a:rPr lang="en-US" sz="2800" b="1" i="1" dirty="0">
                <a:solidFill>
                  <a:srgbClr val="000000"/>
                </a:solidFill>
              </a:rPr>
              <a:t>High-context vs. low context</a:t>
            </a:r>
          </a:p>
          <a:p>
            <a:pPr lvl="1" eaLnBrk="1" hangingPunct="1">
              <a:lnSpc>
                <a:spcPct val="90000"/>
              </a:lnSpc>
              <a:defRPr/>
            </a:pPr>
            <a:r>
              <a:rPr lang="en-US" sz="2800" b="1" i="1" dirty="0">
                <a:solidFill>
                  <a:srgbClr val="000000"/>
                </a:solidFill>
              </a:rPr>
              <a:t>Careful encoding and selective transmission</a:t>
            </a:r>
          </a:p>
          <a:p>
            <a:pPr lvl="1" eaLnBrk="1" hangingPunct="1">
              <a:lnSpc>
                <a:spcPct val="90000"/>
              </a:lnSpc>
              <a:defRPr/>
            </a:pPr>
            <a:r>
              <a:rPr lang="en-US" sz="2800" b="1" i="1" dirty="0">
                <a:solidFill>
                  <a:srgbClr val="000000"/>
                </a:solidFill>
              </a:rPr>
              <a:t>Cultural localization on the Internet</a:t>
            </a:r>
          </a:p>
        </p:txBody>
      </p:sp>
      <p:sp>
        <p:nvSpPr>
          <p:cNvPr id="52230" name="Picture 5">
            <a:extLst>
              <a:ext uri="{FF2B5EF4-FFF2-40B4-BE49-F238E27FC236}">
                <a16:creationId xmlns:a16="http://schemas.microsoft.com/office/drawing/2014/main" id="{B217820A-875E-4AB4-BBDC-C86E7087BE0F}"/>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2231" name="Picture 5">
            <a:extLst>
              <a:ext uri="{FF2B5EF4-FFF2-40B4-BE49-F238E27FC236}">
                <a16:creationId xmlns:a16="http://schemas.microsoft.com/office/drawing/2014/main" id="{923539B1-B7F9-49F3-8193-5EBC3046AF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0386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4: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Section 2: unit 8,9,10 </a:t>
            </a:r>
            <a:endParaRPr lang="en-US" sz="1800" dirty="0">
              <a:latin typeface="Arial" panose="020B0604020202020204" pitchFamily="34" charset="0"/>
              <a:ea typeface="Times New Roman" panose="02020603050405020304" pitchFamily="18" charset="0"/>
              <a:cs typeface="Arial" panose="020B0604020202020204" pitchFamily="34" charset="0"/>
            </a:endParaRPr>
          </a:p>
          <a:p>
            <a:r>
              <a:rPr lang="en-GB" sz="1800" dirty="0" err="1">
                <a:effectLst/>
                <a:latin typeface="Arial" panose="020B0604020202020204" pitchFamily="34" charset="0"/>
                <a:ea typeface="Times New Roman" panose="02020603050405020304" pitchFamily="18" charset="0"/>
                <a:cs typeface="Arial" panose="020B0604020202020204" pitchFamily="34" charset="0"/>
              </a:rPr>
              <a:t>Dignen</a:t>
            </a:r>
            <a:r>
              <a:rPr lang="en-GB" sz="1800" dirty="0">
                <a:effectLst/>
                <a:latin typeface="Arial" panose="020B0604020202020204" pitchFamily="34" charset="0"/>
                <a:ea typeface="Times New Roman" panose="02020603050405020304" pitchFamily="18" charset="0"/>
                <a:cs typeface="Arial" panose="020B0604020202020204" pitchFamily="34" charset="0"/>
              </a:rPr>
              <a:t>, B., McMaster, I. (2013). </a:t>
            </a:r>
            <a:r>
              <a:rPr lang="en-GB" sz="1800" i="1" dirty="0">
                <a:effectLst/>
                <a:latin typeface="Arial" panose="020B0604020202020204" pitchFamily="34" charset="0"/>
                <a:ea typeface="Times New Roman" panose="02020603050405020304" pitchFamily="18" charset="0"/>
                <a:cs typeface="Arial" panose="020B0604020202020204" pitchFamily="34" charset="0"/>
              </a:rPr>
              <a:t>Collins Effective International Business Communication</a:t>
            </a:r>
            <a:r>
              <a:rPr lang="en-GB" sz="1800" dirty="0">
                <a:effectLst/>
                <a:latin typeface="Arial" panose="020B0604020202020204" pitchFamily="34" charset="0"/>
                <a:ea typeface="Times New Roman" panose="02020603050405020304" pitchFamily="18" charset="0"/>
                <a:cs typeface="Arial" panose="020B0604020202020204" pitchFamily="34" charset="0"/>
              </a:rPr>
              <a:t>. London: Collins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4298</Words>
  <Application>Microsoft Office PowerPoint</Application>
  <PresentationFormat>On-screen Show (4:3)</PresentationFormat>
  <Paragraphs>408</Paragraphs>
  <Slides>34</Slides>
  <Notes>25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Arial</vt:lpstr>
      <vt:lpstr>Arial Rounded MT Bold</vt:lpstr>
      <vt:lpstr>Calibri</vt:lpstr>
      <vt:lpstr>Franklin Gothic Book</vt:lpstr>
      <vt:lpstr>Myriad Pro</vt:lpstr>
      <vt:lpstr>Perpetua</vt:lpstr>
      <vt:lpstr>Wingdings</vt:lpstr>
      <vt:lpstr>Wingdings 2</vt:lpstr>
      <vt:lpstr>20140311PresentationUWTSDTemplate</vt:lpstr>
      <vt:lpstr>International Business Communications   Week four: Communicating across cultures</vt:lpstr>
      <vt:lpstr>PowerPoint Presentation</vt:lpstr>
      <vt:lpstr>Recap</vt:lpstr>
      <vt:lpstr>Outline and Learning Goals</vt:lpstr>
      <vt:lpstr>Interesting Data</vt:lpstr>
      <vt:lpstr>Communication</vt:lpstr>
      <vt:lpstr>Communication and Management</vt:lpstr>
      <vt:lpstr>Cross-Cultural Communication</vt:lpstr>
      <vt:lpstr>Cross-Cultural Communication</vt:lpstr>
      <vt:lpstr>The Communication Process</vt:lpstr>
      <vt:lpstr>Cultural-Noise in Communication Process</vt:lpstr>
      <vt:lpstr>Cultural-Noise and Sensitivity</vt:lpstr>
      <vt:lpstr>The Culture-Communication Link:  Trust in Communication</vt:lpstr>
      <vt:lpstr>The Culture-Communication Link:  Trust in Communication</vt:lpstr>
      <vt:lpstr>The Culture-Communication Link:  The Globe Project</vt:lpstr>
      <vt:lpstr>Cultural Variables in Communication</vt:lpstr>
      <vt:lpstr>Cultural Variables in Communication</vt:lpstr>
      <vt:lpstr>Cultural Variables in Communication</vt:lpstr>
      <vt:lpstr>The Media for Nonverbal Communication</vt:lpstr>
      <vt:lpstr> Under the Lens:  Communicating Italian Style  </vt:lpstr>
      <vt:lpstr>The Media for Nonverbal Communication</vt:lpstr>
      <vt:lpstr>PowerPoint Presentation</vt:lpstr>
      <vt:lpstr>Cultural Context and Its Effect on Communication</vt:lpstr>
      <vt:lpstr>Comparative Management in Focus: Communicating with Arabs</vt:lpstr>
      <vt:lpstr>Communication Channels</vt:lpstr>
      <vt:lpstr>PowerPoint Presentation</vt:lpstr>
      <vt:lpstr>PowerPoint Presentation</vt:lpstr>
      <vt:lpstr>Information Technology:  Going Global and Acting Local</vt:lpstr>
      <vt:lpstr>PowerPoint Presentation</vt:lpstr>
      <vt:lpstr>PowerPoint Presentation</vt:lpstr>
      <vt:lpstr>Managing Cross-Cultural Communication</vt:lpstr>
      <vt:lpstr>Facilitating Intercultural Communication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Essa Bah</cp:lastModifiedBy>
  <cp:revision>18</cp:revision>
  <dcterms:created xsi:type="dcterms:W3CDTF">2015-04-14T15:21:28Z</dcterms:created>
  <dcterms:modified xsi:type="dcterms:W3CDTF">2023-06-06T10:38:06Z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