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0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784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55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801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16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851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153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287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16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531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899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66568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6534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03419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768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050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726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378B28-C293-45A6-B70B-1D9677E30AE1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3950CD4-1271-46FC-951C-72B3CFCC2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451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lu.ee/~rajaleid/montaazh/Hero%27s%20Journey%20Arch.pdf" TargetMode="External"/><Relationship Id="rId2" Type="http://schemas.openxmlformats.org/officeDocument/2006/relationships/hyperlink" Target="https://www.ancient.eu/article/733/the-life-of-hercules-in-myth--legend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.wikimedia.org/wiki/File:Heroesjourney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1DC3A-833E-46BD-8F3F-522F0E626B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Heroes and The Heroes Journey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8D4B8-D90E-41B9-8D8E-BDB85C894BF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John Phillips</a:t>
            </a:r>
          </a:p>
        </p:txBody>
      </p:sp>
    </p:spTree>
    <p:extLst>
      <p:ext uri="{BB962C8B-B14F-4D97-AF65-F5344CB8AC3E}">
        <p14:creationId xmlns:p14="http://schemas.microsoft.com/office/powerpoint/2010/main" val="2813360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2C532-B511-4274-AC9A-E3EEBCAA3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Structure?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4AC29-881C-4E57-9AB3-22A106FED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Structure is the form a story takes, normally consisting of how events or acts take place. For example, a circular structure is a story that loops around to the start.</a:t>
            </a:r>
          </a:p>
          <a:p>
            <a:r>
              <a:rPr lang="en-GB" dirty="0"/>
              <a:t>This could also be as simple as deciding if a story is linear or non-linear.</a:t>
            </a:r>
          </a:p>
        </p:txBody>
      </p:sp>
    </p:spTree>
    <p:extLst>
      <p:ext uri="{BB962C8B-B14F-4D97-AF65-F5344CB8AC3E}">
        <p14:creationId xmlns:p14="http://schemas.microsoft.com/office/powerpoint/2010/main" val="980998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29ADE-EEDE-42EF-BD25-DAB044E3E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Heroes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5B4CE-668C-45DC-96C7-EB432A853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ancient mythology, a lot of stories of heroes would tend to have very similar structures.</a:t>
            </a:r>
          </a:p>
        </p:txBody>
      </p:sp>
    </p:spTree>
    <p:extLst>
      <p:ext uri="{BB962C8B-B14F-4D97-AF65-F5344CB8AC3E}">
        <p14:creationId xmlns:p14="http://schemas.microsoft.com/office/powerpoint/2010/main" val="778831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C9171-FE29-4ED4-A275-D31E2AF53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Heroes Journey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FEFB7F54-0541-46AC-9252-1DD72FA8A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6161" y="1504949"/>
            <a:ext cx="4657725" cy="468113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E842C0-E914-4550-9A4B-00DBAAE98BD3}"/>
              </a:ext>
            </a:extLst>
          </p:cNvPr>
          <p:cNvSpPr txBox="1"/>
          <p:nvPr/>
        </p:nvSpPr>
        <p:spPr>
          <a:xfrm>
            <a:off x="620447" y="5581924"/>
            <a:ext cx="31834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explained through the story of Heracles.</a:t>
            </a:r>
          </a:p>
        </p:txBody>
      </p:sp>
    </p:spTree>
    <p:extLst>
      <p:ext uri="{BB962C8B-B14F-4D97-AF65-F5344CB8AC3E}">
        <p14:creationId xmlns:p14="http://schemas.microsoft.com/office/powerpoint/2010/main" val="4227580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15813-5C7E-48F1-85B1-36B691C1F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background before this.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D99DD-2726-4C47-9BC4-C0BFCEA4D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Heracles story starts back to his birth.</a:t>
            </a:r>
          </a:p>
          <a:p>
            <a:r>
              <a:rPr lang="en-GB" dirty="0"/>
              <a:t>He was abandoned by his mother Alcmene in fear of Hera.</a:t>
            </a:r>
          </a:p>
          <a:p>
            <a:r>
              <a:rPr lang="en-GB" dirty="0"/>
              <a:t>He was then found by the goddess Athena.</a:t>
            </a:r>
          </a:p>
          <a:p>
            <a:r>
              <a:rPr lang="en-GB" dirty="0"/>
              <a:t>He was then brought up in the court of Amphitryon.</a:t>
            </a:r>
          </a:p>
          <a:p>
            <a:r>
              <a:rPr lang="en-GB" dirty="0"/>
              <a:t>He then accidentally killed on of his teachers.</a:t>
            </a:r>
          </a:p>
          <a:p>
            <a:r>
              <a:rPr lang="en-GB" dirty="0"/>
              <a:t>He then took up arms against the Minyans.</a:t>
            </a:r>
          </a:p>
          <a:p>
            <a:r>
              <a:rPr lang="en-GB" dirty="0"/>
              <a:t>He then married a woman named Megara.</a:t>
            </a:r>
          </a:p>
        </p:txBody>
      </p:sp>
    </p:spTree>
    <p:extLst>
      <p:ext uri="{BB962C8B-B14F-4D97-AF65-F5344CB8AC3E}">
        <p14:creationId xmlns:p14="http://schemas.microsoft.com/office/powerpoint/2010/main" val="1421450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42AC5-3426-428C-B31F-AB154C86B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Call to adventure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CB6A4-5248-4518-85F7-5A52E0C49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Heracles was inflicted by Madness from Hera.</a:t>
            </a:r>
          </a:p>
          <a:p>
            <a:r>
              <a:rPr lang="en-GB" dirty="0"/>
              <a:t>He kills his own sons.</a:t>
            </a:r>
          </a:p>
          <a:p>
            <a:pPr lvl="1"/>
            <a:r>
              <a:rPr lang="en-GB" dirty="0"/>
              <a:t>Refusal to call starts here.</a:t>
            </a:r>
          </a:p>
          <a:p>
            <a:pPr lvl="1"/>
            <a:r>
              <a:rPr lang="en-GB" dirty="0"/>
              <a:t>He wants to die.</a:t>
            </a:r>
          </a:p>
          <a:p>
            <a:pPr lvl="1"/>
            <a:r>
              <a:rPr lang="en-GB" dirty="0"/>
              <a:t>He is convinced otherwise.</a:t>
            </a:r>
          </a:p>
          <a:p>
            <a:r>
              <a:rPr lang="en-GB" dirty="0"/>
              <a:t>His call to adventure is his atonement of his sins. The 12 Labours.</a:t>
            </a:r>
          </a:p>
        </p:txBody>
      </p:sp>
    </p:spTree>
    <p:extLst>
      <p:ext uri="{BB962C8B-B14F-4D97-AF65-F5344CB8AC3E}">
        <p14:creationId xmlns:p14="http://schemas.microsoft.com/office/powerpoint/2010/main" val="1082805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7F964-D737-49A7-8FC3-C13393C5F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Meeting the Mentor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3946E-C879-4966-8099-D210C4AA0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could say that Eurystheus is the mentor through the 12 Labours.</a:t>
            </a:r>
          </a:p>
          <a:p>
            <a:r>
              <a:rPr lang="en-GB" dirty="0"/>
              <a:t>He is the character that devices each of these labours.</a:t>
            </a:r>
          </a:p>
        </p:txBody>
      </p:sp>
    </p:spTree>
    <p:extLst>
      <p:ext uri="{BB962C8B-B14F-4D97-AF65-F5344CB8AC3E}">
        <p14:creationId xmlns:p14="http://schemas.microsoft.com/office/powerpoint/2010/main" val="3062202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582E8-16D2-480D-94DB-29FA07A45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Threshold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7F521-AE5D-46E9-AF40-B6E6E0E72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start of the 12 Labours.</a:t>
            </a:r>
          </a:p>
          <a:p>
            <a:r>
              <a:rPr lang="en-GB" dirty="0"/>
              <a:t>He starts completing each one.</a:t>
            </a:r>
          </a:p>
          <a:p>
            <a:r>
              <a:rPr lang="en-GB" dirty="0"/>
              <a:t>Each of these labours is a step closer to his transformation, to his atonement, the threshold is the journey along with the conflicts.</a:t>
            </a:r>
          </a:p>
          <a:p>
            <a:r>
              <a:rPr lang="en-GB" dirty="0"/>
              <a:t>Heracles faces many </a:t>
            </a:r>
            <a:r>
              <a:rPr lang="en-GB" dirty="0" err="1"/>
              <a:t>challeneges</a:t>
            </a:r>
            <a:r>
              <a:rPr lang="en-GB" dirty="0"/>
              <a:t> and finally, on the final labour, is freed of his sin. But not for long…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38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9495D-DDE2-4CFD-AC45-6C3628F90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Atonement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BA083-EC51-44D9-89DB-41EF1B8B9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Heracles is free of his sin.</a:t>
            </a:r>
          </a:p>
          <a:p>
            <a:r>
              <a:rPr lang="en-GB" dirty="0"/>
              <a:t>Hera comes back into the story and inflicts her Madness upon Heracles.</a:t>
            </a:r>
          </a:p>
          <a:p>
            <a:r>
              <a:rPr lang="en-GB" dirty="0"/>
              <a:t>He then kills a prince named Iphitus.</a:t>
            </a:r>
          </a:p>
          <a:p>
            <a:r>
              <a:rPr lang="en-GB" dirty="0"/>
              <a:t>He is then told to atone through slavery.</a:t>
            </a:r>
          </a:p>
        </p:txBody>
      </p:sp>
    </p:spTree>
    <p:extLst>
      <p:ext uri="{BB962C8B-B14F-4D97-AF65-F5344CB8AC3E}">
        <p14:creationId xmlns:p14="http://schemas.microsoft.com/office/powerpoint/2010/main" val="4065298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CCC95-F526-41B1-AABE-055CD7B1B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98958-6AE6-4F7C-B96E-705E22241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 fought in a war against the Titans of Sicily.</a:t>
            </a:r>
          </a:p>
          <a:p>
            <a:r>
              <a:rPr lang="en-GB" dirty="0"/>
              <a:t>After losing, he then arrived in Calydon where he fell in love.</a:t>
            </a:r>
          </a:p>
          <a:p>
            <a:r>
              <a:rPr lang="en-GB" dirty="0"/>
              <a:t>He then married after defeating Achelous.</a:t>
            </a:r>
          </a:p>
        </p:txBody>
      </p:sp>
    </p:spTree>
    <p:extLst>
      <p:ext uri="{BB962C8B-B14F-4D97-AF65-F5344CB8AC3E}">
        <p14:creationId xmlns:p14="http://schemas.microsoft.com/office/powerpoint/2010/main" val="3333296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23EFD-C24B-4AC2-A5EF-76C38A1BA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purpose?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AA1DE-F342-42BC-9A02-89C867573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Call to adventure</a:t>
            </a:r>
          </a:p>
          <a:p>
            <a:pPr lvl="1"/>
            <a:r>
              <a:rPr lang="en-GB" dirty="0"/>
              <a:t>The reason for the journey</a:t>
            </a:r>
          </a:p>
          <a:p>
            <a:pPr lvl="1"/>
            <a:r>
              <a:rPr lang="en-GB" dirty="0"/>
              <a:t>The reason that a hero follows a journey</a:t>
            </a:r>
          </a:p>
          <a:p>
            <a:r>
              <a:rPr lang="en-GB" dirty="0"/>
              <a:t>Meeting the mentor</a:t>
            </a:r>
          </a:p>
          <a:p>
            <a:pPr lvl="1"/>
            <a:r>
              <a:rPr lang="en-GB" dirty="0"/>
              <a:t>The person who helps and/or teaches the hero through or before their journey</a:t>
            </a:r>
          </a:p>
          <a:p>
            <a:pPr lvl="1"/>
            <a:r>
              <a:rPr lang="en-GB" dirty="0"/>
              <a:t>They don’t necessarily need to be an actual teacher</a:t>
            </a:r>
          </a:p>
          <a:p>
            <a:r>
              <a:rPr lang="en-GB" dirty="0"/>
              <a:t>Threshold</a:t>
            </a:r>
          </a:p>
          <a:p>
            <a:pPr lvl="1"/>
            <a:r>
              <a:rPr lang="en-GB" dirty="0"/>
              <a:t>The actual journey</a:t>
            </a:r>
          </a:p>
          <a:p>
            <a:pPr lvl="1"/>
            <a:r>
              <a:rPr lang="en-GB" dirty="0"/>
              <a:t>The transformation of character for our hero</a:t>
            </a:r>
          </a:p>
          <a:p>
            <a:r>
              <a:rPr lang="en-GB" dirty="0"/>
              <a:t>Atonement</a:t>
            </a:r>
          </a:p>
          <a:p>
            <a:pPr lvl="1"/>
            <a:r>
              <a:rPr lang="en-GB" dirty="0"/>
              <a:t>The end of the journey</a:t>
            </a:r>
          </a:p>
          <a:p>
            <a:pPr lvl="1"/>
            <a:r>
              <a:rPr lang="en-GB" dirty="0"/>
              <a:t>Normally during the heroes transformation, or after the transformation</a:t>
            </a:r>
          </a:p>
          <a:p>
            <a:r>
              <a:rPr lang="en-GB" dirty="0"/>
              <a:t>Return</a:t>
            </a:r>
          </a:p>
          <a:p>
            <a:pPr lvl="1"/>
            <a:r>
              <a:rPr lang="en-GB" dirty="0"/>
              <a:t>The aftermath of the journey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347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06B90-7B98-4634-8894-E8F38A3F1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23337-5305-45AA-B182-197C1B796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Mark, Joshua. </a:t>
            </a:r>
            <a:r>
              <a:rPr lang="en-GB" i="1" dirty="0"/>
              <a:t>Ancient History Encyclopaedia. </a:t>
            </a:r>
            <a:r>
              <a:rPr lang="en-GB" dirty="0"/>
              <a:t>(2014) </a:t>
            </a:r>
            <a:r>
              <a:rPr lang="en-GB" dirty="0">
                <a:hlinkClick r:id="rId2"/>
              </a:rPr>
              <a:t>https://www.ancient.eu/article/733/the-life-of-hercules-in-myth--legend/</a:t>
            </a:r>
            <a:r>
              <a:rPr lang="en-GB" dirty="0"/>
              <a:t> [last accessed 16</a:t>
            </a:r>
            <a:r>
              <a:rPr lang="en-GB" baseline="30000" dirty="0"/>
              <a:t>th</a:t>
            </a:r>
            <a:r>
              <a:rPr lang="en-GB" dirty="0"/>
              <a:t> June]</a:t>
            </a:r>
          </a:p>
          <a:p>
            <a:r>
              <a:rPr lang="en-GB" dirty="0"/>
              <a:t>Vogler, Christopher. (2003) </a:t>
            </a:r>
            <a:r>
              <a:rPr lang="en-GB" dirty="0">
                <a:hlinkClick r:id="rId3"/>
              </a:rPr>
              <a:t>https://www.tlu.ee/~rajaleid/montaazh/Hero%27s%20Journey%20Arch.pdf</a:t>
            </a:r>
            <a:r>
              <a:rPr lang="en-GB" dirty="0"/>
              <a:t>  [last accessed 17</a:t>
            </a:r>
            <a:r>
              <a:rPr lang="en-GB" baseline="30000" dirty="0"/>
              <a:t>th</a:t>
            </a:r>
            <a:r>
              <a:rPr lang="en-GB" dirty="0"/>
              <a:t> June]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502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C8F3D-F3B9-4F81-A5E5-85603BAD3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A0C6E-DC48-4B42-88E8-66065A7EC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Slashme</a:t>
            </a:r>
            <a:r>
              <a:rPr lang="en-GB" dirty="0"/>
              <a:t> ‘</a:t>
            </a:r>
            <a:r>
              <a:rPr lang="en-GB" dirty="0" err="1"/>
              <a:t>Heroesjourney</a:t>
            </a:r>
            <a:r>
              <a:rPr lang="en-GB" dirty="0"/>
              <a:t>’      </a:t>
            </a:r>
            <a:r>
              <a:rPr lang="en-GB" dirty="0">
                <a:hlinkClick r:id="rId2"/>
              </a:rPr>
              <a:t>https://commons.wikimedia.org/wiki/File:Heroesjourney.svg</a:t>
            </a:r>
            <a:r>
              <a:rPr lang="en-GB" dirty="0"/>
              <a:t> [last accessed 16</a:t>
            </a:r>
            <a:r>
              <a:rPr lang="en-GB" baseline="30000" dirty="0"/>
              <a:t>th</a:t>
            </a:r>
            <a:r>
              <a:rPr lang="en-GB" dirty="0"/>
              <a:t> June]</a:t>
            </a:r>
          </a:p>
        </p:txBody>
      </p:sp>
    </p:spTree>
    <p:extLst>
      <p:ext uri="{BB962C8B-B14F-4D97-AF65-F5344CB8AC3E}">
        <p14:creationId xmlns:p14="http://schemas.microsoft.com/office/powerpoint/2010/main" val="338351730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275</TotalTime>
  <Words>550</Words>
  <Application>Microsoft Office PowerPoint</Application>
  <PresentationFormat>Widescreen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Heroes and The Heroes Journey</vt:lpstr>
      <vt:lpstr>What is Structure?</vt:lpstr>
      <vt:lpstr>Structure of Heroes</vt:lpstr>
      <vt:lpstr>The Heroes Journey</vt:lpstr>
      <vt:lpstr>Some background before this.</vt:lpstr>
      <vt:lpstr>Call to adventure</vt:lpstr>
      <vt:lpstr>Meeting the Mentor</vt:lpstr>
      <vt:lpstr>Threshold</vt:lpstr>
      <vt:lpstr>Atonement</vt:lpstr>
      <vt:lpstr>Return</vt:lpstr>
      <vt:lpstr>What is the purpose?</vt:lpstr>
      <vt:lpstr>Bibliography</vt:lpstr>
      <vt:lpstr>Image 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Heroes and Structure</dc:title>
  <dc:creator>john phillips</dc:creator>
  <cp:lastModifiedBy>john phillips</cp:lastModifiedBy>
  <cp:revision>24</cp:revision>
  <dcterms:created xsi:type="dcterms:W3CDTF">2020-06-15T15:25:42Z</dcterms:created>
  <dcterms:modified xsi:type="dcterms:W3CDTF">2020-06-18T14:58:38Z</dcterms:modified>
</cp:coreProperties>
</file>