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434" r:id="rId2"/>
    <p:sldId id="432" r:id="rId3"/>
    <p:sldId id="431" r:id="rId4"/>
    <p:sldId id="429" r:id="rId5"/>
    <p:sldId id="426" r:id="rId6"/>
    <p:sldId id="430" r:id="rId7"/>
    <p:sldId id="396" r:id="rId8"/>
    <p:sldId id="397" r:id="rId9"/>
    <p:sldId id="428" r:id="rId10"/>
    <p:sldId id="427" r:id="rId11"/>
    <p:sldId id="398" r:id="rId12"/>
    <p:sldId id="401" r:id="rId13"/>
    <p:sldId id="404" r:id="rId14"/>
    <p:sldId id="405" r:id="rId15"/>
    <p:sldId id="406" r:id="rId16"/>
    <p:sldId id="422" r:id="rId17"/>
    <p:sldId id="407" r:id="rId18"/>
    <p:sldId id="423" r:id="rId19"/>
    <p:sldId id="408" r:id="rId20"/>
    <p:sldId id="409" r:id="rId21"/>
    <p:sldId id="433" r:id="rId22"/>
    <p:sldId id="4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8AE7D-FD28-4B20-A54D-E7967ECD48F5}" v="46" dt="2022-07-27T10:23:56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2.bin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600" b="1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Pupils achieving the Core Subject indicator at KS2</a:t>
            </a:r>
          </a:p>
        </c:rich>
      </c:tx>
      <c:layout>
        <c:manualLayout>
          <c:xMode val="edge"/>
          <c:yMode val="edge"/>
          <c:x val="0.2310444464566018"/>
          <c:y val="1.358233569116977E-2"/>
        </c:manualLayout>
      </c:layout>
      <c:overlay val="0"/>
      <c:spPr>
        <a:noFill/>
        <a:ln>
          <a:noFill/>
        </a:ln>
      </c:spPr>
    </c:title>
    <c:autoTitleDeleted val="0"/>
    <c:plotArea>
      <c:layout>
        <c:manualLayout>
          <c:xMode val="edge"/>
          <c:yMode val="edge"/>
          <c:x val="0.10172345618856722"/>
          <c:y val="7.8040856806532638E-2"/>
          <c:w val="0.85794520229672566"/>
          <c:h val="0.84251620433251551"/>
        </c:manualLayout>
      </c:layout>
      <c:lineChart>
        <c:grouping val="standard"/>
        <c:varyColors val="0"/>
        <c:ser>
          <c:idx val="0"/>
          <c:order val="0"/>
          <c:tx>
            <c:v>FSM</c:v>
          </c:tx>
          <c:spPr>
            <a:ln w="25402">
              <a:solidFill>
                <a:srgbClr val="0070C0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1"/>
              <c:pt idx="0">
                <c:v>2006</c:v>
              </c:pt>
              <c:pt idx="1">
                <c:v>2007</c:v>
              </c:pt>
              <c:pt idx="2">
                <c:v>2008</c:v>
              </c:pt>
              <c:pt idx="3">
                <c:v>2009</c:v>
              </c:pt>
              <c:pt idx="4">
                <c:v>2010</c:v>
              </c:pt>
              <c:pt idx="5">
                <c:v>2011</c:v>
              </c:pt>
              <c:pt idx="6">
                <c:v>2012</c:v>
              </c:pt>
              <c:pt idx="7">
                <c:v>2013</c:v>
              </c:pt>
              <c:pt idx="8">
                <c:v>2014</c:v>
              </c:pt>
              <c:pt idx="9">
                <c:v>2015</c:v>
              </c:pt>
              <c:pt idx="10">
                <c:v>2016</c:v>
              </c:pt>
            </c:numLit>
          </c:cat>
          <c:val>
            <c:numLit>
              <c:formatCode>General</c:formatCode>
              <c:ptCount val="11"/>
              <c:pt idx="0">
                <c:v>54.8</c:v>
              </c:pt>
              <c:pt idx="1">
                <c:v>54.214559386973185</c:v>
              </c:pt>
              <c:pt idx="2">
                <c:v>56.538948701709948</c:v>
              </c:pt>
              <c:pt idx="3">
                <c:v>59.364014062000635</c:v>
              </c:pt>
              <c:pt idx="4">
                <c:v>60.221425230001557</c:v>
              </c:pt>
              <c:pt idx="5">
                <c:v>63.5774865073246</c:v>
              </c:pt>
              <c:pt idx="6">
                <c:v>66.655984617849711</c:v>
              </c:pt>
              <c:pt idx="7">
                <c:v>69.779591836734696</c:v>
              </c:pt>
              <c:pt idx="8">
                <c:v>71.908447225424013</c:v>
              </c:pt>
              <c:pt idx="9">
                <c:v>75.099800399201598</c:v>
              </c:pt>
              <c:pt idx="10">
                <c:v>77.087829985057283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3615-4971-B755-C36B66B23AD0}"/>
            </c:ext>
          </c:extLst>
        </c:ser>
        <c:ser>
          <c:idx val="1"/>
          <c:order val="1"/>
          <c:tx>
            <c:v>Non FSM</c:v>
          </c:tx>
          <c:spPr>
            <a:ln w="25402">
              <a:solidFill>
                <a:srgbClr val="539DFF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1"/>
              <c:pt idx="0">
                <c:v>2006</c:v>
              </c:pt>
              <c:pt idx="1">
                <c:v>2007</c:v>
              </c:pt>
              <c:pt idx="2">
                <c:v>2008</c:v>
              </c:pt>
              <c:pt idx="3">
                <c:v>2009</c:v>
              </c:pt>
              <c:pt idx="4">
                <c:v>2010</c:v>
              </c:pt>
              <c:pt idx="5">
                <c:v>2011</c:v>
              </c:pt>
              <c:pt idx="6">
                <c:v>2012</c:v>
              </c:pt>
              <c:pt idx="7">
                <c:v>2013</c:v>
              </c:pt>
              <c:pt idx="8">
                <c:v>2014</c:v>
              </c:pt>
              <c:pt idx="9">
                <c:v>2015</c:v>
              </c:pt>
              <c:pt idx="10">
                <c:v>2016</c:v>
              </c:pt>
            </c:numLit>
          </c:cat>
          <c:val>
            <c:numLit>
              <c:formatCode>General</c:formatCode>
              <c:ptCount val="11"/>
              <c:pt idx="0">
                <c:v>78.8</c:v>
              </c:pt>
              <c:pt idx="1">
                <c:v>78.643746045138158</c:v>
              </c:pt>
              <c:pt idx="2">
                <c:v>79.658269737286417</c:v>
              </c:pt>
              <c:pt idx="3">
                <c:v>81.065695495368089</c:v>
              </c:pt>
              <c:pt idx="4">
                <c:v>82.62686787986388</c:v>
              </c:pt>
              <c:pt idx="5">
                <c:v>84.221904798671972</c:v>
              </c:pt>
              <c:pt idx="6">
                <c:v>86.654150043025894</c:v>
              </c:pt>
              <c:pt idx="7">
                <c:v>88.074764845989264</c:v>
              </c:pt>
              <c:pt idx="8">
                <c:v>89.647224284095799</c:v>
              </c:pt>
              <c:pt idx="9">
                <c:v>90.756109687535854</c:v>
              </c:pt>
              <c:pt idx="10">
                <c:v>91.394109812046764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3615-4971-B755-C36B66B23AD0}"/>
            </c:ext>
          </c:extLst>
        </c:ser>
        <c:ser>
          <c:idx val="2"/>
          <c:order val="2"/>
          <c:tx>
            <c:v>Gap</c:v>
          </c:tx>
          <c:spPr>
            <a:ln w="28575">
              <a:solidFill>
                <a:srgbClr val="7D60A0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1"/>
              <c:pt idx="0">
                <c:v>2006</c:v>
              </c:pt>
              <c:pt idx="1">
                <c:v>2007</c:v>
              </c:pt>
              <c:pt idx="2">
                <c:v>2008</c:v>
              </c:pt>
              <c:pt idx="3">
                <c:v>2009</c:v>
              </c:pt>
              <c:pt idx="4">
                <c:v>2010</c:v>
              </c:pt>
              <c:pt idx="5">
                <c:v>2011</c:v>
              </c:pt>
              <c:pt idx="6">
                <c:v>2012</c:v>
              </c:pt>
              <c:pt idx="7">
                <c:v>2013</c:v>
              </c:pt>
              <c:pt idx="8">
                <c:v>2014</c:v>
              </c:pt>
              <c:pt idx="9">
                <c:v>2015</c:v>
              </c:pt>
              <c:pt idx="10">
                <c:v>2016</c:v>
              </c:pt>
            </c:numLit>
          </c:cat>
          <c:val>
            <c:numLit>
              <c:formatCode>General</c:formatCode>
              <c:ptCount val="11"/>
              <c:pt idx="0">
                <c:v>24</c:v>
              </c:pt>
              <c:pt idx="1">
                <c:v>24.429186658164973</c:v>
              </c:pt>
              <c:pt idx="2">
                <c:v>23.119321035576469</c:v>
              </c:pt>
              <c:pt idx="3">
                <c:v>21.701681433367455</c:v>
              </c:pt>
              <c:pt idx="4">
                <c:v>22.405442649862323</c:v>
              </c:pt>
              <c:pt idx="5">
                <c:v>20.644418291347371</c:v>
              </c:pt>
              <c:pt idx="6">
                <c:v>19.998165425176182</c:v>
              </c:pt>
              <c:pt idx="7">
                <c:v>18.295173009254569</c:v>
              </c:pt>
              <c:pt idx="8">
                <c:v>17.738777058671786</c:v>
              </c:pt>
              <c:pt idx="9">
                <c:v>15.656309288334256</c:v>
              </c:pt>
              <c:pt idx="10">
                <c:v>14.306279826989481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3615-4971-B755-C36B66B23AD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08342504"/>
        <c:axId val="408343288"/>
      </c:lineChart>
      <c:valAx>
        <c:axId val="408343288"/>
        <c:scaling>
          <c:orientation val="minMax"/>
          <c:max val="100"/>
          <c:min val="0"/>
        </c:scaling>
        <c:delete val="0"/>
        <c:axPos val="l"/>
        <c:majorGridlines>
          <c:spPr>
            <a:ln w="12701">
              <a:solidFill>
                <a:srgbClr val="C0C0C0"/>
              </a:solidFill>
              <a:prstDash val="solid"/>
              <a:round/>
            </a:ln>
          </c:spPr>
        </c:majorGridlines>
        <c:title>
          <c:tx>
            <c:rich>
              <a:bodyPr lIns="0" tIns="0" rIns="0" bIns="0"/>
              <a:lstStyle/>
              <a:p>
                <a:pPr marL="0" marR="0" indent="0"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tabLst/>
                  <a:defRPr sz="1200" b="1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200" b="1" i="0" u="none" strike="noStrike" kern="1200" cap="none" spc="0" baseline="0">
                    <a:solidFill>
                      <a:srgbClr val="000000"/>
                    </a:solidFill>
                    <a:uFillTx/>
                    <a:latin typeface="Arial"/>
                    <a:ea typeface="Arial"/>
                    <a:cs typeface="Arial"/>
                  </a:rPr>
                  <a:t>% achieving the Core Subject Indicator at KS2</a:t>
                </a:r>
              </a:p>
            </c:rich>
          </c:tx>
          <c:layout>
            <c:manualLayout>
              <c:xMode val="edge"/>
              <c:yMode val="edge"/>
              <c:x val="4.0033860699505514E-2"/>
              <c:y val="0.10494386324406067"/>
            </c:manualLayout>
          </c:layout>
          <c:overlay val="0"/>
          <c:spPr>
            <a:noFill/>
            <a:ln>
              <a:noFill/>
            </a:ln>
          </c:spPr>
        </c:title>
        <c:numFmt formatCode="General" sourceLinked="0"/>
        <c:majorTickMark val="out"/>
        <c:minorTickMark val="none"/>
        <c:tickLblPos val="nextTo"/>
        <c:spPr>
          <a:noFill/>
          <a:ln w="3172">
            <a:solidFill>
              <a:srgbClr val="000000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2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08342504"/>
        <c:crosses val="autoZero"/>
        <c:crossBetween val="between"/>
        <c:majorUnit val="10"/>
      </c:valAx>
      <c:catAx>
        <c:axId val="40834250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3172">
            <a:solidFill>
              <a:srgbClr val="000000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2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08343288"/>
        <c:crossesAt val="0"/>
        <c:auto val="1"/>
        <c:lblAlgn val="ctr"/>
        <c:lblOffset val="100"/>
        <c:noMultiLvlLbl val="0"/>
      </c:catAx>
      <c:spPr>
        <a:solidFill>
          <a:srgbClr val="FFFFFF"/>
        </a:solidFill>
        <a:ln w="12701">
          <a:solidFill>
            <a:srgbClr val="808080"/>
          </a:solidFill>
          <a:prstDash val="solid"/>
          <a:round/>
        </a:ln>
      </c:spPr>
    </c:plotArea>
    <c:legend>
      <c:legendPos val="r"/>
      <c:layout>
        <c:manualLayout>
          <c:xMode val="edge"/>
          <c:yMode val="edge"/>
          <c:x val="0.76931926183935639"/>
          <c:y val="0.42065046197765937"/>
        </c:manualLayout>
      </c:layout>
      <c:overlay val="0"/>
      <c:spPr>
        <a:solidFill>
          <a:srgbClr val="FFFFFF"/>
        </a:solidFill>
        <a:ln w="3172">
          <a:solidFill>
            <a:srgbClr val="000000"/>
          </a:solidFill>
          <a:prstDash val="solid"/>
          <a:round/>
        </a:ln>
      </c:spPr>
      <c:txPr>
        <a:bodyPr lIns="0" tIns="0" rIns="0" bIns="0"/>
        <a:lstStyle/>
        <a:p>
          <a:pPr marL="0" marR="0" indent="0" defTabSz="914400" fontAlgn="auto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tabLst/>
            <a:defRPr sz="925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DDECFF"/>
    </a:solidFill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GB" sz="1200" b="0" i="0" u="none" strike="noStrike" kern="1200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600" b="1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Arial"/>
                <a:cs typeface="Arial"/>
              </a:rPr>
              <a:t>Pupils achieving the L2 inclusive at KS4</a:t>
            </a:r>
          </a:p>
        </c:rich>
      </c:tx>
      <c:layout>
        <c:manualLayout>
          <c:xMode val="edge"/>
          <c:yMode val="edge"/>
          <c:x val="0.32167241108635003"/>
          <c:y val="1.1311661486841531E-2"/>
        </c:manualLayout>
      </c:layout>
      <c:overlay val="0"/>
      <c:spPr>
        <a:noFill/>
        <a:ln>
          <a:noFill/>
        </a:ln>
      </c:spPr>
    </c:title>
    <c:autoTitleDeleted val="0"/>
    <c:plotArea>
      <c:layout>
        <c:manualLayout>
          <c:xMode val="edge"/>
          <c:yMode val="edge"/>
          <c:x val="8.6658984278898898E-2"/>
          <c:y val="7.5517964688779138E-2"/>
          <c:w val="0.87197522267090444"/>
          <c:h val="0.87393542651029499"/>
        </c:manualLayout>
      </c:layout>
      <c:lineChart>
        <c:grouping val="standard"/>
        <c:varyColors val="0"/>
        <c:ser>
          <c:idx val="0"/>
          <c:order val="0"/>
          <c:tx>
            <c:v>Non FSM</c:v>
          </c:tx>
          <c:spPr>
            <a:ln w="25402">
              <a:solidFill>
                <a:srgbClr val="004AAC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0"/>
              <c:pt idx="0">
                <c:v>2006</c:v>
              </c:pt>
              <c:pt idx="1">
                <c:v>2007</c:v>
              </c:pt>
              <c:pt idx="2">
                <c:v>2009</c:v>
              </c:pt>
              <c:pt idx="3">
                <c:v>2010</c:v>
              </c:pt>
              <c:pt idx="4">
                <c:v>2011</c:v>
              </c:pt>
              <c:pt idx="5">
                <c:v>2012</c:v>
              </c:pt>
              <c:pt idx="6">
                <c:v>2013</c:v>
              </c:pt>
              <c:pt idx="7">
                <c:v>2014</c:v>
              </c:pt>
              <c:pt idx="8">
                <c:v>2015</c:v>
              </c:pt>
              <c:pt idx="9">
                <c:v>2016</c:v>
              </c:pt>
            </c:numLit>
          </c:cat>
          <c:val>
            <c:numLit>
              <c:formatCode>General</c:formatCode>
              <c:ptCount val="10"/>
              <c:pt idx="0">
                <c:v>46.5</c:v>
              </c:pt>
              <c:pt idx="1">
                <c:v>47.654925598041068</c:v>
              </c:pt>
              <c:pt idx="2">
                <c:v>52.061570503433238</c:v>
              </c:pt>
              <c:pt idx="3">
                <c:v>54.643592639341001</c:v>
              </c:pt>
              <c:pt idx="4">
                <c:v>55.743814486352186</c:v>
              </c:pt>
              <c:pt idx="5">
                <c:v>56.566610691295828</c:v>
              </c:pt>
              <c:pt idx="6">
                <c:v>58.453597745254505</c:v>
              </c:pt>
              <c:pt idx="7">
                <c:v>61.554458935495241</c:v>
              </c:pt>
              <c:pt idx="8">
                <c:v>64.059651425654479</c:v>
              </c:pt>
              <c:pt idx="9">
                <c:v>66.8390262313644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F7EA-47E7-8042-C1E9092B5CC4}"/>
            </c:ext>
          </c:extLst>
        </c:ser>
        <c:ser>
          <c:idx val="1"/>
          <c:order val="1"/>
          <c:tx>
            <c:v>FSM</c:v>
          </c:tx>
          <c:spPr>
            <a:ln w="25402">
              <a:solidFill>
                <a:srgbClr val="002D6A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0"/>
              <c:pt idx="0">
                <c:v>2006</c:v>
              </c:pt>
              <c:pt idx="1">
                <c:v>2007</c:v>
              </c:pt>
              <c:pt idx="2">
                <c:v>2009</c:v>
              </c:pt>
              <c:pt idx="3">
                <c:v>2010</c:v>
              </c:pt>
              <c:pt idx="4">
                <c:v>2011</c:v>
              </c:pt>
              <c:pt idx="5">
                <c:v>2012</c:v>
              </c:pt>
              <c:pt idx="6">
                <c:v>2013</c:v>
              </c:pt>
              <c:pt idx="7">
                <c:v>2014</c:v>
              </c:pt>
              <c:pt idx="8">
                <c:v>2015</c:v>
              </c:pt>
              <c:pt idx="9">
                <c:v>2016</c:v>
              </c:pt>
            </c:numLit>
          </c:cat>
          <c:val>
            <c:numLit>
              <c:formatCode>General</c:formatCode>
              <c:ptCount val="10"/>
              <c:pt idx="0">
                <c:v>17</c:v>
              </c:pt>
              <c:pt idx="1">
                <c:v>18.042071197411001</c:v>
              </c:pt>
              <c:pt idx="2">
                <c:v>20.116794200563834</c:v>
              </c:pt>
              <c:pt idx="3">
                <c:v>20.66822066822067</c:v>
              </c:pt>
              <c:pt idx="4">
                <c:v>21.990309355199404</c:v>
              </c:pt>
              <c:pt idx="5">
                <c:v>23.351330505206324</c:v>
              </c:pt>
              <c:pt idx="6">
                <c:v>25.801928133216478</c:v>
              </c:pt>
              <c:pt idx="7">
                <c:v>27.763207193705508</c:v>
              </c:pt>
              <c:pt idx="8">
                <c:v>31.625921614280173</c:v>
              </c:pt>
              <c:pt idx="9">
                <c:v>35.57990489973124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F7EA-47E7-8042-C1E9092B5CC4}"/>
            </c:ext>
          </c:extLst>
        </c:ser>
        <c:ser>
          <c:idx val="2"/>
          <c:order val="2"/>
          <c:tx>
            <c:v>Gap</c:v>
          </c:tx>
          <c:spPr>
            <a:ln w="25402">
              <a:solidFill>
                <a:srgbClr val="539DFF"/>
              </a:solidFill>
              <a:prstDash val="solid"/>
              <a:round/>
            </a:ln>
          </c:spPr>
          <c:marker>
            <c:symbol val="none"/>
          </c:marker>
          <c:cat>
            <c:numLit>
              <c:formatCode>General</c:formatCode>
              <c:ptCount val="10"/>
              <c:pt idx="0">
                <c:v>2006</c:v>
              </c:pt>
              <c:pt idx="1">
                <c:v>2007</c:v>
              </c:pt>
              <c:pt idx="2">
                <c:v>2009</c:v>
              </c:pt>
              <c:pt idx="3">
                <c:v>2010</c:v>
              </c:pt>
              <c:pt idx="4">
                <c:v>2011</c:v>
              </c:pt>
              <c:pt idx="5">
                <c:v>2012</c:v>
              </c:pt>
              <c:pt idx="6">
                <c:v>2013</c:v>
              </c:pt>
              <c:pt idx="7">
                <c:v>2014</c:v>
              </c:pt>
              <c:pt idx="8">
                <c:v>2015</c:v>
              </c:pt>
              <c:pt idx="9">
                <c:v>2016</c:v>
              </c:pt>
            </c:numLit>
          </c:cat>
          <c:val>
            <c:numLit>
              <c:formatCode>General</c:formatCode>
              <c:ptCount val="10"/>
              <c:pt idx="0">
                <c:v>29.5</c:v>
              </c:pt>
              <c:pt idx="1">
                <c:v>29.612854400630066</c:v>
              </c:pt>
              <c:pt idx="2">
                <c:v>31.944776302869403</c:v>
              </c:pt>
              <c:pt idx="3">
                <c:v>33.975371971120332</c:v>
              </c:pt>
              <c:pt idx="4">
                <c:v>33.753505131152778</c:v>
              </c:pt>
              <c:pt idx="5">
                <c:v>33.215280186089501</c:v>
              </c:pt>
              <c:pt idx="6">
                <c:v>32.651669612038027</c:v>
              </c:pt>
              <c:pt idx="7">
                <c:v>33.791251741789736</c:v>
              </c:pt>
              <c:pt idx="8">
                <c:v>32.433729811374306</c:v>
              </c:pt>
              <c:pt idx="9">
                <c:v>31.25912133163316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2-F7EA-47E7-8042-C1E9092B5C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09031736"/>
        <c:axId val="409030952"/>
      </c:lineChart>
      <c:valAx>
        <c:axId val="409030952"/>
        <c:scaling>
          <c:orientation val="minMax"/>
          <c:max val="100"/>
          <c:min val="0"/>
        </c:scaling>
        <c:delete val="0"/>
        <c:axPos val="l"/>
        <c:majorGridlines>
          <c:spPr>
            <a:ln w="12701">
              <a:solidFill>
                <a:srgbClr val="C0C0C0"/>
              </a:solidFill>
              <a:prstDash val="solid"/>
              <a:round/>
            </a:ln>
          </c:spPr>
        </c:majorGridlines>
        <c:title>
          <c:tx>
            <c:rich>
              <a:bodyPr lIns="0" tIns="0" rIns="0" bIns="0"/>
              <a:lstStyle/>
              <a:p>
                <a:pPr marL="0" marR="0" indent="0" algn="ctr" defTabSz="91440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tabLst/>
                  <a:defRPr sz="1400" b="0" i="0" u="none" strike="noStrike" kern="1200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GB" sz="1400" b="0" i="0" u="none" strike="noStrike" kern="1200" cap="none" spc="0" baseline="0">
                    <a:solidFill>
                      <a:srgbClr val="000000"/>
                    </a:solidFill>
                    <a:uFillTx/>
                    <a:latin typeface="Arial"/>
                    <a:ea typeface="Arial"/>
                    <a:cs typeface="Arial"/>
                  </a:rPr>
                  <a:t>% achieving the L2 threshold including English/Welsh and Mathematics at KS4</a:t>
                </a:r>
              </a:p>
            </c:rich>
          </c:tx>
          <c:layout>
            <c:manualLayout>
              <c:xMode val="edge"/>
              <c:yMode val="edge"/>
              <c:x val="2.5169916915996848E-2"/>
              <c:y val="0.12711782836633378"/>
            </c:manualLayout>
          </c:layout>
          <c:overlay val="0"/>
          <c:spPr>
            <a:noFill/>
            <a:ln>
              <a:noFill/>
            </a:ln>
          </c:spPr>
        </c:title>
        <c:numFmt formatCode="0" sourceLinked="0"/>
        <c:majorTickMark val="out"/>
        <c:minorTickMark val="none"/>
        <c:tickLblPos val="nextTo"/>
        <c:spPr>
          <a:noFill/>
          <a:ln w="3172">
            <a:solidFill>
              <a:srgbClr val="000000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4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09031736"/>
        <c:crosses val="autoZero"/>
        <c:crossBetween val="between"/>
        <c:majorUnit val="10"/>
      </c:valAx>
      <c:catAx>
        <c:axId val="4090317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3172">
            <a:solidFill>
              <a:srgbClr val="000000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400" b="0" i="0" u="none" strike="noStrike" kern="1200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09030952"/>
        <c:crossesAt val="0"/>
        <c:auto val="1"/>
        <c:lblAlgn val="ctr"/>
        <c:lblOffset val="100"/>
        <c:noMultiLvlLbl val="0"/>
      </c:catAx>
      <c:spPr>
        <a:solidFill>
          <a:srgbClr val="FFFFFF"/>
        </a:solidFill>
        <a:ln w="12701">
          <a:solidFill>
            <a:srgbClr val="808080"/>
          </a:solidFill>
          <a:prstDash val="solid"/>
          <a:round/>
        </a:ln>
      </c:spPr>
    </c:plotArea>
    <c:legend>
      <c:legendPos val="r"/>
      <c:layout>
        <c:manualLayout>
          <c:xMode val="edge"/>
          <c:yMode val="edge"/>
          <c:x val="0.61633899263441849"/>
          <c:y val="0.12033806825676246"/>
        </c:manualLayout>
      </c:layout>
      <c:overlay val="0"/>
      <c:spPr>
        <a:solidFill>
          <a:srgbClr val="FFFFFF"/>
        </a:solidFill>
        <a:ln w="3172">
          <a:solidFill>
            <a:srgbClr val="000000"/>
          </a:solidFill>
          <a:prstDash val="solid"/>
          <a:round/>
        </a:ln>
      </c:spPr>
      <c:txPr>
        <a:bodyPr lIns="0" tIns="0" rIns="0" bIns="0"/>
        <a:lstStyle/>
        <a:p>
          <a:pPr marL="0" marR="0" indent="0" defTabSz="914400" fontAlgn="auto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tabLst/>
            <a:defRPr sz="850" b="0" i="0" u="none" strike="noStrike" kern="1200" baseline="0">
              <a:solidFill>
                <a:srgbClr val="000000"/>
              </a:solidFill>
              <a:latin typeface="Arial"/>
              <a:ea typeface="Arial"/>
              <a:cs typeface="Arial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rgbClr val="DDECFF"/>
    </a:solidFill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GB" sz="1200" b="0" i="0" u="none" strike="noStrike" kern="1200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2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EC217C-B148-4898-A393-83D34E7466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87245-7F78-4DA3-A5AE-CEFCC8CCF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175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150327-child-poverty-strategy-walesv2-en.pdf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gov.wales/docs/dsjlg/publications/cyp/150327-child-poverty-strategy-children-summary-v1-en.pdf" TargetMode="Externa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ADA9FFE6-FB8C-836C-50A8-F9070F0E06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C2D8764D-5D64-1AEF-7B22-6571088CEB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Map of deprivation</a:t>
            </a:r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FEB79676-D73F-F535-6459-0914682789B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00B9B04-A25F-44EE-9C6B-CA70350386C7}" type="slidenum">
              <a:rPr lang="cy-GB" altLang="en-US" sz="1200" smtClean="0"/>
              <a:pPr/>
              <a:t>5</a:t>
            </a:fld>
            <a:endParaRPr lang="cy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120A4CE9-D68B-7D59-A7E3-12AD9047B8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E21CDD2D-72C8-935C-C3D5-4376DA0B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The darker blue indicates children living in social housing or rented accommodation.  Light blue is home owners.</a:t>
            </a: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C8835506-B914-86EF-91AC-391B7D2E5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474994D-2C82-41E7-A86B-761C91A0522C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699B1C0E-CAC7-0A8F-2AF7-62A5FA7716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19B3C758-579D-575C-7E3E-15DE9ABD06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5F5B60A-28B9-13C7-9610-992268B65A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FA4B00-A4F3-462A-9462-9E40C308B626}" type="slidenum">
              <a:rPr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414AF0E1-F8B9-3D81-186D-F2425EC106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4A79D969-14D7-35BA-F573-03F427F381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0C8A2CF0-B367-1EFD-07E1-5D99868B8F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2C73658-F42E-4677-84E1-FCF81A119D4B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99038958-129C-88B0-9482-88414182A3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A3AE0B84-BDE3-B273-234C-BF0DE041D4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Exam results</a:t>
            </a: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00D559D4-18E6-D13C-C738-0DADD300C2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624F459-088C-4329-9DD4-74CF71AD3510}" type="slidenum">
              <a:rPr lang="cy-GB" altLang="en-US" sz="1200" smtClean="0"/>
              <a:pPr/>
              <a:t>10</a:t>
            </a:fld>
            <a:endParaRPr lang="cy-GB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42D03FB2-2A07-716A-F61A-86AC2B57FF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202CDC3D-BA72-5475-0F3E-7233D9F235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A7383CD0-E58C-B7BA-0975-A80E8186F0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FF7050C2-5822-4812-AFE3-D28D1F985B30}" type="slidenum">
              <a:rPr lang="en-GB" altLang="en-US" smtClean="0"/>
              <a:pPr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941D97D-1004-CF1D-E7C9-72A0147EB5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2E8ED4E-F95A-EC26-178D-FDBB91DA8E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59B560C-0FEF-2349-5B16-42E3760A9B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C3DBADA-AA4F-4AC6-BEDC-CE474BA4B256}" type="slidenum">
              <a:rPr lang="en-GB" altLang="en-US" smtClean="0"/>
              <a:pPr eaLnBrk="1" hangingPunct="1">
                <a:spcBef>
                  <a:spcPct val="0"/>
                </a:spcBef>
              </a:pPr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A5CF7415-FCE3-7582-6EF6-869EBE4557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7A25BA36-A7C4-F8A7-48F7-D4EC6AFF9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125087B3-8895-FF2B-06E0-CF0896AA8A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80FDCA5-E958-4339-B889-E816CE65F3C6}" type="slidenum">
              <a:rPr lang="en-GB" altLang="en-US" smtClean="0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13D891FB-25A9-44D6-CB4A-37A2179D7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31FECC2B-0946-B0D5-F5F8-55D4F1723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2B2AE720-36C3-51D8-C156-F2E48BCB2D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40AF835-4858-42F0-85A4-4D2F62AF7C39}" type="slidenum">
              <a:rPr lang="en-GB" altLang="en-US" smtClean="0"/>
              <a:pPr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2F14F82E-AC2A-BEFE-86C9-37BCA3C0B6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52C6E040-A2F0-182D-1F43-8769253088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What is equality?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What does it look like?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We need an equal and fair system where every child has the chance and opportunity to achieve a happy, sustainable and productive life out of poverty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15C4ACF4-D9A6-DE9B-735C-CBCBF7FB3B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9F59777-D333-4E6E-8F5A-3695FA350C93}" type="slidenum">
              <a:rPr lang="en-GB" altLang="en-US" smtClean="0"/>
              <a:pPr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F8E24D7C-CD96-DE7D-48FD-87C48DB2AC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F51E78ED-7F0E-3F40-C5E0-C5E7B0609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ED755A4F-0FCC-8E3B-8E87-986427995A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03B4A31-0747-4EA8-BEB9-D5F45CE076F3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FF7B460B-6854-4A3C-D9C2-4B3F1C3E37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87AD4728-0EDE-7B26-71DD-20F10DD2C4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72399968-336C-3404-CAFD-FC7E4A013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7F3601D-EE29-4A7C-B360-D5927545BE2B}" type="slidenum">
              <a:rPr lang="en-GB" altLang="en-US" smtClean="0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2DF77228-EA7D-9FE7-6C8F-A6E4C51EE5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A28E78A-C636-506F-3A28-9B438F141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Great importance placed on early intervention and early years education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Building a brighter future</a:t>
            </a:r>
          </a:p>
          <a:p>
            <a:r>
              <a:rPr lang="en-GB" altLang="en-US">
                <a:latin typeface="Arial" panose="020B0604020202020204" pitchFamily="34" charset="0"/>
              </a:rPr>
              <a:t>Ten year early years workforce development plan</a:t>
            </a:r>
          </a:p>
          <a:p>
            <a:r>
              <a:rPr lang="en-GB" altLang="en-US">
                <a:latin typeface="Arial" panose="020B0604020202020204" pitchFamily="34" charset="0"/>
              </a:rPr>
              <a:t>Tackling Poverty Plan</a:t>
            </a:r>
          </a:p>
          <a:p>
            <a:r>
              <a:rPr lang="en-GB" altLang="en-US">
                <a:latin typeface="Arial" panose="020B0604020202020204" pitchFamily="34" charset="0"/>
              </a:rPr>
              <a:t>But how m uch influence do</a:t>
            </a:r>
          </a:p>
          <a:p>
            <a:r>
              <a:rPr lang="en-GB" altLang="en-US">
                <a:latin typeface="Arial" panose="020B0604020202020204" pitchFamily="34" charset="0"/>
              </a:rPr>
              <a:t> these policies have on the children’s lives?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  <a:hlinkClick r:id="rId3"/>
              </a:rPr>
              <a:t>http://gov.wales/docs/dsjlg/publications/150327-child-poverty-strategy-walesv2-en.pdf</a:t>
            </a:r>
            <a:endParaRPr lang="en-GB" altLang="en-US"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  <a:hlinkClick r:id="rId4"/>
              </a:rPr>
              <a:t>http://gov.wales/docs/dsjlg/publications/cyp/150327-child-poverty-strategy-children-summary-v1-en.pdf</a:t>
            </a:r>
            <a:endParaRPr lang="en-GB" altLang="en-US"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8BFF5794-54DC-EF08-861B-F68CBA12FE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F8CDD69-B793-43C5-9D5D-D6A0705CD8AE}" type="slidenum">
              <a:rPr lang="en-GB" altLang="en-US" smtClean="0"/>
              <a:pPr eaLnBrk="1" hangingPunct="1"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B5E24237-92BD-6B13-4611-D8DB90636C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68C3AE12-DBB3-094B-2D88-C523E30EF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95C4A00E-70E0-46D8-7387-7B244E741F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33F07CA-3E7B-4E29-8CAD-49CA483700CC}" type="slidenum">
              <a:rPr lang="en-GB" altLang="en-US" smtClean="0"/>
              <a:pPr eaLnBrk="1" hangingPunct="1"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0BA68BEA-E75E-DC34-94D8-CC22C8D886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87221D72-E11C-A428-3929-A808C8FCE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3677189A-71C5-94F7-1B6C-DC6CDA4BA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8990F87-C6AE-42A0-BF56-21C8C36F6B22}" type="slidenum">
              <a:rPr lang="en-GB" altLang="en-US" smtClean="0"/>
              <a:pPr eaLnBrk="1" hangingPunct="1">
                <a:spcBef>
                  <a:spcPct val="0"/>
                </a:spcBef>
              </a:pPr>
              <a:t>20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760006F2-AE87-E6C6-F626-0846D85272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50A966F9-CEB0-066A-DA79-166CEC9A1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411CF534-F14E-057F-378F-10139D16B8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DE7D4B8-82E5-4A67-AF20-7F47BB288C6C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F87362FE-9A10-E9B2-95D8-84F5A7431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9087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vethechildren.org.uk/content/dam/global/reports/education-and-child-protection/stc-wales-childcare-report-2017.pdf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19-11/welsh-index-multiple-deprivation-2019-results-infographic-207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20-10/examination-results-september-2019-august-2020-provisional-399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huKPxcLMAhVKGsAKHXnFDqQQjRwIBw&amp;url=https%3A%2F%2Fwww.jrf.org.uk%2Fpress%2Ffalling-pensioner-poverty-should-be-celebrated-children-face-increasingly-insecure-future&amp;psig=AFQjCNF9wfDFxT_mcmCa_3E-SP5gooQspA&amp;ust=146252348537583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qdi7w8LMAhVJCsAKHRIEDosQjRwIBw&amp;url=http%3A%2F%2Fwww.sochealth.co.uk%2Fnational-health-service%2Fpublic-health-and-wellbeing%2Fpoverty-and-inequality%2Fchild-poverty-and-health%2F&amp;psig=AFQjCNF9wfDFxT_mcmCa_3E-SP5gooQspA&amp;ust=146252348537583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jnvLBwMLMAhVhK8AKHTPHCw8QjRwIBw&amp;url=http%3A%2F%2Foneworldgifted.weebly.com%2Fblog%2Fwhy-i-hate-the-equality-vs-equity-graphic&amp;bvm=bv.121421273,d.ZGg&amp;psig=AFQjCNGjQ2cydoiE7wK-a1sIF_oZz0HXLA&amp;ust=1462522861606652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6/child-poverty-strategy-for-wales-report.pd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6/child-poverty-strategy-for-wales-report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healthnetwork.cymru/" TargetMode="External"/><Relationship Id="rId2" Type="http://schemas.openxmlformats.org/officeDocument/2006/relationships/hyperlink" Target="https://www.savethechildren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rf.org.uk/" TargetMode="External"/><Relationship Id="rId5" Type="http://schemas.openxmlformats.org/officeDocument/2006/relationships/hyperlink" Target="https://statswales.gov.wales/" TargetMode="External"/><Relationship Id="rId4" Type="http://schemas.openxmlformats.org/officeDocument/2006/relationships/hyperlink" Target="https://gov.wales/sites/default/files/statistics-and-research/2020-10/examination-results-september-2019-august-2020-provisional-399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news/datablog/2011/feb/23/child-poverty-britain-map" TargetMode="External"/><Relationship Id="rId7" Type="http://schemas.openxmlformats.org/officeDocument/2006/relationships/hyperlink" Target="https://gov.wales/achievement-and-entitlement-free-school-meals-2019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rf.org.uk/press/falling-pensioner-poverty-should-be-celebrated-children-face-increasingly-insecure-future" TargetMode="External"/><Relationship Id="rId5" Type="http://schemas.openxmlformats.org/officeDocument/2006/relationships/hyperlink" Target="http://gov.wales/statistics-and-research/academic-achievement-free-school-meals/?lang=en" TargetMode="External"/><Relationship Id="rId4" Type="http://schemas.openxmlformats.org/officeDocument/2006/relationships/hyperlink" Target="https://assemblyinbrief.wordpress.com/2014/11/27/welsh-index-of-multiple-deprivation-201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3">
            <a:extLst>
              <a:ext uri="{FF2B5EF4-FFF2-40B4-BE49-F238E27FC236}">
                <a16:creationId xmlns:a16="http://schemas.microsoft.com/office/drawing/2014/main" id="{8AF88465-016D-CB79-3F50-22FF9B527A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/>
              <a:t>Tlodi</a:t>
            </a:r>
            <a:r>
              <a:rPr lang="en-GB" altLang="en-US" dirty="0"/>
              <a:t>/ </a:t>
            </a:r>
            <a:r>
              <a:rPr lang="en-GB" altLang="en-US" dirty="0">
                <a:solidFill>
                  <a:srgbClr val="0070C0"/>
                </a:solidFill>
              </a:rPr>
              <a:t>Poverty</a:t>
            </a:r>
          </a:p>
        </p:txBody>
      </p:sp>
      <p:sp>
        <p:nvSpPr>
          <p:cNvPr id="7171" name="Content Placeholder 4">
            <a:extLst>
              <a:ext uri="{FF2B5EF4-FFF2-40B4-BE49-F238E27FC236}">
                <a16:creationId xmlns:a16="http://schemas.microsoft.com/office/drawing/2014/main" id="{5E94C806-5420-BB9B-ECF6-B43B6AE20F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1600"/>
              <a:t>Mae tlodi cymharol yn golygu bod yn llawer tlotach na'r rhan fwyaf o bobl mewn cymdeithas ac fe'i diffinnir yn aml fel byw ar lai na 60% o'r incwm canolrifol cenedlaethol.</a:t>
            </a:r>
          </a:p>
          <a:p>
            <a:pPr eaLnBrk="1" hangingPunct="1"/>
            <a:r>
              <a:rPr lang="en-GB" altLang="en-US" sz="1600"/>
              <a:t>Parheir i fodoli tlodi absoliwt – diffyg hanfodd materol sylfaenol bywyd – hyd yn oed yng ngwledydd cyfoethocaf Ewrop.</a:t>
            </a:r>
          </a:p>
          <a:p>
            <a:pPr eaLnBrk="1" hangingPunct="1"/>
            <a:r>
              <a:rPr lang="en-GB" altLang="en-US" sz="1600"/>
              <a:t>Mae straen byw mewn tlodi yn arbennig o niweidiol yn ystod beichiogrwydd ac i fabanod, plant a hen bobl.</a:t>
            </a:r>
          </a:p>
          <a:p>
            <a:pPr eaLnBrk="1" hangingPunct="1"/>
            <a:r>
              <a:rPr lang="en-GB" altLang="en-US" sz="1600"/>
              <a:t>Ystyr tlodi bwyd yw'r anallu i fforddio, neu gael mynediad at fwydydd sy'n ffurfio deiet iach sy'n dderbyniol yn gymdeithasol ac yn ddiwylliannol.</a:t>
            </a:r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  <a:p>
            <a:pPr eaLnBrk="1" hangingPunct="1"/>
            <a:endParaRPr lang="en-GB" altLang="en-US" sz="1600"/>
          </a:p>
        </p:txBody>
      </p:sp>
      <p:sp>
        <p:nvSpPr>
          <p:cNvPr id="7172" name="Content Placeholder 5">
            <a:extLst>
              <a:ext uri="{FF2B5EF4-FFF2-40B4-BE49-F238E27FC236}">
                <a16:creationId xmlns:a16="http://schemas.microsoft.com/office/drawing/2014/main" id="{4672FE99-499E-EF84-700D-9E3E28FD75E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Relative poverty means being much poorer than most people in society and is often defined as living on less than 60% of the national median income.</a:t>
            </a:r>
          </a:p>
          <a:p>
            <a:pPr eaLnBrk="1" hangingPunct="1"/>
            <a:r>
              <a:rPr lang="en-GB" altLang="en-US" sz="1600" b="1" dirty="0">
                <a:solidFill>
                  <a:srgbClr val="0070C0"/>
                </a:solidFill>
              </a:rPr>
              <a:t>Absolute poverty – a lack of the basic material necessities of life – continues to exist, even in the richest countries of Europe.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The stresses of living in poverty are particularly harmful during pregnancy and to babies, children and old people.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Food poverty means the inability to afford, or have access to foods which make up a socially and culturally acceptable healthy diet.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567A319-03AF-0C33-6131-DBAC406BD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Child Poverty</a:t>
            </a:r>
          </a:p>
        </p:txBody>
      </p:sp>
      <p:sp>
        <p:nvSpPr>
          <p:cNvPr id="8195" name="Content Placeholder 3">
            <a:extLst>
              <a:ext uri="{FF2B5EF4-FFF2-40B4-BE49-F238E27FC236}">
                <a16:creationId xmlns:a16="http://schemas.microsoft.com/office/drawing/2014/main" id="{78086AAB-67D5-5067-98AE-168E8247876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1600"/>
              <a:t>49,014 (28%) o blant o dan 5 oed yng Nghymru yn cael eu hystyried yn byw mewn tlodi incwm.</a:t>
            </a:r>
          </a:p>
          <a:p>
            <a:pPr eaLnBrk="1" hangingPunct="1"/>
            <a:r>
              <a:rPr lang="en-GB" altLang="en-US" sz="1600"/>
              <a:t> Mae traean o blant sy'n byw mewn tlodi (30-35%) eisoes ar ei hôl hi yn 5 oed.</a:t>
            </a:r>
          </a:p>
          <a:p>
            <a:pPr eaLnBrk="1" hangingPunct="1"/>
            <a:r>
              <a:rPr lang="en-GB" altLang="en-US" sz="1600"/>
              <a:t>Roedd plant o aelwydydd incwm isel yn fwy tebygol o aros yn y grŵp sy'n perfformio o'r gwaelod, ac roedd plant o aelwydydd incwm uwch yn fwy tebygol o gadw eu safle ar y brig.</a:t>
            </a:r>
          </a:p>
          <a:p>
            <a:pPr eaLnBrk="1" hangingPunct="1"/>
            <a:r>
              <a:rPr lang="en-GB" altLang="en-US" sz="1600"/>
              <a:t>(Achub y Plant 2017).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8196" name="Content Placeholder 4">
            <a:extLst>
              <a:ext uri="{FF2B5EF4-FFF2-40B4-BE49-F238E27FC236}">
                <a16:creationId xmlns:a16="http://schemas.microsoft.com/office/drawing/2014/main" id="{1FE0E1BC-1DDF-0AB2-34BD-33985458935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49,014 (28%) of children under 5 in Wales are considered to be living in income poverty.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 A third of children living in poverty (30-35%) were already falling behind at age 5.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Children from low-income households were more likely to remain in the bottom performing group, and children from higher-income households were more likely to retain their position at the top.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(Save the Children 2017).</a:t>
            </a:r>
          </a:p>
          <a:p>
            <a:pPr eaLnBrk="1" hangingPunct="1"/>
            <a:r>
              <a:rPr lang="en-GB" altLang="en-US" sz="1600" dirty="0">
                <a:hlinkClick r:id="rId2"/>
              </a:rPr>
              <a:t>https://www.savethechildren.org.uk/content/dam/global/reports/education-and-child-protection/stc-wales-childcare-report-2017.pdf</a:t>
            </a:r>
            <a:endParaRPr lang="en-GB" alt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4">
            <a:extLst>
              <a:ext uri="{FF2B5EF4-FFF2-40B4-BE49-F238E27FC236}">
                <a16:creationId xmlns:a16="http://schemas.microsoft.com/office/drawing/2014/main" id="{65A722AC-8FCE-5064-ECD1-04344EF26F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pic>
        <p:nvPicPr>
          <p:cNvPr id="9219" name="Picture 4" descr="See the source image">
            <a:extLst>
              <a:ext uri="{FF2B5EF4-FFF2-40B4-BE49-F238E27FC236}">
                <a16:creationId xmlns:a16="http://schemas.microsoft.com/office/drawing/2014/main" id="{230FDF5F-ED4B-2FA0-23FB-41B5320747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4825" y="274639"/>
            <a:ext cx="8642350" cy="5241925"/>
          </a:xfr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F1C07519-602C-FA9E-7323-ECD963D12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Welsh Index of Multiple Deprivation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24FACC0-05B8-4376-2734-51E7FE63A6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hlinkClick r:id="rId3"/>
              </a:rPr>
              <a:t>https://gov.wales/sites/default/files/statistics-and-research/2019-11/welsh-index-multiple-deprivation-2019-results-infographic-207.pdf</a:t>
            </a:r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101920F-F2CD-97E0-52BD-4A4ECD819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Poverty by housing status.</a:t>
            </a:r>
          </a:p>
        </p:txBody>
      </p:sp>
      <p:pic>
        <p:nvPicPr>
          <p:cNvPr id="12291" name="Content Placeholder 4">
            <a:extLst>
              <a:ext uri="{FF2B5EF4-FFF2-40B4-BE49-F238E27FC236}">
                <a16:creationId xmlns:a16="http://schemas.microsoft.com/office/drawing/2014/main" id="{EBEAD397-1DB3-2784-3ACB-90C5804D5B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1728788"/>
            <a:ext cx="8229600" cy="36576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DAA3599-AB00-730B-6EB9-1836960937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27576" y="5949950"/>
            <a:ext cx="6511925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Age 11</a:t>
            </a:r>
            <a:r>
              <a:rPr lang="en-GB" altLang="en-US" sz="1600">
                <a:solidFill>
                  <a:schemeClr val="bg1"/>
                </a:solidFill>
              </a:rPr>
              <a:t>(Source: Welsh Government, 2016)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02145D8-9E69-7406-E24C-25AC01AFF94E}"/>
              </a:ext>
            </a:extLst>
          </p:cNvPr>
          <p:cNvGraphicFramePr>
            <a:graphicFrameLocks/>
          </p:cNvGraphicFramePr>
          <p:nvPr/>
        </p:nvGraphicFramePr>
        <p:xfrm>
          <a:off x="1471612" y="116632"/>
          <a:ext cx="9210678" cy="56102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29C05075-047E-9FF6-2355-15E8443429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11676" y="5949950"/>
            <a:ext cx="6511925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Age 16 </a:t>
            </a:r>
            <a:r>
              <a:rPr lang="en-GB" altLang="en-US" sz="1600">
                <a:solidFill>
                  <a:schemeClr val="bg1"/>
                </a:solidFill>
              </a:rPr>
              <a:t>(Source: Welsh Government, 2016)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FEFF78-8C28-52D7-91CF-0DC0338154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31505" y="116632"/>
          <a:ext cx="8888188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>
            <a:extLst>
              <a:ext uri="{FF2B5EF4-FFF2-40B4-BE49-F238E27FC236}">
                <a16:creationId xmlns:a16="http://schemas.microsoft.com/office/drawing/2014/main" id="{1C21E39F-ABB0-BC66-2FCE-FEC9AB26E0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Educational Achievement/</a:t>
            </a:r>
            <a:r>
              <a:rPr lang="en-GB" altLang="en-US" sz="2800" dirty="0" err="1">
                <a:solidFill>
                  <a:srgbClr val="0070C0"/>
                </a:solidFill>
              </a:rPr>
              <a:t>Cyflawniad</a:t>
            </a:r>
            <a:r>
              <a:rPr lang="en-GB" altLang="en-US" sz="2800" dirty="0">
                <a:solidFill>
                  <a:srgbClr val="0070C0"/>
                </a:solidFill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</a:rPr>
              <a:t>Addysgol</a:t>
            </a:r>
            <a:endParaRPr lang="en-GB" altLang="en-US" sz="2800" dirty="0">
              <a:solidFill>
                <a:srgbClr val="0070C0"/>
              </a:solidFill>
            </a:endParaRPr>
          </a:p>
        </p:txBody>
      </p:sp>
      <p:sp>
        <p:nvSpPr>
          <p:cNvPr id="18435" name="Content Placeholder 4">
            <a:extLst>
              <a:ext uri="{FF2B5EF4-FFF2-40B4-BE49-F238E27FC236}">
                <a16:creationId xmlns:a16="http://schemas.microsoft.com/office/drawing/2014/main" id="{C2657D6F-0FB0-CE6E-50EB-635519D05D6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1600"/>
              <a:t>Roedd perfformiad disgyblion eFSM yn is na disgyblion nFSM ar gyfer diwedd y Cyfnod Sylfaen, Cyfnod Allweddol 2 a Chyfnod Allweddol 3 yn 2019.</a:t>
            </a:r>
          </a:p>
          <a:p>
            <a:pPr eaLnBrk="1" hangingPunct="1"/>
            <a:r>
              <a:rPr lang="en-GB" altLang="en-US" sz="1600"/>
              <a:t>Gostyngodd perfformiad disgyblion eFSM ar ddiwedd y Cyfnod Sylfaen rhwng 2018 a 2019.</a:t>
            </a:r>
          </a:p>
          <a:p>
            <a:pPr eaLnBrk="1" hangingPunct="1"/>
            <a:r>
              <a:rPr lang="en-GB" altLang="en-US" sz="1600"/>
              <a:t>Yn 2019 y bwlch mewn perfformiad ar gyfer dangosydd y Cyfnod Sylfaen oedd 20.4 pwynt canran.</a:t>
            </a:r>
          </a:p>
          <a:p>
            <a:pPr eaLnBrk="1" hangingPunct="1"/>
            <a:r>
              <a:rPr lang="en-GB" altLang="en-US" sz="1600"/>
              <a:t>Mae cysylltiad cryf rhwng cyflawniad a lefel yr hawl i gael prydau ysgol am ddim mewn ysgolion</a:t>
            </a:r>
          </a:p>
          <a:p>
            <a:pPr eaLnBrk="1" hangingPunct="1"/>
            <a:r>
              <a:rPr lang="en-GB" altLang="en-US" sz="1600"/>
              <a:t>(Llywodraeth Cymru, 2019)</a:t>
            </a:r>
          </a:p>
        </p:txBody>
      </p:sp>
      <p:sp>
        <p:nvSpPr>
          <p:cNvPr id="18436" name="Content Placeholder 5">
            <a:extLst>
              <a:ext uri="{FF2B5EF4-FFF2-40B4-BE49-F238E27FC236}">
                <a16:creationId xmlns:a16="http://schemas.microsoft.com/office/drawing/2014/main" id="{DA6F2490-1606-F15E-48D8-9DA3E19D66F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The performance of </a:t>
            </a:r>
            <a:r>
              <a:rPr lang="en-GB" altLang="en-US" sz="1600" dirty="0" err="1">
                <a:solidFill>
                  <a:srgbClr val="0070C0"/>
                </a:solidFill>
              </a:rPr>
              <a:t>eFSM</a:t>
            </a:r>
            <a:r>
              <a:rPr lang="en-GB" altLang="en-US" sz="1600" dirty="0">
                <a:solidFill>
                  <a:srgbClr val="0070C0"/>
                </a:solidFill>
              </a:rPr>
              <a:t> pupils was lower than </a:t>
            </a:r>
            <a:r>
              <a:rPr lang="en-GB" altLang="en-US" sz="1600" dirty="0" err="1">
                <a:solidFill>
                  <a:srgbClr val="0070C0"/>
                </a:solidFill>
              </a:rPr>
              <a:t>nFSM</a:t>
            </a:r>
            <a:r>
              <a:rPr lang="en-GB" altLang="en-US" sz="1600" dirty="0">
                <a:solidFill>
                  <a:srgbClr val="0070C0"/>
                </a:solidFill>
              </a:rPr>
              <a:t> pupils for end of Foundation Phase, Key Stage 2 and Key Stage 3 in 2019.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The performance of </a:t>
            </a:r>
            <a:r>
              <a:rPr lang="en-GB" altLang="en-US" sz="1600" dirty="0" err="1">
                <a:solidFill>
                  <a:srgbClr val="0070C0"/>
                </a:solidFill>
              </a:rPr>
              <a:t>eFSM</a:t>
            </a:r>
            <a:r>
              <a:rPr lang="en-GB" altLang="en-US" sz="1600" dirty="0">
                <a:solidFill>
                  <a:srgbClr val="0070C0"/>
                </a:solidFill>
              </a:rPr>
              <a:t> pupils at the end of Foundation Phase declined between 2018 and 2019.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In 2019 the gap in performance for the Foundation Phase indicator was 20.4 percentage points.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There is a strong link between achievement and the level of entitlement to free school meals in schools</a:t>
            </a:r>
          </a:p>
          <a:p>
            <a:pPr eaLnBrk="1" hangingPunct="1"/>
            <a:r>
              <a:rPr lang="en-GB" altLang="en-US" sz="1600" dirty="0">
                <a:solidFill>
                  <a:srgbClr val="0070C0"/>
                </a:solidFill>
              </a:rPr>
              <a:t>(Welsh Government, 2019)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B52A3EF-DC57-5BE4-DE2F-0825292C56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Latest Data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B426D18-377E-F678-C383-6BE87DAC4D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hlinkClick r:id="rId3"/>
              </a:rPr>
              <a:t>https://gov.wales/sites/default/files/statistics-and-research/2020-10/examination-results-september-2019-august-2020-provisional-399.pdf</a:t>
            </a:r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37F3AFD-3FB3-98C2-16CE-139DA439CF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69850"/>
            <a:ext cx="8229600" cy="1143000"/>
          </a:xfrm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4FB59835-7741-7D35-0470-85A918CFAC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28025" y="5770564"/>
            <a:ext cx="6400800" cy="3475037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>
                <a:solidFill>
                  <a:schemeClr val="bg1"/>
                </a:solidFill>
              </a:rPr>
              <a:t>(Source: JRF, 2016)</a:t>
            </a:r>
          </a:p>
        </p:txBody>
      </p:sp>
      <p:pic>
        <p:nvPicPr>
          <p:cNvPr id="21508" name="Picture 2" descr="https://www.jrf.org.uk/sites/default/files/jrf/styles/jrf_full_desktop/public/infographics/absolute_child_poverty_23-02-16.png?itok=r7wLXbUR">
            <a:hlinkClick r:id="rId3"/>
            <a:extLst>
              <a:ext uri="{FF2B5EF4-FFF2-40B4-BE49-F238E27FC236}">
                <a16:creationId xmlns:a16="http://schemas.microsoft.com/office/drawing/2014/main" id="{B46C79CE-BED0-D579-5879-780D1908C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876" y="1588"/>
            <a:ext cx="8894763" cy="568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8F52FC9-4ECB-3CAF-5B09-1A33183EB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-11113"/>
            <a:ext cx="6511925" cy="1143001"/>
          </a:xfrm>
        </p:spPr>
        <p:txBody>
          <a:bodyPr/>
          <a:lstStyle/>
          <a:p>
            <a:pPr eaLnBrk="1" hangingPunct="1"/>
            <a:r>
              <a:rPr lang="en-GB" altLang="en-US"/>
              <a:t>Impact of Poverty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B799D63-3E0E-86CE-5319-61147282434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667000" y="731839"/>
            <a:ext cx="3346450" cy="3475037"/>
          </a:xfrm>
        </p:spPr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pic>
        <p:nvPicPr>
          <p:cNvPr id="23556" name="Picture 14" descr="http://www.sochealth.co.uk/wp-content/uploads/2012/03/kids.jpg">
            <a:hlinkClick r:id="rId3"/>
            <a:extLst>
              <a:ext uri="{FF2B5EF4-FFF2-40B4-BE49-F238E27FC236}">
                <a16:creationId xmlns:a16="http://schemas.microsoft.com/office/drawing/2014/main" id="{AAB26CB8-FE9B-36A8-BC40-45CE9831C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08051"/>
            <a:ext cx="8910638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9C39925-8A86-4071-C504-338D228308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Development/</a:t>
            </a:r>
            <a:r>
              <a:rPr lang="cy-GB" altLang="en-US" dirty="0">
                <a:solidFill>
                  <a:srgbClr val="0070C0"/>
                </a:solidFill>
              </a:rPr>
              <a:t>Datblygiad</a:t>
            </a:r>
            <a:endParaRPr lang="en-GB" altLang="en-US" dirty="0">
              <a:solidFill>
                <a:srgbClr val="0070C0"/>
              </a:solidFill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344123A4-2F42-EC2E-1243-54DB3F999BF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Social and emotional development – </a:t>
            </a:r>
          </a:p>
          <a:p>
            <a:pPr eaLnBrk="1" hangingPunct="1"/>
            <a:r>
              <a:rPr lang="en-GB" altLang="en-US"/>
              <a:t>Cognitive Development – </a:t>
            </a:r>
          </a:p>
          <a:p>
            <a:pPr eaLnBrk="1" hangingPunct="1"/>
            <a:r>
              <a:rPr lang="en-GB" altLang="en-US"/>
              <a:t>Language Development – </a:t>
            </a:r>
          </a:p>
          <a:p>
            <a:pPr eaLnBrk="1" hangingPunct="1"/>
            <a:r>
              <a:rPr lang="en-GB" altLang="en-US"/>
              <a:t>Physical Development -</a:t>
            </a:r>
          </a:p>
          <a:p>
            <a:pPr eaLnBrk="1" hangingPunct="1"/>
            <a:endParaRPr lang="en-GB" altLang="en-US"/>
          </a:p>
        </p:txBody>
      </p:sp>
      <p:sp>
        <p:nvSpPr>
          <p:cNvPr id="25604" name="Content Placeholder 1">
            <a:extLst>
              <a:ext uri="{FF2B5EF4-FFF2-40B4-BE49-F238E27FC236}">
                <a16:creationId xmlns:a16="http://schemas.microsoft.com/office/drawing/2014/main" id="{A29E4DF9-C1A8-C380-0631-1CE92F93BFF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cy-GB" altLang="en-US" dirty="0">
                <a:solidFill>
                  <a:srgbClr val="0070C0"/>
                </a:solidFill>
              </a:rPr>
              <a:t>Datblygiad cymdeithasol ac emosiynol – </a:t>
            </a:r>
          </a:p>
          <a:p>
            <a:pPr eaLnBrk="1" hangingPunct="1"/>
            <a:r>
              <a:rPr lang="cy-GB" altLang="en-US" dirty="0">
                <a:solidFill>
                  <a:srgbClr val="0070C0"/>
                </a:solidFill>
              </a:rPr>
              <a:t>Datblygiad Gwybyddol – </a:t>
            </a:r>
          </a:p>
          <a:p>
            <a:pPr eaLnBrk="1" hangingPunct="1"/>
            <a:r>
              <a:rPr lang="cy-GB" altLang="en-US" dirty="0">
                <a:solidFill>
                  <a:srgbClr val="0070C0"/>
                </a:solidFill>
              </a:rPr>
              <a:t>Datblygiad Iaith – </a:t>
            </a:r>
          </a:p>
          <a:p>
            <a:pPr eaLnBrk="1" hangingPunct="1"/>
            <a:r>
              <a:rPr lang="cy-GB" altLang="en-US" dirty="0">
                <a:solidFill>
                  <a:srgbClr val="0070C0"/>
                </a:solidFill>
              </a:rPr>
              <a:t>Datblygiad Corfforol -</a:t>
            </a:r>
          </a:p>
          <a:p>
            <a:pPr eaLnBrk="1" hangingPunct="1"/>
            <a:endParaRPr lang="en-GB" altLang="en-US" dirty="0">
              <a:solidFill>
                <a:srgbClr val="0070C0"/>
              </a:solidFill>
            </a:endParaRP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FDAB6936-160C-C67C-218C-5213B4828C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46389" y="0"/>
            <a:ext cx="6511925" cy="6921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Equality/Cydraddoldeb</a:t>
            </a:r>
          </a:p>
        </p:txBody>
      </p:sp>
      <p:pic>
        <p:nvPicPr>
          <p:cNvPr id="20483" name="Picture 16" descr="Equality">
            <a:extLst>
              <a:ext uri="{FF2B5EF4-FFF2-40B4-BE49-F238E27FC236}">
                <a16:creationId xmlns:a16="http://schemas.microsoft.com/office/drawing/2014/main" id="{9A4DE595-007E-05CD-B375-E975AB34C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692151"/>
            <a:ext cx="85090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Box 2">
            <a:extLst>
              <a:ext uri="{FF2B5EF4-FFF2-40B4-BE49-F238E27FC236}">
                <a16:creationId xmlns:a16="http://schemas.microsoft.com/office/drawing/2014/main" id="{E5B960C6-68C0-0DC7-70BB-FBF0F867B6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6519864"/>
            <a:ext cx="3995738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bg1"/>
                </a:solidFill>
                <a:latin typeface="Arial" panose="020B0604020202020204" pitchFamily="34" charset="0"/>
              </a:rPr>
              <a:t>(Source: This week in Education, 2012)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8838142C-C786-C286-A0AA-EB885D1EFE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66989" y="4724400"/>
            <a:ext cx="6511925" cy="1143000"/>
          </a:xfrm>
        </p:spPr>
        <p:txBody>
          <a:bodyPr/>
          <a:lstStyle/>
          <a:p>
            <a:pPr eaLnBrk="1" hangingPunct="1"/>
            <a:r>
              <a:rPr lang="en-GB" altLang="en-US"/>
              <a:t>Equality v Equity</a:t>
            </a:r>
          </a:p>
        </p:txBody>
      </p:sp>
      <p:pic>
        <p:nvPicPr>
          <p:cNvPr id="21507" name="Picture 6" descr="http://oneworldgifted.weebly.com/uploads/1/0/7/7/10779418/864011_orig.png">
            <a:hlinkClick r:id="rId3"/>
            <a:extLst>
              <a:ext uri="{FF2B5EF4-FFF2-40B4-BE49-F238E27FC236}">
                <a16:creationId xmlns:a16="http://schemas.microsoft.com/office/drawing/2014/main" id="{438CC7E1-EFED-D9D0-E6E7-27C8308EE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66675"/>
            <a:ext cx="8818562" cy="494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0" name="Rectangle 2">
            <a:extLst>
              <a:ext uri="{FF2B5EF4-FFF2-40B4-BE49-F238E27FC236}">
                <a16:creationId xmlns:a16="http://schemas.microsoft.com/office/drawing/2014/main" id="{893B9B4D-752A-7BA9-D893-7B47D04666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826" y="6511925"/>
            <a:ext cx="3813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bg1"/>
                </a:solidFill>
                <a:latin typeface="Arial" panose="020B0604020202020204" pitchFamily="34" charset="0"/>
              </a:rPr>
              <a:t>(Source: Cultural Organising, 2015)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Content Placeholder 3">
            <a:extLst>
              <a:ext uri="{FF2B5EF4-FFF2-40B4-BE49-F238E27FC236}">
                <a16:creationId xmlns:a16="http://schemas.microsoft.com/office/drawing/2014/main" id="{05AC5977-F5D0-C1B3-BC92-122473F94A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9564" y="1"/>
            <a:ext cx="9088437" cy="5516563"/>
          </a:xfrm>
        </p:spPr>
      </p:pic>
      <p:sp>
        <p:nvSpPr>
          <p:cNvPr id="31747" name="TextBox 4">
            <a:extLst>
              <a:ext uri="{FF2B5EF4-FFF2-40B4-BE49-F238E27FC236}">
                <a16:creationId xmlns:a16="http://schemas.microsoft.com/office/drawing/2014/main" id="{EF064E29-C3CB-BB89-26CF-270057C87C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1901" y="6488114"/>
            <a:ext cx="41052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bg1"/>
                </a:solidFill>
                <a:latin typeface="Arial" panose="020B0604020202020204" pitchFamily="34" charset="0"/>
              </a:rPr>
              <a:t>(Source: Cultural Organising, 2015)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96637071-4770-CF33-9041-6B0FDB6BAE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47826" y="147639"/>
            <a:ext cx="8696325" cy="688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Same chance for everyone/</a:t>
            </a:r>
            <a:r>
              <a:rPr lang="cy-GB" altLang="en-US"/>
              <a:t>Yr un cyfle i bawb?</a:t>
            </a:r>
            <a:endParaRPr lang="en-GB" altLang="en-US"/>
          </a:p>
        </p:txBody>
      </p:sp>
      <p:pic>
        <p:nvPicPr>
          <p:cNvPr id="33795" name="Picture 14" descr="Image result for equity in education">
            <a:extLst>
              <a:ext uri="{FF2B5EF4-FFF2-40B4-BE49-F238E27FC236}">
                <a16:creationId xmlns:a16="http://schemas.microsoft.com/office/drawing/2014/main" id="{986447FD-9DA0-EBB5-064C-C814BAFF8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4" y="1052514"/>
            <a:ext cx="5400675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2C657111-A513-A2C1-78BD-DF49F99648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0826" y="12700"/>
            <a:ext cx="8678863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Polisi a Chyfeiriad Presennol Llywodraeth Cymru</a:t>
            </a:r>
          </a:p>
        </p:txBody>
      </p:sp>
      <p:sp>
        <p:nvSpPr>
          <p:cNvPr id="35843" name="Content Placeholder 13">
            <a:extLst>
              <a:ext uri="{FF2B5EF4-FFF2-40B4-BE49-F238E27FC236}">
                <a16:creationId xmlns:a16="http://schemas.microsoft.com/office/drawing/2014/main" id="{AED76E40-AAF7-B1B9-D8FC-FF3E03467F5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495550" y="1412875"/>
            <a:ext cx="3346450" cy="3475038"/>
          </a:xfrm>
        </p:spPr>
        <p:txBody>
          <a:bodyPr/>
          <a:lstStyle/>
          <a:p>
            <a:pPr eaLnBrk="1" hangingPunct="1"/>
            <a:r>
              <a:rPr lang="en-GB" altLang="en-US" sz="2000"/>
              <a:t>Strategaeth Tlodi Plant</a:t>
            </a:r>
          </a:p>
          <a:p>
            <a:pPr eaLnBrk="1" hangingPunct="1"/>
            <a:r>
              <a:rPr lang="en-GB" altLang="en-US" sz="2000">
                <a:hlinkClick r:id="rId3"/>
              </a:rPr>
              <a:t>https://gov.wales/sites/default/files/publications/2019-06/child-poverty-strategy-for-wales-report.pdf</a:t>
            </a:r>
            <a:r>
              <a:rPr lang="en-GB" altLang="en-US" sz="2000"/>
              <a:t> 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35844" name="Content Placeholder 14">
            <a:extLst>
              <a:ext uri="{FF2B5EF4-FFF2-40B4-BE49-F238E27FC236}">
                <a16:creationId xmlns:a16="http://schemas.microsoft.com/office/drawing/2014/main" id="{77F5664F-CAA1-D19E-6013-C00AC22928B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473825" y="1722439"/>
            <a:ext cx="3346450" cy="3475037"/>
          </a:xfrm>
        </p:spPr>
        <p:txBody>
          <a:bodyPr/>
          <a:lstStyle/>
          <a:p>
            <a:pPr eaLnBrk="1" hangingPunct="1"/>
            <a:r>
              <a:rPr lang="en-US" altLang="en-US" sz="2000"/>
              <a:t>Adeiladu Dyfodol Mwy Disglair</a:t>
            </a:r>
          </a:p>
          <a:p>
            <a:pPr eaLnBrk="1" hangingPunct="1"/>
            <a:r>
              <a:rPr lang="en-US" altLang="en-US" sz="2000"/>
              <a:t>Y Cynllun TrechuTlodi</a:t>
            </a:r>
          </a:p>
          <a:p>
            <a:pPr eaLnBrk="1" hangingPunct="1"/>
            <a:r>
              <a:rPr lang="en-US" altLang="en-US" sz="2000"/>
              <a:t>Y Cynllun Datblygu Gweithu Deng Mlynedd</a:t>
            </a:r>
          </a:p>
          <a:p>
            <a:pPr eaLnBrk="1" hangingPunct="1"/>
            <a:r>
              <a:rPr lang="en-US" altLang="en-US" sz="2000"/>
              <a:t>Deddf Llesiant Cenedlaethau’r Dyfodol</a:t>
            </a:r>
          </a:p>
          <a:p>
            <a:pPr eaLnBrk="1" hangingPunct="1"/>
            <a:r>
              <a:rPr lang="en-US" altLang="en-US" sz="2000"/>
              <a:t>Bil Anghenion Dysgu Ychwanegol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1704457A-B676-AB90-65A6-46771AAF6E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0826" y="12700"/>
            <a:ext cx="8678863" cy="1143000"/>
          </a:xfrm>
        </p:spPr>
        <p:txBody>
          <a:bodyPr/>
          <a:lstStyle/>
          <a:p>
            <a:pPr eaLnBrk="1" hangingPunct="1"/>
            <a:r>
              <a:rPr lang="en-GB" altLang="en-US"/>
              <a:t>Current WG Policy and Direction</a:t>
            </a:r>
          </a:p>
        </p:txBody>
      </p:sp>
      <p:sp>
        <p:nvSpPr>
          <p:cNvPr id="37891" name="Content Placeholder 13">
            <a:extLst>
              <a:ext uri="{FF2B5EF4-FFF2-40B4-BE49-F238E27FC236}">
                <a16:creationId xmlns:a16="http://schemas.microsoft.com/office/drawing/2014/main" id="{B10A5A9C-5709-68D3-C215-C990A849D08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495550" y="1412875"/>
            <a:ext cx="3346450" cy="3475038"/>
          </a:xfrm>
        </p:spPr>
        <p:txBody>
          <a:bodyPr/>
          <a:lstStyle/>
          <a:p>
            <a:pPr eaLnBrk="1" hangingPunct="1"/>
            <a:r>
              <a:rPr lang="en-GB" altLang="en-US" sz="2000"/>
              <a:t>Child Poverty Strategy</a:t>
            </a:r>
          </a:p>
          <a:p>
            <a:pPr eaLnBrk="1" hangingPunct="1"/>
            <a:r>
              <a:rPr lang="en-GB" altLang="en-US" sz="2400">
                <a:hlinkClick r:id="rId3"/>
              </a:rPr>
              <a:t>https://gov.wales/sites/default/files/publications/2019-06/child-poverty-strategy-for-wales-report.pdf</a:t>
            </a:r>
            <a:r>
              <a:rPr lang="en-GB" altLang="en-US" sz="2400"/>
              <a:t> 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37892" name="Content Placeholder 14">
            <a:extLst>
              <a:ext uri="{FF2B5EF4-FFF2-40B4-BE49-F238E27FC236}">
                <a16:creationId xmlns:a16="http://schemas.microsoft.com/office/drawing/2014/main" id="{F984517A-0FA9-21A0-6008-3EC6BE52E6C8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473825" y="1722439"/>
            <a:ext cx="3346450" cy="3475037"/>
          </a:xfrm>
        </p:spPr>
        <p:txBody>
          <a:bodyPr/>
          <a:lstStyle/>
          <a:p>
            <a:pPr eaLnBrk="1" hangingPunct="1"/>
            <a:r>
              <a:rPr lang="en-US" altLang="en-US" sz="2000"/>
              <a:t>Building a Brighter Future (2013)</a:t>
            </a:r>
          </a:p>
          <a:p>
            <a:pPr eaLnBrk="1" hangingPunct="1"/>
            <a:r>
              <a:rPr lang="en-US" altLang="en-US" sz="2000"/>
              <a:t>Tackling Poverty Plan</a:t>
            </a:r>
          </a:p>
          <a:p>
            <a:pPr eaLnBrk="1" hangingPunct="1"/>
            <a:r>
              <a:rPr lang="en-US" altLang="en-US" sz="2000"/>
              <a:t>Ten Years Workforce Development Plan</a:t>
            </a:r>
          </a:p>
          <a:p>
            <a:pPr eaLnBrk="1" hangingPunct="1"/>
            <a:r>
              <a:rPr lang="en-US" altLang="en-US" sz="2000"/>
              <a:t>Wellbeing of Future generations Act</a:t>
            </a:r>
          </a:p>
          <a:p>
            <a:pPr eaLnBrk="1" hangingPunct="1"/>
            <a:r>
              <a:rPr lang="en-US" altLang="en-US" sz="2000"/>
              <a:t>Additional Learning needs Bill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2">
            <a:extLst>
              <a:ext uri="{FF2B5EF4-FFF2-40B4-BE49-F238E27FC236}">
                <a16:creationId xmlns:a16="http://schemas.microsoft.com/office/drawing/2014/main" id="{BD06CB99-A91E-D9F6-2020-ABE134AFFB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76488" y="6035675"/>
            <a:ext cx="8229600" cy="1143000"/>
          </a:xfrm>
        </p:spPr>
        <p:txBody>
          <a:bodyPr/>
          <a:lstStyle/>
          <a:p>
            <a:pPr algn="r" eaLnBrk="1" hangingPunct="1"/>
            <a:r>
              <a:rPr lang="en-GB" altLang="en-US" sz="1600">
                <a:solidFill>
                  <a:schemeClr val="bg1"/>
                </a:solidFill>
              </a:rPr>
              <a:t>(Source: Macdonald, N., 2016)</a:t>
            </a:r>
          </a:p>
        </p:txBody>
      </p:sp>
      <p:pic>
        <p:nvPicPr>
          <p:cNvPr id="21514" name="Picture 10">
            <a:extLst>
              <a:ext uri="{FF2B5EF4-FFF2-40B4-BE49-F238E27FC236}">
                <a16:creationId xmlns:a16="http://schemas.microsoft.com/office/drawing/2014/main" id="{94C95763-DAF4-D831-3AE1-F6B4C60C8B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24114" y="188913"/>
            <a:ext cx="7920037" cy="55435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5" name="Picture 11">
            <a:extLst>
              <a:ext uri="{FF2B5EF4-FFF2-40B4-BE49-F238E27FC236}">
                <a16:creationId xmlns:a16="http://schemas.microsoft.com/office/drawing/2014/main" id="{9EBE8847-8B0C-D949-2A56-2E5450462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6" y="1557339"/>
            <a:ext cx="6335713" cy="410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6" name="Picture 12">
            <a:extLst>
              <a:ext uri="{FF2B5EF4-FFF2-40B4-BE49-F238E27FC236}">
                <a16:creationId xmlns:a16="http://schemas.microsoft.com/office/drawing/2014/main" id="{E3112AE6-7DA6-C5EE-1B02-C1111786A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2997201"/>
            <a:ext cx="467995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7" name="Picture 13">
            <a:extLst>
              <a:ext uri="{FF2B5EF4-FFF2-40B4-BE49-F238E27FC236}">
                <a16:creationId xmlns:a16="http://schemas.microsoft.com/office/drawing/2014/main" id="{A8E3B7A9-A1F7-4FD6-521A-21F1D3CFD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6" y="4724401"/>
            <a:ext cx="2665413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93D89747-9A45-2AC3-CA5C-F60814C57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Useful websites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DB96D110-3502-F6EA-20E3-FB6DF1E8CA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>
                <a:hlinkClick r:id="rId2"/>
              </a:rPr>
              <a:t>https://www.savethechildren.org.uk</a:t>
            </a:r>
            <a:endParaRPr lang="en-GB" altLang="en-US"/>
          </a:p>
          <a:p>
            <a:pPr eaLnBrk="1" hangingPunct="1"/>
            <a:r>
              <a:rPr lang="en-GB" altLang="en-US">
                <a:hlinkClick r:id="rId3"/>
              </a:rPr>
              <a:t>https://www.publichealthnetwork.cymru</a:t>
            </a:r>
            <a:endParaRPr lang="en-GB" altLang="en-US"/>
          </a:p>
          <a:p>
            <a:pPr eaLnBrk="1" hangingPunct="1"/>
            <a:r>
              <a:rPr lang="en-GB" altLang="en-US">
                <a:hlinkClick r:id="rId4"/>
              </a:rPr>
              <a:t>https://gov.wales/sites/default/files/statistics-and-research/2020-10/examination-results-september-2019-august-2020-provisional-399.pdf</a:t>
            </a:r>
            <a:endParaRPr lang="en-GB" altLang="en-US"/>
          </a:p>
          <a:p>
            <a:pPr eaLnBrk="1" hangingPunct="1"/>
            <a:r>
              <a:rPr lang="en-GB" altLang="en-US">
                <a:hlinkClick r:id="rId5"/>
              </a:rPr>
              <a:t>https://statswales.gov.wales</a:t>
            </a:r>
            <a:endParaRPr lang="en-GB" altLang="en-US"/>
          </a:p>
          <a:p>
            <a:pPr eaLnBrk="1" hangingPunct="1"/>
            <a:r>
              <a:rPr lang="en-GB" altLang="en-US">
                <a:hlinkClick r:id="rId6"/>
              </a:rPr>
              <a:t>https://www.jrf.org.uk/</a:t>
            </a:r>
            <a:endParaRPr lang="en-GB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39A0682E-41E6-4F08-775C-4EC24A6BF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-15875"/>
            <a:ext cx="7561262" cy="6365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BA4E44AA-793B-F992-E559-750F26205B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620713"/>
            <a:ext cx="8229600" cy="4608512"/>
          </a:xfrm>
        </p:spPr>
        <p:txBody>
          <a:bodyPr/>
          <a:lstStyle/>
          <a:p>
            <a:pPr eaLnBrk="1" hangingPunct="1"/>
            <a:r>
              <a:rPr lang="en-GB" altLang="en-US" sz="1100"/>
              <a:t>The Guardian. (2016) ‘The child poverty map of Britain’ </a:t>
            </a:r>
            <a:r>
              <a:rPr lang="en-GB" altLang="en-US" sz="1100">
                <a:hlinkClick r:id="rId3"/>
              </a:rPr>
              <a:t>https://www.theguardian.com/news/datablog/2011/feb/23/child-poverty-britain-map</a:t>
            </a:r>
            <a:r>
              <a:rPr lang="en-GB" altLang="en-US" sz="1100"/>
              <a:t> [Accessed: 5</a:t>
            </a:r>
            <a:r>
              <a:rPr lang="en-GB" altLang="en-US" sz="1100" baseline="30000"/>
              <a:t>th</a:t>
            </a:r>
            <a:r>
              <a:rPr lang="en-GB" altLang="en-US" sz="1100"/>
              <a:t> January 2017].</a:t>
            </a:r>
          </a:p>
          <a:p>
            <a:pPr eaLnBrk="1" hangingPunct="1"/>
            <a:r>
              <a:rPr lang="en-GB" altLang="en-US" sz="1100"/>
              <a:t>Welsh Government. (2014) ‘Welsh Index of Multiple Deprivation 2014’ </a:t>
            </a:r>
            <a:r>
              <a:rPr lang="en-GB" altLang="en-US" sz="1100">
                <a:hlinkClick r:id="rId4"/>
              </a:rPr>
              <a:t>https://assemblyinbrief.wordpress.com/2014/11/27/welsh-index-of-multiple-deprivation-2014/</a:t>
            </a:r>
            <a:r>
              <a:rPr lang="en-GB" altLang="en-US" sz="1100"/>
              <a:t> [Accessed: 5</a:t>
            </a:r>
            <a:r>
              <a:rPr lang="en-GB" altLang="en-US" sz="1100" baseline="30000"/>
              <a:t>th</a:t>
            </a:r>
            <a:r>
              <a:rPr lang="en-GB" altLang="en-US" sz="1100"/>
              <a:t> January 2017].</a:t>
            </a:r>
          </a:p>
          <a:p>
            <a:pPr eaLnBrk="1" hangingPunct="1"/>
            <a:r>
              <a:rPr lang="en-GB" altLang="en-US" sz="1100"/>
              <a:t>Welsh Government. (2016) ‘Achievement and Entitlement to free school meals’ </a:t>
            </a:r>
            <a:r>
              <a:rPr lang="en-GB" altLang="en-US" sz="1100">
                <a:hlinkClick r:id="rId5"/>
              </a:rPr>
              <a:t>http://gov.wales/statistics-and-research/academic-achievement-free-school-meals/?lang=en</a:t>
            </a:r>
            <a:r>
              <a:rPr lang="en-GB" altLang="en-US" sz="1100"/>
              <a:t> [Accessed: 5</a:t>
            </a:r>
            <a:r>
              <a:rPr lang="en-GB" altLang="en-US" sz="1100" baseline="30000"/>
              <a:t>th</a:t>
            </a:r>
            <a:r>
              <a:rPr lang="en-GB" altLang="en-US" sz="1100"/>
              <a:t> January 2017].</a:t>
            </a:r>
          </a:p>
          <a:p>
            <a:pPr eaLnBrk="1" hangingPunct="1"/>
            <a:r>
              <a:rPr lang="en-GB" altLang="en-US" sz="1100"/>
              <a:t>Joseph Roundtree Foundation. (2016) ‘Falling pensioner poverty should be celebrated, but children face increasingly insecure future’ </a:t>
            </a:r>
            <a:r>
              <a:rPr lang="en-GB" altLang="en-US" sz="1100">
                <a:hlinkClick r:id="rId6"/>
              </a:rPr>
              <a:t>https://www.jrf.org.uk/press/falling-pensioner-poverty-should-be-celebrated-children-face-increasingly-insecure-future</a:t>
            </a:r>
            <a:r>
              <a:rPr lang="en-GB" altLang="en-US" sz="1100"/>
              <a:t> [Accessed: 5</a:t>
            </a:r>
            <a:r>
              <a:rPr lang="en-GB" altLang="en-US" sz="1100" baseline="30000"/>
              <a:t>th</a:t>
            </a:r>
            <a:r>
              <a:rPr lang="en-GB" altLang="en-US" sz="1100"/>
              <a:t> January 2017]</a:t>
            </a:r>
          </a:p>
          <a:p>
            <a:pPr eaLnBrk="1" hangingPunct="1"/>
            <a:r>
              <a:rPr lang="en-GB" altLang="en-US" sz="1100"/>
              <a:t>Feinstein, L. (2003) ‘Inequality in the early cognitive development of British Children in the 1970 cohort. </a:t>
            </a:r>
            <a:r>
              <a:rPr lang="en-GB" altLang="en-US" sz="1100" i="1"/>
              <a:t>Economica</a:t>
            </a:r>
            <a:r>
              <a:rPr lang="en-GB" altLang="en-US" sz="1100"/>
              <a:t> Volume 70, pp. 73-97.</a:t>
            </a:r>
          </a:p>
          <a:p>
            <a:pPr eaLnBrk="1" hangingPunct="1"/>
            <a:r>
              <a:rPr lang="en-GB" altLang="en-US" sz="1100"/>
              <a:t>Perry, B. D. and Pollard, D. (1997). </a:t>
            </a:r>
            <a:r>
              <a:rPr lang="en-GB" altLang="en-US" sz="1100" i="1"/>
              <a:t>‘Altered brain development following global neglect in early childhood’. </a:t>
            </a:r>
            <a:r>
              <a:rPr lang="en-GB" altLang="en-US" sz="1100"/>
              <a:t>Society For Neuroscience: Proceedings from Annual Meeting, New Orleans.</a:t>
            </a:r>
          </a:p>
          <a:p>
            <a:pPr eaLnBrk="1" hangingPunct="1"/>
            <a:r>
              <a:rPr lang="en-GB" altLang="en-US" sz="1100"/>
              <a:t>Welsh Government,. (2019 ) Achievement and entitlement to free school meals: 2019 Available at: </a:t>
            </a:r>
            <a:r>
              <a:rPr lang="en-GB" altLang="en-US" sz="1100">
                <a:hlinkClick r:id="rId7"/>
              </a:rPr>
              <a:t>https://gov.wales/achievement-and-entitlement-free-school-meals-2019</a:t>
            </a:r>
            <a:r>
              <a:rPr lang="en-GB" altLang="en-US" sz="1100"/>
              <a:t> </a:t>
            </a:r>
          </a:p>
          <a:p>
            <a:pPr eaLnBrk="1" hangingPunct="1"/>
            <a:r>
              <a:rPr lang="en-GB" altLang="en-US" sz="1100"/>
              <a:t>Masten, A.S. and Coatsworth, J.D., (1998). The development of competence in favourable and unfavourable environments. </a:t>
            </a:r>
            <a:r>
              <a:rPr lang="en-GB" altLang="en-US" sz="1100" i="1"/>
              <a:t>American Psychologist, vol. 53 (2</a:t>
            </a:r>
            <a:r>
              <a:rPr lang="en-GB" altLang="en-US" sz="1100"/>
              <a:t>) pp.205-220. </a:t>
            </a:r>
          </a:p>
          <a:p>
            <a:pPr eaLnBrk="1" hangingPunct="1"/>
            <a:r>
              <a:rPr lang="en-GB" altLang="en-US" sz="1100"/>
              <a:t>Rutter, M., (1985). Resilience in the face of adversity. Protective factors and resistance to psychiatric disorder. </a:t>
            </a:r>
            <a:r>
              <a:rPr lang="en-GB" altLang="en-US" sz="1100" i="1"/>
              <a:t>The British Journal of Psychiatry, 147:598-611.</a:t>
            </a:r>
            <a:endParaRPr lang="en-GB" altLang="en-US" sz="1100"/>
          </a:p>
          <a:p>
            <a:pPr eaLnBrk="1" hangingPunct="1"/>
            <a:endParaRPr lang="en-GB" altLang="en-US" sz="11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  <a:p>
            <a:pPr eaLnBrk="1" hangingPunct="1"/>
            <a:endParaRPr lang="en-GB" altLang="en-US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UWTSD">
    <a:majorFont>
      <a:latin typeface="Myriad Pro"/>
      <a:ea typeface=""/>
      <a:cs typeface=""/>
    </a:majorFont>
    <a:minorFont>
      <a:latin typeface="Myriad Pro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UWTSD">
    <a:majorFont>
      <a:latin typeface="Myriad Pro"/>
      <a:ea typeface=""/>
      <a:cs typeface=""/>
    </a:majorFont>
    <a:minorFont>
      <a:latin typeface="Myriad Pro"/>
      <a:ea typeface=""/>
      <a:cs typeface="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1366</Words>
  <Application>Microsoft Office PowerPoint</Application>
  <PresentationFormat>Widescreen</PresentationFormat>
  <Paragraphs>138</Paragraphs>
  <Slides>22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Times</vt:lpstr>
      <vt:lpstr>Office Theme</vt:lpstr>
      <vt:lpstr>PowerPoint Presentation</vt:lpstr>
      <vt:lpstr>Tlodi/ Poverty</vt:lpstr>
      <vt:lpstr>Child Poverty</vt:lpstr>
      <vt:lpstr>PowerPoint Presentation</vt:lpstr>
      <vt:lpstr>Welsh Index of Multiple Deprivation</vt:lpstr>
      <vt:lpstr>Poverty by housing status.</vt:lpstr>
      <vt:lpstr>Age 11(Source: Welsh Government, 2016)</vt:lpstr>
      <vt:lpstr>Age 16 (Source: Welsh Government, 2016)</vt:lpstr>
      <vt:lpstr>Educational Achievement/Cyflawniad Addysgol</vt:lpstr>
      <vt:lpstr>Latest Data</vt:lpstr>
      <vt:lpstr>PowerPoint Presentation</vt:lpstr>
      <vt:lpstr>Impact of Poverty</vt:lpstr>
      <vt:lpstr>Development/Datblygiad</vt:lpstr>
      <vt:lpstr>Equality/Cydraddoldeb</vt:lpstr>
      <vt:lpstr>Equality v Equity</vt:lpstr>
      <vt:lpstr>PowerPoint Presentation</vt:lpstr>
      <vt:lpstr>Same chance for everyone/Yr un cyfle i bawb?</vt:lpstr>
      <vt:lpstr>Polisi a Chyfeiriad Presennol Llywodraeth Cymru</vt:lpstr>
      <vt:lpstr>Current WG Policy and Direction</vt:lpstr>
      <vt:lpstr>(Source: Macdonald, N., 2016)</vt:lpstr>
      <vt:lpstr>Useful websites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Paul Darby</cp:lastModifiedBy>
  <cp:revision>4</cp:revision>
  <dcterms:created xsi:type="dcterms:W3CDTF">2022-07-11T13:19:46Z</dcterms:created>
  <dcterms:modified xsi:type="dcterms:W3CDTF">2022-09-22T09:49:38Z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