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8497" autoAdjust="0"/>
  </p:normalViewPr>
  <p:slideViewPr>
    <p:cSldViewPr snapToGrid="0">
      <p:cViewPr varScale="1">
        <p:scale>
          <a:sx n="56" d="100"/>
          <a:sy n="56" d="100"/>
        </p:scale>
        <p:origin x="1068"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ana livadaru" userId="a67232ac1e9c3673" providerId="LiveId" clId="{4C9FCD43-4E72-4B58-A752-9A821E4FB544}"/>
    <pc:docChg chg="modSld">
      <pc:chgData name="oana livadaru" userId="a67232ac1e9c3673" providerId="LiveId" clId="{4C9FCD43-4E72-4B58-A752-9A821E4FB544}" dt="2025-12-03T19:53:52.663" v="50" actId="20577"/>
      <pc:docMkLst>
        <pc:docMk/>
      </pc:docMkLst>
      <pc:sldChg chg="modSp mod">
        <pc:chgData name="oana livadaru" userId="a67232ac1e9c3673" providerId="LiveId" clId="{4C9FCD43-4E72-4B58-A752-9A821E4FB544}" dt="2025-12-03T19:53:52.663" v="50" actId="20577"/>
        <pc:sldMkLst>
          <pc:docMk/>
          <pc:sldMk cId="4185582478" sldId="256"/>
        </pc:sldMkLst>
        <pc:spChg chg="mod">
          <ac:chgData name="oana livadaru" userId="a67232ac1e9c3673" providerId="LiveId" clId="{4C9FCD43-4E72-4B58-A752-9A821E4FB544}" dt="2025-12-03T19:53:52.663" v="50" actId="20577"/>
          <ac:spMkLst>
            <pc:docMk/>
            <pc:sldMk cId="4185582478" sldId="256"/>
            <ac:spMk id="2" creationId="{1527196B-43C8-2E84-F944-14A8CC2DCE7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9E942E-547E-4329-827F-1A820782216C}" type="datetimeFigureOut">
              <a:rPr lang="en-IN" smtClean="0"/>
              <a:t>03-12-2025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3C65F1-1C1F-4E45-B7F7-F4A4A95E98D6}" type="slidenum">
              <a:rPr lang="en-IN" smtClean="0"/>
              <a:t>‹#›</a:t>
            </a:fld>
            <a:endParaRPr lang="en-IN"/>
          </a:p>
        </p:txBody>
      </p:sp>
    </p:spTree>
    <p:extLst>
      <p:ext uri="{BB962C8B-B14F-4D97-AF65-F5344CB8AC3E}">
        <p14:creationId xmlns:p14="http://schemas.microsoft.com/office/powerpoint/2010/main" val="38342162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Slide Number Placeholder 3"/>
          <p:cNvSpPr>
            <a:spLocks noGrp="1"/>
          </p:cNvSpPr>
          <p:nvPr>
            <p:ph type="sldNum" sz="quarter" idx="5"/>
          </p:nvPr>
        </p:nvSpPr>
        <p:spPr/>
        <p:txBody>
          <a:bodyPr/>
          <a:lstStyle/>
          <a:p>
            <a:fld id="{F63C65F1-1C1F-4E45-B7F7-F4A4A95E98D6}" type="slidenum">
              <a:rPr lang="en-IN" smtClean="0"/>
              <a:t>1</a:t>
            </a:fld>
            <a:endParaRPr lang="en-IN"/>
          </a:p>
        </p:txBody>
      </p:sp>
    </p:spTree>
    <p:extLst>
      <p:ext uri="{BB962C8B-B14F-4D97-AF65-F5344CB8AC3E}">
        <p14:creationId xmlns:p14="http://schemas.microsoft.com/office/powerpoint/2010/main" val="4031095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100" kern="1200" dirty="0">
                <a:solidFill>
                  <a:schemeClr val="tx1"/>
                </a:solidFill>
                <a:effectLst/>
                <a:latin typeface="Arial" panose="020B0604020202020204" pitchFamily="34" charset="0"/>
                <a:ea typeface="+mn-ea"/>
                <a:cs typeface="Arial" panose="020B0604020202020204" pitchFamily="34" charset="0"/>
              </a:rPr>
              <a:t>As per reports, it has been known that AI is being used by approximately 50% of those who come under the NHS Trusts (UK Parliament, 2020). The following presentation will state a deep understanding of the impact of a recently developed and implemented technology within the health and social care in the UK. Therefore, it is no wonder that the implication of AI has created some positive as well as negative changes, according to which individuals had to mould themselves</a:t>
            </a:r>
            <a:r>
              <a:rPr lang="en-GB" sz="1100" b="1" kern="1200" dirty="0">
                <a:solidFill>
                  <a:schemeClr val="tx1"/>
                </a:solidFill>
                <a:effectLst/>
                <a:latin typeface="Arial" panose="020B0604020202020204" pitchFamily="34" charset="0"/>
                <a:ea typeface="+mn-ea"/>
                <a:cs typeface="Arial" panose="020B0604020202020204" pitchFamily="34" charset="0"/>
              </a:rPr>
              <a:t>.</a:t>
            </a:r>
            <a:r>
              <a:rPr lang="en-GB" sz="1100" kern="1200" dirty="0">
                <a:solidFill>
                  <a:schemeClr val="tx1"/>
                </a:solidFill>
                <a:effectLst/>
                <a:latin typeface="Arial" panose="020B0604020202020204" pitchFamily="34" charset="0"/>
                <a:ea typeface="+mn-ea"/>
                <a:cs typeface="Arial" panose="020B0604020202020204" pitchFamily="34" charset="0"/>
              </a:rPr>
              <a:t> Therefore, there have been different changes in the workforce, patient care, community and other areas. </a:t>
            </a:r>
            <a:endParaRPr lang="en-IN" sz="110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endParaRPr lang="en-IN" sz="1100" dirty="0">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F63C65F1-1C1F-4E45-B7F7-F4A4A95E98D6}" type="slidenum">
              <a:rPr lang="en-IN" smtClean="0"/>
              <a:t>2</a:t>
            </a:fld>
            <a:endParaRPr lang="en-IN"/>
          </a:p>
        </p:txBody>
      </p:sp>
    </p:spTree>
    <p:extLst>
      <p:ext uri="{BB962C8B-B14F-4D97-AF65-F5344CB8AC3E}">
        <p14:creationId xmlns:p14="http://schemas.microsoft.com/office/powerpoint/2010/main" val="39303716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100" kern="1200" dirty="0">
                <a:solidFill>
                  <a:schemeClr val="tx1"/>
                </a:solidFill>
                <a:effectLst/>
                <a:latin typeface="Arial" panose="020B0604020202020204" pitchFamily="34" charset="0"/>
                <a:ea typeface="+mn-ea"/>
                <a:cs typeface="Arial" panose="020B0604020202020204" pitchFamily="34" charset="0"/>
              </a:rPr>
              <a:t>While stating about positive impacts, it is well mentioned here that AI helped a lot to mitigate the burdens of administrative or paper-related work in the sector. It also helps in providing an automated facility where people do not have to repeatedly do a task. Therefore, while fostering job roles, AI has also introduced some new roles like data scientists, AI engineers and so on, who will design and deploy the overall practice to help the sector (Hameed, 2024). The NHS is also using AI chatbots to connect with customers 24*7 and help them to mitigate queries and provide support, and one of them is called 'Limbic' (Gliadkovskaya, 2025). Also, as per Nilsson (2025), it is suggested that professionals as well as service users in the industry should have a minimum AI literacy to understand the insights of the practices. Therefore, they will require data fluency, critical thinking, problem-solving, as well as communication practices. </a:t>
            </a:r>
            <a:endParaRPr lang="en-IN" sz="110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endParaRPr lang="en-IN" sz="1100" dirty="0">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F63C65F1-1C1F-4E45-B7F7-F4A4A95E98D6}" type="slidenum">
              <a:rPr lang="en-IN" smtClean="0"/>
              <a:t>3</a:t>
            </a:fld>
            <a:endParaRPr lang="en-IN"/>
          </a:p>
        </p:txBody>
      </p:sp>
    </p:spTree>
    <p:extLst>
      <p:ext uri="{BB962C8B-B14F-4D97-AF65-F5344CB8AC3E}">
        <p14:creationId xmlns:p14="http://schemas.microsoft.com/office/powerpoint/2010/main" val="37696828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100" kern="1200" dirty="0">
                <a:solidFill>
                  <a:schemeClr val="tx1"/>
                </a:solidFill>
                <a:effectLst/>
                <a:latin typeface="Arial" panose="020B0604020202020204" pitchFamily="34" charset="0"/>
                <a:ea typeface="+mn-ea"/>
                <a:cs typeface="Arial" panose="020B0604020202020204" pitchFamily="34" charset="0"/>
              </a:rPr>
              <a:t>It is well mentioned that while the workforce has received significant help, AI also creates negative impacts, such as issues regarding cyberthreats, data breaches, as well as job loss. Companies, while using AI, are getting the facility of automation, which is cutting jobs. IPPR stated that approximately 8 million job losses can occur in the UK, where women will be the most impacted by this factor in recent years due to overreliance on AI </a:t>
            </a:r>
            <a:r>
              <a:rPr lang="en-GB" sz="1200" kern="1200" dirty="0">
                <a:solidFill>
                  <a:schemeClr val="tx1"/>
                </a:solidFill>
                <a:effectLst/>
                <a:latin typeface="+mn-lt"/>
                <a:ea typeface="+mn-ea"/>
                <a:cs typeface="+mn-cs"/>
              </a:rPr>
              <a:t>(Hameed, 2024).</a:t>
            </a:r>
            <a:endParaRPr lang="en-IN" sz="1100" dirty="0">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F63C65F1-1C1F-4E45-B7F7-F4A4A95E98D6}" type="slidenum">
              <a:rPr lang="en-IN" smtClean="0"/>
              <a:t>4</a:t>
            </a:fld>
            <a:endParaRPr lang="en-IN"/>
          </a:p>
        </p:txBody>
      </p:sp>
    </p:spTree>
    <p:extLst>
      <p:ext uri="{BB962C8B-B14F-4D97-AF65-F5344CB8AC3E}">
        <p14:creationId xmlns:p14="http://schemas.microsoft.com/office/powerpoint/2010/main" val="1598517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100" kern="1200" dirty="0">
                <a:solidFill>
                  <a:schemeClr val="tx1"/>
                </a:solidFill>
                <a:effectLst/>
                <a:latin typeface="Arial" panose="020B0604020202020204" pitchFamily="34" charset="0"/>
                <a:ea typeface="+mn-ea"/>
                <a:cs typeface="Arial" panose="020B0604020202020204" pitchFamily="34" charset="0"/>
              </a:rPr>
              <a:t>While talking about day-to-day operations, it is necessary to mention here that AI usage in the prominent sector helped to reduce paperwork and manual errors. This has also sped up the diagnosis process. In today's world, robotics operations are also happening. What AI is doing is helping professionals or physicians with a vast amount of patient data, even while personalising treatment plans. And most importantly, AI-driven chatbots are helping the customer service function to provide support to patients' concerns around the day and night (WEF, 2025).</a:t>
            </a:r>
            <a:endParaRPr lang="en-IN" sz="110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endParaRPr lang="en-IN" sz="1100" dirty="0">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F63C65F1-1C1F-4E45-B7F7-F4A4A95E98D6}" type="slidenum">
              <a:rPr lang="en-IN" smtClean="0"/>
              <a:t>5</a:t>
            </a:fld>
            <a:endParaRPr lang="en-IN"/>
          </a:p>
        </p:txBody>
      </p:sp>
    </p:spTree>
    <p:extLst>
      <p:ext uri="{BB962C8B-B14F-4D97-AF65-F5344CB8AC3E}">
        <p14:creationId xmlns:p14="http://schemas.microsoft.com/office/powerpoint/2010/main" val="19221838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100" kern="1200" dirty="0">
                <a:solidFill>
                  <a:schemeClr val="tx1"/>
                </a:solidFill>
                <a:effectLst/>
                <a:latin typeface="Arial" panose="020B0604020202020204" pitchFamily="34" charset="0"/>
                <a:ea typeface="+mn-ea"/>
                <a:cs typeface="Arial" panose="020B0604020202020204" pitchFamily="34" charset="0"/>
              </a:rPr>
              <a:t>While it provides a range of help, it has also been known that the healthcare industry in the UK, due to the usage of AI to change the service delivery, is threatened by cyberattacks. Moreover, AI models solely rely on trained data. When such data are misinterpreted, it creates issues regarding bias, lower accuracy, and other unfaithful activity. Excessive use of AI also eradicates human interactions. This is affecting the patient-doctor relationship. Not only this, but also there are issues and significant challenges while implementing AI in the workplace, as in a recent survey in the UK, about 51% reported their concern regarding the usage of AI, as there are skilled issues, resource problems and others  (Thompson and Morgan,  2020). </a:t>
            </a:r>
            <a:endParaRPr lang="en-IN" sz="110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endParaRPr lang="en-IN" sz="1100" dirty="0">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F63C65F1-1C1F-4E45-B7F7-F4A4A95E98D6}" type="slidenum">
              <a:rPr lang="en-IN" smtClean="0"/>
              <a:t>6</a:t>
            </a:fld>
            <a:endParaRPr lang="en-IN"/>
          </a:p>
        </p:txBody>
      </p:sp>
    </p:spTree>
    <p:extLst>
      <p:ext uri="{BB962C8B-B14F-4D97-AF65-F5344CB8AC3E}">
        <p14:creationId xmlns:p14="http://schemas.microsoft.com/office/powerpoint/2010/main" val="22323737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100" kern="1200" dirty="0">
                <a:solidFill>
                  <a:schemeClr val="tx1"/>
                </a:solidFill>
                <a:effectLst/>
                <a:latin typeface="Arial" panose="020B0604020202020204" pitchFamily="34" charset="0"/>
                <a:ea typeface="+mn-ea"/>
                <a:cs typeface="Arial" panose="020B0604020202020204" pitchFamily="34" charset="0"/>
              </a:rPr>
              <a:t>While defining the impacts on patients or service users, it is relevant to discuss that AI imposes both negative and positive effects. Here, the positive impact involves improved diagnosis, robotic surgery, 24*7 support, and others. Therefore, patients are getting assistance by getting enhanced services. AI is examining patients' data and therefore suggesting the treatments, medicine, and other help. Patients are also getting personalised care with the help of virtual assistants (IBM, 2025). It has been known that within the UK approximately 70% use AI in their personal lives, while regarding usage in the workplace, it has been reported that 44% use it at work (Brown, 2025).</a:t>
            </a:r>
            <a:endParaRPr lang="en-IN" sz="110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endParaRPr lang="en-IN" sz="1100" dirty="0">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F63C65F1-1C1F-4E45-B7F7-F4A4A95E98D6}" type="slidenum">
              <a:rPr lang="en-IN" smtClean="0"/>
              <a:t>7</a:t>
            </a:fld>
            <a:endParaRPr lang="en-IN"/>
          </a:p>
        </p:txBody>
      </p:sp>
    </p:spTree>
    <p:extLst>
      <p:ext uri="{BB962C8B-B14F-4D97-AF65-F5344CB8AC3E}">
        <p14:creationId xmlns:p14="http://schemas.microsoft.com/office/powerpoint/2010/main" val="12289741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100" kern="1200" dirty="0">
                <a:solidFill>
                  <a:schemeClr val="tx1"/>
                </a:solidFill>
                <a:effectLst/>
                <a:latin typeface="Arial" panose="020B0604020202020204" pitchFamily="34" charset="0"/>
                <a:ea typeface="+mn-ea"/>
                <a:cs typeface="Arial" panose="020B0604020202020204" pitchFamily="34" charset="0"/>
              </a:rPr>
              <a:t>AI is a technological model which works based on trained data. If data is not cleared, it often happens that AI may misinterpret or provide false results. This can create the situation of misdiagnosis. Hence, doctors, by looking at such a result, can recommend the wrong treatment or medication to patients. Also, the loss of human touch may demotivate patients. While the treatment is ongoing, it becomes important for them to get personal care, which robotics fail to provide. And the most important factor, which is privacy concern, also becomes constant here (Akingbola</a:t>
            </a:r>
            <a:r>
              <a:rPr lang="en-GB" sz="1100" i="1" kern="1200" dirty="0">
                <a:solidFill>
                  <a:schemeClr val="tx1"/>
                </a:solidFill>
                <a:effectLst/>
                <a:latin typeface="Arial" panose="020B0604020202020204" pitchFamily="34" charset="0"/>
                <a:ea typeface="+mn-ea"/>
                <a:cs typeface="Arial" panose="020B0604020202020204" pitchFamily="34" charset="0"/>
              </a:rPr>
              <a:t> et al.,</a:t>
            </a:r>
            <a:r>
              <a:rPr lang="en-GB" sz="1100" kern="1200" dirty="0">
                <a:solidFill>
                  <a:schemeClr val="tx1"/>
                </a:solidFill>
                <a:effectLst/>
                <a:latin typeface="Arial" panose="020B0604020202020204" pitchFamily="34" charset="0"/>
                <a:ea typeface="+mn-ea"/>
                <a:cs typeface="Arial" panose="020B0604020202020204" pitchFamily="34" charset="0"/>
              </a:rPr>
              <a:t> 2024). </a:t>
            </a:r>
            <a:endParaRPr lang="en-IN" sz="110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endParaRPr lang="en-IN"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F63C65F1-1C1F-4E45-B7F7-F4A4A95E98D6}" type="slidenum">
              <a:rPr lang="en-IN" smtClean="0"/>
              <a:t>8</a:t>
            </a:fld>
            <a:endParaRPr lang="en-IN"/>
          </a:p>
        </p:txBody>
      </p:sp>
    </p:spTree>
    <p:extLst>
      <p:ext uri="{BB962C8B-B14F-4D97-AF65-F5344CB8AC3E}">
        <p14:creationId xmlns:p14="http://schemas.microsoft.com/office/powerpoint/2010/main" val="26638316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100" kern="1200" dirty="0">
                <a:solidFill>
                  <a:schemeClr val="tx1"/>
                </a:solidFill>
                <a:effectLst/>
                <a:latin typeface="Arial" panose="020B0604020202020204" pitchFamily="34" charset="0"/>
                <a:ea typeface="+mn-ea"/>
                <a:cs typeface="Arial" panose="020B0604020202020204" pitchFamily="34" charset="0"/>
              </a:rPr>
              <a:t>The community also gets affected by the use of AI in the sector of health and care. Therefore, AI improves efficiency. It suggests medicine and treatment plans by looking at the customer data. Although the telemedicine platforms also provide flexible access to service locations. AI-driven tools often help the family members of patients to manage the serious condition, as they help in providing educational resources. AI Chatbots also help in reducing the burden on the patient party, as patients, with the assistance of such, can get personalised care (Panahi, 2025). Moreover, with the integration of such a digital innovation, the overall cost reduces. From the diverse social media sites, AI can collect public data and suggest remedies if there is any disease outbreak (Zeng</a:t>
            </a:r>
            <a:r>
              <a:rPr lang="en-GB" sz="1100" i="1" kern="1200" dirty="0">
                <a:solidFill>
                  <a:schemeClr val="tx1"/>
                </a:solidFill>
                <a:effectLst/>
                <a:latin typeface="Arial" panose="020B0604020202020204" pitchFamily="34" charset="0"/>
                <a:ea typeface="+mn-ea"/>
                <a:cs typeface="Arial" panose="020B0604020202020204" pitchFamily="34" charset="0"/>
              </a:rPr>
              <a:t> et al.</a:t>
            </a:r>
            <a:r>
              <a:rPr lang="en-GB" sz="1100" kern="1200" dirty="0">
                <a:solidFill>
                  <a:schemeClr val="tx1"/>
                </a:solidFill>
                <a:effectLst/>
                <a:latin typeface="Arial" panose="020B0604020202020204" pitchFamily="34" charset="0"/>
                <a:ea typeface="+mn-ea"/>
                <a:cs typeface="Arial" panose="020B0604020202020204" pitchFamily="34" charset="0"/>
              </a:rPr>
              <a:t>, 2021).</a:t>
            </a:r>
            <a:endParaRPr lang="en-IN" sz="110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endParaRPr lang="en-IN" sz="1100" dirty="0">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F63C65F1-1C1F-4E45-B7F7-F4A4A95E98D6}" type="slidenum">
              <a:rPr lang="en-IN" smtClean="0"/>
              <a:t>9</a:t>
            </a:fld>
            <a:endParaRPr lang="en-IN"/>
          </a:p>
        </p:txBody>
      </p:sp>
    </p:spTree>
    <p:extLst>
      <p:ext uri="{BB962C8B-B14F-4D97-AF65-F5344CB8AC3E}">
        <p14:creationId xmlns:p14="http://schemas.microsoft.com/office/powerpoint/2010/main" val="32149339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100" kern="1200" dirty="0">
                <a:solidFill>
                  <a:schemeClr val="tx1"/>
                </a:solidFill>
                <a:effectLst/>
                <a:latin typeface="Arial" panose="020B0604020202020204" pitchFamily="34" charset="0"/>
                <a:ea typeface="+mn-ea"/>
                <a:cs typeface="Arial" panose="020B0604020202020204" pitchFamily="34" charset="0"/>
              </a:rPr>
              <a:t>The community also gets negative impacts from overreliance on AI as the digital divide occurs. Those communities with less access to technology or the internet are unable to use AI. Furthermore, communities with less knowledge of the technology are also disturbed. The excessive use of such a technology reduces communication between people, and patients may become socially isolated. While examining public data, ethical concerns regarding AI usage may occur (Osonuga</a:t>
            </a:r>
            <a:r>
              <a:rPr lang="en-GB" sz="1100" i="1" kern="1200" dirty="0">
                <a:solidFill>
                  <a:schemeClr val="tx1"/>
                </a:solidFill>
                <a:effectLst/>
                <a:latin typeface="Arial" panose="020B0604020202020204" pitchFamily="34" charset="0"/>
                <a:ea typeface="+mn-ea"/>
                <a:cs typeface="Arial" panose="020B0604020202020204" pitchFamily="34" charset="0"/>
              </a:rPr>
              <a:t> et al., </a:t>
            </a:r>
            <a:r>
              <a:rPr lang="en-GB" sz="1100" kern="1200" dirty="0">
                <a:solidFill>
                  <a:schemeClr val="tx1"/>
                </a:solidFill>
                <a:effectLst/>
                <a:latin typeface="Arial" panose="020B0604020202020204" pitchFamily="34" charset="0"/>
                <a:ea typeface="+mn-ea"/>
                <a:cs typeface="Arial" panose="020B0604020202020204" pitchFamily="34" charset="0"/>
              </a:rPr>
              <a:t>2025). It is necessary to infer that within the hospitality industry, the case of security breaches has reached 387 in total, back in 2024, across the globe (Garza, 2025). </a:t>
            </a:r>
            <a:endParaRPr lang="en-IN" sz="110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endParaRPr lang="en-IN" sz="1100" dirty="0">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F63C65F1-1C1F-4E45-B7F7-F4A4A95E98D6}" type="slidenum">
              <a:rPr lang="en-IN" smtClean="0"/>
              <a:t>10</a:t>
            </a:fld>
            <a:endParaRPr lang="en-IN"/>
          </a:p>
        </p:txBody>
      </p:sp>
    </p:spTree>
    <p:extLst>
      <p:ext uri="{BB962C8B-B14F-4D97-AF65-F5344CB8AC3E}">
        <p14:creationId xmlns:p14="http://schemas.microsoft.com/office/powerpoint/2010/main" val="16410986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100" kern="1200" dirty="0">
                <a:solidFill>
                  <a:schemeClr val="tx1"/>
                </a:solidFill>
                <a:effectLst/>
                <a:latin typeface="Arial" panose="020B0604020202020204" pitchFamily="34" charset="0"/>
                <a:ea typeface="+mn-ea"/>
                <a:cs typeface="Arial" panose="020B0604020202020204" pitchFamily="34" charset="0"/>
              </a:rPr>
              <a:t>In conclusion, it is well mentioned here that the above assessment has emphasised the evaluation of a recent digital innovation in the form of AI technology in the healthcare industry. Therefore, the use of AI in the UK healthcare sector has been demonstrated. To simplify the statements, the discussion has provided its benefits as well as negative consequences on the workforce, community, service delivery and on patients. Therefore, the discussion has showcased several statistics relevant to the study.</a:t>
            </a:r>
            <a:endParaRPr lang="en-IN" sz="1100" dirty="0">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F63C65F1-1C1F-4E45-B7F7-F4A4A95E98D6}" type="slidenum">
              <a:rPr lang="en-IN" smtClean="0"/>
              <a:t>11</a:t>
            </a:fld>
            <a:endParaRPr lang="en-IN"/>
          </a:p>
        </p:txBody>
      </p:sp>
    </p:spTree>
    <p:extLst>
      <p:ext uri="{BB962C8B-B14F-4D97-AF65-F5344CB8AC3E}">
        <p14:creationId xmlns:p14="http://schemas.microsoft.com/office/powerpoint/2010/main" val="31264122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Slide Number Placeholder 3"/>
          <p:cNvSpPr>
            <a:spLocks noGrp="1"/>
          </p:cNvSpPr>
          <p:nvPr>
            <p:ph type="sldNum" sz="quarter" idx="5"/>
          </p:nvPr>
        </p:nvSpPr>
        <p:spPr/>
        <p:txBody>
          <a:bodyPr/>
          <a:lstStyle/>
          <a:p>
            <a:fld id="{F63C65F1-1C1F-4E45-B7F7-F4A4A95E98D6}" type="slidenum">
              <a:rPr lang="en-IN" smtClean="0"/>
              <a:t>12</a:t>
            </a:fld>
            <a:endParaRPr lang="en-IN"/>
          </a:p>
        </p:txBody>
      </p:sp>
    </p:spTree>
    <p:extLst>
      <p:ext uri="{BB962C8B-B14F-4D97-AF65-F5344CB8AC3E}">
        <p14:creationId xmlns:p14="http://schemas.microsoft.com/office/powerpoint/2010/main" val="7216009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28403" y="945913"/>
            <a:ext cx="8637073" cy="2618554"/>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1128404" y="3564467"/>
            <a:ext cx="8637072" cy="1071095"/>
          </a:xfrm>
        </p:spPr>
        <p:txBody>
          <a:bodyPr tIns="91440" bIns="91440">
            <a:normAutofit/>
          </a:bodyPr>
          <a:lstStyle>
            <a:lvl1pPr marL="0" indent="0" algn="l">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AF77464-826F-4C2E-A2FF-EB01C5BEB7EC}" type="datetimeFigureOut">
              <a:rPr lang="en-IN" smtClean="0"/>
              <a:t>03-12-2025</a:t>
            </a:fld>
            <a:endParaRPr lang="en-IN"/>
          </a:p>
        </p:txBody>
      </p:sp>
      <p:sp>
        <p:nvSpPr>
          <p:cNvPr id="5" name="Footer Placeholder 4"/>
          <p:cNvSpPr>
            <a:spLocks noGrp="1"/>
          </p:cNvSpPr>
          <p:nvPr>
            <p:ph type="ftr" sz="quarter" idx="11"/>
          </p:nvPr>
        </p:nvSpPr>
        <p:spPr>
          <a:xfrm>
            <a:off x="1127124" y="329307"/>
            <a:ext cx="5943668" cy="309201"/>
          </a:xfrm>
        </p:spPr>
        <p:txBody>
          <a:bodyPr/>
          <a:lstStyle/>
          <a:p>
            <a:endParaRPr lang="en-IN"/>
          </a:p>
        </p:txBody>
      </p:sp>
      <p:sp>
        <p:nvSpPr>
          <p:cNvPr id="6" name="Slide Number Placeholder 5"/>
          <p:cNvSpPr>
            <a:spLocks noGrp="1"/>
          </p:cNvSpPr>
          <p:nvPr>
            <p:ph type="sldNum" sz="quarter" idx="12"/>
          </p:nvPr>
        </p:nvSpPr>
        <p:spPr>
          <a:xfrm>
            <a:off x="9924392" y="134930"/>
            <a:ext cx="811019" cy="503578"/>
          </a:xfrm>
        </p:spPr>
        <p:txBody>
          <a:bodyPr/>
          <a:lstStyle/>
          <a:p>
            <a:fld id="{0E52DD85-D040-485D-8687-345747805BC0}" type="slidenum">
              <a:rPr lang="en-IN" smtClean="0"/>
              <a:t>‹#›</a:t>
            </a:fld>
            <a:endParaRPr lang="en-IN"/>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8032306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sz="1200"/>
            </a:lvl1pPr>
          </a:lstStyle>
          <a:p>
            <a:fld id="{1AF77464-826F-4C2E-A2FF-EB01C5BEB7EC}" type="datetimeFigureOut">
              <a:rPr lang="en-IN" smtClean="0"/>
              <a:t>03-12-2025</a:t>
            </a:fld>
            <a:endParaRPr lang="en-IN"/>
          </a:p>
        </p:txBody>
      </p:sp>
      <p:sp>
        <p:nvSpPr>
          <p:cNvPr id="5" name="Footer Placeholder 4"/>
          <p:cNvSpPr>
            <a:spLocks noGrp="1"/>
          </p:cNvSpPr>
          <p:nvPr>
            <p:ph type="ftr" sz="quarter" idx="11"/>
          </p:nvPr>
        </p:nvSpPr>
        <p:spPr/>
        <p:txBody>
          <a:bodyPr/>
          <a:lstStyle>
            <a:lvl1pPr>
              <a:defRPr sz="1200"/>
            </a:lvl1pPr>
          </a:lstStyle>
          <a:p>
            <a:endParaRPr lang="en-IN"/>
          </a:p>
        </p:txBody>
      </p:sp>
      <p:sp>
        <p:nvSpPr>
          <p:cNvPr id="6" name="Slide Number Placeholder 5"/>
          <p:cNvSpPr>
            <a:spLocks noGrp="1"/>
          </p:cNvSpPr>
          <p:nvPr>
            <p:ph type="sldNum" sz="quarter" idx="12"/>
          </p:nvPr>
        </p:nvSpPr>
        <p:spPr/>
        <p:txBody>
          <a:bodyPr/>
          <a:lstStyle/>
          <a:p>
            <a:fld id="{0E52DD85-D040-485D-8687-345747805BC0}" type="slidenum">
              <a:rPr lang="en-IN" smtClean="0"/>
              <a:t>‹#›</a:t>
            </a:fld>
            <a:endParaRPr lang="en-IN"/>
          </a:p>
        </p:txBody>
      </p:sp>
      <p:pic>
        <p:nvPicPr>
          <p:cNvPr id="24" name="Picture 2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13212368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29167" y="1756129"/>
            <a:ext cx="8619060" cy="2050065"/>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hasCustomPrompt="1"/>
          </p:nvPr>
        </p:nvSpPr>
        <p:spPr>
          <a:xfrm>
            <a:off x="1129166" y="3806195"/>
            <a:ext cx="8619060"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1AF77464-826F-4C2E-A2FF-EB01C5BEB7EC}" type="datetimeFigureOut">
              <a:rPr lang="en-IN" smtClean="0"/>
              <a:t>03-12-2025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E52DD85-D040-485D-8687-345747805BC0}" type="slidenum">
              <a:rPr lang="en-IN" smtClean="0"/>
              <a:t>‹#›</a:t>
            </a:fld>
            <a:endParaRPr lang="en-IN"/>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2562749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31052" y="958037"/>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129166" y="2165621"/>
            <a:ext cx="4645152" cy="32938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95606" y="2171769"/>
            <a:ext cx="4645152" cy="32870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AF77464-826F-4C2E-A2FF-EB01C5BEB7EC}" type="datetimeFigureOut">
              <a:rPr lang="en-IN" smtClean="0"/>
              <a:t>03-12-2025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E52DD85-D040-485D-8687-345747805BC0}" type="slidenum">
              <a:rPr lang="en-IN" smtClean="0"/>
              <a:t>‹#›</a:t>
            </a:fld>
            <a:endParaRPr lang="en-IN"/>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5443005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29166" y="953336"/>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9166" y="2169727"/>
            <a:ext cx="4645152" cy="801943"/>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9166" y="2974448"/>
            <a:ext cx="4645152" cy="24938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4337" y="2173181"/>
            <a:ext cx="4645152" cy="802237"/>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94337" y="2971669"/>
            <a:ext cx="4645152" cy="2487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AF77464-826F-4C2E-A2FF-EB01C5BEB7EC}" type="datetimeFigureOut">
              <a:rPr lang="en-IN" smtClean="0"/>
              <a:t>03-12-2025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0E52DD85-D040-485D-8687-345747805BC0}" type="slidenum">
              <a:rPr lang="en-IN" smtClean="0"/>
              <a:t>‹#›</a:t>
            </a:fld>
            <a:endParaRPr lang="en-IN"/>
          </a:p>
        </p:txBody>
      </p:sp>
      <p:pic>
        <p:nvPicPr>
          <p:cNvPr id="18" name="Picture 17"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11616472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AF77464-826F-4C2E-A2FF-EB01C5BEB7EC}" type="datetimeFigureOut">
              <a:rPr lang="en-IN" smtClean="0"/>
              <a:t>03-12-2025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0E52DD85-D040-485D-8687-345747805BC0}" type="slidenum">
              <a:rPr lang="en-IN" smtClean="0"/>
              <a:t>‹#›</a:t>
            </a:fld>
            <a:endParaRPr lang="en-IN"/>
          </a:p>
        </p:txBody>
      </p:sp>
      <p:pic>
        <p:nvPicPr>
          <p:cNvPr id="14" name="Picture 1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6505754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AF77464-826F-4C2E-A2FF-EB01C5BEB7EC}" type="datetimeFigureOut">
              <a:rPr lang="en-IN" smtClean="0"/>
              <a:t>03-12-2025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0E52DD85-D040-485D-8687-345747805BC0}" type="slidenum">
              <a:rPr lang="en-IN" smtClean="0"/>
              <a:t>‹#›</a:t>
            </a:fld>
            <a:endParaRPr lang="en-IN"/>
          </a:p>
        </p:txBody>
      </p:sp>
    </p:spTree>
    <p:extLst>
      <p:ext uri="{BB962C8B-B14F-4D97-AF65-F5344CB8AC3E}">
        <p14:creationId xmlns:p14="http://schemas.microsoft.com/office/powerpoint/2010/main" val="42390089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4291" y="952578"/>
            <a:ext cx="3275013" cy="2322176"/>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723334" y="952578"/>
            <a:ext cx="6012470" cy="4505221"/>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4291" y="3274754"/>
            <a:ext cx="3275013" cy="2178918"/>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AF77464-826F-4C2E-A2FF-EB01C5BEB7EC}" type="datetimeFigureOut">
              <a:rPr lang="en-IN" smtClean="0"/>
              <a:t>03-12-2025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E52DD85-D040-485D-8687-345747805BC0}" type="slidenum">
              <a:rPr lang="en-IN" smtClean="0"/>
              <a:t>‹#›</a:t>
            </a:fld>
            <a:endParaRPr lang="en-IN"/>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3699789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gradFill>
              <a:gsLst>
                <a:gs pos="0">
                  <a:schemeClr val="tx1">
                    <a:lumMod val="85000"/>
                    <a:lumOff val="15000"/>
                  </a:schemeClr>
                </a:gs>
                <a:gs pos="100000">
                  <a:schemeClr val="tx1">
                    <a:lumMod val="95000"/>
                    <a:lumOff val="5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14300" prst="artDeco"/>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129124" y="1129513"/>
            <a:ext cx="5854872" cy="1924208"/>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28247" y="3053721"/>
            <a:ext cx="5846486" cy="2096013"/>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125300" y="5469856"/>
            <a:ext cx="5849605" cy="320123"/>
          </a:xfrm>
        </p:spPr>
        <p:txBody>
          <a:bodyPr/>
          <a:lstStyle>
            <a:lvl1pPr algn="l">
              <a:defRPr/>
            </a:lvl1pPr>
          </a:lstStyle>
          <a:p>
            <a:fld id="{1AF77464-826F-4C2E-A2FF-EB01C5BEB7EC}" type="datetimeFigureOut">
              <a:rPr lang="en-IN" smtClean="0"/>
              <a:t>03-12-2025</a:t>
            </a:fld>
            <a:endParaRPr lang="en-IN"/>
          </a:p>
        </p:txBody>
      </p:sp>
      <p:sp>
        <p:nvSpPr>
          <p:cNvPr id="6" name="Footer Placeholder 5"/>
          <p:cNvSpPr>
            <a:spLocks noGrp="1"/>
          </p:cNvSpPr>
          <p:nvPr>
            <p:ph type="ftr" sz="quarter" idx="11"/>
          </p:nvPr>
        </p:nvSpPr>
        <p:spPr>
          <a:xfrm>
            <a:off x="1125300" y="318640"/>
            <a:ext cx="4877818" cy="320931"/>
          </a:xfrm>
        </p:spPr>
        <p:txBody>
          <a:bodyPr/>
          <a:lstStyle/>
          <a:p>
            <a:endParaRPr lang="en-IN"/>
          </a:p>
        </p:txBody>
      </p:sp>
      <p:sp>
        <p:nvSpPr>
          <p:cNvPr id="7" name="Slide Number Placeholder 6"/>
          <p:cNvSpPr>
            <a:spLocks noGrp="1"/>
          </p:cNvSpPr>
          <p:nvPr>
            <p:ph type="sldNum" sz="quarter" idx="12"/>
          </p:nvPr>
        </p:nvSpPr>
        <p:spPr>
          <a:xfrm>
            <a:off x="6176794" y="137408"/>
            <a:ext cx="811019" cy="503578"/>
          </a:xfrm>
        </p:spPr>
        <p:txBody>
          <a:bodyPr/>
          <a:lstStyle/>
          <a:p>
            <a:fld id="{0E52DD85-D040-485D-8687-345747805BC0}" type="slidenum">
              <a:rPr lang="en-IN" smtClean="0"/>
              <a:t>‹#›</a:t>
            </a:fld>
            <a:endParaRPr lang="en-IN"/>
          </a:p>
        </p:txBody>
      </p:sp>
      <p:pic>
        <p:nvPicPr>
          <p:cNvPr id="22" name="Picture 21"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6" t="474" r="48549" b="36564"/>
          <a:stretch/>
        </p:blipFill>
        <p:spPr>
          <a:xfrm>
            <a:off x="1125460" y="643464"/>
            <a:ext cx="5879592" cy="155448"/>
          </a:xfrm>
          <a:prstGeom prst="rect">
            <a:avLst/>
          </a:prstGeom>
          <a:noFill/>
          <a:ln>
            <a:noFill/>
          </a:ln>
        </p:spPr>
      </p:pic>
    </p:spTree>
    <p:extLst>
      <p:ext uri="{BB962C8B-B14F-4D97-AF65-F5344CB8AC3E}">
        <p14:creationId xmlns:p14="http://schemas.microsoft.com/office/powerpoint/2010/main" val="2430371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AF77464-826F-4C2E-A2FF-EB01C5BEB7EC}" type="datetimeFigureOut">
              <a:rPr lang="en-IN" smtClean="0"/>
              <a:t>03-12-2025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E52DD85-D040-485D-8687-345747805BC0}" type="slidenum">
              <a:rPr lang="en-IN" smtClean="0"/>
              <a:t>‹#›</a:t>
            </a:fld>
            <a:endParaRPr lang="en-IN"/>
          </a:p>
        </p:txBody>
      </p:sp>
      <p:pic>
        <p:nvPicPr>
          <p:cNvPr id="15" name="Picture 14"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9830066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4709"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130270"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AF77464-826F-4C2E-A2FF-EB01C5BEB7EC}" type="datetimeFigureOut">
              <a:rPr lang="en-IN" smtClean="0"/>
              <a:t>03-12-2025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E52DD85-D040-485D-8687-345747805BC0}" type="slidenum">
              <a:rPr lang="en-IN" smtClean="0"/>
              <a:t>‹#›</a:t>
            </a:fld>
            <a:endParaRPr lang="en-IN"/>
          </a:p>
        </p:txBody>
      </p:sp>
      <p:pic>
        <p:nvPicPr>
          <p:cNvPr id="17" name="Picture 16"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59215" b="36435"/>
          <a:stretch/>
        </p:blipFill>
        <p:spPr>
          <a:xfrm rot="5400000">
            <a:off x="8642279" y="3046916"/>
            <a:ext cx="4663440" cy="155448"/>
          </a:xfrm>
          <a:prstGeom prst="rect">
            <a:avLst/>
          </a:prstGeom>
          <a:noFill/>
          <a:ln>
            <a:noFill/>
          </a:ln>
        </p:spPr>
      </p:pic>
    </p:spTree>
    <p:extLst>
      <p:ext uri="{BB962C8B-B14F-4D97-AF65-F5344CB8AC3E}">
        <p14:creationId xmlns:p14="http://schemas.microsoft.com/office/powerpoint/2010/main" val="42947610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sp>
        <p:nvSpPr>
          <p:cNvPr id="13" name="Rectangle 12"/>
          <p:cNvSpPr/>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4" name="Straight Connector 13"/>
          <p:cNvCxnSpPr/>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130270" y="953324"/>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130270" y="2171769"/>
            <a:ext cx="9603275" cy="329457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32830" y="330370"/>
            <a:ext cx="2515396"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1AF77464-826F-4C2E-A2FF-EB01C5BEB7EC}" type="datetimeFigureOut">
              <a:rPr lang="en-IN" smtClean="0"/>
              <a:t>03-12-2025</a:t>
            </a:fld>
            <a:endParaRPr lang="en-IN"/>
          </a:p>
        </p:txBody>
      </p:sp>
      <p:sp>
        <p:nvSpPr>
          <p:cNvPr id="5" name="Footer Placeholder 4"/>
          <p:cNvSpPr>
            <a:spLocks noGrp="1"/>
          </p:cNvSpPr>
          <p:nvPr>
            <p:ph type="ftr" sz="quarter" idx="3"/>
          </p:nvPr>
        </p:nvSpPr>
        <p:spPr>
          <a:xfrm>
            <a:off x="1130270"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9918076" y="137408"/>
            <a:ext cx="811019" cy="503578"/>
          </a:xfrm>
          <a:prstGeom prst="rect">
            <a:avLst/>
          </a:prstGeom>
        </p:spPr>
        <p:txBody>
          <a:bodyPr vert="horz" lIns="91440" tIns="45720" rIns="91440" bIns="45720" rtlCol="0" anchor="t"/>
          <a:lstStyle>
            <a:lvl1pPr algn="r">
              <a:defRPr sz="2800">
                <a:solidFill>
                  <a:schemeClr val="accent1"/>
                </a:solidFill>
              </a:defRPr>
            </a:lvl1pPr>
          </a:lstStyle>
          <a:p>
            <a:fld id="{0E52DD85-D040-485D-8687-345747805BC0}" type="slidenum">
              <a:rPr lang="en-IN" smtClean="0"/>
              <a:t>‹#›</a:t>
            </a:fld>
            <a:endParaRPr lang="en-IN"/>
          </a:p>
        </p:txBody>
      </p:sp>
    </p:spTree>
    <p:extLst>
      <p:ext uri="{BB962C8B-B14F-4D97-AF65-F5344CB8AC3E}">
        <p14:creationId xmlns:p14="http://schemas.microsoft.com/office/powerpoint/2010/main" val="3576716073"/>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jp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jpg"/><Relationship Id="rId4" Type="http://schemas.openxmlformats.org/officeDocument/2006/relationships/image" Target="../media/image2.emf"/></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1.jpg"/><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8" Type="http://schemas.openxmlformats.org/officeDocument/2006/relationships/hyperlink" Target="https://pmc.ncbi.nlm.nih.gov/articles/PMC7133482/" TargetMode="External"/><Relationship Id="rId3" Type="http://schemas.openxmlformats.org/officeDocument/2006/relationships/hyperlink" Target="https://www.sciencedirect.com/science/article/pii/S2949916X24000914" TargetMode="External"/><Relationship Id="rId7" Type="http://schemas.openxmlformats.org/officeDocument/2006/relationships/hyperlink" Target="https://www.researchgate.net/profile/Omid-Panahi/publication/392160757_Health_in_the_Age_of_AI_A_Family_and_Community_Focus/links/683717e56b5a287c30471905/Health-in-the-Age-of-AI-A-Family-and-Community-Focus.pdf"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www.sciencedirect.com/science/article/pii/S1386505625002680" TargetMode="External"/><Relationship Id="rId5" Type="http://schemas.openxmlformats.org/officeDocument/2006/relationships/hyperlink" Target="https://www.emerald.com/tg/article/doi/10.1108/TG-02-2025-0048/1271958" TargetMode="External"/><Relationship Id="rId4" Type="http://schemas.openxmlformats.org/officeDocument/2006/relationships/hyperlink" Target="https://go.gale.com/ps/i.do?p=HRCA&amp;sw=w&amp;issn=&amp;v=2.1&amp;it=r&amp;id=GALE%7CA845530492&amp;sid=googleScholar&amp;linkaccess=abs&amp;userGroupName=anon%7E4ddb7d6b&amp;aty=open-web-entry" TargetMode="External"/><Relationship Id="rId9" Type="http://schemas.openxmlformats.org/officeDocument/2006/relationships/hyperlink" Target="https://www.sciencedirect.com/science/article/pii/B978012821259200022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7196B-43C8-2E84-F944-14A8CC2DCE79}"/>
              </a:ext>
            </a:extLst>
          </p:cNvPr>
          <p:cNvSpPr>
            <a:spLocks noGrp="1"/>
          </p:cNvSpPr>
          <p:nvPr>
            <p:ph type="ctrTitle"/>
          </p:nvPr>
        </p:nvSpPr>
        <p:spPr>
          <a:xfrm>
            <a:off x="388620" y="2948940"/>
            <a:ext cx="9895921" cy="2423160"/>
          </a:xfrm>
        </p:spPr>
        <p:txBody>
          <a:bodyPr>
            <a:normAutofit/>
          </a:bodyPr>
          <a:lstStyle/>
          <a:p>
            <a:r>
              <a:rPr lang="en-GB" sz="2800" dirty="0">
                <a:latin typeface="Arial" panose="020B0604020202020204" pitchFamily="34" charset="0"/>
                <a:cs typeface="Arial" panose="020B0604020202020204" pitchFamily="34" charset="0"/>
              </a:rPr>
              <a:t> </a:t>
            </a:r>
            <a:br>
              <a:rPr lang="en-IN" sz="2800">
                <a:latin typeface="Arial" panose="020B0604020202020204" pitchFamily="34" charset="0"/>
                <a:cs typeface="Arial" panose="020B0604020202020204" pitchFamily="34" charset="0"/>
              </a:rPr>
            </a:br>
            <a:br>
              <a:rPr lang="en-IN" sz="2000"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Module Title: Digital Transformation in the Health and Care Professions</a:t>
            </a:r>
            <a:br>
              <a:rPr lang="en-IN"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Module code: BMHP6026 (C2)</a:t>
            </a: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Student </a:t>
            </a:r>
            <a:r>
              <a:rPr lang="en-GB" sz="2000" b="1" dirty="0" err="1">
                <a:latin typeface="Arial" panose="020B0604020202020204" pitchFamily="34" charset="0"/>
                <a:cs typeface="Arial" panose="020B0604020202020204" pitchFamily="34" charset="0"/>
              </a:rPr>
              <a:t>name:Oana</a:t>
            </a:r>
            <a:r>
              <a:rPr lang="en-GB" sz="2000" b="1" dirty="0">
                <a:latin typeface="Arial" panose="020B0604020202020204" pitchFamily="34" charset="0"/>
                <a:cs typeface="Arial" panose="020B0604020202020204" pitchFamily="34" charset="0"/>
              </a:rPr>
              <a:t> Livadaru</a:t>
            </a: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Student ID: 2316786</a:t>
            </a:r>
            <a:br>
              <a:rPr lang="en-GB" sz="2000" b="1"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endParaRPr lang="en-IN" sz="20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E1491C55-D482-0E9A-F4E9-94360E74B1A4}"/>
              </a:ext>
            </a:extLst>
          </p:cNvPr>
          <p:cNvPicPr>
            <a:picLocks noChangeAspect="1"/>
          </p:cNvPicPr>
          <p:nvPr/>
        </p:nvPicPr>
        <p:blipFill>
          <a:blip r:embed="rId3"/>
          <a:stretch>
            <a:fillRect/>
          </a:stretch>
        </p:blipFill>
        <p:spPr>
          <a:xfrm>
            <a:off x="476694" y="927130"/>
            <a:ext cx="2558075" cy="1144093"/>
          </a:xfrm>
          <a:prstGeom prst="rect">
            <a:avLst/>
          </a:prstGeom>
        </p:spPr>
      </p:pic>
    </p:spTree>
    <p:extLst>
      <p:ext uri="{BB962C8B-B14F-4D97-AF65-F5344CB8AC3E}">
        <p14:creationId xmlns:p14="http://schemas.microsoft.com/office/powerpoint/2010/main" val="41855824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1F64F-69E2-6CF8-0034-34655FCFE6D0}"/>
              </a:ext>
            </a:extLst>
          </p:cNvPr>
          <p:cNvSpPr>
            <a:spLocks noGrp="1"/>
          </p:cNvSpPr>
          <p:nvPr>
            <p:ph type="title"/>
          </p:nvPr>
        </p:nvSpPr>
        <p:spPr>
          <a:xfrm>
            <a:off x="1130270" y="953324"/>
            <a:ext cx="9603275" cy="1049235"/>
          </a:xfrm>
        </p:spPr>
        <p:txBody>
          <a:bodyPr>
            <a:normAutofit/>
          </a:bodyPr>
          <a:lstStyle/>
          <a:p>
            <a:r>
              <a:rPr lang="en-GB" b="1" dirty="0">
                <a:latin typeface="Arial" panose="020B0604020202020204" pitchFamily="34" charset="0"/>
                <a:cs typeface="Arial" panose="020B0604020202020204" pitchFamily="34" charset="0"/>
              </a:rPr>
              <a:t>Introduction</a:t>
            </a:r>
            <a:endParaRPr lang="en-IN"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27E3F3C-F038-48CB-2BA2-EA873F97BD6C}"/>
              </a:ext>
            </a:extLst>
          </p:cNvPr>
          <p:cNvSpPr>
            <a:spLocks noGrp="1"/>
          </p:cNvSpPr>
          <p:nvPr>
            <p:ph idx="1"/>
          </p:nvPr>
        </p:nvSpPr>
        <p:spPr>
          <a:xfrm>
            <a:off x="1130269" y="2167151"/>
            <a:ext cx="6196900" cy="3299196"/>
          </a:xfrm>
        </p:spPr>
        <p:txBody>
          <a:bodyPr>
            <a:normAutofit/>
          </a:bodyPr>
          <a:lstStyle/>
          <a:p>
            <a:pPr lvl="0" algn="just">
              <a:lnSpc>
                <a:spcPct val="150000"/>
              </a:lnSpc>
            </a:pPr>
            <a:r>
              <a:rPr lang="en-GB" sz="1600" dirty="0">
                <a:latin typeface="Arial" panose="020B0604020202020204" pitchFamily="34" charset="0"/>
                <a:cs typeface="Arial" panose="020B0604020202020204" pitchFamily="34" charset="0"/>
              </a:rPr>
              <a:t>It has been known that within the NHS Trusts, 50% are using modern technology for their benefit (UK Parliament, 2020).</a:t>
            </a:r>
            <a:endParaRPr lang="en-IN" sz="1600" dirty="0">
              <a:latin typeface="Arial" panose="020B0604020202020204" pitchFamily="34" charset="0"/>
              <a:cs typeface="Arial" panose="020B0604020202020204" pitchFamily="34" charset="0"/>
            </a:endParaRPr>
          </a:p>
          <a:p>
            <a:pPr lvl="0" algn="just">
              <a:lnSpc>
                <a:spcPct val="150000"/>
              </a:lnSpc>
            </a:pPr>
            <a:r>
              <a:rPr lang="en-GB" sz="1600" dirty="0">
                <a:latin typeface="Arial" panose="020B0604020202020204" pitchFamily="34" charset="0"/>
                <a:cs typeface="Arial" panose="020B0604020202020204" pitchFamily="34" charset="0"/>
              </a:rPr>
              <a:t>The presentation will disclose several understandings regarding AI usage and its development in the health and social care industry in the UK. </a:t>
            </a:r>
            <a:endParaRPr lang="en-IN" sz="1600" dirty="0">
              <a:latin typeface="Arial" panose="020B0604020202020204" pitchFamily="34" charset="0"/>
              <a:cs typeface="Arial" panose="020B0604020202020204" pitchFamily="34" charset="0"/>
            </a:endParaRPr>
          </a:p>
          <a:p>
            <a:pPr marL="0" indent="0" algn="just">
              <a:lnSpc>
                <a:spcPct val="150000"/>
              </a:lnSpc>
              <a:buNone/>
            </a:pPr>
            <a:endParaRPr lang="en-IN" sz="16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0082C720-A8C6-9011-AAD8-3C1A23B31896}"/>
              </a:ext>
            </a:extLst>
          </p:cNvPr>
          <p:cNvPicPr>
            <a:picLocks noChangeAspect="1"/>
          </p:cNvPicPr>
          <p:nvPr/>
        </p:nvPicPr>
        <p:blipFill>
          <a:blip r:embed="rId3"/>
          <a:stretch>
            <a:fillRect/>
          </a:stretch>
        </p:blipFill>
        <p:spPr>
          <a:xfrm>
            <a:off x="7807445" y="2856929"/>
            <a:ext cx="2921649" cy="1919639"/>
          </a:xfrm>
          <a:prstGeom prst="rect">
            <a:avLst/>
          </a:prstGeom>
        </p:spPr>
      </p:pic>
    </p:spTree>
    <p:extLst>
      <p:ext uri="{BB962C8B-B14F-4D97-AF65-F5344CB8AC3E}">
        <p14:creationId xmlns:p14="http://schemas.microsoft.com/office/powerpoint/2010/main" val="30285392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A9764-6C21-3293-36C0-31EE7D21BD4D}"/>
              </a:ext>
            </a:extLst>
          </p:cNvPr>
          <p:cNvSpPr>
            <a:spLocks noGrp="1"/>
          </p:cNvSpPr>
          <p:nvPr>
            <p:ph type="title"/>
          </p:nvPr>
        </p:nvSpPr>
        <p:spPr>
          <a:xfrm>
            <a:off x="1130270" y="953324"/>
            <a:ext cx="9603275" cy="1049235"/>
          </a:xfrm>
        </p:spPr>
        <p:txBody>
          <a:bodyPr>
            <a:normAutofit/>
          </a:bodyPr>
          <a:lstStyle/>
          <a:p>
            <a:r>
              <a:rPr lang="en-GB" b="1" dirty="0">
                <a:latin typeface="Arial" panose="020B0604020202020204" pitchFamily="34" charset="0"/>
                <a:cs typeface="Arial" panose="020B0604020202020204" pitchFamily="34" charset="0"/>
              </a:rPr>
              <a:t>Evaluation of the impact of AI in the sector</a:t>
            </a:r>
            <a:br>
              <a:rPr lang="en-IN"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Workforce </a:t>
            </a:r>
            <a:endParaRPr lang="en-IN"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82EFDBE-4556-461C-192F-89FC07853872}"/>
              </a:ext>
            </a:extLst>
          </p:cNvPr>
          <p:cNvSpPr>
            <a:spLocks noGrp="1"/>
          </p:cNvSpPr>
          <p:nvPr>
            <p:ph idx="1"/>
          </p:nvPr>
        </p:nvSpPr>
        <p:spPr>
          <a:xfrm>
            <a:off x="1130270" y="2166642"/>
            <a:ext cx="4169336" cy="3299705"/>
          </a:xfrm>
        </p:spPr>
        <p:txBody>
          <a:bodyPr>
            <a:normAutofit fontScale="92500" lnSpcReduction="10000"/>
          </a:bodyPr>
          <a:lstStyle/>
          <a:p>
            <a:pPr marL="0" indent="0" algn="just">
              <a:lnSpc>
                <a:spcPct val="150000"/>
              </a:lnSpc>
              <a:buNone/>
            </a:pPr>
            <a:r>
              <a:rPr lang="en-GB" sz="1400" b="1" dirty="0">
                <a:latin typeface="Arial" panose="020B0604020202020204" pitchFamily="34" charset="0"/>
                <a:cs typeface="Arial" panose="020B0604020202020204" pitchFamily="34" charset="0"/>
              </a:rPr>
              <a:t>Positive</a:t>
            </a:r>
            <a:endParaRPr lang="en-IN" sz="1400" dirty="0">
              <a:latin typeface="Arial" panose="020B0604020202020204" pitchFamily="34" charset="0"/>
              <a:cs typeface="Arial" panose="020B0604020202020204" pitchFamily="34" charset="0"/>
            </a:endParaRPr>
          </a:p>
          <a:p>
            <a:pPr lvl="0" algn="just">
              <a:lnSpc>
                <a:spcPct val="150000"/>
              </a:lnSpc>
            </a:pPr>
            <a:r>
              <a:rPr lang="en-GB" sz="1400" dirty="0">
                <a:latin typeface="Arial" panose="020B0604020202020204" pitchFamily="34" charset="0"/>
                <a:cs typeface="Arial" panose="020B0604020202020204" pitchFamily="34" charset="0"/>
              </a:rPr>
              <a:t>Hence, the NHS has been integrating AI to connect with customers through ‘Limbic’ chatbots (Gliadkovskaya, 2025). Thus, AI is fostering several new positions, like data scientists and others  (Hameed, 2024).</a:t>
            </a:r>
            <a:endParaRPr lang="en-IN" sz="1400" dirty="0">
              <a:latin typeface="Arial" panose="020B0604020202020204" pitchFamily="34" charset="0"/>
              <a:cs typeface="Arial" panose="020B0604020202020204" pitchFamily="34" charset="0"/>
            </a:endParaRPr>
          </a:p>
          <a:p>
            <a:pPr lvl="0" algn="just">
              <a:lnSpc>
                <a:spcPct val="150000"/>
              </a:lnSpc>
            </a:pPr>
            <a:r>
              <a:rPr lang="en-GB" sz="1400" dirty="0">
                <a:latin typeface="Arial" panose="020B0604020202020204" pitchFamily="34" charset="0"/>
                <a:cs typeface="Arial" panose="020B0604020202020204" pitchFamily="34" charset="0"/>
              </a:rPr>
              <a:t>Therefore, people operating such a practice should know data fluency, critical thinking, and communication as in their role competency (Nilsson, 2025).</a:t>
            </a:r>
            <a:endParaRPr lang="en-IN" sz="1400" dirty="0">
              <a:latin typeface="Arial" panose="020B0604020202020204" pitchFamily="34" charset="0"/>
              <a:cs typeface="Arial" panose="020B0604020202020204" pitchFamily="34" charset="0"/>
            </a:endParaRPr>
          </a:p>
          <a:p>
            <a:pPr marL="0" indent="0" algn="just">
              <a:lnSpc>
                <a:spcPct val="150000"/>
              </a:lnSpc>
              <a:buNone/>
            </a:pPr>
            <a:endParaRPr lang="en-IN" sz="1400" dirty="0">
              <a:latin typeface="Arial" panose="020B0604020202020204" pitchFamily="34" charset="0"/>
              <a:cs typeface="Arial" panose="020B0604020202020204" pitchFamily="34" charset="0"/>
            </a:endParaRPr>
          </a:p>
        </p:txBody>
      </p:sp>
      <p:grpSp>
        <p:nvGrpSpPr>
          <p:cNvPr id="9" name="Group 8">
            <a:extLst>
              <a:ext uri="{FF2B5EF4-FFF2-40B4-BE49-F238E27FC236}">
                <a16:creationId xmlns:a16="http://schemas.microsoft.com/office/drawing/2014/main" id="{759DDE60-5675-45DD-B6CE-D2B222A2F3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73100" y="2166642"/>
            <a:ext cx="4964072" cy="3306033"/>
            <a:chOff x="5773100" y="2166642"/>
            <a:chExt cx="4964072" cy="3306033"/>
          </a:xfrm>
        </p:grpSpPr>
        <p:sp>
          <p:nvSpPr>
            <p:cNvPr id="10" name="Rectangle 9">
              <a:extLst>
                <a:ext uri="{FF2B5EF4-FFF2-40B4-BE49-F238E27FC236}">
                  <a16:creationId xmlns:a16="http://schemas.microsoft.com/office/drawing/2014/main" id="{130DD803-B9AF-46EB-B67B-75398E25EE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73100" y="2166642"/>
              <a:ext cx="4964072" cy="3306033"/>
            </a:xfrm>
            <a:prstGeom prst="rect">
              <a:avLst/>
            </a:prstGeom>
            <a:gradFill>
              <a:gsLst>
                <a:gs pos="0">
                  <a:schemeClr val="tx1">
                    <a:lumMod val="85000"/>
                    <a:lumOff val="15000"/>
                  </a:schemeClr>
                </a:gs>
                <a:gs pos="100000">
                  <a:schemeClr val="tx1">
                    <a:lumMod val="95000"/>
                    <a:lumOff val="5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14300" prst="artDeco"/>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31D1DCE-2009-44FB-A762-6F564472CB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42007" y="2314897"/>
              <a:ext cx="4631437" cy="2997249"/>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4" name="Picture 3">
            <a:extLst>
              <a:ext uri="{FF2B5EF4-FFF2-40B4-BE49-F238E27FC236}">
                <a16:creationId xmlns:a16="http://schemas.microsoft.com/office/drawing/2014/main" id="{2F6E3325-E4E3-95CC-F048-6F2E259A3DF2}"/>
              </a:ext>
            </a:extLst>
          </p:cNvPr>
          <p:cNvPicPr>
            <a:picLocks noChangeAspect="1"/>
          </p:cNvPicPr>
          <p:nvPr/>
        </p:nvPicPr>
        <p:blipFill>
          <a:blip r:embed="rId3"/>
          <a:srcRect l="2722" r="1924" b="-3"/>
          <a:stretch>
            <a:fillRect/>
          </a:stretch>
        </p:blipFill>
        <p:spPr>
          <a:xfrm>
            <a:off x="6258558" y="2647497"/>
            <a:ext cx="3993156" cy="2345184"/>
          </a:xfrm>
          <a:prstGeom prst="rect">
            <a:avLst/>
          </a:prstGeom>
        </p:spPr>
      </p:pic>
    </p:spTree>
    <p:extLst>
      <p:ext uri="{BB962C8B-B14F-4D97-AF65-F5344CB8AC3E}">
        <p14:creationId xmlns:p14="http://schemas.microsoft.com/office/powerpoint/2010/main" val="19074051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46771-82B3-CA4F-4F23-E70FBC396CFA}"/>
              </a:ext>
            </a:extLst>
          </p:cNvPr>
          <p:cNvSpPr>
            <a:spLocks noGrp="1"/>
          </p:cNvSpPr>
          <p:nvPr>
            <p:ph type="title"/>
          </p:nvPr>
        </p:nvSpPr>
        <p:spPr>
          <a:xfrm>
            <a:off x="1130270" y="953324"/>
            <a:ext cx="9603275" cy="1049235"/>
          </a:xfrm>
        </p:spPr>
        <p:txBody>
          <a:bodyPr>
            <a:normAutofit/>
          </a:bodyPr>
          <a:lstStyle/>
          <a:p>
            <a:r>
              <a:rPr lang="en-GB" b="1" dirty="0">
                <a:latin typeface="Arial" panose="020B0604020202020204" pitchFamily="34" charset="0"/>
                <a:cs typeface="Arial" panose="020B0604020202020204" pitchFamily="34" charset="0"/>
              </a:rPr>
              <a:t>Evaluation of the impact of AI in the sector</a:t>
            </a:r>
            <a:br>
              <a:rPr lang="en-IN"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Workforce </a:t>
            </a:r>
            <a:endParaRPr lang="en-IN"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30A604E-CB23-78B0-4DAB-7713A9D756B0}"/>
              </a:ext>
            </a:extLst>
          </p:cNvPr>
          <p:cNvSpPr>
            <a:spLocks noGrp="1"/>
          </p:cNvSpPr>
          <p:nvPr>
            <p:ph idx="1"/>
          </p:nvPr>
        </p:nvSpPr>
        <p:spPr>
          <a:xfrm>
            <a:off x="1130270" y="2158175"/>
            <a:ext cx="5622284" cy="3308172"/>
          </a:xfrm>
        </p:spPr>
        <p:txBody>
          <a:bodyPr>
            <a:normAutofit/>
          </a:bodyPr>
          <a:lstStyle/>
          <a:p>
            <a:pPr marL="0" indent="0" algn="just">
              <a:lnSpc>
                <a:spcPct val="150000"/>
              </a:lnSpc>
              <a:buNone/>
            </a:pPr>
            <a:r>
              <a:rPr lang="en-GB" sz="1600" b="1" dirty="0">
                <a:latin typeface="Arial" panose="020B0604020202020204" pitchFamily="34" charset="0"/>
                <a:cs typeface="Arial" panose="020B0604020202020204" pitchFamily="34" charset="0"/>
              </a:rPr>
              <a:t>Negative</a:t>
            </a:r>
            <a:endParaRPr lang="en-IN" sz="1600" dirty="0">
              <a:latin typeface="Arial" panose="020B0604020202020204" pitchFamily="34" charset="0"/>
              <a:cs typeface="Arial" panose="020B0604020202020204" pitchFamily="34" charset="0"/>
            </a:endParaRPr>
          </a:p>
          <a:p>
            <a:pPr lvl="0" algn="just">
              <a:lnSpc>
                <a:spcPct val="150000"/>
              </a:lnSpc>
            </a:pPr>
            <a:r>
              <a:rPr lang="en-GB" sz="1600" dirty="0">
                <a:latin typeface="Arial" panose="020B0604020202020204" pitchFamily="34" charset="0"/>
                <a:cs typeface="Arial" panose="020B0604020202020204" pitchFamily="34" charset="0"/>
              </a:rPr>
              <a:t>AI not only poses advantages, but it also creates several risks regarding privacy issues, data mismanagement, and job cuts (Hameed, 2024).</a:t>
            </a:r>
            <a:endParaRPr lang="en-IN" sz="1600" dirty="0">
              <a:latin typeface="Arial" panose="020B0604020202020204" pitchFamily="34" charset="0"/>
              <a:cs typeface="Arial" panose="020B0604020202020204" pitchFamily="34" charset="0"/>
            </a:endParaRPr>
          </a:p>
          <a:p>
            <a:pPr lvl="0" algn="just">
              <a:lnSpc>
                <a:spcPct val="150000"/>
              </a:lnSpc>
            </a:pPr>
            <a:r>
              <a:rPr lang="en-GB" sz="1600" dirty="0">
                <a:latin typeface="Arial" panose="020B0604020202020204" pitchFamily="34" charset="0"/>
                <a:cs typeface="Arial" panose="020B0604020202020204" pitchFamily="34" charset="0"/>
              </a:rPr>
              <a:t>Approximately 8 million job cuts can happen in the UK due to excessive use of AI (Hameed, 2024).</a:t>
            </a:r>
            <a:endParaRPr lang="en-IN" sz="1600" dirty="0">
              <a:latin typeface="Arial" panose="020B0604020202020204" pitchFamily="34" charset="0"/>
              <a:cs typeface="Arial" panose="020B0604020202020204" pitchFamily="34" charset="0"/>
            </a:endParaRPr>
          </a:p>
          <a:p>
            <a:pPr marL="0" indent="0" algn="just">
              <a:lnSpc>
                <a:spcPct val="150000"/>
              </a:lnSpc>
              <a:buNone/>
            </a:pPr>
            <a:endParaRPr lang="en-IN" sz="16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26A0A054-410B-25CE-8136-AFAA38AC9DFE}"/>
              </a:ext>
            </a:extLst>
          </p:cNvPr>
          <p:cNvPicPr>
            <a:picLocks noChangeAspect="1"/>
          </p:cNvPicPr>
          <p:nvPr/>
        </p:nvPicPr>
        <p:blipFill>
          <a:blip r:embed="rId3"/>
          <a:stretch>
            <a:fillRect/>
          </a:stretch>
        </p:blipFill>
        <p:spPr>
          <a:xfrm>
            <a:off x="7232830" y="2938195"/>
            <a:ext cx="3496265" cy="1748132"/>
          </a:xfrm>
          <a:prstGeom prst="rect">
            <a:avLst/>
          </a:prstGeom>
        </p:spPr>
      </p:pic>
    </p:spTree>
    <p:extLst>
      <p:ext uri="{BB962C8B-B14F-4D97-AF65-F5344CB8AC3E}">
        <p14:creationId xmlns:p14="http://schemas.microsoft.com/office/powerpoint/2010/main" val="33169405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683CECF1-343D-4CCE-81D8-FC14A12A7A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D8C8DD9-12AA-4935-A6DE-05EACDADDD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E7C79F-97F1-B2EC-54DA-A8B85AC7B095}"/>
              </a:ext>
            </a:extLst>
          </p:cNvPr>
          <p:cNvSpPr>
            <a:spLocks noGrp="1"/>
          </p:cNvSpPr>
          <p:nvPr>
            <p:ph type="title"/>
          </p:nvPr>
        </p:nvSpPr>
        <p:spPr>
          <a:xfrm>
            <a:off x="1121029" y="948706"/>
            <a:ext cx="3852444" cy="1049235"/>
          </a:xfrm>
        </p:spPr>
        <p:txBody>
          <a:bodyPr>
            <a:noAutofit/>
          </a:bodyPr>
          <a:lstStyle/>
          <a:p>
            <a:r>
              <a:rPr lang="en-GB" sz="2400" b="1" dirty="0">
                <a:latin typeface="Arial" panose="020B0604020202020204" pitchFamily="34" charset="0"/>
                <a:cs typeface="Arial" panose="020B0604020202020204" pitchFamily="34" charset="0"/>
              </a:rPr>
              <a:t>Evaluation of the impact of AI in the sector</a:t>
            </a:r>
            <a:br>
              <a:rPr lang="en-GB" sz="2400" b="1"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Service delivery </a:t>
            </a:r>
            <a:br>
              <a:rPr lang="en-IN" sz="2400" dirty="0">
                <a:latin typeface="Arial" panose="020B0604020202020204" pitchFamily="34" charset="0"/>
                <a:cs typeface="Arial" panose="020B0604020202020204" pitchFamily="34" charset="0"/>
              </a:rPr>
            </a:br>
            <a:endParaRPr lang="en-IN" sz="2400" dirty="0">
              <a:latin typeface="Arial" panose="020B0604020202020204" pitchFamily="34" charset="0"/>
              <a:cs typeface="Arial" panose="020B0604020202020204" pitchFamily="34" charset="0"/>
            </a:endParaRPr>
          </a:p>
        </p:txBody>
      </p:sp>
      <p:pic>
        <p:nvPicPr>
          <p:cNvPr id="13" name="Picture 12">
            <a:extLst>
              <a:ext uri="{FF2B5EF4-FFF2-40B4-BE49-F238E27FC236}">
                <a16:creationId xmlns:a16="http://schemas.microsoft.com/office/drawing/2014/main" id="{E4C54BC8-CF23-429D-A14B-9E16015839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l="-116" t="474" r="66353" b="36564"/>
          <a:stretch/>
        </p:blipFill>
        <p:spPr>
          <a:xfrm>
            <a:off x="1125460" y="643464"/>
            <a:ext cx="3849624" cy="155448"/>
          </a:xfrm>
          <a:prstGeom prst="rect">
            <a:avLst/>
          </a:prstGeom>
          <a:noFill/>
          <a:ln>
            <a:noFill/>
          </a:ln>
        </p:spPr>
      </p:pic>
      <p:sp>
        <p:nvSpPr>
          <p:cNvPr id="3" name="Content Placeholder 2">
            <a:extLst>
              <a:ext uri="{FF2B5EF4-FFF2-40B4-BE49-F238E27FC236}">
                <a16:creationId xmlns:a16="http://schemas.microsoft.com/office/drawing/2014/main" id="{192B18A4-72E7-0540-2992-FCC37E11606F}"/>
              </a:ext>
            </a:extLst>
          </p:cNvPr>
          <p:cNvSpPr>
            <a:spLocks noGrp="1"/>
          </p:cNvSpPr>
          <p:nvPr>
            <p:ph idx="1"/>
          </p:nvPr>
        </p:nvSpPr>
        <p:spPr>
          <a:xfrm>
            <a:off x="1121030" y="2167151"/>
            <a:ext cx="3848478" cy="3299194"/>
          </a:xfrm>
        </p:spPr>
        <p:txBody>
          <a:bodyPr>
            <a:normAutofit fontScale="85000" lnSpcReduction="20000"/>
          </a:bodyPr>
          <a:lstStyle/>
          <a:p>
            <a:pPr marL="0" indent="0" algn="just">
              <a:lnSpc>
                <a:spcPct val="170000"/>
              </a:lnSpc>
              <a:buNone/>
            </a:pPr>
            <a:r>
              <a:rPr lang="en-GB" sz="1600" b="1" dirty="0">
                <a:latin typeface="Arial" panose="020B0604020202020204" pitchFamily="34" charset="0"/>
                <a:cs typeface="Arial" panose="020B0604020202020204" pitchFamily="34" charset="0"/>
              </a:rPr>
              <a:t>Positive</a:t>
            </a:r>
            <a:endParaRPr lang="en-IN" sz="1600" dirty="0">
              <a:latin typeface="Arial" panose="020B0604020202020204" pitchFamily="34" charset="0"/>
              <a:cs typeface="Arial" panose="020B0604020202020204" pitchFamily="34" charset="0"/>
            </a:endParaRPr>
          </a:p>
          <a:p>
            <a:pPr lvl="0" algn="just">
              <a:lnSpc>
                <a:spcPct val="170000"/>
              </a:lnSpc>
            </a:pPr>
            <a:r>
              <a:rPr lang="en-GB" sz="1600" dirty="0">
                <a:latin typeface="Arial" panose="020B0604020202020204" pitchFamily="34" charset="0"/>
                <a:cs typeface="Arial" panose="020B0604020202020204" pitchFamily="34" charset="0"/>
              </a:rPr>
              <a:t>Therefore, AI has reduced the burden of paperwork as well as human errors. With the advanced technology, physicians are also getting help to tailor their services (WEF, 2025).</a:t>
            </a:r>
            <a:endParaRPr lang="en-IN" sz="1600" dirty="0">
              <a:latin typeface="Arial" panose="020B0604020202020204" pitchFamily="34" charset="0"/>
              <a:cs typeface="Arial" panose="020B0604020202020204" pitchFamily="34" charset="0"/>
            </a:endParaRPr>
          </a:p>
          <a:p>
            <a:pPr lvl="0" algn="just">
              <a:lnSpc>
                <a:spcPct val="170000"/>
              </a:lnSpc>
            </a:pPr>
            <a:r>
              <a:rPr lang="en-GB" sz="1600" dirty="0">
                <a:latin typeface="Arial" panose="020B0604020202020204" pitchFamily="34" charset="0"/>
                <a:cs typeface="Arial" panose="020B0604020202020204" pitchFamily="34" charset="0"/>
              </a:rPr>
              <a:t>Also, chatbots are providing immense help by answering patients’ concerns throughout the day (WEF, 2025).</a:t>
            </a:r>
            <a:endParaRPr lang="en-IN" sz="1600" dirty="0">
              <a:latin typeface="Arial" panose="020B0604020202020204" pitchFamily="34" charset="0"/>
              <a:cs typeface="Arial" panose="020B0604020202020204" pitchFamily="34" charset="0"/>
            </a:endParaRPr>
          </a:p>
          <a:p>
            <a:pPr marL="0" indent="0" algn="just">
              <a:lnSpc>
                <a:spcPct val="170000"/>
              </a:lnSpc>
              <a:buNone/>
            </a:pPr>
            <a:endParaRPr lang="en-IN" sz="1600" dirty="0">
              <a:latin typeface="Arial" panose="020B0604020202020204" pitchFamily="34" charset="0"/>
              <a:cs typeface="Arial" panose="020B0604020202020204" pitchFamily="34" charset="0"/>
            </a:endParaRPr>
          </a:p>
        </p:txBody>
      </p:sp>
      <p:grpSp>
        <p:nvGrpSpPr>
          <p:cNvPr id="15" name="Group 14">
            <a:extLst>
              <a:ext uri="{FF2B5EF4-FFF2-40B4-BE49-F238E27FC236}">
                <a16:creationId xmlns:a16="http://schemas.microsoft.com/office/drawing/2014/main" id="{C50EE599-83F0-4F92-85EF-F5B760FC1C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0131" y="482171"/>
            <a:ext cx="6091791" cy="5149101"/>
            <a:chOff x="5460131" y="482171"/>
            <a:chExt cx="6091791" cy="5149101"/>
          </a:xfrm>
        </p:grpSpPr>
        <p:sp>
          <p:nvSpPr>
            <p:cNvPr id="16" name="Rectangle 15">
              <a:extLst>
                <a:ext uri="{FF2B5EF4-FFF2-40B4-BE49-F238E27FC236}">
                  <a16:creationId xmlns:a16="http://schemas.microsoft.com/office/drawing/2014/main" id="{4D65F24F-937E-455B-A52F-99B2EBE69E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60131" y="482171"/>
              <a:ext cx="6091791" cy="5149101"/>
            </a:xfrm>
            <a:prstGeom prst="rect">
              <a:avLst/>
            </a:prstGeom>
            <a:gradFill>
              <a:gsLst>
                <a:gs pos="0">
                  <a:schemeClr val="tx1">
                    <a:lumMod val="85000"/>
                    <a:lumOff val="15000"/>
                  </a:schemeClr>
                </a:gs>
                <a:gs pos="100000">
                  <a:schemeClr val="tx1">
                    <a:lumMod val="95000"/>
                    <a:lumOff val="5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14300" prst="artDeco"/>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CEABBA2-C294-4754-8D03-90027C80A6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78956" y="812507"/>
              <a:ext cx="5461780"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4" name="Picture 3">
            <a:extLst>
              <a:ext uri="{FF2B5EF4-FFF2-40B4-BE49-F238E27FC236}">
                <a16:creationId xmlns:a16="http://schemas.microsoft.com/office/drawing/2014/main" id="{ED2ED459-DDD9-2BE8-B4AE-E6E26723976B}"/>
              </a:ext>
            </a:extLst>
          </p:cNvPr>
          <p:cNvPicPr>
            <a:picLocks noChangeAspect="1"/>
          </p:cNvPicPr>
          <p:nvPr/>
        </p:nvPicPr>
        <p:blipFill>
          <a:blip r:embed="rId4"/>
          <a:srcRect l="2323" r="24218" b="1"/>
          <a:stretch>
            <a:fillRect/>
          </a:stretch>
        </p:blipFill>
        <p:spPr>
          <a:xfrm>
            <a:off x="6093926" y="1116345"/>
            <a:ext cx="4821551" cy="3866172"/>
          </a:xfrm>
          <a:prstGeom prst="rect">
            <a:avLst/>
          </a:prstGeom>
        </p:spPr>
      </p:pic>
      <p:pic>
        <p:nvPicPr>
          <p:cNvPr id="19" name="Picture 18">
            <a:extLst>
              <a:ext uri="{FF2B5EF4-FFF2-40B4-BE49-F238E27FC236}">
                <a16:creationId xmlns:a16="http://schemas.microsoft.com/office/drawing/2014/main" id="{5EADD913-1FB7-4B46-9CA9-86858689E08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cxnSp>
        <p:nvCxnSpPr>
          <p:cNvPr id="21" name="Straight Connector 20">
            <a:extLst>
              <a:ext uri="{FF2B5EF4-FFF2-40B4-BE49-F238E27FC236}">
                <a16:creationId xmlns:a16="http://schemas.microsoft.com/office/drawing/2014/main" id="{36995421-4CA7-48D9-B029-EFD7120348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129563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B92518F-3454-456E-82E9-0FDE0CEC7D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4361239-40D7-79CA-E0E2-42F043615D07}"/>
              </a:ext>
            </a:extLst>
          </p:cNvPr>
          <p:cNvPicPr>
            <a:picLocks noChangeAspect="1"/>
          </p:cNvPicPr>
          <p:nvPr/>
        </p:nvPicPr>
        <p:blipFill>
          <a:blip r:embed="rId3">
            <a:duotone>
              <a:schemeClr val="bg2">
                <a:shade val="45000"/>
                <a:satMod val="135000"/>
              </a:schemeClr>
              <a:prstClr val="white"/>
            </a:duotone>
            <a:alphaModFix amt="50000"/>
          </a:blip>
          <a:srcRect l="2"/>
          <a:stretch>
            <a:fillRect/>
          </a:stretch>
        </p:blipFill>
        <p:spPr>
          <a:xfrm>
            <a:off x="305" y="10"/>
            <a:ext cx="12191695" cy="6857990"/>
          </a:xfrm>
          <a:prstGeom prst="rect">
            <a:avLst/>
          </a:prstGeom>
        </p:spPr>
      </p:pic>
      <p:sp>
        <p:nvSpPr>
          <p:cNvPr id="11" name="Rectangle 10">
            <a:extLst>
              <a:ext uri="{FF2B5EF4-FFF2-40B4-BE49-F238E27FC236}">
                <a16:creationId xmlns:a16="http://schemas.microsoft.com/office/drawing/2014/main" id="{944D1CC5-3F9D-4974-B770-5EDCFF5897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A755AA-E48E-D2F0-D730-41813E771E0C}"/>
              </a:ext>
            </a:extLst>
          </p:cNvPr>
          <p:cNvSpPr>
            <a:spLocks noGrp="1"/>
          </p:cNvSpPr>
          <p:nvPr>
            <p:ph type="title"/>
          </p:nvPr>
        </p:nvSpPr>
        <p:spPr>
          <a:xfrm>
            <a:off x="1130270" y="953324"/>
            <a:ext cx="9603275" cy="1049235"/>
          </a:xfrm>
        </p:spPr>
        <p:txBody>
          <a:bodyPr>
            <a:normAutofit/>
          </a:bodyPr>
          <a:lstStyle/>
          <a:p>
            <a:r>
              <a:rPr lang="en-GB" b="1" dirty="0">
                <a:latin typeface="Arial" panose="020B0604020202020204" pitchFamily="34" charset="0"/>
                <a:cs typeface="Arial" panose="020B0604020202020204" pitchFamily="34" charset="0"/>
              </a:rPr>
              <a:t>Evaluation of the impact of AI in the sector</a:t>
            </a:r>
            <a:br>
              <a:rPr lang="en-IN"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Service delivery </a:t>
            </a:r>
            <a:endParaRPr lang="en-IN" dirty="0">
              <a:latin typeface="Arial" panose="020B0604020202020204" pitchFamily="34" charset="0"/>
              <a:cs typeface="Arial" panose="020B0604020202020204" pitchFamily="34" charset="0"/>
            </a:endParaRPr>
          </a:p>
        </p:txBody>
      </p:sp>
      <p:pic>
        <p:nvPicPr>
          <p:cNvPr id="13" name="Picture 12">
            <a:extLst>
              <a:ext uri="{FF2B5EF4-FFF2-40B4-BE49-F238E27FC236}">
                <a16:creationId xmlns:a16="http://schemas.microsoft.com/office/drawing/2014/main" id="{985A9973-AB88-4BDA-8B44-A6F2304E52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
        <p:nvSpPr>
          <p:cNvPr id="3" name="Content Placeholder 2">
            <a:extLst>
              <a:ext uri="{FF2B5EF4-FFF2-40B4-BE49-F238E27FC236}">
                <a16:creationId xmlns:a16="http://schemas.microsoft.com/office/drawing/2014/main" id="{1609603A-E64A-542A-649A-68D82D66AFF2}"/>
              </a:ext>
            </a:extLst>
          </p:cNvPr>
          <p:cNvSpPr>
            <a:spLocks noGrp="1"/>
          </p:cNvSpPr>
          <p:nvPr>
            <p:ph idx="1"/>
          </p:nvPr>
        </p:nvSpPr>
        <p:spPr>
          <a:xfrm>
            <a:off x="1130270" y="2171769"/>
            <a:ext cx="9603275" cy="3294576"/>
          </a:xfrm>
        </p:spPr>
        <p:txBody>
          <a:bodyPr>
            <a:normAutofit/>
          </a:bodyPr>
          <a:lstStyle/>
          <a:p>
            <a:pPr marL="0" indent="0" algn="just">
              <a:lnSpc>
                <a:spcPct val="150000"/>
              </a:lnSpc>
              <a:buNone/>
            </a:pPr>
            <a:r>
              <a:rPr lang="en-GB" b="1" dirty="0">
                <a:latin typeface="Arial" panose="020B0604020202020204" pitchFamily="34" charset="0"/>
                <a:cs typeface="Arial" panose="020B0604020202020204" pitchFamily="34" charset="0"/>
              </a:rPr>
              <a:t>Negative</a:t>
            </a:r>
            <a:endParaRPr lang="en-IN" dirty="0">
              <a:latin typeface="Arial" panose="020B0604020202020204" pitchFamily="34" charset="0"/>
              <a:cs typeface="Arial" panose="020B0604020202020204" pitchFamily="34" charset="0"/>
            </a:endParaRPr>
          </a:p>
          <a:p>
            <a:pPr lvl="0" algn="just">
              <a:lnSpc>
                <a:spcPct val="150000"/>
              </a:lnSpc>
            </a:pPr>
            <a:r>
              <a:rPr lang="en-GB" dirty="0">
                <a:latin typeface="Arial" panose="020B0604020202020204" pitchFamily="34" charset="0"/>
                <a:cs typeface="Arial" panose="020B0604020202020204" pitchFamily="34" charset="0"/>
              </a:rPr>
              <a:t>In service delivery, AI can create issues like potential bias, cyber issues, and others  (Thompson and Morgan,  2020). </a:t>
            </a:r>
            <a:endParaRPr lang="en-IN" dirty="0">
              <a:latin typeface="Arial" panose="020B0604020202020204" pitchFamily="34" charset="0"/>
              <a:cs typeface="Arial" panose="020B0604020202020204" pitchFamily="34" charset="0"/>
            </a:endParaRPr>
          </a:p>
          <a:p>
            <a:pPr lvl="0" algn="just">
              <a:lnSpc>
                <a:spcPct val="150000"/>
              </a:lnSpc>
            </a:pPr>
            <a:r>
              <a:rPr lang="en-GB" dirty="0">
                <a:latin typeface="Arial" panose="020B0604020202020204" pitchFamily="34" charset="0"/>
                <a:cs typeface="Arial" panose="020B0604020202020204" pitchFamily="34" charset="0"/>
              </a:rPr>
              <a:t>Among 100 %, a recent study identified approximately 51% in the UK displayed their concern regarding modern technology as they have not much knowledge, skill, or resources to implement AI  (Thompson and Morgan,  2020). </a:t>
            </a:r>
            <a:endParaRPr lang="en-IN" dirty="0">
              <a:latin typeface="Arial" panose="020B0604020202020204" pitchFamily="34" charset="0"/>
              <a:cs typeface="Arial" panose="020B0604020202020204" pitchFamily="34" charset="0"/>
            </a:endParaRPr>
          </a:p>
          <a:p>
            <a:pPr marL="0" indent="0" algn="just">
              <a:lnSpc>
                <a:spcPct val="150000"/>
              </a:lnSpc>
              <a:buNone/>
            </a:pPr>
            <a:endParaRPr lang="en-IN" dirty="0">
              <a:latin typeface="Arial" panose="020B0604020202020204" pitchFamily="34" charset="0"/>
              <a:cs typeface="Arial" panose="020B0604020202020204" pitchFamily="34" charset="0"/>
            </a:endParaRPr>
          </a:p>
        </p:txBody>
      </p:sp>
      <p:pic>
        <p:nvPicPr>
          <p:cNvPr id="15" name="Picture 14">
            <a:extLst>
              <a:ext uri="{FF2B5EF4-FFF2-40B4-BE49-F238E27FC236}">
                <a16:creationId xmlns:a16="http://schemas.microsoft.com/office/drawing/2014/main" id="{72B88314-D4AA-4944-A4AE-9E9F34A15CC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cxnSp>
        <p:nvCxnSpPr>
          <p:cNvPr id="17" name="Straight Connector 16">
            <a:extLst>
              <a:ext uri="{FF2B5EF4-FFF2-40B4-BE49-F238E27FC236}">
                <a16:creationId xmlns:a16="http://schemas.microsoft.com/office/drawing/2014/main" id="{34B1208A-2172-4708-A3B7-24501DED6A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06893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6E111-FA1A-A622-719C-0773761A95F0}"/>
              </a:ext>
            </a:extLst>
          </p:cNvPr>
          <p:cNvSpPr>
            <a:spLocks noGrp="1"/>
          </p:cNvSpPr>
          <p:nvPr>
            <p:ph type="title"/>
          </p:nvPr>
        </p:nvSpPr>
        <p:spPr>
          <a:xfrm>
            <a:off x="1130270" y="953324"/>
            <a:ext cx="9603275" cy="1049235"/>
          </a:xfrm>
        </p:spPr>
        <p:txBody>
          <a:bodyPr>
            <a:normAutofit/>
          </a:bodyPr>
          <a:lstStyle/>
          <a:p>
            <a:r>
              <a:rPr lang="en-GB" sz="2200" b="1" dirty="0">
                <a:latin typeface="Arial" panose="020B0604020202020204" pitchFamily="34" charset="0"/>
                <a:cs typeface="Arial" panose="020B0604020202020204" pitchFamily="34" charset="0"/>
              </a:rPr>
              <a:t>Evaluation of the impact of AI in the sector</a:t>
            </a:r>
            <a:br>
              <a:rPr lang="en-GB" sz="2200" b="1"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Patient/Service user </a:t>
            </a:r>
            <a:br>
              <a:rPr lang="en-IN" sz="2200" dirty="0">
                <a:latin typeface="Arial" panose="020B0604020202020204" pitchFamily="34" charset="0"/>
                <a:cs typeface="Arial" panose="020B0604020202020204" pitchFamily="34" charset="0"/>
              </a:rPr>
            </a:br>
            <a:endParaRPr lang="en-IN" sz="2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FB65FC5-09FB-CD96-4781-DDD7D5215484}"/>
              </a:ext>
            </a:extLst>
          </p:cNvPr>
          <p:cNvSpPr>
            <a:spLocks noGrp="1"/>
          </p:cNvSpPr>
          <p:nvPr>
            <p:ph idx="1"/>
          </p:nvPr>
        </p:nvSpPr>
        <p:spPr>
          <a:xfrm>
            <a:off x="1130270" y="2158175"/>
            <a:ext cx="4345401" cy="3308172"/>
          </a:xfrm>
        </p:spPr>
        <p:txBody>
          <a:bodyPr>
            <a:noAutofit/>
          </a:bodyPr>
          <a:lstStyle/>
          <a:p>
            <a:pPr marL="0" lvl="0" indent="0" algn="just">
              <a:lnSpc>
                <a:spcPct val="160000"/>
              </a:lnSpc>
              <a:buNone/>
            </a:pPr>
            <a:r>
              <a:rPr lang="en-GB" sz="1600" b="1" dirty="0">
                <a:latin typeface="Arial" panose="020B0604020202020204" pitchFamily="34" charset="0"/>
                <a:cs typeface="Arial" panose="020B0604020202020204" pitchFamily="34" charset="0"/>
              </a:rPr>
              <a:t>Positive</a:t>
            </a:r>
          </a:p>
          <a:p>
            <a:pPr lvl="0" algn="just">
              <a:lnSpc>
                <a:spcPct val="160000"/>
              </a:lnSpc>
            </a:pPr>
            <a:r>
              <a:rPr lang="en-GB" sz="1600" dirty="0">
                <a:latin typeface="Arial" panose="020B0604020202020204" pitchFamily="34" charset="0"/>
                <a:cs typeface="Arial" panose="020B0604020202020204" pitchFamily="34" charset="0"/>
              </a:rPr>
              <a:t>AI, in the case of patients or service users, are shaping their experience through robotic surgery, personalised care, tailored treatment, etc (IBM, 2025).</a:t>
            </a:r>
            <a:endParaRPr lang="en-IN" sz="1600" dirty="0">
              <a:latin typeface="Arial" panose="020B0604020202020204" pitchFamily="34" charset="0"/>
              <a:cs typeface="Arial" panose="020B0604020202020204" pitchFamily="34" charset="0"/>
            </a:endParaRPr>
          </a:p>
          <a:p>
            <a:pPr lvl="0" algn="just">
              <a:lnSpc>
                <a:spcPct val="160000"/>
              </a:lnSpc>
            </a:pPr>
            <a:r>
              <a:rPr lang="en-GB" sz="1600" dirty="0">
                <a:latin typeface="Arial" panose="020B0604020202020204" pitchFamily="34" charset="0"/>
                <a:cs typeface="Arial" panose="020B0604020202020204" pitchFamily="34" charset="0"/>
              </a:rPr>
              <a:t>In a recent study, it has been identified that 70% individuals implement AI in their personal lives while 44% use it at work (Brown, 2025).</a:t>
            </a:r>
            <a:endParaRPr lang="en-IN" sz="1600" dirty="0">
              <a:latin typeface="Arial" panose="020B0604020202020204" pitchFamily="34" charset="0"/>
              <a:cs typeface="Arial" panose="020B0604020202020204" pitchFamily="34" charset="0"/>
            </a:endParaRPr>
          </a:p>
          <a:p>
            <a:pPr marL="0" indent="0" algn="just">
              <a:lnSpc>
                <a:spcPct val="160000"/>
              </a:lnSpc>
              <a:buNone/>
            </a:pPr>
            <a:endParaRPr lang="en-IN" sz="16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9A28E6BD-C480-464F-C036-30B7505D008D}"/>
              </a:ext>
            </a:extLst>
          </p:cNvPr>
          <p:cNvPicPr>
            <a:picLocks noChangeAspect="1"/>
          </p:cNvPicPr>
          <p:nvPr/>
        </p:nvPicPr>
        <p:blipFill>
          <a:blip r:embed="rId3"/>
          <a:stretch>
            <a:fillRect/>
          </a:stretch>
        </p:blipFill>
        <p:spPr>
          <a:xfrm>
            <a:off x="5955947" y="2656033"/>
            <a:ext cx="4773147" cy="2312456"/>
          </a:xfrm>
          <a:prstGeom prst="rect">
            <a:avLst/>
          </a:prstGeom>
        </p:spPr>
      </p:pic>
    </p:spTree>
    <p:extLst>
      <p:ext uri="{BB962C8B-B14F-4D97-AF65-F5344CB8AC3E}">
        <p14:creationId xmlns:p14="http://schemas.microsoft.com/office/powerpoint/2010/main" val="10359369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C9D90-7999-6FB2-0AC4-14B861CBFC0D}"/>
              </a:ext>
            </a:extLst>
          </p:cNvPr>
          <p:cNvSpPr>
            <a:spLocks noGrp="1"/>
          </p:cNvSpPr>
          <p:nvPr>
            <p:ph type="title"/>
          </p:nvPr>
        </p:nvSpPr>
        <p:spPr>
          <a:xfrm>
            <a:off x="1130270" y="953324"/>
            <a:ext cx="9603275" cy="1049235"/>
          </a:xfrm>
        </p:spPr>
        <p:txBody>
          <a:bodyPr>
            <a:normAutofit/>
          </a:bodyPr>
          <a:lstStyle/>
          <a:p>
            <a:r>
              <a:rPr lang="en-GB" sz="2200" b="1"/>
              <a:t>Evaluation of the impact of AI in the sector</a:t>
            </a:r>
            <a:br>
              <a:rPr lang="en-GB" sz="2200" b="1"/>
            </a:br>
            <a:r>
              <a:rPr lang="en-GB" sz="2200" b="1"/>
              <a:t>Patient/Service user</a:t>
            </a:r>
            <a:br>
              <a:rPr lang="en-IN" sz="2200"/>
            </a:br>
            <a:endParaRPr lang="en-IN" sz="2200"/>
          </a:p>
        </p:txBody>
      </p:sp>
      <p:sp>
        <p:nvSpPr>
          <p:cNvPr id="3" name="Content Placeholder 2">
            <a:extLst>
              <a:ext uri="{FF2B5EF4-FFF2-40B4-BE49-F238E27FC236}">
                <a16:creationId xmlns:a16="http://schemas.microsoft.com/office/drawing/2014/main" id="{36CD9BAB-68E0-85B6-C18A-7168365049C1}"/>
              </a:ext>
            </a:extLst>
          </p:cNvPr>
          <p:cNvSpPr>
            <a:spLocks noGrp="1"/>
          </p:cNvSpPr>
          <p:nvPr>
            <p:ph idx="1"/>
          </p:nvPr>
        </p:nvSpPr>
        <p:spPr>
          <a:xfrm>
            <a:off x="1130269" y="2167151"/>
            <a:ext cx="6196900" cy="3299196"/>
          </a:xfrm>
        </p:spPr>
        <p:txBody>
          <a:bodyPr>
            <a:normAutofit/>
          </a:bodyPr>
          <a:lstStyle/>
          <a:p>
            <a:pPr marL="0" indent="0" algn="just">
              <a:lnSpc>
                <a:spcPct val="150000"/>
              </a:lnSpc>
              <a:buNone/>
            </a:pPr>
            <a:r>
              <a:rPr lang="en-GB" sz="1800" b="1" dirty="0">
                <a:latin typeface="Arial" panose="020B0604020202020204" pitchFamily="34" charset="0"/>
                <a:cs typeface="Arial" panose="020B0604020202020204" pitchFamily="34" charset="0"/>
              </a:rPr>
              <a:t>Negative</a:t>
            </a:r>
            <a:endParaRPr lang="en-IN" sz="1800" dirty="0">
              <a:latin typeface="Arial" panose="020B0604020202020204" pitchFamily="34" charset="0"/>
              <a:cs typeface="Arial" panose="020B0604020202020204" pitchFamily="34" charset="0"/>
            </a:endParaRPr>
          </a:p>
          <a:p>
            <a:pPr lvl="0" algn="just">
              <a:lnSpc>
                <a:spcPct val="150000"/>
              </a:lnSpc>
            </a:pPr>
            <a:r>
              <a:rPr lang="en-GB" sz="1800" dirty="0">
                <a:latin typeface="Arial" panose="020B0604020202020204" pitchFamily="34" charset="0"/>
                <a:cs typeface="Arial" panose="020B0604020202020204" pitchFamily="34" charset="0"/>
              </a:rPr>
              <a:t>According to Akingbola</a:t>
            </a:r>
            <a:r>
              <a:rPr lang="en-GB" sz="1800" i="1" dirty="0">
                <a:latin typeface="Arial" panose="020B0604020202020204" pitchFamily="34" charset="0"/>
                <a:cs typeface="Arial" panose="020B0604020202020204" pitchFamily="34" charset="0"/>
              </a:rPr>
              <a:t> et al. </a:t>
            </a:r>
            <a:r>
              <a:rPr lang="en-GB" sz="1800" dirty="0">
                <a:latin typeface="Arial" panose="020B0604020202020204" pitchFamily="34" charset="0"/>
                <a:cs typeface="Arial" panose="020B0604020202020204" pitchFamily="34" charset="0"/>
              </a:rPr>
              <a:t>(2024), AI, which relies on trained data, often misinterprets the results that can cause wrong treatment recommendations.</a:t>
            </a:r>
            <a:endParaRPr lang="en-IN" sz="1800" dirty="0">
              <a:latin typeface="Arial" panose="020B0604020202020204" pitchFamily="34" charset="0"/>
              <a:cs typeface="Arial" panose="020B0604020202020204" pitchFamily="34" charset="0"/>
            </a:endParaRPr>
          </a:p>
          <a:p>
            <a:pPr lvl="0" algn="just">
              <a:lnSpc>
                <a:spcPct val="150000"/>
              </a:lnSpc>
            </a:pPr>
            <a:r>
              <a:rPr lang="en-GB" sz="1800" dirty="0">
                <a:latin typeface="Arial" panose="020B0604020202020204" pitchFamily="34" charset="0"/>
                <a:cs typeface="Arial" panose="020B0604020202020204" pitchFamily="34" charset="0"/>
              </a:rPr>
              <a:t>As opined by Akingbola</a:t>
            </a:r>
            <a:r>
              <a:rPr lang="en-GB" sz="1800" i="1" dirty="0">
                <a:latin typeface="Arial" panose="020B0604020202020204" pitchFamily="34" charset="0"/>
                <a:cs typeface="Arial" panose="020B0604020202020204" pitchFamily="34" charset="0"/>
              </a:rPr>
              <a:t> et al. </a:t>
            </a:r>
            <a:r>
              <a:rPr lang="en-GB" sz="1800" dirty="0">
                <a:latin typeface="Arial" panose="020B0604020202020204" pitchFamily="34" charset="0"/>
                <a:cs typeface="Arial" panose="020B0604020202020204" pitchFamily="34" charset="0"/>
              </a:rPr>
              <a:t>(2024), the care which human touch can provide to patients may not be possible for robotics to offer.</a:t>
            </a:r>
            <a:endParaRPr lang="en-IN" sz="1800" dirty="0">
              <a:latin typeface="Arial" panose="020B0604020202020204" pitchFamily="34" charset="0"/>
              <a:cs typeface="Arial" panose="020B0604020202020204" pitchFamily="34" charset="0"/>
            </a:endParaRPr>
          </a:p>
          <a:p>
            <a:pPr marL="0" indent="0" algn="just">
              <a:lnSpc>
                <a:spcPct val="150000"/>
              </a:lnSpc>
              <a:buNone/>
            </a:pPr>
            <a:endParaRPr lang="en-IN" sz="18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D23F159D-41AE-EE2C-B4CD-C92654D91E2F}"/>
              </a:ext>
            </a:extLst>
          </p:cNvPr>
          <p:cNvPicPr>
            <a:picLocks noChangeAspect="1"/>
          </p:cNvPicPr>
          <p:nvPr/>
        </p:nvPicPr>
        <p:blipFill>
          <a:blip r:embed="rId3"/>
          <a:stretch>
            <a:fillRect/>
          </a:stretch>
        </p:blipFill>
        <p:spPr>
          <a:xfrm>
            <a:off x="7807445" y="2848159"/>
            <a:ext cx="2921649" cy="1937180"/>
          </a:xfrm>
          <a:prstGeom prst="rect">
            <a:avLst/>
          </a:prstGeom>
        </p:spPr>
      </p:pic>
    </p:spTree>
    <p:extLst>
      <p:ext uri="{BB962C8B-B14F-4D97-AF65-F5344CB8AC3E}">
        <p14:creationId xmlns:p14="http://schemas.microsoft.com/office/powerpoint/2010/main" val="33150774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4F9AF-8433-3795-398C-37CEB9D5B561}"/>
              </a:ext>
            </a:extLst>
          </p:cNvPr>
          <p:cNvSpPr>
            <a:spLocks noGrp="1"/>
          </p:cNvSpPr>
          <p:nvPr>
            <p:ph type="title"/>
          </p:nvPr>
        </p:nvSpPr>
        <p:spPr>
          <a:xfrm>
            <a:off x="1130270" y="953324"/>
            <a:ext cx="9603275" cy="1049235"/>
          </a:xfrm>
        </p:spPr>
        <p:txBody>
          <a:bodyPr>
            <a:noAutofit/>
          </a:bodyPr>
          <a:lstStyle/>
          <a:p>
            <a:r>
              <a:rPr lang="en-GB" b="1" dirty="0">
                <a:latin typeface="Arial" panose="020B0604020202020204" pitchFamily="34" charset="0"/>
                <a:cs typeface="Arial" panose="020B0604020202020204" pitchFamily="34" charset="0"/>
              </a:rPr>
              <a:t>Evaluation of the impact of AI in the sector</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Community</a:t>
            </a:r>
            <a:br>
              <a:rPr lang="en-IN" dirty="0">
                <a:latin typeface="Arial" panose="020B0604020202020204" pitchFamily="34" charset="0"/>
                <a:cs typeface="Arial" panose="020B0604020202020204" pitchFamily="34" charset="0"/>
              </a:rPr>
            </a:br>
            <a:endParaRPr lang="en-IN"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26930D67-1538-B1F5-A4AE-0096E06C480D}"/>
              </a:ext>
            </a:extLst>
          </p:cNvPr>
          <p:cNvPicPr>
            <a:picLocks noChangeAspect="1"/>
          </p:cNvPicPr>
          <p:nvPr/>
        </p:nvPicPr>
        <p:blipFill>
          <a:blip r:embed="rId3"/>
          <a:stretch>
            <a:fillRect/>
          </a:stretch>
        </p:blipFill>
        <p:spPr>
          <a:xfrm>
            <a:off x="1130270" y="2714057"/>
            <a:ext cx="2944302" cy="2205384"/>
          </a:xfrm>
          <a:prstGeom prst="rect">
            <a:avLst/>
          </a:prstGeom>
        </p:spPr>
      </p:pic>
      <p:sp>
        <p:nvSpPr>
          <p:cNvPr id="3" name="Content Placeholder 2">
            <a:extLst>
              <a:ext uri="{FF2B5EF4-FFF2-40B4-BE49-F238E27FC236}">
                <a16:creationId xmlns:a16="http://schemas.microsoft.com/office/drawing/2014/main" id="{32481B8A-9B4D-67AE-DD71-D86BF5DD7BD9}"/>
              </a:ext>
            </a:extLst>
          </p:cNvPr>
          <p:cNvSpPr>
            <a:spLocks noGrp="1"/>
          </p:cNvSpPr>
          <p:nvPr>
            <p:ph idx="1"/>
          </p:nvPr>
        </p:nvSpPr>
        <p:spPr>
          <a:xfrm>
            <a:off x="4554849" y="2167151"/>
            <a:ext cx="6182324" cy="3299196"/>
          </a:xfrm>
        </p:spPr>
        <p:txBody>
          <a:bodyPr>
            <a:normAutofit lnSpcReduction="10000"/>
          </a:bodyPr>
          <a:lstStyle/>
          <a:p>
            <a:pPr marL="0" indent="0" algn="just">
              <a:lnSpc>
                <a:spcPct val="150000"/>
              </a:lnSpc>
              <a:buNone/>
            </a:pPr>
            <a:r>
              <a:rPr lang="en-GB" sz="1700" b="1" dirty="0">
                <a:latin typeface="Arial" panose="020B0604020202020204" pitchFamily="34" charset="0"/>
                <a:cs typeface="Arial" panose="020B0604020202020204" pitchFamily="34" charset="0"/>
              </a:rPr>
              <a:t>Positive</a:t>
            </a:r>
            <a:endParaRPr lang="en-IN" sz="1700" dirty="0">
              <a:latin typeface="Arial" panose="020B0604020202020204" pitchFamily="34" charset="0"/>
              <a:cs typeface="Arial" panose="020B0604020202020204" pitchFamily="34" charset="0"/>
            </a:endParaRPr>
          </a:p>
          <a:p>
            <a:pPr lvl="0" algn="just">
              <a:lnSpc>
                <a:spcPct val="150000"/>
              </a:lnSpc>
            </a:pPr>
            <a:r>
              <a:rPr lang="en-GB" sz="1700" dirty="0">
                <a:latin typeface="Arial" panose="020B0604020202020204" pitchFamily="34" charset="0"/>
                <a:cs typeface="Arial" panose="020B0604020202020204" pitchFamily="34" charset="0"/>
              </a:rPr>
              <a:t>AI to patients provide a range of health services, such as tailored treatments as well as medicines. Family members, by using such innovative tools, can also get help to manage the severe condition of the patient (Panahi, 2025).</a:t>
            </a:r>
            <a:endParaRPr lang="en-IN" sz="1700" dirty="0">
              <a:latin typeface="Arial" panose="020B0604020202020204" pitchFamily="34" charset="0"/>
              <a:cs typeface="Arial" panose="020B0604020202020204" pitchFamily="34" charset="0"/>
            </a:endParaRPr>
          </a:p>
          <a:p>
            <a:pPr lvl="0" algn="just">
              <a:lnSpc>
                <a:spcPct val="150000"/>
              </a:lnSpc>
            </a:pPr>
            <a:r>
              <a:rPr lang="en-GB" sz="1700" dirty="0">
                <a:latin typeface="Arial" panose="020B0604020202020204" pitchFamily="34" charset="0"/>
                <a:cs typeface="Arial" panose="020B0604020202020204" pitchFamily="34" charset="0"/>
              </a:rPr>
              <a:t>If there is any issue, AI can examine a vast amount of data and can provide recommendations to public health to overcome the disease outbreak (Zeng</a:t>
            </a:r>
            <a:r>
              <a:rPr lang="en-GB" sz="1700" i="1" dirty="0">
                <a:latin typeface="Arial" panose="020B0604020202020204" pitchFamily="34" charset="0"/>
                <a:cs typeface="Arial" panose="020B0604020202020204" pitchFamily="34" charset="0"/>
              </a:rPr>
              <a:t> et al.</a:t>
            </a:r>
            <a:r>
              <a:rPr lang="en-GB" sz="1700" dirty="0">
                <a:latin typeface="Arial" panose="020B0604020202020204" pitchFamily="34" charset="0"/>
                <a:cs typeface="Arial" panose="020B0604020202020204" pitchFamily="34" charset="0"/>
              </a:rPr>
              <a:t>, 2021).</a:t>
            </a:r>
            <a:endParaRPr lang="en-IN" sz="1700" dirty="0">
              <a:latin typeface="Arial" panose="020B0604020202020204" pitchFamily="34" charset="0"/>
              <a:cs typeface="Arial" panose="020B0604020202020204" pitchFamily="34" charset="0"/>
            </a:endParaRPr>
          </a:p>
          <a:p>
            <a:pPr marL="0" indent="0" algn="just">
              <a:lnSpc>
                <a:spcPct val="150000"/>
              </a:lnSpc>
              <a:buNone/>
            </a:pPr>
            <a:endParaRPr lang="en-IN" sz="17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602651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C9C27-DA79-A2EB-4521-ECCAE0A28AEE}"/>
              </a:ext>
            </a:extLst>
          </p:cNvPr>
          <p:cNvSpPr>
            <a:spLocks noGrp="1"/>
          </p:cNvSpPr>
          <p:nvPr>
            <p:ph type="title"/>
          </p:nvPr>
        </p:nvSpPr>
        <p:spPr>
          <a:xfrm>
            <a:off x="1130270" y="953324"/>
            <a:ext cx="9603275" cy="1049235"/>
          </a:xfrm>
        </p:spPr>
        <p:txBody>
          <a:bodyPr>
            <a:noAutofit/>
          </a:bodyPr>
          <a:lstStyle/>
          <a:p>
            <a:r>
              <a:rPr lang="en-GB" b="1" dirty="0">
                <a:latin typeface="Arial" panose="020B0604020202020204" pitchFamily="34" charset="0"/>
                <a:cs typeface="Arial" panose="020B0604020202020204" pitchFamily="34" charset="0"/>
              </a:rPr>
              <a:t>Evaluation of the impact of AI in the sector</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Community</a:t>
            </a:r>
            <a:br>
              <a:rPr lang="en-IN" dirty="0">
                <a:latin typeface="Arial" panose="020B0604020202020204" pitchFamily="34" charset="0"/>
                <a:cs typeface="Arial" panose="020B0604020202020204" pitchFamily="34" charset="0"/>
              </a:rPr>
            </a:br>
            <a:endParaRPr lang="en-IN"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18BA6E8-5B3D-BD5A-43E5-5E9E63292575}"/>
              </a:ext>
            </a:extLst>
          </p:cNvPr>
          <p:cNvSpPr>
            <a:spLocks noGrp="1"/>
          </p:cNvSpPr>
          <p:nvPr>
            <p:ph idx="1"/>
          </p:nvPr>
        </p:nvSpPr>
        <p:spPr>
          <a:xfrm>
            <a:off x="1130270" y="2158175"/>
            <a:ext cx="5435733" cy="3308172"/>
          </a:xfrm>
        </p:spPr>
        <p:txBody>
          <a:bodyPr>
            <a:normAutofit fontScale="92500" lnSpcReduction="10000"/>
          </a:bodyPr>
          <a:lstStyle/>
          <a:p>
            <a:pPr marL="0" indent="0" algn="just">
              <a:lnSpc>
                <a:spcPct val="150000"/>
              </a:lnSpc>
              <a:buNone/>
            </a:pPr>
            <a:r>
              <a:rPr lang="en-GB" sz="1600" b="1" dirty="0">
                <a:latin typeface="Arial" panose="020B0604020202020204" pitchFamily="34" charset="0"/>
                <a:cs typeface="Arial" panose="020B0604020202020204" pitchFamily="34" charset="0"/>
              </a:rPr>
              <a:t>Negative</a:t>
            </a:r>
            <a:endParaRPr lang="en-IN" sz="1600" dirty="0">
              <a:latin typeface="Arial" panose="020B0604020202020204" pitchFamily="34" charset="0"/>
              <a:cs typeface="Arial" panose="020B0604020202020204" pitchFamily="34" charset="0"/>
            </a:endParaRPr>
          </a:p>
          <a:p>
            <a:pPr lvl="0" algn="just">
              <a:lnSpc>
                <a:spcPct val="150000"/>
              </a:lnSpc>
            </a:pPr>
            <a:r>
              <a:rPr lang="en-GB" sz="1600" dirty="0">
                <a:latin typeface="Arial" panose="020B0604020202020204" pitchFamily="34" charset="0"/>
                <a:cs typeface="Arial" panose="020B0604020202020204" pitchFamily="34" charset="0"/>
              </a:rPr>
              <a:t>Hence, the community becomes divided through digital rise, as those without access or limited access cannot have the ability to use it for their care. Moreover, family members can get isolated with excessive use of AI  (Osonuga</a:t>
            </a:r>
            <a:r>
              <a:rPr lang="en-GB" sz="1600" i="1" dirty="0">
                <a:latin typeface="Arial" panose="020B0604020202020204" pitchFamily="34" charset="0"/>
                <a:cs typeface="Arial" panose="020B0604020202020204" pitchFamily="34" charset="0"/>
              </a:rPr>
              <a:t> et al., </a:t>
            </a:r>
            <a:r>
              <a:rPr lang="en-GB" sz="1600" dirty="0">
                <a:latin typeface="Arial" panose="020B0604020202020204" pitchFamily="34" charset="0"/>
                <a:cs typeface="Arial" panose="020B0604020202020204" pitchFamily="34" charset="0"/>
              </a:rPr>
              <a:t>2025).</a:t>
            </a:r>
            <a:endParaRPr lang="en-IN" sz="1600" dirty="0">
              <a:latin typeface="Arial" panose="020B0604020202020204" pitchFamily="34" charset="0"/>
              <a:cs typeface="Arial" panose="020B0604020202020204" pitchFamily="34" charset="0"/>
            </a:endParaRPr>
          </a:p>
          <a:p>
            <a:pPr lvl="0" algn="just">
              <a:lnSpc>
                <a:spcPct val="150000"/>
              </a:lnSpc>
            </a:pPr>
            <a:r>
              <a:rPr lang="en-GB" sz="1600" dirty="0">
                <a:latin typeface="Arial" panose="020B0604020202020204" pitchFamily="34" charset="0"/>
                <a:cs typeface="Arial" panose="020B0604020202020204" pitchFamily="34" charset="0"/>
              </a:rPr>
              <a:t>Analysing public data through AI technology poses ethical challenges. In 2024, AI has imposed 387 cases of security breaches in the healthcare industry (Garza, 2025). </a:t>
            </a:r>
            <a:endParaRPr lang="en-IN" sz="1600" dirty="0">
              <a:latin typeface="Arial" panose="020B0604020202020204" pitchFamily="34" charset="0"/>
              <a:cs typeface="Arial" panose="020B0604020202020204" pitchFamily="34" charset="0"/>
            </a:endParaRPr>
          </a:p>
          <a:p>
            <a:pPr marL="0" indent="0" algn="just">
              <a:lnSpc>
                <a:spcPct val="150000"/>
              </a:lnSpc>
              <a:buNone/>
            </a:pPr>
            <a:endParaRPr lang="en-IN" sz="1600" dirty="0">
              <a:latin typeface="Arial" panose="020B0604020202020204" pitchFamily="34" charset="0"/>
              <a:cs typeface="Arial" panose="020B0604020202020204" pitchFamily="34" charset="0"/>
            </a:endParaRPr>
          </a:p>
        </p:txBody>
      </p:sp>
      <p:grpSp>
        <p:nvGrpSpPr>
          <p:cNvPr id="19" name="Group 18">
            <a:extLst>
              <a:ext uri="{FF2B5EF4-FFF2-40B4-BE49-F238E27FC236}">
                <a16:creationId xmlns:a16="http://schemas.microsoft.com/office/drawing/2014/main" id="{1BF79C16-5D92-4339-930A-A3A5A2DD33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069104" y="2158175"/>
            <a:ext cx="3668069" cy="3308170"/>
            <a:chOff x="7807230" y="2012810"/>
            <a:chExt cx="3251252" cy="3459865"/>
          </a:xfrm>
        </p:grpSpPr>
        <p:sp>
          <p:nvSpPr>
            <p:cNvPr id="10" name="Rectangle 9">
              <a:extLst>
                <a:ext uri="{FF2B5EF4-FFF2-40B4-BE49-F238E27FC236}">
                  <a16:creationId xmlns:a16="http://schemas.microsoft.com/office/drawing/2014/main" id="{5D46B820-365A-40B8-94F4-9478AB35EF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23687C9-4497-4877-B6E1-9727BC740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4" name="Picture 3">
            <a:extLst>
              <a:ext uri="{FF2B5EF4-FFF2-40B4-BE49-F238E27FC236}">
                <a16:creationId xmlns:a16="http://schemas.microsoft.com/office/drawing/2014/main" id="{21AEE2A9-1FB8-99AC-7C15-D8B208B0A835}"/>
              </a:ext>
            </a:extLst>
          </p:cNvPr>
          <p:cNvPicPr>
            <a:picLocks noChangeAspect="1"/>
          </p:cNvPicPr>
          <p:nvPr/>
        </p:nvPicPr>
        <p:blipFill>
          <a:blip r:embed="rId3"/>
          <a:srcRect l="4728"/>
          <a:stretch>
            <a:fillRect/>
          </a:stretch>
        </p:blipFill>
        <p:spPr>
          <a:xfrm>
            <a:off x="7232830" y="2314897"/>
            <a:ext cx="3336989" cy="2983696"/>
          </a:xfrm>
          <a:prstGeom prst="rect">
            <a:avLst/>
          </a:prstGeom>
        </p:spPr>
      </p:pic>
    </p:spTree>
    <p:extLst>
      <p:ext uri="{BB962C8B-B14F-4D97-AF65-F5344CB8AC3E}">
        <p14:creationId xmlns:p14="http://schemas.microsoft.com/office/powerpoint/2010/main" val="3009289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A16C4F0-6EFE-484A-ACDA-9E07170AE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AC185B6-C5E5-4064-9A4F-446EE4F378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5F8CC3-C8F4-5F1E-DF91-4473356041E3}"/>
              </a:ext>
            </a:extLst>
          </p:cNvPr>
          <p:cNvSpPr>
            <a:spLocks noGrp="1"/>
          </p:cNvSpPr>
          <p:nvPr>
            <p:ph type="title"/>
          </p:nvPr>
        </p:nvSpPr>
        <p:spPr>
          <a:xfrm>
            <a:off x="1121029" y="948706"/>
            <a:ext cx="3852444" cy="1049235"/>
          </a:xfrm>
        </p:spPr>
        <p:txBody>
          <a:bodyPr>
            <a:normAutofit/>
          </a:bodyPr>
          <a:lstStyle/>
          <a:p>
            <a:r>
              <a:rPr lang="en-GB" b="1" dirty="0">
                <a:latin typeface="Arial" panose="020B0604020202020204" pitchFamily="34" charset="0"/>
                <a:cs typeface="Arial" panose="020B0604020202020204" pitchFamily="34" charset="0"/>
              </a:rPr>
              <a:t>Conclusion</a:t>
            </a:r>
            <a:endParaRPr lang="en-IN" dirty="0">
              <a:latin typeface="Arial" panose="020B0604020202020204" pitchFamily="34" charset="0"/>
              <a:cs typeface="Arial" panose="020B0604020202020204" pitchFamily="34" charset="0"/>
            </a:endParaRPr>
          </a:p>
        </p:txBody>
      </p:sp>
      <p:pic>
        <p:nvPicPr>
          <p:cNvPr id="13" name="Picture 12">
            <a:extLst>
              <a:ext uri="{FF2B5EF4-FFF2-40B4-BE49-F238E27FC236}">
                <a16:creationId xmlns:a16="http://schemas.microsoft.com/office/drawing/2014/main" id="{F7F6E3F1-AA91-46ED-BA02-B1FAF0A3DEE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l="-116" t="474" r="66353" b="36564"/>
          <a:stretch/>
        </p:blipFill>
        <p:spPr>
          <a:xfrm>
            <a:off x="1125460" y="643464"/>
            <a:ext cx="3849624" cy="155448"/>
          </a:xfrm>
          <a:prstGeom prst="rect">
            <a:avLst/>
          </a:prstGeom>
          <a:noFill/>
          <a:ln>
            <a:noFill/>
          </a:ln>
        </p:spPr>
      </p:pic>
      <p:sp>
        <p:nvSpPr>
          <p:cNvPr id="3" name="Content Placeholder 2">
            <a:extLst>
              <a:ext uri="{FF2B5EF4-FFF2-40B4-BE49-F238E27FC236}">
                <a16:creationId xmlns:a16="http://schemas.microsoft.com/office/drawing/2014/main" id="{08A59ACA-88E2-8CD4-2C6A-F45E1BF26AF6}"/>
              </a:ext>
            </a:extLst>
          </p:cNvPr>
          <p:cNvSpPr>
            <a:spLocks noGrp="1"/>
          </p:cNvSpPr>
          <p:nvPr>
            <p:ph idx="1"/>
          </p:nvPr>
        </p:nvSpPr>
        <p:spPr>
          <a:xfrm>
            <a:off x="1121030" y="2167151"/>
            <a:ext cx="3848478" cy="3299194"/>
          </a:xfrm>
        </p:spPr>
        <p:txBody>
          <a:bodyPr>
            <a:normAutofit/>
          </a:bodyPr>
          <a:lstStyle/>
          <a:p>
            <a:pPr lvl="0" algn="just">
              <a:lnSpc>
                <a:spcPct val="150000"/>
              </a:lnSpc>
            </a:pPr>
            <a:r>
              <a:rPr lang="en-GB" sz="1800" dirty="0">
                <a:latin typeface="Arial" panose="020B0604020202020204" pitchFamily="34" charset="0"/>
                <a:cs typeface="Arial" panose="020B0604020202020204" pitchFamily="34" charset="0"/>
              </a:rPr>
              <a:t>Hence, it has showcased different factors regarding AI in healthcare in the UK.</a:t>
            </a:r>
            <a:endParaRPr lang="en-IN" sz="1800" dirty="0">
              <a:latin typeface="Arial" panose="020B0604020202020204" pitchFamily="34" charset="0"/>
              <a:cs typeface="Arial" panose="020B0604020202020204" pitchFamily="34" charset="0"/>
            </a:endParaRPr>
          </a:p>
          <a:p>
            <a:pPr lvl="0" algn="just">
              <a:lnSpc>
                <a:spcPct val="150000"/>
              </a:lnSpc>
            </a:pPr>
            <a:r>
              <a:rPr lang="en-GB" sz="1800" dirty="0">
                <a:latin typeface="Arial" panose="020B0604020202020204" pitchFamily="34" charset="0"/>
                <a:cs typeface="Arial" panose="020B0604020202020204" pitchFamily="34" charset="0"/>
              </a:rPr>
              <a:t>Therefore, data have been provided to support the statements.</a:t>
            </a:r>
            <a:endParaRPr lang="en-IN" sz="1800" dirty="0">
              <a:latin typeface="Arial" panose="020B0604020202020204" pitchFamily="34" charset="0"/>
              <a:cs typeface="Arial" panose="020B0604020202020204" pitchFamily="34" charset="0"/>
            </a:endParaRPr>
          </a:p>
          <a:p>
            <a:pPr marL="0" indent="0" algn="just">
              <a:lnSpc>
                <a:spcPct val="150000"/>
              </a:lnSpc>
              <a:buNone/>
            </a:pPr>
            <a:endParaRPr lang="en-IN" sz="1800" dirty="0">
              <a:latin typeface="Arial" panose="020B0604020202020204" pitchFamily="34" charset="0"/>
              <a:cs typeface="Arial" panose="020B0604020202020204" pitchFamily="34" charset="0"/>
            </a:endParaRPr>
          </a:p>
        </p:txBody>
      </p:sp>
      <p:grpSp>
        <p:nvGrpSpPr>
          <p:cNvPr id="15" name="Group 14">
            <a:extLst>
              <a:ext uri="{FF2B5EF4-FFF2-40B4-BE49-F238E27FC236}">
                <a16:creationId xmlns:a16="http://schemas.microsoft.com/office/drawing/2014/main" id="{1AB54143-CE9E-40F8-854B-DE8C55312B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0131" y="482171"/>
            <a:ext cx="6091791" cy="5149101"/>
            <a:chOff x="5460131" y="482171"/>
            <a:chExt cx="6091791" cy="5149101"/>
          </a:xfrm>
        </p:grpSpPr>
        <p:sp>
          <p:nvSpPr>
            <p:cNvPr id="16" name="Rectangle 15">
              <a:extLst>
                <a:ext uri="{FF2B5EF4-FFF2-40B4-BE49-F238E27FC236}">
                  <a16:creationId xmlns:a16="http://schemas.microsoft.com/office/drawing/2014/main" id="{0A617F17-6855-45FA-BA7B-BE66FD49C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60131" y="482171"/>
              <a:ext cx="6091791" cy="5149101"/>
            </a:xfrm>
            <a:prstGeom prst="rect">
              <a:avLst/>
            </a:prstGeom>
            <a:gradFill>
              <a:gsLst>
                <a:gs pos="0">
                  <a:schemeClr val="tx1">
                    <a:lumMod val="85000"/>
                    <a:lumOff val="15000"/>
                  </a:schemeClr>
                </a:gs>
                <a:gs pos="100000">
                  <a:schemeClr val="tx1">
                    <a:lumMod val="95000"/>
                    <a:lumOff val="5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14300" prst="artDeco"/>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B98AE4B-FBA4-45BF-A88A-8BF9676541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78956" y="812507"/>
              <a:ext cx="5461780"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C9456A45-C348-4DA0-83FC-8ED261B2C7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42380" y="972814"/>
            <a:ext cx="5134328" cy="4139040"/>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ABF5201-A579-35EB-2749-5FE3DF9AD851}"/>
              </a:ext>
            </a:extLst>
          </p:cNvPr>
          <p:cNvPicPr>
            <a:picLocks noChangeAspect="1"/>
          </p:cNvPicPr>
          <p:nvPr/>
        </p:nvPicPr>
        <p:blipFill>
          <a:blip r:embed="rId4"/>
          <a:stretch>
            <a:fillRect/>
          </a:stretch>
        </p:blipFill>
        <p:spPr>
          <a:xfrm>
            <a:off x="6571615" y="1116345"/>
            <a:ext cx="3866172" cy="3866172"/>
          </a:xfrm>
          <a:prstGeom prst="rect">
            <a:avLst/>
          </a:prstGeom>
        </p:spPr>
      </p:pic>
      <p:pic>
        <p:nvPicPr>
          <p:cNvPr id="21" name="Picture 20">
            <a:extLst>
              <a:ext uri="{FF2B5EF4-FFF2-40B4-BE49-F238E27FC236}">
                <a16:creationId xmlns:a16="http://schemas.microsoft.com/office/drawing/2014/main" id="{218E4EAA-D3C1-4B86-85A2-2B4FA12D5E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cxnSp>
        <p:nvCxnSpPr>
          <p:cNvPr id="23" name="Straight Connector 22">
            <a:extLst>
              <a:ext uri="{FF2B5EF4-FFF2-40B4-BE49-F238E27FC236}">
                <a16:creationId xmlns:a16="http://schemas.microsoft.com/office/drawing/2014/main" id="{9C14109E-D3B9-4B47-8692-BE684E782F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818444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BC69C-F3D0-6F6B-0E49-8477B53B7020}"/>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References</a:t>
            </a:r>
            <a:endParaRPr lang="en-IN"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2099F0B-D147-16CA-26BE-151C2D38722B}"/>
              </a:ext>
            </a:extLst>
          </p:cNvPr>
          <p:cNvSpPr>
            <a:spLocks noGrp="1"/>
          </p:cNvSpPr>
          <p:nvPr>
            <p:ph idx="1"/>
          </p:nvPr>
        </p:nvSpPr>
        <p:spPr>
          <a:xfrm>
            <a:off x="1294362" y="1477941"/>
            <a:ext cx="9603275" cy="3294576"/>
          </a:xfrm>
        </p:spPr>
        <p:txBody>
          <a:bodyPr>
            <a:noAutofit/>
          </a:bodyPr>
          <a:lstStyle/>
          <a:p>
            <a:pPr algn="just">
              <a:spcBef>
                <a:spcPts val="0"/>
              </a:spcBef>
            </a:pPr>
            <a:r>
              <a:rPr lang="en-GB" sz="800" dirty="0">
                <a:latin typeface="Arial" panose="020B0604020202020204" pitchFamily="34" charset="0"/>
                <a:cs typeface="Arial" panose="020B0604020202020204" pitchFamily="34" charset="0"/>
              </a:rPr>
              <a:t>Akingbola, A., Adeleke, O., Idris, A., Adewole, O. and Adegbesan, A., (2024). Artificial intelligence and the dehumanization of patient care. </a:t>
            </a:r>
            <a:r>
              <a:rPr lang="en-GB" sz="800" i="1" dirty="0">
                <a:latin typeface="Arial" panose="020B0604020202020204" pitchFamily="34" charset="0"/>
                <a:cs typeface="Arial" panose="020B0604020202020204" pitchFamily="34" charset="0"/>
              </a:rPr>
              <a:t>Journal of Medicine, Surgery, and Public Health</a:t>
            </a:r>
            <a:r>
              <a:rPr lang="en-GB" sz="800" dirty="0">
                <a:latin typeface="Arial" panose="020B0604020202020204" pitchFamily="34" charset="0"/>
                <a:cs typeface="Arial" panose="020B0604020202020204" pitchFamily="34" charset="0"/>
              </a:rPr>
              <a:t>, </a:t>
            </a:r>
            <a:r>
              <a:rPr lang="en-GB" sz="800" i="1" dirty="0">
                <a:latin typeface="Arial" panose="020B0604020202020204" pitchFamily="34" charset="0"/>
                <a:cs typeface="Arial" panose="020B0604020202020204" pitchFamily="34" charset="0"/>
              </a:rPr>
              <a:t>3</a:t>
            </a:r>
            <a:r>
              <a:rPr lang="en-GB" sz="800" dirty="0">
                <a:latin typeface="Arial" panose="020B0604020202020204" pitchFamily="34" charset="0"/>
                <a:cs typeface="Arial" panose="020B0604020202020204" pitchFamily="34" charset="0"/>
              </a:rPr>
              <a:t>, p.100138. </a:t>
            </a:r>
            <a:r>
              <a:rPr lang="en-GB" sz="800" u="sng" dirty="0">
                <a:latin typeface="Arial" panose="020B0604020202020204" pitchFamily="34" charset="0"/>
                <a:cs typeface="Arial" panose="020B0604020202020204" pitchFamily="34" charset="0"/>
                <a:hlinkClick r:id="rId3"/>
              </a:rPr>
              <a:t>https://www.sciencedirect.com/science/article/pii/S2949916X24000914</a:t>
            </a:r>
            <a:endParaRPr lang="en-IN" sz="800" dirty="0">
              <a:latin typeface="Arial" panose="020B0604020202020204" pitchFamily="34" charset="0"/>
              <a:cs typeface="Arial" panose="020B0604020202020204" pitchFamily="34" charset="0"/>
            </a:endParaRPr>
          </a:p>
          <a:p>
            <a:pPr algn="just">
              <a:spcBef>
                <a:spcPts val="0"/>
              </a:spcBef>
            </a:pPr>
            <a:r>
              <a:rPr lang="en-GB" sz="800" dirty="0">
                <a:latin typeface="Arial" panose="020B0604020202020204" pitchFamily="34" charset="0"/>
                <a:cs typeface="Arial" panose="020B0604020202020204" pitchFamily="34" charset="0"/>
              </a:rPr>
              <a:t>Brown, C. (2025) </a:t>
            </a:r>
            <a:r>
              <a:rPr lang="en-GB" sz="800" i="1" dirty="0">
                <a:latin typeface="Arial" panose="020B0604020202020204" pitchFamily="34" charset="0"/>
                <a:cs typeface="Arial" panose="020B0604020202020204" pitchFamily="34" charset="0"/>
              </a:rPr>
              <a:t>UK’s AI use grows in daily life, but lags in workplaces</a:t>
            </a:r>
            <a:r>
              <a:rPr lang="en-GB" sz="800" dirty="0">
                <a:latin typeface="Arial" panose="020B0604020202020204" pitchFamily="34" charset="0"/>
                <a:cs typeface="Arial" panose="020B0604020202020204" pitchFamily="34" charset="0"/>
              </a:rPr>
              <a:t>, </a:t>
            </a:r>
            <a:r>
              <a:rPr lang="en-GB" sz="800" i="1" dirty="0">
                <a:latin typeface="Arial" panose="020B0604020202020204" pitchFamily="34" charset="0"/>
                <a:cs typeface="Arial" panose="020B0604020202020204" pitchFamily="34" charset="0"/>
              </a:rPr>
              <a:t>EY</a:t>
            </a:r>
            <a:r>
              <a:rPr lang="en-GB" sz="800" dirty="0">
                <a:latin typeface="Arial" panose="020B0604020202020204" pitchFamily="34" charset="0"/>
                <a:cs typeface="Arial" panose="020B0604020202020204" pitchFamily="34" charset="0"/>
              </a:rPr>
              <a:t>. Available at: https://www.ey.com/en_uk/newsroom/2025/04/ey-ai-sentiment-index-2025#:~:text=70%25%20of%20UK%20respondents%20have,in%20the%20UK%20is%20lower. (Accessed: 16 October 2025). </a:t>
            </a:r>
            <a:endParaRPr lang="en-IN" sz="800" dirty="0">
              <a:latin typeface="Arial" panose="020B0604020202020204" pitchFamily="34" charset="0"/>
              <a:cs typeface="Arial" panose="020B0604020202020204" pitchFamily="34" charset="0"/>
            </a:endParaRPr>
          </a:p>
          <a:p>
            <a:pPr algn="just">
              <a:spcBef>
                <a:spcPts val="0"/>
              </a:spcBef>
            </a:pPr>
            <a:r>
              <a:rPr lang="en-GB" sz="800" dirty="0">
                <a:latin typeface="Arial" panose="020B0604020202020204" pitchFamily="34" charset="0"/>
                <a:cs typeface="Arial" panose="020B0604020202020204" pitchFamily="34" charset="0"/>
              </a:rPr>
              <a:t>Garza, M. (2025) </a:t>
            </a:r>
            <a:r>
              <a:rPr lang="en-GB" sz="800" i="1" dirty="0">
                <a:latin typeface="Arial" panose="020B0604020202020204" pitchFamily="34" charset="0"/>
                <a:cs typeface="Arial" panose="020B0604020202020204" pitchFamily="34" charset="0"/>
              </a:rPr>
              <a:t>38 must-know Healthcare Cybersecurity stats</a:t>
            </a:r>
            <a:r>
              <a:rPr lang="en-GB" sz="800" dirty="0">
                <a:latin typeface="Arial" panose="020B0604020202020204" pitchFamily="34" charset="0"/>
                <a:cs typeface="Arial" panose="020B0604020202020204" pitchFamily="34" charset="0"/>
              </a:rPr>
              <a:t>, </a:t>
            </a:r>
            <a:r>
              <a:rPr lang="en-GB" sz="800" i="1" dirty="0">
                <a:latin typeface="Arial" panose="020B0604020202020204" pitchFamily="34" charset="0"/>
                <a:cs typeface="Arial" panose="020B0604020202020204" pitchFamily="34" charset="0"/>
              </a:rPr>
              <a:t>Varonis</a:t>
            </a:r>
            <a:r>
              <a:rPr lang="en-GB" sz="800" dirty="0">
                <a:latin typeface="Arial" panose="020B0604020202020204" pitchFamily="34" charset="0"/>
                <a:cs typeface="Arial" panose="020B0604020202020204" pitchFamily="34" charset="0"/>
              </a:rPr>
              <a:t>. Available at: https://www.varonis.com/blog/healthcare-cybersecurity-statistics#:~:text=Healthcare%20cyberattacks%20affected%20more%20than%20100%20million,increase%20from%20the%20first%20half%20of%202023. (Accessed: 16 October 2025). </a:t>
            </a:r>
            <a:endParaRPr lang="en-IN" sz="800" dirty="0">
              <a:latin typeface="Arial" panose="020B0604020202020204" pitchFamily="34" charset="0"/>
              <a:cs typeface="Arial" panose="020B0604020202020204" pitchFamily="34" charset="0"/>
            </a:endParaRPr>
          </a:p>
          <a:p>
            <a:pPr algn="just">
              <a:spcBef>
                <a:spcPts val="0"/>
              </a:spcBef>
            </a:pPr>
            <a:r>
              <a:rPr lang="en-GB" sz="800" dirty="0">
                <a:latin typeface="Arial" panose="020B0604020202020204" pitchFamily="34" charset="0"/>
                <a:cs typeface="Arial" panose="020B0604020202020204" pitchFamily="34" charset="0"/>
              </a:rPr>
              <a:t>Gliadkovskaya, A., (2025). Limbic launches voice AI agent to help behavioral health orgs with patient intake. </a:t>
            </a:r>
            <a:r>
              <a:rPr lang="en-GB" sz="800" i="1" dirty="0">
                <a:latin typeface="Arial" panose="020B0604020202020204" pitchFamily="34" charset="0"/>
                <a:cs typeface="Arial" panose="020B0604020202020204" pitchFamily="34" charset="0"/>
              </a:rPr>
              <a:t>Fiercehealthcare. com</a:t>
            </a:r>
            <a:r>
              <a:rPr lang="en-GB" sz="800" dirty="0">
                <a:latin typeface="Arial" panose="020B0604020202020204" pitchFamily="34" charset="0"/>
                <a:cs typeface="Arial" panose="020B0604020202020204" pitchFamily="34" charset="0"/>
              </a:rPr>
              <a:t>, pp.NA-NA. </a:t>
            </a:r>
            <a:r>
              <a:rPr lang="en-GB" sz="800" u="sng" dirty="0">
                <a:latin typeface="Arial" panose="020B0604020202020204" pitchFamily="34" charset="0"/>
                <a:cs typeface="Arial" panose="020B0604020202020204" pitchFamily="34" charset="0"/>
                <a:hlinkClick r:id="rId4"/>
              </a:rPr>
              <a:t>https://go.gale.com/ps/i.do?p=HRCA&amp;sw=w&amp;issn=&amp;v=2.1&amp;it=r&amp;id=GALE%7CA845530492&amp;sid=googleScholar&amp;linkaccess=abs&amp;userGroupName=anon%7E4ddb7d6b&amp;aty=open-web-entry</a:t>
            </a:r>
            <a:endParaRPr lang="en-IN" sz="800" dirty="0">
              <a:latin typeface="Arial" panose="020B0604020202020204" pitchFamily="34" charset="0"/>
              <a:cs typeface="Arial" panose="020B0604020202020204" pitchFamily="34" charset="0"/>
            </a:endParaRPr>
          </a:p>
          <a:p>
            <a:pPr algn="just">
              <a:spcBef>
                <a:spcPts val="0"/>
              </a:spcBef>
            </a:pPr>
            <a:r>
              <a:rPr lang="en-GB" sz="800" dirty="0">
                <a:latin typeface="Arial" panose="020B0604020202020204" pitchFamily="34" charset="0"/>
                <a:cs typeface="Arial" panose="020B0604020202020204" pitchFamily="34" charset="0"/>
              </a:rPr>
              <a:t>Hameed, S. (2024) </a:t>
            </a:r>
            <a:r>
              <a:rPr lang="en-GB" sz="800" i="1" dirty="0">
                <a:latin typeface="Arial" panose="020B0604020202020204" pitchFamily="34" charset="0"/>
                <a:cs typeface="Arial" panose="020B0604020202020204" pitchFamily="34" charset="0"/>
              </a:rPr>
              <a:t>The future of work with ai: How ai will transform jobs and create new opportunities</a:t>
            </a:r>
            <a:r>
              <a:rPr lang="en-GB" sz="800" dirty="0">
                <a:latin typeface="Arial" panose="020B0604020202020204" pitchFamily="34" charset="0"/>
                <a:cs typeface="Arial" panose="020B0604020202020204" pitchFamily="34" charset="0"/>
              </a:rPr>
              <a:t>, </a:t>
            </a:r>
            <a:r>
              <a:rPr lang="en-GB" sz="800" i="1" dirty="0">
                <a:latin typeface="Arial" panose="020B0604020202020204" pitchFamily="34" charset="0"/>
                <a:cs typeface="Arial" panose="020B0604020202020204" pitchFamily="34" charset="0"/>
              </a:rPr>
              <a:t>LinkedIn</a:t>
            </a:r>
            <a:r>
              <a:rPr lang="en-GB" sz="800" dirty="0">
                <a:latin typeface="Arial" panose="020B0604020202020204" pitchFamily="34" charset="0"/>
                <a:cs typeface="Arial" panose="020B0604020202020204" pitchFamily="34" charset="0"/>
              </a:rPr>
              <a:t>. Available at: https://www.linkedin.com/pulse/future-work-ai-how-transform-jobs-create-new-shahul-hameed-fswfc (Accessed: 16 October 2025). </a:t>
            </a:r>
            <a:endParaRPr lang="en-IN" sz="800" dirty="0">
              <a:latin typeface="Arial" panose="020B0604020202020204" pitchFamily="34" charset="0"/>
              <a:cs typeface="Arial" panose="020B0604020202020204" pitchFamily="34" charset="0"/>
            </a:endParaRPr>
          </a:p>
          <a:p>
            <a:pPr algn="just">
              <a:spcBef>
                <a:spcPts val="0"/>
              </a:spcBef>
            </a:pPr>
            <a:r>
              <a:rPr lang="en-GB" sz="800" dirty="0">
                <a:latin typeface="Arial" panose="020B0604020202020204" pitchFamily="34" charset="0"/>
                <a:cs typeface="Arial" panose="020B0604020202020204" pitchFamily="34" charset="0"/>
              </a:rPr>
              <a:t>IBM (2025) </a:t>
            </a:r>
            <a:r>
              <a:rPr lang="en-GB" sz="800" i="1" dirty="0">
                <a:latin typeface="Arial" panose="020B0604020202020204" pitchFamily="34" charset="0"/>
                <a:cs typeface="Arial" panose="020B0604020202020204" pitchFamily="34" charset="0"/>
              </a:rPr>
              <a:t>Ai Healthcare Benefits</a:t>
            </a:r>
            <a:r>
              <a:rPr lang="en-GB" sz="800" dirty="0">
                <a:latin typeface="Arial" panose="020B0604020202020204" pitchFamily="34" charset="0"/>
                <a:cs typeface="Arial" panose="020B0604020202020204" pitchFamily="34" charset="0"/>
              </a:rPr>
              <a:t>, </a:t>
            </a:r>
            <a:r>
              <a:rPr lang="en-GB" sz="800" i="1" dirty="0">
                <a:latin typeface="Arial" panose="020B0604020202020204" pitchFamily="34" charset="0"/>
                <a:cs typeface="Arial" panose="020B0604020202020204" pitchFamily="34" charset="0"/>
              </a:rPr>
              <a:t>IBM</a:t>
            </a:r>
            <a:r>
              <a:rPr lang="en-GB" sz="800" dirty="0">
                <a:latin typeface="Arial" panose="020B0604020202020204" pitchFamily="34" charset="0"/>
                <a:cs typeface="Arial" panose="020B0604020202020204" pitchFamily="34" charset="0"/>
              </a:rPr>
              <a:t>. Available at: https://www.ibm.com/think/insights/ai-healthcare-benefits#:~:text=AI%20provides%20opportunities%20to%20help,problems%20and%20creating%20treatment%20plans. (Accessed: 16 October 2025). </a:t>
            </a:r>
            <a:endParaRPr lang="en-IN" sz="800" dirty="0">
              <a:latin typeface="Arial" panose="020B0604020202020204" pitchFamily="34" charset="0"/>
              <a:cs typeface="Arial" panose="020B0604020202020204" pitchFamily="34" charset="0"/>
            </a:endParaRPr>
          </a:p>
          <a:p>
            <a:pPr algn="just">
              <a:spcBef>
                <a:spcPts val="0"/>
              </a:spcBef>
            </a:pPr>
            <a:r>
              <a:rPr lang="en-GB" sz="800" dirty="0">
                <a:latin typeface="Arial" panose="020B0604020202020204" pitchFamily="34" charset="0"/>
                <a:cs typeface="Arial" panose="020B0604020202020204" pitchFamily="34" charset="0"/>
              </a:rPr>
              <a:t>Nilsson, C., (2025). The artificial intelligence (AI) competence paradox: how AI reshapes clinical expertise. </a:t>
            </a:r>
            <a:r>
              <a:rPr lang="en-GB" sz="800" i="1" dirty="0">
                <a:latin typeface="Arial" panose="020B0604020202020204" pitchFamily="34" charset="0"/>
                <a:cs typeface="Arial" panose="020B0604020202020204" pitchFamily="34" charset="0"/>
              </a:rPr>
              <a:t>Transforming Government: People, Process and Policy</a:t>
            </a:r>
            <a:r>
              <a:rPr lang="en-GB" sz="800" dirty="0">
                <a:latin typeface="Arial" panose="020B0604020202020204" pitchFamily="34" charset="0"/>
                <a:cs typeface="Arial" panose="020B0604020202020204" pitchFamily="34" charset="0"/>
              </a:rPr>
              <a:t>. </a:t>
            </a:r>
            <a:r>
              <a:rPr lang="en-GB" sz="800" u="sng" dirty="0">
                <a:latin typeface="Arial" panose="020B0604020202020204" pitchFamily="34" charset="0"/>
                <a:cs typeface="Arial" panose="020B0604020202020204" pitchFamily="34" charset="0"/>
                <a:hlinkClick r:id="rId5"/>
              </a:rPr>
              <a:t>https://www.emerald.com/tg/article/doi/10.1108/TG-02-2025-0048/1271958</a:t>
            </a:r>
            <a:endParaRPr lang="en-IN" sz="800" dirty="0">
              <a:latin typeface="Arial" panose="020B0604020202020204" pitchFamily="34" charset="0"/>
              <a:cs typeface="Arial" panose="020B0604020202020204" pitchFamily="34" charset="0"/>
            </a:endParaRPr>
          </a:p>
          <a:p>
            <a:pPr algn="just">
              <a:spcBef>
                <a:spcPts val="0"/>
              </a:spcBef>
            </a:pPr>
            <a:r>
              <a:rPr lang="en-GB" sz="800" dirty="0">
                <a:latin typeface="Arial" panose="020B0604020202020204" pitchFamily="34" charset="0"/>
                <a:cs typeface="Arial" panose="020B0604020202020204" pitchFamily="34" charset="0"/>
              </a:rPr>
              <a:t>Osonuga, A., Osonuga, A.A., Fidelis, S.C., Osonuga, G.C., Juckes, J. and Olawade, D.B., (2025). Bridging the digital divide: artificial intelligence as a catalyst for health equity in primary care settings. </a:t>
            </a:r>
            <a:r>
              <a:rPr lang="en-GB" sz="800" i="1" dirty="0">
                <a:latin typeface="Arial" panose="020B0604020202020204" pitchFamily="34" charset="0"/>
                <a:cs typeface="Arial" panose="020B0604020202020204" pitchFamily="34" charset="0"/>
              </a:rPr>
              <a:t>International Journal of Medical Informatics</a:t>
            </a:r>
            <a:r>
              <a:rPr lang="en-GB" sz="800" dirty="0">
                <a:latin typeface="Arial" panose="020B0604020202020204" pitchFamily="34" charset="0"/>
                <a:cs typeface="Arial" panose="020B0604020202020204" pitchFamily="34" charset="0"/>
              </a:rPr>
              <a:t>, p.106051. </a:t>
            </a:r>
            <a:r>
              <a:rPr lang="en-GB" sz="800" u="sng" dirty="0">
                <a:latin typeface="Arial" panose="020B0604020202020204" pitchFamily="34" charset="0"/>
                <a:cs typeface="Arial" panose="020B0604020202020204" pitchFamily="34" charset="0"/>
                <a:hlinkClick r:id="rId6"/>
              </a:rPr>
              <a:t>https://www.sciencedirect.com/science/article/pii/S1386505625002680</a:t>
            </a:r>
            <a:endParaRPr lang="en-IN" sz="800" dirty="0">
              <a:latin typeface="Arial" panose="020B0604020202020204" pitchFamily="34" charset="0"/>
              <a:cs typeface="Arial" panose="020B0604020202020204" pitchFamily="34" charset="0"/>
            </a:endParaRPr>
          </a:p>
          <a:p>
            <a:pPr algn="just">
              <a:spcBef>
                <a:spcPts val="0"/>
              </a:spcBef>
            </a:pPr>
            <a:r>
              <a:rPr lang="en-GB" sz="800" dirty="0">
                <a:latin typeface="Arial" panose="020B0604020202020204" pitchFamily="34" charset="0"/>
                <a:cs typeface="Arial" panose="020B0604020202020204" pitchFamily="34" charset="0"/>
              </a:rPr>
              <a:t>Panahi, O., (2025). Health in the Age of AI: A Family and Community Focus. </a:t>
            </a:r>
            <a:r>
              <a:rPr lang="en-GB" sz="800" i="1" dirty="0">
                <a:latin typeface="Arial" panose="020B0604020202020204" pitchFamily="34" charset="0"/>
                <a:cs typeface="Arial" panose="020B0604020202020204" pitchFamily="34" charset="0"/>
              </a:rPr>
              <a:t>Archives of Community and Family Medicine</a:t>
            </a:r>
            <a:r>
              <a:rPr lang="en-GB" sz="800" dirty="0">
                <a:latin typeface="Arial" panose="020B0604020202020204" pitchFamily="34" charset="0"/>
                <a:cs typeface="Arial" panose="020B0604020202020204" pitchFamily="34" charset="0"/>
              </a:rPr>
              <a:t>, </a:t>
            </a:r>
            <a:r>
              <a:rPr lang="en-GB" sz="800" i="1" dirty="0">
                <a:latin typeface="Arial" panose="020B0604020202020204" pitchFamily="34" charset="0"/>
                <a:cs typeface="Arial" panose="020B0604020202020204" pitchFamily="34" charset="0"/>
              </a:rPr>
              <a:t>8</a:t>
            </a:r>
            <a:r>
              <a:rPr lang="en-GB" sz="800" dirty="0">
                <a:latin typeface="Arial" panose="020B0604020202020204" pitchFamily="34" charset="0"/>
                <a:cs typeface="Arial" panose="020B0604020202020204" pitchFamily="34" charset="0"/>
              </a:rPr>
              <a:t>(1), pp.11-20. </a:t>
            </a:r>
            <a:r>
              <a:rPr lang="en-GB" sz="800" u="sng" dirty="0">
                <a:latin typeface="Arial" panose="020B0604020202020204" pitchFamily="34" charset="0"/>
                <a:cs typeface="Arial" panose="020B0604020202020204" pitchFamily="34" charset="0"/>
                <a:hlinkClick r:id="rId7"/>
              </a:rPr>
              <a:t>https://www.researchgate.net/profile/Omid-Panahi/publication/392160757_Health_in_the_Age_of_AI_A_Family_and_Community_Focus/links/683717e56b5a287c30471905/Health-in-the-Age-of-AI-A-Family-and-Community-Focus.pdf</a:t>
            </a:r>
            <a:endParaRPr lang="en-IN" sz="800" dirty="0">
              <a:latin typeface="Arial" panose="020B0604020202020204" pitchFamily="34" charset="0"/>
              <a:cs typeface="Arial" panose="020B0604020202020204" pitchFamily="34" charset="0"/>
            </a:endParaRPr>
          </a:p>
          <a:p>
            <a:pPr algn="just">
              <a:spcBef>
                <a:spcPts val="0"/>
              </a:spcBef>
            </a:pPr>
            <a:r>
              <a:rPr lang="en-GB" sz="800" dirty="0">
                <a:latin typeface="Arial" panose="020B0604020202020204" pitchFamily="34" charset="0"/>
                <a:cs typeface="Arial" panose="020B0604020202020204" pitchFamily="34" charset="0"/>
              </a:rPr>
              <a:t>Thompson, C.L. and Morgan, H.M., (2020). Ethical barriers to artificial intelligence in the national health service, United Kingdom of Great Britain and Northern Ireland. </a:t>
            </a:r>
            <a:r>
              <a:rPr lang="en-GB" sz="800" i="1" dirty="0">
                <a:latin typeface="Arial" panose="020B0604020202020204" pitchFamily="34" charset="0"/>
                <a:cs typeface="Arial" panose="020B0604020202020204" pitchFamily="34" charset="0"/>
              </a:rPr>
              <a:t>Bulletin of the World Health Organization</a:t>
            </a:r>
            <a:r>
              <a:rPr lang="en-GB" sz="800" dirty="0">
                <a:latin typeface="Arial" panose="020B0604020202020204" pitchFamily="34" charset="0"/>
                <a:cs typeface="Arial" panose="020B0604020202020204" pitchFamily="34" charset="0"/>
              </a:rPr>
              <a:t>, </a:t>
            </a:r>
            <a:r>
              <a:rPr lang="en-GB" sz="800" i="1" dirty="0">
                <a:latin typeface="Arial" panose="020B0604020202020204" pitchFamily="34" charset="0"/>
                <a:cs typeface="Arial" panose="020B0604020202020204" pitchFamily="34" charset="0"/>
              </a:rPr>
              <a:t>98</a:t>
            </a:r>
            <a:r>
              <a:rPr lang="en-GB" sz="800" dirty="0">
                <a:latin typeface="Arial" panose="020B0604020202020204" pitchFamily="34" charset="0"/>
                <a:cs typeface="Arial" panose="020B0604020202020204" pitchFamily="34" charset="0"/>
              </a:rPr>
              <a:t>(4), p.293. </a:t>
            </a:r>
            <a:r>
              <a:rPr lang="en-GB" sz="800" u="sng" dirty="0">
                <a:latin typeface="Arial" panose="020B0604020202020204" pitchFamily="34" charset="0"/>
                <a:cs typeface="Arial" panose="020B0604020202020204" pitchFamily="34" charset="0"/>
                <a:hlinkClick r:id="rId8"/>
              </a:rPr>
              <a:t>https://pmc.ncbi.nlm.nih.gov/articles/PMC7133482/</a:t>
            </a:r>
            <a:endParaRPr lang="en-IN" sz="800" dirty="0">
              <a:latin typeface="Arial" panose="020B0604020202020204" pitchFamily="34" charset="0"/>
              <a:cs typeface="Arial" panose="020B0604020202020204" pitchFamily="34" charset="0"/>
            </a:endParaRPr>
          </a:p>
          <a:p>
            <a:pPr algn="just">
              <a:spcBef>
                <a:spcPts val="0"/>
              </a:spcBef>
            </a:pPr>
            <a:r>
              <a:rPr lang="en-GB" sz="800" dirty="0">
                <a:latin typeface="Arial" panose="020B0604020202020204" pitchFamily="34" charset="0"/>
                <a:cs typeface="Arial" panose="020B0604020202020204" pitchFamily="34" charset="0"/>
              </a:rPr>
              <a:t>UK Parliament (2020) </a:t>
            </a:r>
            <a:r>
              <a:rPr lang="en-GB" sz="800" i="1" dirty="0">
                <a:latin typeface="Arial" panose="020B0604020202020204" pitchFamily="34" charset="0"/>
                <a:cs typeface="Arial" panose="020B0604020202020204" pitchFamily="34" charset="0"/>
              </a:rPr>
              <a:t>Ai and Healthcare - Post parliament</a:t>
            </a:r>
            <a:r>
              <a:rPr lang="en-GB" sz="800" dirty="0">
                <a:latin typeface="Arial" panose="020B0604020202020204" pitchFamily="34" charset="0"/>
                <a:cs typeface="Arial" panose="020B0604020202020204" pitchFamily="34" charset="0"/>
              </a:rPr>
              <a:t>. Available at: https://post.parliament.uk/research-briefings/post-pn-0637/ (Accessed: 16 October 2025).</a:t>
            </a:r>
            <a:r>
              <a:rPr lang="en-GB" sz="800" b="1" dirty="0">
                <a:latin typeface="Arial" panose="020B0604020202020204" pitchFamily="34" charset="0"/>
                <a:cs typeface="Arial" panose="020B0604020202020204" pitchFamily="34" charset="0"/>
              </a:rPr>
              <a:t> </a:t>
            </a:r>
            <a:endParaRPr lang="en-IN" sz="800" dirty="0">
              <a:latin typeface="Arial" panose="020B0604020202020204" pitchFamily="34" charset="0"/>
              <a:cs typeface="Arial" panose="020B0604020202020204" pitchFamily="34" charset="0"/>
            </a:endParaRPr>
          </a:p>
          <a:p>
            <a:pPr algn="just">
              <a:spcBef>
                <a:spcPts val="0"/>
              </a:spcBef>
            </a:pPr>
            <a:r>
              <a:rPr lang="en-GB" sz="800" dirty="0">
                <a:latin typeface="Arial" panose="020B0604020202020204" pitchFamily="34" charset="0"/>
                <a:cs typeface="Arial" panose="020B0604020202020204" pitchFamily="34" charset="0"/>
              </a:rPr>
              <a:t>WEF (2025) </a:t>
            </a:r>
            <a:r>
              <a:rPr lang="en-GB" sz="800" i="1" dirty="0">
                <a:latin typeface="Arial" panose="020B0604020202020204" pitchFamily="34" charset="0"/>
                <a:cs typeface="Arial" panose="020B0604020202020204" pitchFamily="34" charset="0"/>
              </a:rPr>
              <a:t>7 ways ai is Transforming Healthcare</a:t>
            </a:r>
            <a:r>
              <a:rPr lang="en-GB" sz="800" dirty="0">
                <a:latin typeface="Arial" panose="020B0604020202020204" pitchFamily="34" charset="0"/>
                <a:cs typeface="Arial" panose="020B0604020202020204" pitchFamily="34" charset="0"/>
              </a:rPr>
              <a:t>, </a:t>
            </a:r>
            <a:r>
              <a:rPr lang="en-GB" sz="800" i="1" dirty="0">
                <a:latin typeface="Arial" panose="020B0604020202020204" pitchFamily="34" charset="0"/>
                <a:cs typeface="Arial" panose="020B0604020202020204" pitchFamily="34" charset="0"/>
              </a:rPr>
              <a:t>World Economic Forum</a:t>
            </a:r>
            <a:r>
              <a:rPr lang="en-GB" sz="800" dirty="0">
                <a:latin typeface="Arial" panose="020B0604020202020204" pitchFamily="34" charset="0"/>
                <a:cs typeface="Arial" panose="020B0604020202020204" pitchFamily="34" charset="0"/>
              </a:rPr>
              <a:t>. Available at: https://www.weforum.org/stories/2025/08/ai-transforming-global-health/#:~:text=AI%20can%20spot%20more%20bone,of%20Oxford%20told%20the%20BBC. (Accessed: 16 October 2025). </a:t>
            </a:r>
            <a:endParaRPr lang="en-IN" sz="800" dirty="0">
              <a:latin typeface="Arial" panose="020B0604020202020204" pitchFamily="34" charset="0"/>
              <a:cs typeface="Arial" panose="020B0604020202020204" pitchFamily="34" charset="0"/>
            </a:endParaRPr>
          </a:p>
          <a:p>
            <a:pPr algn="just">
              <a:spcBef>
                <a:spcPts val="0"/>
              </a:spcBef>
            </a:pPr>
            <a:r>
              <a:rPr lang="en-GB" sz="800" dirty="0">
                <a:latin typeface="Arial" panose="020B0604020202020204" pitchFamily="34" charset="0"/>
                <a:cs typeface="Arial" panose="020B0604020202020204" pitchFamily="34" charset="0"/>
              </a:rPr>
              <a:t>Zeng, D., Cao, Z. and Neill, D.B., (2021). Artificial intelligence–enabled public health surveillance—from local detection to global epidemic monitoring and control. In </a:t>
            </a:r>
            <a:r>
              <a:rPr lang="en-GB" sz="800" i="1" dirty="0">
                <a:latin typeface="Arial" panose="020B0604020202020204" pitchFamily="34" charset="0"/>
                <a:cs typeface="Arial" panose="020B0604020202020204" pitchFamily="34" charset="0"/>
              </a:rPr>
              <a:t>Artificial intelligence in medicine</a:t>
            </a:r>
            <a:r>
              <a:rPr lang="en-GB" sz="800" dirty="0">
                <a:latin typeface="Arial" panose="020B0604020202020204" pitchFamily="34" charset="0"/>
                <a:cs typeface="Arial" panose="020B0604020202020204" pitchFamily="34" charset="0"/>
              </a:rPr>
              <a:t> (pp. 437-453). Academic Press. </a:t>
            </a:r>
            <a:r>
              <a:rPr lang="en-GB" sz="800" u="sng" dirty="0">
                <a:latin typeface="Arial" panose="020B0604020202020204" pitchFamily="34" charset="0"/>
                <a:cs typeface="Arial" panose="020B0604020202020204" pitchFamily="34" charset="0"/>
                <a:hlinkClick r:id="rId9"/>
              </a:rPr>
              <a:t>https://www.sciencedirect.com/science/article/pii/B9780128212592000223</a:t>
            </a:r>
            <a:endParaRPr lang="en-IN" sz="800" dirty="0">
              <a:latin typeface="Arial" panose="020B0604020202020204" pitchFamily="34" charset="0"/>
              <a:cs typeface="Arial" panose="020B0604020202020204" pitchFamily="34" charset="0"/>
            </a:endParaRPr>
          </a:p>
          <a:p>
            <a:pPr marL="0" indent="0" algn="just">
              <a:spcBef>
                <a:spcPts val="0"/>
              </a:spcBef>
              <a:buNone/>
            </a:pPr>
            <a:endParaRPr lang="en-IN" sz="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0686581"/>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CDCE0"/>
      </a:lt2>
      <a:accent1>
        <a:srgbClr val="415588"/>
      </a:accent1>
      <a:accent2>
        <a:srgbClr val="4294B6"/>
      </a:accent2>
      <a:accent3>
        <a:srgbClr val="087D7C"/>
      </a:accent3>
      <a:accent4>
        <a:srgbClr val="2CB663"/>
      </a:accent4>
      <a:accent5>
        <a:srgbClr val="DF8822"/>
      </a:accent5>
      <a:accent6>
        <a:srgbClr val="BC410A"/>
      </a:accent6>
      <a:hlink>
        <a:srgbClr val="5977C4"/>
      </a:hlink>
      <a:folHlink>
        <a:srgbClr val="A1A9BF"/>
      </a:folHlink>
    </a:clrScheme>
    <a:fontScheme name="Gallery">
      <a:majorFont>
        <a:latin typeface="Century Gothic" panose="020B0502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lumMod val="108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E050AC27-895F-4B90-991D-A6818FC89AB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36</TotalTime>
  <Words>2764</Words>
  <Application>Microsoft Office PowerPoint</Application>
  <PresentationFormat>Widescreen</PresentationFormat>
  <Paragraphs>75</Paragraphs>
  <Slides>12</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Aptos</vt:lpstr>
      <vt:lpstr>Arial</vt:lpstr>
      <vt:lpstr>Century Gothic</vt:lpstr>
      <vt:lpstr>Gallery</vt:lpstr>
      <vt:lpstr>   Module Title: Digital Transformation in the Health and Care Professions Module code: BMHP6026 (C2) Student name:Oana Livadaru Student ID: 2316786  </vt:lpstr>
      <vt:lpstr>Introduction</vt:lpstr>
      <vt:lpstr>Evaluation of the impact of AI in the sector Workforce </vt:lpstr>
      <vt:lpstr>Evaluation of the impact of AI in the sector Workforce </vt:lpstr>
      <vt:lpstr>Evaluation of the impact of AI in the sector Service delivery  </vt:lpstr>
      <vt:lpstr>Evaluation of the impact of AI in the sector Service delivery </vt:lpstr>
      <vt:lpstr>Evaluation of the impact of AI in the sector Patient/Service user  </vt:lpstr>
      <vt:lpstr>Evaluation of the impact of AI in the sector Patient/Service user </vt:lpstr>
      <vt:lpstr>Evaluation of the impact of AI in the sector Community </vt:lpstr>
      <vt:lpstr>Evaluation of the impact of AI in the sector Community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LAPTOP LENOVO</dc:creator>
  <cp:lastModifiedBy>oana livadaru</cp:lastModifiedBy>
  <cp:revision>6</cp:revision>
  <dcterms:created xsi:type="dcterms:W3CDTF">2025-10-16T10:45:40Z</dcterms:created>
  <dcterms:modified xsi:type="dcterms:W3CDTF">2025-12-03T19:53:56Z</dcterms:modified>
</cp:coreProperties>
</file>