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6"/>
  </p:notesMasterIdLst>
  <p:handoutMasterIdLst>
    <p:handoutMasterId r:id="rId17"/>
  </p:handoutMasterIdLst>
  <p:sldIdLst>
    <p:sldId id="339" r:id="rId2"/>
    <p:sldId id="313" r:id="rId3"/>
    <p:sldId id="314" r:id="rId4"/>
    <p:sldId id="315" r:id="rId5"/>
    <p:sldId id="316" r:id="rId6"/>
    <p:sldId id="317" r:id="rId7"/>
    <p:sldId id="318" r:id="rId8"/>
    <p:sldId id="319" r:id="rId9"/>
    <p:sldId id="320" r:id="rId10"/>
    <p:sldId id="340" r:id="rId11"/>
    <p:sldId id="321" r:id="rId12"/>
    <p:sldId id="341" r:id="rId13"/>
    <p:sldId id="324" r:id="rId14"/>
    <p:sldId id="322" r:id="rId15"/>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shaven widin" initials="sw" lastIdx="1" clrIdx="0"/>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AB8B1AB-2C76-4C01-A7C1-C572786B03FC}" v="29" dt="2023-02-25T16:52:16.98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3372" autoAdjust="0"/>
  </p:normalViewPr>
  <p:slideViewPr>
    <p:cSldViewPr>
      <p:cViewPr varScale="1">
        <p:scale>
          <a:sx n="107" d="100"/>
          <a:sy n="107" d="100"/>
        </p:scale>
        <p:origin x="1632" y="10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commentAuthors" Target="commentAuthors.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vana Rozic" userId="3146e45c-111e-47f4-abdb-d162ebf290e2" providerId="ADAL" clId="{AAB8B1AB-2C76-4C01-A7C1-C572786B03FC}"/>
    <pc:docChg chg="undo redo custSel addSld modSld sldOrd">
      <pc:chgData name="Ivana Rozic" userId="3146e45c-111e-47f4-abdb-d162ebf290e2" providerId="ADAL" clId="{AAB8B1AB-2C76-4C01-A7C1-C572786B03FC}" dt="2023-02-25T18:36:41.359" v="1773" actId="20577"/>
      <pc:docMkLst>
        <pc:docMk/>
      </pc:docMkLst>
      <pc:sldChg chg="modSp mod">
        <pc:chgData name="Ivana Rozic" userId="3146e45c-111e-47f4-abdb-d162ebf290e2" providerId="ADAL" clId="{AAB8B1AB-2C76-4C01-A7C1-C572786B03FC}" dt="2023-02-25T14:59:01.944" v="1" actId="113"/>
        <pc:sldMkLst>
          <pc:docMk/>
          <pc:sldMk cId="2802757062" sldId="313"/>
        </pc:sldMkLst>
        <pc:spChg chg="mod">
          <ac:chgData name="Ivana Rozic" userId="3146e45c-111e-47f4-abdb-d162ebf290e2" providerId="ADAL" clId="{AAB8B1AB-2C76-4C01-A7C1-C572786B03FC}" dt="2023-02-25T14:59:01.944" v="1" actId="113"/>
          <ac:spMkLst>
            <pc:docMk/>
            <pc:sldMk cId="2802757062" sldId="313"/>
            <ac:spMk id="33795" creationId="{00000000-0000-0000-0000-000000000000}"/>
          </ac:spMkLst>
        </pc:spChg>
      </pc:sldChg>
      <pc:sldChg chg="modSp mod">
        <pc:chgData name="Ivana Rozic" userId="3146e45c-111e-47f4-abdb-d162ebf290e2" providerId="ADAL" clId="{AAB8B1AB-2C76-4C01-A7C1-C572786B03FC}" dt="2023-02-25T18:24:10.401" v="1742" actId="20577"/>
        <pc:sldMkLst>
          <pc:docMk/>
          <pc:sldMk cId="3067461868" sldId="314"/>
        </pc:sldMkLst>
        <pc:spChg chg="mod">
          <ac:chgData name="Ivana Rozic" userId="3146e45c-111e-47f4-abdb-d162ebf290e2" providerId="ADAL" clId="{AAB8B1AB-2C76-4C01-A7C1-C572786B03FC}" dt="2023-02-25T18:24:10.401" v="1742" actId="20577"/>
          <ac:spMkLst>
            <pc:docMk/>
            <pc:sldMk cId="3067461868" sldId="314"/>
            <ac:spMk id="34819" creationId="{00000000-0000-0000-0000-000000000000}"/>
          </ac:spMkLst>
        </pc:spChg>
      </pc:sldChg>
      <pc:sldChg chg="modSp mod">
        <pc:chgData name="Ivana Rozic" userId="3146e45c-111e-47f4-abdb-d162ebf290e2" providerId="ADAL" clId="{AAB8B1AB-2C76-4C01-A7C1-C572786B03FC}" dt="2023-02-25T18:36:41.359" v="1773" actId="20577"/>
        <pc:sldMkLst>
          <pc:docMk/>
          <pc:sldMk cId="885507391" sldId="316"/>
        </pc:sldMkLst>
        <pc:spChg chg="mod">
          <ac:chgData name="Ivana Rozic" userId="3146e45c-111e-47f4-abdb-d162ebf290e2" providerId="ADAL" clId="{AAB8B1AB-2C76-4C01-A7C1-C572786B03FC}" dt="2023-02-25T18:36:41.359" v="1773" actId="20577"/>
          <ac:spMkLst>
            <pc:docMk/>
            <pc:sldMk cId="885507391" sldId="316"/>
            <ac:spMk id="16392" creationId="{00000000-0000-0000-0000-000000000000}"/>
          </ac:spMkLst>
        </pc:spChg>
      </pc:sldChg>
      <pc:sldChg chg="modSp mod">
        <pc:chgData name="Ivana Rozic" userId="3146e45c-111e-47f4-abdb-d162ebf290e2" providerId="ADAL" clId="{AAB8B1AB-2C76-4C01-A7C1-C572786B03FC}" dt="2023-02-25T18:36:02.818" v="1755" actId="20577"/>
        <pc:sldMkLst>
          <pc:docMk/>
          <pc:sldMk cId="3074608308" sldId="319"/>
        </pc:sldMkLst>
        <pc:spChg chg="mod">
          <ac:chgData name="Ivana Rozic" userId="3146e45c-111e-47f4-abdb-d162ebf290e2" providerId="ADAL" clId="{AAB8B1AB-2C76-4C01-A7C1-C572786B03FC}" dt="2023-02-25T18:36:02.818" v="1755" actId="20577"/>
          <ac:spMkLst>
            <pc:docMk/>
            <pc:sldMk cId="3074608308" sldId="319"/>
            <ac:spMk id="39939" creationId="{00000000-0000-0000-0000-000000000000}"/>
          </ac:spMkLst>
        </pc:spChg>
      </pc:sldChg>
      <pc:sldChg chg="addSp delSp modSp mod">
        <pc:chgData name="Ivana Rozic" userId="3146e45c-111e-47f4-abdb-d162ebf290e2" providerId="ADAL" clId="{AAB8B1AB-2C76-4C01-A7C1-C572786B03FC}" dt="2023-02-25T16:51:53.824" v="1704" actId="313"/>
        <pc:sldMkLst>
          <pc:docMk/>
          <pc:sldMk cId="1486550806" sldId="320"/>
        </pc:sldMkLst>
        <pc:spChg chg="add del">
          <ac:chgData name="Ivana Rozic" userId="3146e45c-111e-47f4-abdb-d162ebf290e2" providerId="ADAL" clId="{AAB8B1AB-2C76-4C01-A7C1-C572786B03FC}" dt="2023-02-25T15:11:10.815" v="9"/>
          <ac:spMkLst>
            <pc:docMk/>
            <pc:sldMk cId="1486550806" sldId="320"/>
            <ac:spMk id="2" creationId="{4B770005-698E-7824-ACF5-48BA22793DD4}"/>
          </ac:spMkLst>
        </pc:spChg>
        <pc:spChg chg="add del">
          <ac:chgData name="Ivana Rozic" userId="3146e45c-111e-47f4-abdb-d162ebf290e2" providerId="ADAL" clId="{AAB8B1AB-2C76-4C01-A7C1-C572786B03FC}" dt="2023-02-25T15:11:10.815" v="9"/>
          <ac:spMkLst>
            <pc:docMk/>
            <pc:sldMk cId="1486550806" sldId="320"/>
            <ac:spMk id="3" creationId="{B451385A-A249-6233-6D2F-8FE40788CA8D}"/>
          </ac:spMkLst>
        </pc:spChg>
        <pc:spChg chg="add del">
          <ac:chgData name="Ivana Rozic" userId="3146e45c-111e-47f4-abdb-d162ebf290e2" providerId="ADAL" clId="{AAB8B1AB-2C76-4C01-A7C1-C572786B03FC}" dt="2023-02-25T15:11:10.815" v="9"/>
          <ac:spMkLst>
            <pc:docMk/>
            <pc:sldMk cId="1486550806" sldId="320"/>
            <ac:spMk id="4" creationId="{729210FE-9972-944F-BCC1-56BFAF8B6B05}"/>
          </ac:spMkLst>
        </pc:spChg>
        <pc:spChg chg="add del">
          <ac:chgData name="Ivana Rozic" userId="3146e45c-111e-47f4-abdb-d162ebf290e2" providerId="ADAL" clId="{AAB8B1AB-2C76-4C01-A7C1-C572786B03FC}" dt="2023-02-25T15:11:10.815" v="9"/>
          <ac:spMkLst>
            <pc:docMk/>
            <pc:sldMk cId="1486550806" sldId="320"/>
            <ac:spMk id="5" creationId="{31457117-03B9-2608-5E58-2E83014D7C74}"/>
          </ac:spMkLst>
        </pc:spChg>
        <pc:spChg chg="add del">
          <ac:chgData name="Ivana Rozic" userId="3146e45c-111e-47f4-abdb-d162ebf290e2" providerId="ADAL" clId="{AAB8B1AB-2C76-4C01-A7C1-C572786B03FC}" dt="2023-02-25T15:11:10.815" v="9"/>
          <ac:spMkLst>
            <pc:docMk/>
            <pc:sldMk cId="1486550806" sldId="320"/>
            <ac:spMk id="6" creationId="{75C3368C-4FED-1BB0-CF8E-A013DFB4F261}"/>
          </ac:spMkLst>
        </pc:spChg>
        <pc:spChg chg="add del">
          <ac:chgData name="Ivana Rozic" userId="3146e45c-111e-47f4-abdb-d162ebf290e2" providerId="ADAL" clId="{AAB8B1AB-2C76-4C01-A7C1-C572786B03FC}" dt="2023-02-25T15:11:10.815" v="9"/>
          <ac:spMkLst>
            <pc:docMk/>
            <pc:sldMk cId="1486550806" sldId="320"/>
            <ac:spMk id="7" creationId="{EF497B01-AB31-E0ED-17FF-6C1BCA440790}"/>
          </ac:spMkLst>
        </pc:spChg>
        <pc:spChg chg="mod">
          <ac:chgData name="Ivana Rozic" userId="3146e45c-111e-47f4-abdb-d162ebf290e2" providerId="ADAL" clId="{AAB8B1AB-2C76-4C01-A7C1-C572786B03FC}" dt="2023-02-25T16:51:53.824" v="1704" actId="313"/>
          <ac:spMkLst>
            <pc:docMk/>
            <pc:sldMk cId="1486550806" sldId="320"/>
            <ac:spMk id="40963" creationId="{00000000-0000-0000-0000-000000000000}"/>
          </ac:spMkLst>
        </pc:spChg>
        <pc:picChg chg="add del">
          <ac:chgData name="Ivana Rozic" userId="3146e45c-111e-47f4-abdb-d162ebf290e2" providerId="ADAL" clId="{AAB8B1AB-2C76-4C01-A7C1-C572786B03FC}" dt="2023-02-25T15:11:10.815" v="9"/>
          <ac:picMkLst>
            <pc:docMk/>
            <pc:sldMk cId="1486550806" sldId="320"/>
            <ac:picMk id="1025" creationId="{083660BF-5503-0364-EB8C-00DFB3B6EAA9}"/>
          </ac:picMkLst>
        </pc:picChg>
        <pc:picChg chg="add del">
          <ac:chgData name="Ivana Rozic" userId="3146e45c-111e-47f4-abdb-d162ebf290e2" providerId="ADAL" clId="{AAB8B1AB-2C76-4C01-A7C1-C572786B03FC}" dt="2023-02-25T15:11:10.815" v="9"/>
          <ac:picMkLst>
            <pc:docMk/>
            <pc:sldMk cId="1486550806" sldId="320"/>
            <ac:picMk id="1026" creationId="{01062823-A2FB-C3C3-C647-66D22305DA67}"/>
          </ac:picMkLst>
        </pc:picChg>
        <pc:picChg chg="add del">
          <ac:chgData name="Ivana Rozic" userId="3146e45c-111e-47f4-abdb-d162ebf290e2" providerId="ADAL" clId="{AAB8B1AB-2C76-4C01-A7C1-C572786B03FC}" dt="2023-02-25T15:11:10.815" v="9"/>
          <ac:picMkLst>
            <pc:docMk/>
            <pc:sldMk cId="1486550806" sldId="320"/>
            <ac:picMk id="1027" creationId="{F6510AA4-8649-05AB-49F5-A90C87088137}"/>
          </ac:picMkLst>
        </pc:picChg>
        <pc:picChg chg="add del">
          <ac:chgData name="Ivana Rozic" userId="3146e45c-111e-47f4-abdb-d162ebf290e2" providerId="ADAL" clId="{AAB8B1AB-2C76-4C01-A7C1-C572786B03FC}" dt="2023-02-25T15:11:10.815" v="9"/>
          <ac:picMkLst>
            <pc:docMk/>
            <pc:sldMk cId="1486550806" sldId="320"/>
            <ac:picMk id="1028" creationId="{96F80609-019F-4F9E-8170-5A7F3C376959}"/>
          </ac:picMkLst>
        </pc:picChg>
        <pc:picChg chg="add del">
          <ac:chgData name="Ivana Rozic" userId="3146e45c-111e-47f4-abdb-d162ebf290e2" providerId="ADAL" clId="{AAB8B1AB-2C76-4C01-A7C1-C572786B03FC}" dt="2023-02-25T15:11:10.815" v="9"/>
          <ac:picMkLst>
            <pc:docMk/>
            <pc:sldMk cId="1486550806" sldId="320"/>
            <ac:picMk id="1029" creationId="{E0189007-D613-A2E2-AE4F-99941D0FBC56}"/>
          </ac:picMkLst>
        </pc:picChg>
      </pc:sldChg>
      <pc:sldChg chg="modSp mod">
        <pc:chgData name="Ivana Rozic" userId="3146e45c-111e-47f4-abdb-d162ebf290e2" providerId="ADAL" clId="{AAB8B1AB-2C76-4C01-A7C1-C572786B03FC}" dt="2023-02-25T16:46:29.263" v="1683" actId="404"/>
        <pc:sldMkLst>
          <pc:docMk/>
          <pc:sldMk cId="3219879202" sldId="321"/>
        </pc:sldMkLst>
        <pc:spChg chg="mod">
          <ac:chgData name="Ivana Rozic" userId="3146e45c-111e-47f4-abdb-d162ebf290e2" providerId="ADAL" clId="{AAB8B1AB-2C76-4C01-A7C1-C572786B03FC}" dt="2023-02-25T16:46:29.263" v="1683" actId="404"/>
          <ac:spMkLst>
            <pc:docMk/>
            <pc:sldMk cId="3219879202" sldId="321"/>
            <ac:spMk id="43011" creationId="{00000000-0000-0000-0000-000000000000}"/>
          </ac:spMkLst>
        </pc:spChg>
      </pc:sldChg>
      <pc:sldChg chg="modSp mod ord">
        <pc:chgData name="Ivana Rozic" userId="3146e45c-111e-47f4-abdb-d162ebf290e2" providerId="ADAL" clId="{AAB8B1AB-2C76-4C01-A7C1-C572786B03FC}" dt="2023-02-25T15:46:09.272" v="484" actId="207"/>
        <pc:sldMkLst>
          <pc:docMk/>
          <pc:sldMk cId="4108072040" sldId="322"/>
        </pc:sldMkLst>
        <pc:spChg chg="mod">
          <ac:chgData name="Ivana Rozic" userId="3146e45c-111e-47f4-abdb-d162ebf290e2" providerId="ADAL" clId="{AAB8B1AB-2C76-4C01-A7C1-C572786B03FC}" dt="2023-02-25T15:46:09.272" v="484" actId="207"/>
          <ac:spMkLst>
            <pc:docMk/>
            <pc:sldMk cId="4108072040" sldId="322"/>
            <ac:spMk id="41989" creationId="{00000000-0000-0000-0000-000000000000}"/>
          </ac:spMkLst>
        </pc:spChg>
        <pc:spChg chg="mod">
          <ac:chgData name="Ivana Rozic" userId="3146e45c-111e-47f4-abdb-d162ebf290e2" providerId="ADAL" clId="{AAB8B1AB-2C76-4C01-A7C1-C572786B03FC}" dt="2023-02-25T15:06:01.243" v="5" actId="313"/>
          <ac:spMkLst>
            <pc:docMk/>
            <pc:sldMk cId="4108072040" sldId="322"/>
            <ac:spMk id="41990" creationId="{00000000-0000-0000-0000-000000000000}"/>
          </ac:spMkLst>
        </pc:spChg>
      </pc:sldChg>
      <pc:sldChg chg="modSp mod">
        <pc:chgData name="Ivana Rozic" userId="3146e45c-111e-47f4-abdb-d162ebf290e2" providerId="ADAL" clId="{AAB8B1AB-2C76-4C01-A7C1-C572786B03FC}" dt="2023-02-25T18:32:35.046" v="1746" actId="20577"/>
        <pc:sldMkLst>
          <pc:docMk/>
          <pc:sldMk cId="2703691370" sldId="324"/>
        </pc:sldMkLst>
        <pc:graphicFrameChg chg="mod modGraphic">
          <ac:chgData name="Ivana Rozic" userId="3146e45c-111e-47f4-abdb-d162ebf290e2" providerId="ADAL" clId="{AAB8B1AB-2C76-4C01-A7C1-C572786B03FC}" dt="2023-02-25T18:32:35.046" v="1746" actId="20577"/>
          <ac:graphicFrameMkLst>
            <pc:docMk/>
            <pc:sldMk cId="2703691370" sldId="324"/>
            <ac:graphicFrameMk id="4" creationId="{00000000-0000-0000-0000-000000000000}"/>
          </ac:graphicFrameMkLst>
        </pc:graphicFrameChg>
      </pc:sldChg>
      <pc:sldChg chg="addSp delSp modSp add mod">
        <pc:chgData name="Ivana Rozic" userId="3146e45c-111e-47f4-abdb-d162ebf290e2" providerId="ADAL" clId="{AAB8B1AB-2C76-4C01-A7C1-C572786B03FC}" dt="2023-02-25T16:53:24.987" v="1713" actId="1076"/>
        <pc:sldMkLst>
          <pc:docMk/>
          <pc:sldMk cId="268288494" sldId="340"/>
        </pc:sldMkLst>
        <pc:spChg chg="add mod">
          <ac:chgData name="Ivana Rozic" userId="3146e45c-111e-47f4-abdb-d162ebf290e2" providerId="ADAL" clId="{AAB8B1AB-2C76-4C01-A7C1-C572786B03FC}" dt="2023-02-25T16:45:20.239" v="1670" actId="571"/>
          <ac:spMkLst>
            <pc:docMk/>
            <pc:sldMk cId="268288494" sldId="340"/>
            <ac:spMk id="4" creationId="{56E7FE3E-E90D-4760-15F7-F66D72F81F1A}"/>
          </ac:spMkLst>
        </pc:spChg>
        <pc:spChg chg="add del mod">
          <ac:chgData name="Ivana Rozic" userId="3146e45c-111e-47f4-abdb-d162ebf290e2" providerId="ADAL" clId="{AAB8B1AB-2C76-4C01-A7C1-C572786B03FC}" dt="2023-02-25T15:23:51.137" v="421"/>
          <ac:spMkLst>
            <pc:docMk/>
            <pc:sldMk cId="268288494" sldId="340"/>
            <ac:spMk id="4" creationId="{7A19E4E9-15F0-8CE0-C693-2E99B06BEE33}"/>
          </ac:spMkLst>
        </pc:spChg>
        <pc:spChg chg="add mod">
          <ac:chgData name="Ivana Rozic" userId="3146e45c-111e-47f4-abdb-d162ebf290e2" providerId="ADAL" clId="{AAB8B1AB-2C76-4C01-A7C1-C572786B03FC}" dt="2023-02-25T16:46:05.085" v="1682" actId="1076"/>
          <ac:spMkLst>
            <pc:docMk/>
            <pc:sldMk cId="268288494" sldId="340"/>
            <ac:spMk id="6" creationId="{F83A8896-3D67-8231-F977-1584EA7325EE}"/>
          </ac:spMkLst>
        </pc:spChg>
        <pc:spChg chg="mod">
          <ac:chgData name="Ivana Rozic" userId="3146e45c-111e-47f4-abdb-d162ebf290e2" providerId="ADAL" clId="{AAB8B1AB-2C76-4C01-A7C1-C572786B03FC}" dt="2023-02-25T15:12:27.983" v="52" actId="6549"/>
          <ac:spMkLst>
            <pc:docMk/>
            <pc:sldMk cId="268288494" sldId="340"/>
            <ac:spMk id="40962" creationId="{00000000-0000-0000-0000-000000000000}"/>
          </ac:spMkLst>
        </pc:spChg>
        <pc:spChg chg="mod">
          <ac:chgData name="Ivana Rozic" userId="3146e45c-111e-47f4-abdb-d162ebf290e2" providerId="ADAL" clId="{AAB8B1AB-2C76-4C01-A7C1-C572786B03FC}" dt="2023-02-25T15:24:51.539" v="422" actId="1076"/>
          <ac:spMkLst>
            <pc:docMk/>
            <pc:sldMk cId="268288494" sldId="340"/>
            <ac:spMk id="40963" creationId="{00000000-0000-0000-0000-000000000000}"/>
          </ac:spMkLst>
        </pc:spChg>
        <pc:graphicFrameChg chg="add del mod modGraphic">
          <ac:chgData name="Ivana Rozic" userId="3146e45c-111e-47f4-abdb-d162ebf290e2" providerId="ADAL" clId="{AAB8B1AB-2C76-4C01-A7C1-C572786B03FC}" dt="2023-02-25T15:14:26.752" v="174" actId="478"/>
          <ac:graphicFrameMkLst>
            <pc:docMk/>
            <pc:sldMk cId="268288494" sldId="340"/>
            <ac:graphicFrameMk id="2" creationId="{B1C71DE2-F42B-7972-0871-2483D87D1BFC}"/>
          </ac:graphicFrameMkLst>
        </pc:graphicFrameChg>
        <pc:graphicFrameChg chg="add del mod modGraphic">
          <ac:chgData name="Ivana Rozic" userId="3146e45c-111e-47f4-abdb-d162ebf290e2" providerId="ADAL" clId="{AAB8B1AB-2C76-4C01-A7C1-C572786B03FC}" dt="2023-02-25T16:53:24.987" v="1713" actId="1076"/>
          <ac:graphicFrameMkLst>
            <pc:docMk/>
            <pc:sldMk cId="268288494" sldId="340"/>
            <ac:graphicFrameMk id="2" creationId="{B2DDB444-D068-1816-4893-19ADB8FB7E18}"/>
          </ac:graphicFrameMkLst>
        </pc:graphicFrameChg>
        <pc:graphicFrameChg chg="add mod modGraphic">
          <ac:chgData name="Ivana Rozic" userId="3146e45c-111e-47f4-abdb-d162ebf290e2" providerId="ADAL" clId="{AAB8B1AB-2C76-4C01-A7C1-C572786B03FC}" dt="2023-02-25T16:45:57.662" v="1679" actId="14100"/>
          <ac:graphicFrameMkLst>
            <pc:docMk/>
            <pc:sldMk cId="268288494" sldId="340"/>
            <ac:graphicFrameMk id="3" creationId="{388F7CA7-8147-3667-C26C-5D0866BBD57F}"/>
          </ac:graphicFrameMkLst>
        </pc:graphicFrameChg>
      </pc:sldChg>
      <pc:sldChg chg="addSp delSp modSp add mod">
        <pc:chgData name="Ivana Rozic" userId="3146e45c-111e-47f4-abdb-d162ebf290e2" providerId="ADAL" clId="{AAB8B1AB-2C76-4C01-A7C1-C572786B03FC}" dt="2023-02-25T18:23:30.703" v="1741" actId="122"/>
        <pc:sldMkLst>
          <pc:docMk/>
          <pc:sldMk cId="3123445847" sldId="341"/>
        </pc:sldMkLst>
        <pc:spChg chg="mod">
          <ac:chgData name="Ivana Rozic" userId="3146e45c-111e-47f4-abdb-d162ebf290e2" providerId="ADAL" clId="{AAB8B1AB-2C76-4C01-A7C1-C572786B03FC}" dt="2023-02-25T18:23:30.703" v="1741" actId="122"/>
          <ac:spMkLst>
            <pc:docMk/>
            <pc:sldMk cId="3123445847" sldId="341"/>
            <ac:spMk id="6" creationId="{F83A8896-3D67-8231-F977-1584EA7325EE}"/>
          </ac:spMkLst>
        </pc:spChg>
        <pc:graphicFrameChg chg="add del mod modGraphic">
          <ac:chgData name="Ivana Rozic" userId="3146e45c-111e-47f4-abdb-d162ebf290e2" providerId="ADAL" clId="{AAB8B1AB-2C76-4C01-A7C1-C572786B03FC}" dt="2023-02-25T16:13:42.693" v="1006" actId="6549"/>
          <ac:graphicFrameMkLst>
            <pc:docMk/>
            <pc:sldMk cId="3123445847" sldId="341"/>
            <ac:graphicFrameMk id="3" creationId="{388F7CA7-8147-3667-C26C-5D0866BBD57F}"/>
          </ac:graphicFrameMkLst>
        </pc:graphicFrame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7"/>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57708EB7-2A54-4C95-90F5-05EE3C616A54}" type="slidenum">
              <a:rPr lang="en-GB" altLang="en-US"/>
              <a:pPr/>
              <a:t>1</a:t>
            </a:fld>
            <a:endParaRPr lang="en-GB" altLang="en-US"/>
          </a:p>
        </p:txBody>
      </p:sp>
      <p:sp>
        <p:nvSpPr>
          <p:cNvPr id="60419" name="Rectangle 2"/>
          <p:cNvSpPr>
            <a:spLocks noGrp="1" noRot="1" noChangeAspect="1" noChangeArrowheads="1" noTextEdit="1"/>
          </p:cNvSpPr>
          <p:nvPr>
            <p:ph type="sldImg"/>
          </p:nvPr>
        </p:nvSpPr>
        <p:spPr>
          <a:ln/>
        </p:spPr>
      </p:sp>
      <p:sp>
        <p:nvSpPr>
          <p:cNvPr id="60420"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156179095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25/02/2023</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25/02/2023</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25/02/2023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25/02/2023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25/02/2023</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25/02/2023</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25/02/2023</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25/02/2023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25/02/2023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25/02/2023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25/02/2023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25/02/2023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1" name="Rectangle 2"/>
          <p:cNvSpPr>
            <a:spLocks noGrp="1" noChangeArrowheads="1"/>
          </p:cNvSpPr>
          <p:nvPr>
            <p:ph type="ctrTitle"/>
          </p:nvPr>
        </p:nvSpPr>
        <p:spPr>
          <a:xfrm>
            <a:off x="603405" y="1196752"/>
            <a:ext cx="7937189" cy="2816730"/>
          </a:xfrm>
        </p:spPr>
        <p:txBody>
          <a:bodyPr wrap="square" numCol="1" anchorCtr="0" compatLnSpc="1">
            <a:prstTxWarp prst="textNoShape">
              <a:avLst/>
            </a:prstTxWarp>
          </a:bodyPr>
          <a:lstStyle/>
          <a:p>
            <a:pPr eaLnBrk="1" hangingPunct="1">
              <a:buFont typeface="Arial" charset="0"/>
              <a:buNone/>
              <a:defRPr/>
            </a:pPr>
            <a:r>
              <a:rPr lang="en-GB" sz="6000" cap="none" dirty="0">
                <a:solidFill>
                  <a:schemeClr val="accent2"/>
                </a:solidFill>
                <a:ea typeface="ＭＳ Ｐゴシック" charset="0"/>
              </a:rPr>
              <a:t>LCBB4001</a:t>
            </a:r>
            <a:br>
              <a:rPr lang="en-GB" sz="6000" cap="none" dirty="0">
                <a:solidFill>
                  <a:schemeClr val="accent2"/>
                </a:solidFill>
                <a:ea typeface="ＭＳ Ｐゴシック" charset="0"/>
              </a:rPr>
            </a:br>
            <a:r>
              <a:rPr lang="en-GB" sz="4400" b="1" cap="none" dirty="0">
                <a:solidFill>
                  <a:schemeClr val="accent2"/>
                </a:solidFill>
                <a:ea typeface="ＭＳ Ｐゴシック" charset="0"/>
              </a:rPr>
              <a:t>Accounting Fundamentals</a:t>
            </a:r>
            <a:br>
              <a:rPr lang="en-GB" sz="4400" b="1" cap="none" dirty="0">
                <a:solidFill>
                  <a:schemeClr val="accent2"/>
                </a:solidFill>
                <a:ea typeface="ＭＳ Ｐゴシック" charset="0"/>
              </a:rPr>
            </a:br>
            <a:r>
              <a:rPr lang="en-GB" sz="4000" cap="none" dirty="0">
                <a:solidFill>
                  <a:schemeClr val="accent2"/>
                </a:solidFill>
                <a:ea typeface="ＭＳ Ｐゴシック" charset="0"/>
              </a:rPr>
              <a:t>Week 3 Session </a:t>
            </a:r>
            <a:r>
              <a:rPr lang="en-GB" sz="4000" dirty="0">
                <a:solidFill>
                  <a:schemeClr val="accent2"/>
                </a:solidFill>
                <a:ea typeface="ＭＳ Ｐゴシック" charset="0"/>
              </a:rPr>
              <a:t>2</a:t>
            </a:r>
            <a:endParaRPr lang="en-GB" cap="none" dirty="0">
              <a:ea typeface="ＭＳ Ｐゴシック" charset="0"/>
            </a:endParaRPr>
          </a:p>
        </p:txBody>
      </p:sp>
      <p:sp>
        <p:nvSpPr>
          <p:cNvPr id="59396" name="Slide Number Placeholder 5"/>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nSpc>
                <a:spcPct val="110000"/>
              </a:lnSpc>
              <a:spcBef>
                <a:spcPts val="700"/>
              </a:spcBef>
              <a:buClr>
                <a:schemeClr val="tx2"/>
              </a:buClr>
              <a:buFont typeface="Arial" panose="020B0604020202020204" pitchFamily="34" charset="0"/>
              <a:buChar char="•"/>
              <a:defRPr sz="2000">
                <a:solidFill>
                  <a:srgbClr val="595959"/>
                </a:solidFill>
                <a:latin typeface="Gill Sans MT" panose="020B0502020104020203" pitchFamily="34" charset="0"/>
                <a:ea typeface="MS PGothic" panose="020B0600070205080204" pitchFamily="34" charset="-128"/>
              </a:defRPr>
            </a:lvl1pPr>
            <a:lvl2pPr marL="742950" indent="-285750">
              <a:lnSpc>
                <a:spcPct val="110000"/>
              </a:lnSpc>
              <a:spcBef>
                <a:spcPts val="700"/>
              </a:spcBef>
              <a:buClr>
                <a:schemeClr val="tx2"/>
              </a:buClr>
              <a:buFont typeface="Gill Sans MT" panose="020B0502020104020203" pitchFamily="34" charset="0"/>
              <a:buChar char="–"/>
              <a:defRPr>
                <a:solidFill>
                  <a:srgbClr val="595959"/>
                </a:solidFill>
                <a:latin typeface="Gill Sans MT" panose="020B0502020104020203" pitchFamily="34" charset="0"/>
                <a:ea typeface="MS PGothic" panose="020B0600070205080204" pitchFamily="34" charset="-128"/>
              </a:defRPr>
            </a:lvl2pPr>
            <a:lvl3pPr marL="1143000" indent="-228600">
              <a:lnSpc>
                <a:spcPct val="110000"/>
              </a:lnSpc>
              <a:spcBef>
                <a:spcPts val="700"/>
              </a:spcBef>
              <a:buClr>
                <a:schemeClr val="tx2"/>
              </a:buClr>
              <a:buFont typeface="Arial" panose="020B0604020202020204" pitchFamily="34" charset="0"/>
              <a:buChar char="•"/>
              <a:defRPr sz="1600">
                <a:solidFill>
                  <a:srgbClr val="595959"/>
                </a:solidFill>
                <a:latin typeface="Gill Sans MT" panose="020B0502020104020203" pitchFamily="34" charset="0"/>
                <a:ea typeface="MS PGothic" panose="020B0600070205080204" pitchFamily="34" charset="-128"/>
              </a:defRPr>
            </a:lvl3pPr>
            <a:lvl4pPr marL="1600200" indent="-228600">
              <a:lnSpc>
                <a:spcPct val="110000"/>
              </a:lnSpc>
              <a:spcBef>
                <a:spcPts val="700"/>
              </a:spcBef>
              <a:buClr>
                <a:schemeClr val="tx2"/>
              </a:buClr>
              <a:buFont typeface="Gill Sans MT" panose="020B0502020104020203" pitchFamily="34" charset="0"/>
              <a:buChar char="–"/>
              <a:defRPr sz="1400">
                <a:solidFill>
                  <a:srgbClr val="595959"/>
                </a:solidFill>
                <a:latin typeface="Gill Sans MT" panose="020B0502020104020203" pitchFamily="34" charset="0"/>
                <a:ea typeface="MS PGothic" panose="020B0600070205080204" pitchFamily="34" charset="-128"/>
              </a:defRPr>
            </a:lvl4pPr>
            <a:lvl5pPr marL="2057400" indent="-228600">
              <a:lnSpc>
                <a:spcPct val="110000"/>
              </a:lnSpc>
              <a:spcBef>
                <a:spcPts val="700"/>
              </a:spcBef>
              <a:buClr>
                <a:schemeClr val="tx2"/>
              </a:buClr>
              <a:buFont typeface="Arial" panose="020B0604020202020204" pitchFamily="34" charset="0"/>
              <a:buChar char="•"/>
              <a:defRPr sz="1400">
                <a:solidFill>
                  <a:srgbClr val="595959"/>
                </a:solidFill>
                <a:latin typeface="Gill Sans MT" panose="020B0502020104020203" pitchFamily="34" charset="0"/>
                <a:ea typeface="MS PGothic" panose="020B0600070205080204" pitchFamily="34" charset="-128"/>
              </a:defRPr>
            </a:lvl5pPr>
            <a:lvl6pPr marL="2514600" indent="-228600" eaLnBrk="0" fontAlgn="base" hangingPunct="0">
              <a:lnSpc>
                <a:spcPct val="110000"/>
              </a:lnSpc>
              <a:spcBef>
                <a:spcPts val="700"/>
              </a:spcBef>
              <a:spcAft>
                <a:spcPct val="0"/>
              </a:spcAft>
              <a:buClr>
                <a:schemeClr val="tx2"/>
              </a:buClr>
              <a:buFont typeface="Arial" panose="020B0604020202020204" pitchFamily="34" charset="0"/>
              <a:buChar char="•"/>
              <a:defRPr sz="1400">
                <a:solidFill>
                  <a:srgbClr val="595959"/>
                </a:solidFill>
                <a:latin typeface="Gill Sans MT" panose="020B0502020104020203" pitchFamily="34" charset="0"/>
                <a:ea typeface="MS PGothic" panose="020B0600070205080204" pitchFamily="34" charset="-128"/>
              </a:defRPr>
            </a:lvl6pPr>
            <a:lvl7pPr marL="2971800" indent="-228600" eaLnBrk="0" fontAlgn="base" hangingPunct="0">
              <a:lnSpc>
                <a:spcPct val="110000"/>
              </a:lnSpc>
              <a:spcBef>
                <a:spcPts val="700"/>
              </a:spcBef>
              <a:spcAft>
                <a:spcPct val="0"/>
              </a:spcAft>
              <a:buClr>
                <a:schemeClr val="tx2"/>
              </a:buClr>
              <a:buFont typeface="Arial" panose="020B0604020202020204" pitchFamily="34" charset="0"/>
              <a:buChar char="•"/>
              <a:defRPr sz="1400">
                <a:solidFill>
                  <a:srgbClr val="595959"/>
                </a:solidFill>
                <a:latin typeface="Gill Sans MT" panose="020B0502020104020203" pitchFamily="34" charset="0"/>
                <a:ea typeface="MS PGothic" panose="020B0600070205080204" pitchFamily="34" charset="-128"/>
              </a:defRPr>
            </a:lvl7pPr>
            <a:lvl8pPr marL="3429000" indent="-228600" eaLnBrk="0" fontAlgn="base" hangingPunct="0">
              <a:lnSpc>
                <a:spcPct val="110000"/>
              </a:lnSpc>
              <a:spcBef>
                <a:spcPts val="700"/>
              </a:spcBef>
              <a:spcAft>
                <a:spcPct val="0"/>
              </a:spcAft>
              <a:buClr>
                <a:schemeClr val="tx2"/>
              </a:buClr>
              <a:buFont typeface="Arial" panose="020B0604020202020204" pitchFamily="34" charset="0"/>
              <a:buChar char="•"/>
              <a:defRPr sz="1400">
                <a:solidFill>
                  <a:srgbClr val="595959"/>
                </a:solidFill>
                <a:latin typeface="Gill Sans MT" panose="020B0502020104020203" pitchFamily="34" charset="0"/>
                <a:ea typeface="MS PGothic" panose="020B0600070205080204" pitchFamily="34" charset="-128"/>
              </a:defRPr>
            </a:lvl8pPr>
            <a:lvl9pPr marL="3886200" indent="-228600" eaLnBrk="0" fontAlgn="base" hangingPunct="0">
              <a:lnSpc>
                <a:spcPct val="110000"/>
              </a:lnSpc>
              <a:spcBef>
                <a:spcPts val="700"/>
              </a:spcBef>
              <a:spcAft>
                <a:spcPct val="0"/>
              </a:spcAft>
              <a:buClr>
                <a:schemeClr val="tx2"/>
              </a:buClr>
              <a:buFont typeface="Arial" panose="020B0604020202020204" pitchFamily="34" charset="0"/>
              <a:buChar char="•"/>
              <a:defRPr sz="1400">
                <a:solidFill>
                  <a:srgbClr val="595959"/>
                </a:solidFill>
                <a:latin typeface="Gill Sans MT" panose="020B0502020104020203" pitchFamily="34" charset="0"/>
                <a:ea typeface="MS PGothic" panose="020B0600070205080204" pitchFamily="34" charset="-128"/>
              </a:defRPr>
            </a:lvl9pPr>
          </a:lstStyle>
          <a:p>
            <a:pPr>
              <a:lnSpc>
                <a:spcPct val="100000"/>
              </a:lnSpc>
              <a:spcBef>
                <a:spcPct val="0"/>
              </a:spcBef>
              <a:buClrTx/>
              <a:buFontTx/>
              <a:buNone/>
            </a:pPr>
            <a:fld id="{17E1BED7-626F-4D44-8A1C-B8671DBD5705}" type="slidenum">
              <a:rPr lang="en-GB" altLang="en-US" sz="1000">
                <a:solidFill>
                  <a:schemeClr val="tx1"/>
                </a:solidFill>
                <a:latin typeface="Arial" panose="020B0604020202020204" pitchFamily="34" charset="0"/>
              </a:rPr>
              <a:pPr>
                <a:lnSpc>
                  <a:spcPct val="100000"/>
                </a:lnSpc>
                <a:spcBef>
                  <a:spcPct val="0"/>
                </a:spcBef>
                <a:buClrTx/>
                <a:buFontTx/>
                <a:buNone/>
              </a:pPr>
              <a:t>1</a:t>
            </a:fld>
            <a:endParaRPr lang="en-GB" altLang="en-US" sz="1000">
              <a:solidFill>
                <a:schemeClr val="tx1"/>
              </a:solidFill>
              <a:latin typeface="Arial" panose="020B0604020202020204" pitchFamily="34" charset="0"/>
            </a:endParaRPr>
          </a:p>
        </p:txBody>
      </p:sp>
      <p:sp>
        <p:nvSpPr>
          <p:cNvPr id="2" name="Subtitle 1">
            <a:extLst>
              <a:ext uri="{FF2B5EF4-FFF2-40B4-BE49-F238E27FC236}">
                <a16:creationId xmlns:a16="http://schemas.microsoft.com/office/drawing/2014/main" id="{3A5521FE-B377-A2AC-430A-4B0D8CC79EDE}"/>
              </a:ext>
            </a:extLst>
          </p:cNvPr>
          <p:cNvSpPr>
            <a:spLocks noGrp="1"/>
          </p:cNvSpPr>
          <p:nvPr>
            <p:ph type="subTitle" idx="1"/>
          </p:nvPr>
        </p:nvSpPr>
        <p:spPr>
          <a:xfrm>
            <a:off x="847563" y="4189504"/>
            <a:ext cx="7448871" cy="1008112"/>
          </a:xfrm>
        </p:spPr>
        <p:txBody>
          <a:bodyPr/>
          <a:lstStyle/>
          <a:p>
            <a:r>
              <a:rPr lang="en-GB" b="1" cap="none" dirty="0">
                <a:solidFill>
                  <a:schemeClr val="accent2"/>
                </a:solidFill>
                <a:ea typeface="ＭＳ Ｐゴシック" charset="0"/>
              </a:rPr>
              <a:t> </a:t>
            </a:r>
            <a:r>
              <a:rPr lang="en-GB" b="1" dirty="0">
                <a:solidFill>
                  <a:srgbClr val="FFFF00"/>
                </a:solidFill>
              </a:rPr>
              <a:t>The Basic Accounting Model: </a:t>
            </a:r>
            <a:br>
              <a:rPr lang="en-GB" b="1" dirty="0">
                <a:solidFill>
                  <a:srgbClr val="FFFF00"/>
                </a:solidFill>
              </a:rPr>
            </a:br>
            <a:r>
              <a:rPr lang="en-GB" altLang="en-US" b="1" dirty="0">
                <a:solidFill>
                  <a:srgbClr val="FFFF00"/>
                </a:solidFill>
              </a:rPr>
              <a:t>Statement of financial position</a:t>
            </a:r>
            <a:r>
              <a:rPr lang="en-GB" b="1" dirty="0">
                <a:solidFill>
                  <a:srgbClr val="FFFF00"/>
                </a:solidFill>
              </a:rPr>
              <a:t> and Income statement</a:t>
            </a:r>
            <a:endParaRPr lang="en-GB" sz="4000" b="1" dirty="0">
              <a:solidFill>
                <a:schemeClr val="accent2"/>
              </a:solidFill>
              <a:ea typeface="ＭＳ Ｐゴシック" charset="0"/>
            </a:endParaRPr>
          </a:p>
        </p:txBody>
      </p:sp>
    </p:spTree>
    <p:extLst>
      <p:ext uri="{BB962C8B-B14F-4D97-AF65-F5344CB8AC3E}">
        <p14:creationId xmlns:p14="http://schemas.microsoft.com/office/powerpoint/2010/main" val="19548598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19"/>
          <p:cNvSpPr>
            <a:spLocks noGrp="1"/>
          </p:cNvSpPr>
          <p:nvPr>
            <p:ph type="title"/>
          </p:nvPr>
        </p:nvSpPr>
        <p:spPr>
          <a:xfrm>
            <a:off x="457200" y="332656"/>
            <a:ext cx="7772400" cy="609600"/>
          </a:xfrm>
          <a:noFill/>
        </p:spPr>
        <p:txBody>
          <a:bodyPr/>
          <a:lstStyle/>
          <a:p>
            <a:pPr eaLnBrk="1" hangingPunct="1"/>
            <a:r>
              <a:rPr lang="en-US" altLang="en-US" sz="2800" b="1" dirty="0"/>
              <a:t>Example 1</a:t>
            </a:r>
          </a:p>
        </p:txBody>
      </p:sp>
      <p:sp>
        <p:nvSpPr>
          <p:cNvPr id="33795" name="Rectangle 20"/>
          <p:cNvSpPr>
            <a:spLocks noGrp="1"/>
          </p:cNvSpPr>
          <p:nvPr>
            <p:ph idx="1"/>
          </p:nvPr>
        </p:nvSpPr>
        <p:spPr>
          <a:xfrm>
            <a:off x="457200" y="1124744"/>
            <a:ext cx="8410575" cy="3581400"/>
          </a:xfrm>
        </p:spPr>
        <p:txBody>
          <a:bodyPr/>
          <a:lstStyle/>
          <a:p>
            <a:pPr marL="0" indent="0" algn="just" defTabSz="285750" eaLnBrk="1" hangingPunct="1">
              <a:buFontTx/>
              <a:buNone/>
            </a:pPr>
            <a:r>
              <a:rPr lang="en-US" altLang="en-US" sz="2400" dirty="0">
                <a:solidFill>
                  <a:schemeClr val="tx1"/>
                </a:solidFill>
              </a:rPr>
              <a:t>Paul was unemployed and unable to find a job. He therefore decided to embark on a business venture. Christmas was approaching, and so he decided to buy gift wrapping paper from a local supplier and to sell it on the corner of his local high street. He felt that the price of wrapping paper in the high street shops was excessive, and that this provided him with a useful business opportunity.</a:t>
            </a:r>
          </a:p>
          <a:p>
            <a:pPr marL="0" indent="0" algn="just" defTabSz="285750" eaLnBrk="1" hangingPunct="1">
              <a:buFontTx/>
              <a:buNone/>
            </a:pPr>
            <a:endParaRPr lang="en-US" altLang="en-US" sz="2400" dirty="0">
              <a:solidFill>
                <a:schemeClr val="tx1"/>
              </a:solidFill>
            </a:endParaRPr>
          </a:p>
          <a:p>
            <a:pPr marL="0" indent="0" algn="just" defTabSz="285750" eaLnBrk="1" hangingPunct="1">
              <a:buFontTx/>
              <a:buNone/>
            </a:pPr>
            <a:r>
              <a:rPr lang="en-US" altLang="en-US" sz="2400" dirty="0">
                <a:solidFill>
                  <a:schemeClr val="tx1"/>
                </a:solidFill>
              </a:rPr>
              <a:t>He began the venture with </a:t>
            </a:r>
            <a:r>
              <a:rPr lang="en-US" altLang="en-US" sz="2400" i="1" dirty="0">
                <a:solidFill>
                  <a:schemeClr val="tx1"/>
                </a:solidFill>
              </a:rPr>
              <a:t>£</a:t>
            </a:r>
            <a:r>
              <a:rPr lang="en-US" altLang="en-US" sz="2400" dirty="0">
                <a:solidFill>
                  <a:schemeClr val="tx1"/>
                </a:solidFill>
              </a:rPr>
              <a:t>40 in cash. On the first day of trading, he purchased wrapping paper for </a:t>
            </a:r>
            <a:r>
              <a:rPr lang="en-US" altLang="en-US" sz="2400" i="1" dirty="0">
                <a:solidFill>
                  <a:schemeClr val="tx1"/>
                </a:solidFill>
              </a:rPr>
              <a:t>£</a:t>
            </a:r>
            <a:r>
              <a:rPr lang="en-US" altLang="en-US" sz="2400" dirty="0">
                <a:solidFill>
                  <a:schemeClr val="tx1"/>
                </a:solidFill>
              </a:rPr>
              <a:t>40 and sold three-quarters of his stock for </a:t>
            </a:r>
            <a:r>
              <a:rPr lang="en-US" altLang="en-US" sz="2400" i="1" dirty="0">
                <a:solidFill>
                  <a:schemeClr val="tx1"/>
                </a:solidFill>
              </a:rPr>
              <a:t>£</a:t>
            </a:r>
            <a:r>
              <a:rPr lang="en-US" altLang="en-US" sz="2400" dirty="0">
                <a:solidFill>
                  <a:schemeClr val="tx1"/>
                </a:solidFill>
              </a:rPr>
              <a:t>45 cash.</a:t>
            </a:r>
          </a:p>
        </p:txBody>
      </p:sp>
    </p:spTree>
    <p:extLst>
      <p:ext uri="{BB962C8B-B14F-4D97-AF65-F5344CB8AC3E}">
        <p14:creationId xmlns:p14="http://schemas.microsoft.com/office/powerpoint/2010/main" val="28027570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6"/>
          <p:cNvSpPr>
            <a:spLocks noChangeArrowheads="1"/>
          </p:cNvSpPr>
          <p:nvPr/>
        </p:nvSpPr>
        <p:spPr bwMode="auto">
          <a:xfrm>
            <a:off x="600075" y="476672"/>
            <a:ext cx="7772400" cy="609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r>
              <a:rPr lang="en-US" altLang="en-US" sz="2600" b="1" dirty="0">
                <a:solidFill>
                  <a:schemeClr val="tx2"/>
                </a:solidFill>
                <a:latin typeface="+mn-lt"/>
              </a:rPr>
              <a:t>Example</a:t>
            </a:r>
            <a:r>
              <a:rPr lang="en-US" altLang="en-US" sz="2600" b="1" dirty="0">
                <a:solidFill>
                  <a:schemeClr val="tx2"/>
                </a:solidFill>
                <a:latin typeface="Arial" panose="020B0604020202020204" pitchFamily="34" charset="0"/>
              </a:rPr>
              <a:t> 1</a:t>
            </a:r>
          </a:p>
        </p:txBody>
      </p:sp>
      <p:sp>
        <p:nvSpPr>
          <p:cNvPr id="34819" name="Rectangle 7"/>
          <p:cNvSpPr>
            <a:spLocks noChangeArrowheads="1"/>
          </p:cNvSpPr>
          <p:nvPr/>
        </p:nvSpPr>
        <p:spPr bwMode="auto">
          <a:xfrm>
            <a:off x="600075" y="1185862"/>
            <a:ext cx="7427913" cy="3919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algn="just" eaLnBrk="1" hangingPunct="1">
              <a:lnSpc>
                <a:spcPct val="90000"/>
              </a:lnSpc>
              <a:spcBef>
                <a:spcPct val="20000"/>
              </a:spcBef>
              <a:buClrTx/>
              <a:buSzPct val="150000"/>
              <a:buFontTx/>
              <a:buNone/>
            </a:pPr>
            <a:r>
              <a:rPr lang="en-US" altLang="en-US" sz="2000" u="sng" dirty="0">
                <a:solidFill>
                  <a:schemeClr val="tx1"/>
                </a:solidFill>
                <a:latin typeface="+mn-lt"/>
              </a:rPr>
              <a:t>What cash movements took place during the first day of trading?</a:t>
            </a:r>
          </a:p>
          <a:p>
            <a:pPr algn="just" eaLnBrk="1" hangingPunct="1">
              <a:lnSpc>
                <a:spcPct val="90000"/>
              </a:lnSpc>
              <a:spcBef>
                <a:spcPct val="20000"/>
              </a:spcBef>
              <a:buClrTx/>
              <a:buSzPct val="150000"/>
              <a:buFontTx/>
              <a:buNone/>
            </a:pPr>
            <a:endParaRPr lang="en-US" altLang="en-US" sz="2000" u="sng" dirty="0">
              <a:solidFill>
                <a:schemeClr val="tx1"/>
              </a:solidFill>
              <a:latin typeface="+mn-lt"/>
            </a:endParaRPr>
          </a:p>
          <a:p>
            <a:pPr algn="just" eaLnBrk="1" hangingPunct="1">
              <a:spcBef>
                <a:spcPct val="20000"/>
              </a:spcBef>
              <a:buClrTx/>
              <a:buSzTx/>
              <a:buFontTx/>
              <a:buNone/>
            </a:pPr>
            <a:r>
              <a:rPr lang="en-US" altLang="en-US" dirty="0">
                <a:solidFill>
                  <a:schemeClr val="tx1"/>
                </a:solidFill>
                <a:latin typeface="+mn-lt"/>
              </a:rPr>
              <a:t>On the first day of trading, </a:t>
            </a:r>
            <a:r>
              <a:rPr lang="en-US" altLang="en-US" i="1" dirty="0">
                <a:solidFill>
                  <a:schemeClr val="tx1"/>
                </a:solidFill>
                <a:latin typeface="+mn-lt"/>
              </a:rPr>
              <a:t>a cash flow statement</a:t>
            </a:r>
            <a:r>
              <a:rPr lang="en-US" altLang="en-US" dirty="0">
                <a:solidFill>
                  <a:schemeClr val="tx1"/>
                </a:solidFill>
                <a:latin typeface="+mn-lt"/>
              </a:rPr>
              <a:t> showing the cash movements for the day can be prepared as follows:</a:t>
            </a:r>
          </a:p>
          <a:p>
            <a:pPr algn="just" eaLnBrk="1" hangingPunct="1">
              <a:spcBef>
                <a:spcPct val="20000"/>
              </a:spcBef>
              <a:buClrTx/>
              <a:buSzTx/>
              <a:buFontTx/>
              <a:buNone/>
            </a:pPr>
            <a:endParaRPr lang="en-US" altLang="en-US" dirty="0">
              <a:solidFill>
                <a:schemeClr val="tx1"/>
              </a:solidFill>
              <a:latin typeface="+mn-lt"/>
            </a:endParaRPr>
          </a:p>
          <a:p>
            <a:pPr algn="just" eaLnBrk="1" hangingPunct="1">
              <a:spcBef>
                <a:spcPct val="20000"/>
              </a:spcBef>
              <a:buClrTx/>
              <a:buSzTx/>
              <a:buFontTx/>
              <a:buNone/>
            </a:pPr>
            <a:r>
              <a:rPr lang="en-US" altLang="en-US" dirty="0">
                <a:solidFill>
                  <a:schemeClr val="tx1"/>
                </a:solidFill>
                <a:latin typeface="+mn-lt"/>
              </a:rPr>
              <a:t>		</a:t>
            </a:r>
            <a:r>
              <a:rPr lang="en-US" altLang="en-US" b="1" u="sng" dirty="0">
                <a:solidFill>
                  <a:schemeClr val="tx1"/>
                </a:solidFill>
                <a:latin typeface="+mn-lt"/>
              </a:rPr>
              <a:t>Cash flow statement for day 1</a:t>
            </a:r>
          </a:p>
          <a:p>
            <a:pPr algn="just" eaLnBrk="1" hangingPunct="1">
              <a:spcBef>
                <a:spcPct val="20000"/>
              </a:spcBef>
              <a:buClrTx/>
              <a:buSzTx/>
              <a:buFontTx/>
              <a:buNone/>
            </a:pPr>
            <a:r>
              <a:rPr lang="en-US" altLang="en-US" dirty="0">
                <a:solidFill>
                  <a:schemeClr val="tx1"/>
                </a:solidFill>
                <a:latin typeface="+mn-lt"/>
              </a:rPr>
              <a:t>						 £</a:t>
            </a:r>
          </a:p>
          <a:p>
            <a:pPr algn="just" eaLnBrk="1" hangingPunct="1">
              <a:spcBef>
                <a:spcPct val="20000"/>
              </a:spcBef>
              <a:buClrTx/>
              <a:buSzTx/>
              <a:buFontTx/>
              <a:buNone/>
            </a:pPr>
            <a:r>
              <a:rPr lang="en-US" altLang="en-US" dirty="0">
                <a:solidFill>
                  <a:schemeClr val="tx1"/>
                </a:solidFill>
                <a:latin typeface="+mn-lt"/>
              </a:rPr>
              <a:t>	Opening balance (cash introduced)		40</a:t>
            </a:r>
          </a:p>
          <a:p>
            <a:pPr algn="just" eaLnBrk="1" hangingPunct="1">
              <a:spcBef>
                <a:spcPct val="20000"/>
              </a:spcBef>
              <a:buClrTx/>
              <a:buSzTx/>
              <a:buFontTx/>
              <a:buNone/>
            </a:pPr>
            <a:r>
              <a:rPr lang="en-US" altLang="en-US" dirty="0">
                <a:solidFill>
                  <a:schemeClr val="tx1"/>
                </a:solidFill>
                <a:latin typeface="+mn-lt"/>
              </a:rPr>
              <a:t>	</a:t>
            </a:r>
            <a:r>
              <a:rPr lang="en-US" altLang="en-US" i="1" dirty="0">
                <a:solidFill>
                  <a:schemeClr val="tx1"/>
                </a:solidFill>
                <a:latin typeface="+mn-lt"/>
              </a:rPr>
              <a:t>Add</a:t>
            </a:r>
            <a:r>
              <a:rPr lang="en-US" altLang="en-US" dirty="0">
                <a:solidFill>
                  <a:schemeClr val="tx1"/>
                </a:solidFill>
                <a:latin typeface="+mn-lt"/>
              </a:rPr>
              <a:t> Cash from sales of wrapping paper	</a:t>
            </a:r>
            <a:r>
              <a:rPr lang="en-US" altLang="en-US" u="sng" dirty="0">
                <a:solidFill>
                  <a:schemeClr val="tx1"/>
                </a:solidFill>
                <a:latin typeface="+mn-lt"/>
              </a:rPr>
              <a:t>45</a:t>
            </a:r>
          </a:p>
          <a:p>
            <a:pPr algn="just" eaLnBrk="1" hangingPunct="1">
              <a:spcBef>
                <a:spcPct val="20000"/>
              </a:spcBef>
              <a:buClrTx/>
              <a:buSzTx/>
              <a:buFontTx/>
              <a:buNone/>
            </a:pPr>
            <a:r>
              <a:rPr lang="en-US" altLang="en-US" dirty="0">
                <a:solidFill>
                  <a:schemeClr val="tx1"/>
                </a:solidFill>
                <a:latin typeface="+mn-lt"/>
              </a:rPr>
              <a:t>						85</a:t>
            </a:r>
          </a:p>
          <a:p>
            <a:pPr algn="just" eaLnBrk="1" hangingPunct="1">
              <a:spcBef>
                <a:spcPct val="20000"/>
              </a:spcBef>
              <a:buClrTx/>
              <a:buSzTx/>
              <a:buFontTx/>
              <a:buNone/>
            </a:pPr>
            <a:r>
              <a:rPr lang="en-US" altLang="en-US" dirty="0">
                <a:solidFill>
                  <a:schemeClr val="tx1"/>
                </a:solidFill>
                <a:latin typeface="+mn-lt"/>
              </a:rPr>
              <a:t>	</a:t>
            </a:r>
            <a:r>
              <a:rPr lang="en-US" altLang="en-US" i="1" dirty="0">
                <a:solidFill>
                  <a:schemeClr val="tx1"/>
                </a:solidFill>
                <a:latin typeface="+mn-lt"/>
              </a:rPr>
              <a:t>Less</a:t>
            </a:r>
            <a:r>
              <a:rPr lang="en-US" altLang="en-US" dirty="0">
                <a:solidFill>
                  <a:schemeClr val="tx1"/>
                </a:solidFill>
                <a:latin typeface="+mn-lt"/>
              </a:rPr>
              <a:t> Cash paid to purchase wrapping paper	40</a:t>
            </a:r>
          </a:p>
          <a:p>
            <a:pPr algn="just" eaLnBrk="1" hangingPunct="1">
              <a:spcBef>
                <a:spcPct val="20000"/>
              </a:spcBef>
              <a:buClrTx/>
              <a:buSzTx/>
              <a:buFontTx/>
              <a:buNone/>
            </a:pPr>
            <a:r>
              <a:rPr lang="en-US" altLang="en-US" dirty="0">
                <a:solidFill>
                  <a:schemeClr val="tx1"/>
                </a:solidFill>
                <a:latin typeface="+mn-lt"/>
              </a:rPr>
              <a:t>	Closing balance of cash			</a:t>
            </a:r>
            <a:r>
              <a:rPr lang="en-US" altLang="en-US" u="sng" dirty="0">
                <a:solidFill>
                  <a:schemeClr val="tx1"/>
                </a:solidFill>
                <a:latin typeface="+mn-lt"/>
              </a:rPr>
              <a:t>45</a:t>
            </a:r>
          </a:p>
          <a:p>
            <a:pPr eaLnBrk="1" hangingPunct="1">
              <a:spcBef>
                <a:spcPct val="20000"/>
              </a:spcBef>
              <a:buClrTx/>
              <a:buSzTx/>
              <a:buFontTx/>
              <a:buNone/>
            </a:pPr>
            <a:endParaRPr lang="en-US" altLang="en-US" dirty="0">
              <a:solidFill>
                <a:schemeClr val="tx1"/>
              </a:solidFill>
              <a:latin typeface="+mn-lt"/>
            </a:endParaRPr>
          </a:p>
        </p:txBody>
      </p:sp>
      <p:sp>
        <p:nvSpPr>
          <p:cNvPr id="34820" name="Line 9"/>
          <p:cNvSpPr>
            <a:spLocks noChangeShapeType="1"/>
          </p:cNvSpPr>
          <p:nvPr/>
        </p:nvSpPr>
        <p:spPr bwMode="auto">
          <a:xfrm>
            <a:off x="6172200" y="5105400"/>
            <a:ext cx="228600" cy="0"/>
          </a:xfrm>
          <a:prstGeom prst="line">
            <a:avLst/>
          </a:prstGeom>
          <a:noFill/>
          <a:ln w="1905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Tree>
    <p:extLst>
      <p:ext uri="{BB962C8B-B14F-4D97-AF65-F5344CB8AC3E}">
        <p14:creationId xmlns:p14="http://schemas.microsoft.com/office/powerpoint/2010/main" val="30674618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12"/>
          <p:cNvSpPr>
            <a:spLocks noChangeArrowheads="1"/>
          </p:cNvSpPr>
          <p:nvPr/>
        </p:nvSpPr>
        <p:spPr bwMode="auto">
          <a:xfrm>
            <a:off x="598485" y="32524"/>
            <a:ext cx="7772400" cy="609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r>
              <a:rPr lang="en-US" altLang="en-US" sz="2600" b="1" dirty="0">
                <a:solidFill>
                  <a:schemeClr val="tx2"/>
                </a:solidFill>
                <a:latin typeface="+mn-lt"/>
              </a:rPr>
              <a:t>Example 1 continued</a:t>
            </a:r>
          </a:p>
        </p:txBody>
      </p:sp>
      <p:sp>
        <p:nvSpPr>
          <p:cNvPr id="15373" name="Rectangle 13"/>
          <p:cNvSpPr>
            <a:spLocks noChangeArrowheads="1"/>
          </p:cNvSpPr>
          <p:nvPr/>
        </p:nvSpPr>
        <p:spPr bwMode="auto">
          <a:xfrm>
            <a:off x="544317" y="476672"/>
            <a:ext cx="8001198" cy="4248472"/>
          </a:xfrm>
          <a:prstGeom prst="rect">
            <a:avLst/>
          </a:prstGeom>
          <a:noFill/>
          <a:ln>
            <a:noFill/>
          </a:ln>
        </p:spPr>
        <p:txBody>
          <a:bodyPr/>
          <a:lstStyle/>
          <a:p>
            <a:pPr algn="just" eaLnBrk="1" hangingPunct="1">
              <a:lnSpc>
                <a:spcPct val="90000"/>
              </a:lnSpc>
              <a:spcBef>
                <a:spcPct val="20000"/>
              </a:spcBef>
              <a:buSzPct val="150000"/>
              <a:defRPr/>
            </a:pPr>
            <a:r>
              <a:rPr lang="en-US" sz="2000" u="sng" dirty="0">
                <a:latin typeface="+mj-lt"/>
              </a:rPr>
              <a:t>How much wealth (that is, profit) was generated by the business during the first day of trading?</a:t>
            </a:r>
          </a:p>
          <a:p>
            <a:pPr algn="just" eaLnBrk="1" hangingPunct="1">
              <a:lnSpc>
                <a:spcPct val="90000"/>
              </a:lnSpc>
              <a:spcBef>
                <a:spcPts val="600"/>
              </a:spcBef>
              <a:buSzPct val="150000"/>
              <a:defRPr/>
            </a:pPr>
            <a:r>
              <a:rPr lang="en-US" dirty="0">
                <a:latin typeface="+mj-lt"/>
              </a:rPr>
              <a:t>Income statement can be prepared to show the wealth (profit) generated on the first day. The wealth generated will represent the difference between the value of the sales made and the cost of the goods (that is, wrapping paper) sold:</a:t>
            </a:r>
          </a:p>
          <a:p>
            <a:pPr marL="193675" indent="-193675" algn="just" eaLnBrk="1" hangingPunct="1">
              <a:spcBef>
                <a:spcPct val="20000"/>
              </a:spcBef>
              <a:defRPr/>
            </a:pPr>
            <a:endParaRPr lang="en-US" sz="1600" dirty="0">
              <a:latin typeface="+mj-lt"/>
            </a:endParaRPr>
          </a:p>
          <a:p>
            <a:pPr marL="193675" indent="-193675" eaLnBrk="1" hangingPunct="1">
              <a:spcBef>
                <a:spcPct val="20000"/>
              </a:spcBef>
              <a:defRPr/>
            </a:pPr>
            <a:r>
              <a:rPr lang="en-US" sz="1600" dirty="0">
                <a:latin typeface="+mj-lt"/>
              </a:rPr>
              <a:t>			</a:t>
            </a:r>
            <a:r>
              <a:rPr lang="en-US" sz="2000" b="1" u="sng" dirty="0">
                <a:latin typeface="+mj-lt"/>
              </a:rPr>
              <a:t>Income statement for day 1</a:t>
            </a:r>
          </a:p>
          <a:p>
            <a:pPr marL="193675" indent="-193675" algn="just" eaLnBrk="1" hangingPunct="1">
              <a:spcBef>
                <a:spcPct val="20000"/>
              </a:spcBef>
              <a:defRPr/>
            </a:pPr>
            <a:r>
              <a:rPr lang="en-US" sz="2000" dirty="0">
                <a:latin typeface="+mj-lt"/>
              </a:rPr>
              <a:t>								 £</a:t>
            </a:r>
          </a:p>
          <a:p>
            <a:pPr marL="193675" indent="-193675" algn="just" eaLnBrk="1" hangingPunct="1">
              <a:spcBef>
                <a:spcPct val="20000"/>
              </a:spcBef>
              <a:defRPr/>
            </a:pPr>
            <a:r>
              <a:rPr lang="en-US" sz="2000" dirty="0">
                <a:latin typeface="+mj-lt"/>
              </a:rPr>
              <a:t>		Sales revenue					45</a:t>
            </a:r>
          </a:p>
          <a:p>
            <a:pPr marL="193675" indent="-193675" algn="just" eaLnBrk="1" hangingPunct="1">
              <a:spcBef>
                <a:spcPct val="20000"/>
              </a:spcBef>
              <a:defRPr/>
            </a:pPr>
            <a:r>
              <a:rPr lang="en-US" sz="2000" dirty="0">
                <a:latin typeface="+mj-lt"/>
              </a:rPr>
              <a:t>		</a:t>
            </a:r>
            <a:r>
              <a:rPr lang="en-US" sz="2000" i="1" dirty="0">
                <a:latin typeface="+mj-lt"/>
              </a:rPr>
              <a:t>Less</a:t>
            </a:r>
            <a:r>
              <a:rPr lang="en-US" sz="2000" dirty="0">
                <a:latin typeface="+mj-lt"/>
              </a:rPr>
              <a:t> Cost of goods sold (¾ of £40)		30</a:t>
            </a:r>
          </a:p>
          <a:p>
            <a:pPr marL="193675" indent="-193675" algn="just" eaLnBrk="1" hangingPunct="1">
              <a:spcBef>
                <a:spcPct val="20000"/>
              </a:spcBef>
              <a:defRPr/>
            </a:pPr>
            <a:r>
              <a:rPr lang="en-US" sz="2000" dirty="0">
                <a:latin typeface="+mj-lt"/>
              </a:rPr>
              <a:t>		Profit						</a:t>
            </a:r>
            <a:r>
              <a:rPr lang="en-US" sz="2000" u="sng" dirty="0">
                <a:latin typeface="+mj-lt"/>
              </a:rPr>
              <a:t>15</a:t>
            </a:r>
          </a:p>
          <a:p>
            <a:pPr marL="193675" indent="-193675" algn="just" eaLnBrk="1" hangingPunct="1">
              <a:spcBef>
                <a:spcPct val="20000"/>
              </a:spcBef>
              <a:defRPr/>
            </a:pPr>
            <a:endParaRPr lang="en-US" sz="1600" u="sng" dirty="0">
              <a:latin typeface="+mj-lt"/>
            </a:endParaRPr>
          </a:p>
          <a:p>
            <a:pPr algn="just" eaLnBrk="1" hangingPunct="1">
              <a:spcBef>
                <a:spcPct val="20000"/>
              </a:spcBef>
              <a:defRPr/>
            </a:pPr>
            <a:r>
              <a:rPr lang="en-US" dirty="0">
                <a:latin typeface="+mj-lt"/>
              </a:rPr>
              <a:t>Note that it is only the </a:t>
            </a:r>
            <a:r>
              <a:rPr lang="en-US" i="1" dirty="0">
                <a:latin typeface="+mj-lt"/>
              </a:rPr>
              <a:t>cost</a:t>
            </a:r>
            <a:r>
              <a:rPr lang="en-US" dirty="0">
                <a:latin typeface="+mj-lt"/>
              </a:rPr>
              <a:t> of the wrapping paper sold that is matched against the sales revenue in order to find the profit, and not the whole cost of wrapping paper acquired. Any unsold stock (in this case ¼ of </a:t>
            </a:r>
            <a:r>
              <a:rPr lang="en-US" i="1" dirty="0">
                <a:latin typeface="+mj-lt"/>
              </a:rPr>
              <a:t>£</a:t>
            </a:r>
            <a:r>
              <a:rPr lang="en-US" dirty="0">
                <a:latin typeface="+mj-lt"/>
              </a:rPr>
              <a:t>40 = </a:t>
            </a:r>
            <a:r>
              <a:rPr lang="en-US" i="1" dirty="0">
                <a:latin typeface="+mj-lt"/>
              </a:rPr>
              <a:t>£</a:t>
            </a:r>
            <a:r>
              <a:rPr lang="en-US" dirty="0">
                <a:latin typeface="+mj-lt"/>
              </a:rPr>
              <a:t>10) will be charged against the future sales revenue that it generates.</a:t>
            </a:r>
          </a:p>
          <a:p>
            <a:pPr marL="193675" indent="-193675" algn="just" eaLnBrk="1" hangingPunct="1">
              <a:spcBef>
                <a:spcPct val="20000"/>
              </a:spcBef>
              <a:defRPr/>
            </a:pPr>
            <a:endParaRPr lang="en-US" dirty="0">
              <a:latin typeface="+mj-lt"/>
            </a:endParaRPr>
          </a:p>
        </p:txBody>
      </p:sp>
    </p:spTree>
    <p:extLst>
      <p:ext uri="{BB962C8B-B14F-4D97-AF65-F5344CB8AC3E}">
        <p14:creationId xmlns:p14="http://schemas.microsoft.com/office/powerpoint/2010/main" val="14263999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7"/>
          <p:cNvSpPr>
            <a:spLocks noChangeArrowheads="1"/>
          </p:cNvSpPr>
          <p:nvPr/>
        </p:nvSpPr>
        <p:spPr bwMode="auto">
          <a:xfrm>
            <a:off x="600075" y="548680"/>
            <a:ext cx="7772400" cy="609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r>
              <a:rPr lang="en-US" altLang="en-US" sz="2600" b="1" dirty="0">
                <a:solidFill>
                  <a:schemeClr val="tx2"/>
                </a:solidFill>
                <a:latin typeface="+mj-lt"/>
              </a:rPr>
              <a:t>Example 1 continued</a:t>
            </a:r>
          </a:p>
        </p:txBody>
      </p:sp>
      <p:sp>
        <p:nvSpPr>
          <p:cNvPr id="16392" name="Rectangle 8"/>
          <p:cNvSpPr>
            <a:spLocks noChangeArrowheads="1"/>
          </p:cNvSpPr>
          <p:nvPr/>
        </p:nvSpPr>
        <p:spPr bwMode="auto">
          <a:xfrm>
            <a:off x="600075" y="1196752"/>
            <a:ext cx="7932738" cy="3600450"/>
          </a:xfrm>
          <a:prstGeom prst="rect">
            <a:avLst/>
          </a:prstGeom>
          <a:noFill/>
          <a:ln>
            <a:noFill/>
          </a:ln>
        </p:spPr>
        <p:txBody>
          <a:bodyPr/>
          <a:lstStyle/>
          <a:p>
            <a:pPr algn="just" eaLnBrk="1" hangingPunct="1">
              <a:lnSpc>
                <a:spcPct val="90000"/>
              </a:lnSpc>
              <a:spcBef>
                <a:spcPct val="20000"/>
              </a:spcBef>
              <a:buSzPct val="150000"/>
              <a:defRPr/>
            </a:pPr>
            <a:endParaRPr lang="en-US" u="sng" dirty="0">
              <a:latin typeface="+mj-lt"/>
            </a:endParaRPr>
          </a:p>
          <a:p>
            <a:pPr algn="just" eaLnBrk="1" hangingPunct="1">
              <a:lnSpc>
                <a:spcPct val="90000"/>
              </a:lnSpc>
              <a:spcBef>
                <a:spcPct val="20000"/>
              </a:spcBef>
              <a:buSzPct val="150000"/>
              <a:defRPr/>
            </a:pPr>
            <a:r>
              <a:rPr lang="en-US" u="sng" dirty="0">
                <a:latin typeface="+mj-lt"/>
              </a:rPr>
              <a:t>What is the accumulated wealth at the end of the first day?</a:t>
            </a:r>
          </a:p>
          <a:p>
            <a:pPr algn="just" eaLnBrk="1" hangingPunct="1">
              <a:lnSpc>
                <a:spcPct val="90000"/>
              </a:lnSpc>
              <a:spcBef>
                <a:spcPct val="20000"/>
              </a:spcBef>
              <a:buSzPct val="150000"/>
              <a:defRPr/>
            </a:pPr>
            <a:endParaRPr lang="en-US" u="sng" dirty="0">
              <a:latin typeface="+mj-lt"/>
            </a:endParaRPr>
          </a:p>
          <a:p>
            <a:pPr marL="193675" indent="-193675" algn="just" eaLnBrk="1" hangingPunct="1">
              <a:spcBef>
                <a:spcPct val="20000"/>
              </a:spcBef>
              <a:defRPr/>
            </a:pPr>
            <a:endParaRPr lang="en-US" sz="2000" dirty="0">
              <a:latin typeface="+mj-lt"/>
            </a:endParaRPr>
          </a:p>
          <a:p>
            <a:pPr marL="193675" indent="-193675" algn="just" eaLnBrk="1" hangingPunct="1">
              <a:spcBef>
                <a:spcPct val="20000"/>
              </a:spcBef>
              <a:defRPr/>
            </a:pPr>
            <a:r>
              <a:rPr lang="en-US" sz="2000" dirty="0">
                <a:latin typeface="+mj-lt"/>
              </a:rPr>
              <a:t>				</a:t>
            </a:r>
            <a:r>
              <a:rPr lang="en-US" sz="2000" b="1" u="sng" dirty="0">
                <a:latin typeface="+mj-lt"/>
              </a:rPr>
              <a:t>SOFP at the end of day 1</a:t>
            </a:r>
          </a:p>
          <a:p>
            <a:pPr marL="193675" indent="-193675" algn="just" eaLnBrk="1" hangingPunct="1">
              <a:spcBef>
                <a:spcPct val="20000"/>
              </a:spcBef>
              <a:defRPr/>
            </a:pPr>
            <a:r>
              <a:rPr lang="en-US" sz="2000" dirty="0">
                <a:latin typeface="+mj-lt"/>
              </a:rPr>
              <a:t>								 £</a:t>
            </a:r>
          </a:p>
          <a:p>
            <a:pPr marL="193675" indent="-193675" algn="just" eaLnBrk="1" hangingPunct="1">
              <a:spcBef>
                <a:spcPct val="20000"/>
              </a:spcBef>
              <a:defRPr/>
            </a:pPr>
            <a:r>
              <a:rPr lang="en-US" sz="2000" dirty="0">
                <a:latin typeface="+mj-lt"/>
              </a:rPr>
              <a:t>		Cash (closing balance)				45</a:t>
            </a:r>
          </a:p>
          <a:p>
            <a:pPr marL="193675" indent="-193675" algn="just" eaLnBrk="1" hangingPunct="1">
              <a:spcBef>
                <a:spcPct val="20000"/>
              </a:spcBef>
              <a:defRPr/>
            </a:pPr>
            <a:r>
              <a:rPr lang="en-US" sz="2000" dirty="0">
                <a:latin typeface="+mj-lt"/>
              </a:rPr>
              <a:t>		Stock of goods for resale (¼ of £40)		</a:t>
            </a:r>
            <a:r>
              <a:rPr lang="en-US" sz="2000" u="sng" dirty="0">
                <a:latin typeface="+mj-lt"/>
              </a:rPr>
              <a:t>10</a:t>
            </a:r>
          </a:p>
          <a:p>
            <a:pPr marL="193675" indent="-193675" algn="just" eaLnBrk="1" hangingPunct="1">
              <a:spcBef>
                <a:spcPct val="20000"/>
              </a:spcBef>
              <a:defRPr/>
            </a:pPr>
            <a:r>
              <a:rPr lang="en-US" sz="2000" dirty="0">
                <a:latin typeface="+mj-lt"/>
              </a:rPr>
              <a:t>		</a:t>
            </a:r>
            <a:r>
              <a:rPr lang="en-US" sz="2000">
                <a:latin typeface="+mj-lt"/>
              </a:rPr>
              <a:t>Equity </a:t>
            </a:r>
            <a:r>
              <a:rPr lang="en-US" sz="2000" dirty="0">
                <a:latin typeface="+mj-lt"/>
              </a:rPr>
              <a:t>						</a:t>
            </a:r>
            <a:r>
              <a:rPr lang="en-US" sz="2000" u="sng" dirty="0">
                <a:latin typeface="+mj-lt"/>
              </a:rPr>
              <a:t>55</a:t>
            </a:r>
          </a:p>
          <a:p>
            <a:pPr marL="193675" indent="-193675" algn="just" eaLnBrk="1" hangingPunct="1">
              <a:spcBef>
                <a:spcPct val="20000"/>
              </a:spcBef>
              <a:defRPr/>
            </a:pPr>
            <a:r>
              <a:rPr lang="en-US" sz="2000" dirty="0">
                <a:latin typeface="+mj-lt"/>
              </a:rPr>
              <a:t>	</a:t>
            </a:r>
            <a:endParaRPr lang="en-US" sz="2400" dirty="0">
              <a:latin typeface="+mj-lt"/>
            </a:endParaRPr>
          </a:p>
        </p:txBody>
      </p:sp>
    </p:spTree>
    <p:extLst>
      <p:ext uri="{BB962C8B-B14F-4D97-AF65-F5344CB8AC3E}">
        <p14:creationId xmlns:p14="http://schemas.microsoft.com/office/powerpoint/2010/main" val="8855073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7"/>
          <p:cNvSpPr>
            <a:spLocks noChangeArrowheads="1"/>
          </p:cNvSpPr>
          <p:nvPr/>
        </p:nvSpPr>
        <p:spPr bwMode="auto">
          <a:xfrm>
            <a:off x="600075" y="476672"/>
            <a:ext cx="7772400" cy="609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r>
              <a:rPr lang="en-US" altLang="en-US" sz="2600" b="1" dirty="0">
                <a:solidFill>
                  <a:schemeClr val="tx2"/>
                </a:solidFill>
                <a:latin typeface="+mj-lt"/>
              </a:rPr>
              <a:t>Example 1 continued</a:t>
            </a:r>
          </a:p>
        </p:txBody>
      </p:sp>
      <p:sp>
        <p:nvSpPr>
          <p:cNvPr id="37891" name="Rectangle 8"/>
          <p:cNvSpPr>
            <a:spLocks noChangeArrowheads="1"/>
          </p:cNvSpPr>
          <p:nvPr/>
        </p:nvSpPr>
        <p:spPr bwMode="auto">
          <a:xfrm>
            <a:off x="600075" y="1086272"/>
            <a:ext cx="7643813" cy="4105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algn="just" eaLnBrk="1" hangingPunct="1">
              <a:spcBef>
                <a:spcPct val="20000"/>
              </a:spcBef>
              <a:buClrTx/>
              <a:buSzPct val="150000"/>
              <a:buFontTx/>
              <a:buNone/>
            </a:pPr>
            <a:r>
              <a:rPr lang="en-US" altLang="en-US" sz="2000" dirty="0">
                <a:solidFill>
                  <a:schemeClr val="tx1"/>
                </a:solidFill>
                <a:latin typeface="+mj-lt"/>
              </a:rPr>
              <a:t>On the second day of trading, Paul purchased more wrapping paper for </a:t>
            </a:r>
            <a:r>
              <a:rPr lang="en-US" altLang="en-US" sz="2000" i="1" dirty="0">
                <a:solidFill>
                  <a:schemeClr val="tx1"/>
                </a:solidFill>
                <a:latin typeface="+mj-lt"/>
              </a:rPr>
              <a:t>£</a:t>
            </a:r>
            <a:r>
              <a:rPr lang="en-US" altLang="en-US" sz="2000" dirty="0">
                <a:solidFill>
                  <a:schemeClr val="tx1"/>
                </a:solidFill>
                <a:latin typeface="+mj-lt"/>
              </a:rPr>
              <a:t>20 cash. He managed to sell all of the new stock and all of the earlier stock, for a total of </a:t>
            </a:r>
            <a:r>
              <a:rPr lang="en-US" altLang="en-US" sz="2000" i="1" dirty="0">
                <a:solidFill>
                  <a:schemeClr val="tx1"/>
                </a:solidFill>
                <a:latin typeface="+mj-lt"/>
              </a:rPr>
              <a:t>£</a:t>
            </a:r>
            <a:r>
              <a:rPr lang="en-US" altLang="en-US" sz="2000" dirty="0">
                <a:solidFill>
                  <a:schemeClr val="tx1"/>
                </a:solidFill>
                <a:latin typeface="+mj-lt"/>
              </a:rPr>
              <a:t>48.</a:t>
            </a:r>
          </a:p>
          <a:p>
            <a:pPr algn="just" eaLnBrk="1" hangingPunct="1">
              <a:spcBef>
                <a:spcPct val="20000"/>
              </a:spcBef>
              <a:buClrTx/>
              <a:buSzTx/>
              <a:buFontTx/>
              <a:buNone/>
            </a:pPr>
            <a:r>
              <a:rPr lang="en-US" altLang="en-US" sz="1600" dirty="0">
                <a:solidFill>
                  <a:schemeClr val="tx1"/>
                </a:solidFill>
                <a:latin typeface="+mj-lt"/>
              </a:rPr>
              <a:t> </a:t>
            </a:r>
          </a:p>
          <a:p>
            <a:pPr algn="just" eaLnBrk="1" hangingPunct="1">
              <a:spcBef>
                <a:spcPct val="20000"/>
              </a:spcBef>
              <a:buClrTx/>
              <a:buSzTx/>
              <a:buFontTx/>
              <a:buNone/>
            </a:pPr>
            <a:r>
              <a:rPr lang="en-US" altLang="en-US" sz="1600" dirty="0">
                <a:solidFill>
                  <a:schemeClr val="tx1"/>
                </a:solidFill>
                <a:latin typeface="+mj-lt"/>
              </a:rPr>
              <a:t>			</a:t>
            </a:r>
          </a:p>
          <a:p>
            <a:pPr algn="just" eaLnBrk="1" hangingPunct="1">
              <a:spcBef>
                <a:spcPct val="20000"/>
              </a:spcBef>
              <a:buClrTx/>
              <a:buSzTx/>
              <a:buFontTx/>
              <a:buNone/>
            </a:pPr>
            <a:r>
              <a:rPr lang="en-US" altLang="en-US" sz="1600" dirty="0">
                <a:solidFill>
                  <a:schemeClr val="tx1"/>
                </a:solidFill>
                <a:latin typeface="+mj-lt"/>
              </a:rPr>
              <a:t>	</a:t>
            </a:r>
            <a:r>
              <a:rPr lang="en-US" altLang="en-US" sz="2000" dirty="0">
                <a:solidFill>
                  <a:schemeClr val="tx1"/>
                </a:solidFill>
                <a:latin typeface="+mj-lt"/>
              </a:rPr>
              <a:t>	</a:t>
            </a:r>
            <a:r>
              <a:rPr lang="en-US" altLang="en-US" sz="2000" b="1" u="sng" dirty="0">
                <a:solidFill>
                  <a:schemeClr val="tx1"/>
                </a:solidFill>
                <a:latin typeface="+mj-lt"/>
              </a:rPr>
              <a:t>Cash flow statement for day 2</a:t>
            </a:r>
          </a:p>
          <a:p>
            <a:pPr algn="just" eaLnBrk="1" hangingPunct="1">
              <a:spcBef>
                <a:spcPct val="20000"/>
              </a:spcBef>
              <a:buClrTx/>
              <a:buSzTx/>
              <a:buFontTx/>
              <a:buNone/>
            </a:pPr>
            <a:r>
              <a:rPr lang="en-US" altLang="en-US" sz="2000" dirty="0">
                <a:solidFill>
                  <a:schemeClr val="tx1"/>
                </a:solidFill>
                <a:latin typeface="+mj-lt"/>
              </a:rPr>
              <a:t>						 	£</a:t>
            </a:r>
          </a:p>
          <a:p>
            <a:pPr algn="just" eaLnBrk="1" hangingPunct="1">
              <a:spcBef>
                <a:spcPct val="20000"/>
              </a:spcBef>
              <a:buClrTx/>
              <a:buSzTx/>
              <a:buFontTx/>
              <a:buNone/>
            </a:pPr>
            <a:r>
              <a:rPr lang="en-US" altLang="en-US" sz="2000" dirty="0">
                <a:solidFill>
                  <a:schemeClr val="tx1"/>
                </a:solidFill>
                <a:latin typeface="+mj-lt"/>
              </a:rPr>
              <a:t>	Opening balance (from the end of day 1)		45</a:t>
            </a:r>
          </a:p>
          <a:p>
            <a:pPr algn="just" eaLnBrk="1" hangingPunct="1">
              <a:spcBef>
                <a:spcPct val="20000"/>
              </a:spcBef>
              <a:buClrTx/>
              <a:buSzTx/>
              <a:buFontTx/>
              <a:buNone/>
            </a:pPr>
            <a:r>
              <a:rPr lang="en-US" altLang="en-US" sz="2000" dirty="0">
                <a:solidFill>
                  <a:schemeClr val="tx1"/>
                </a:solidFill>
                <a:latin typeface="+mj-lt"/>
              </a:rPr>
              <a:t>	</a:t>
            </a:r>
            <a:r>
              <a:rPr lang="en-US" altLang="en-US" sz="2000" i="1" dirty="0">
                <a:solidFill>
                  <a:schemeClr val="tx1"/>
                </a:solidFill>
                <a:latin typeface="+mj-lt"/>
              </a:rPr>
              <a:t>Add</a:t>
            </a:r>
            <a:r>
              <a:rPr lang="en-US" altLang="en-US" sz="2000" dirty="0">
                <a:solidFill>
                  <a:schemeClr val="tx1"/>
                </a:solidFill>
                <a:latin typeface="+mj-lt"/>
              </a:rPr>
              <a:t> Cash from sales of wrapping paper		</a:t>
            </a:r>
            <a:r>
              <a:rPr lang="en-US" altLang="en-US" sz="2000" u="sng" dirty="0">
                <a:solidFill>
                  <a:schemeClr val="tx1"/>
                </a:solidFill>
                <a:latin typeface="+mj-lt"/>
              </a:rPr>
              <a:t>48</a:t>
            </a:r>
          </a:p>
          <a:p>
            <a:pPr algn="just" eaLnBrk="1" hangingPunct="1">
              <a:spcBef>
                <a:spcPct val="20000"/>
              </a:spcBef>
              <a:buClrTx/>
              <a:buSzTx/>
              <a:buFontTx/>
              <a:buNone/>
            </a:pPr>
            <a:r>
              <a:rPr lang="en-US" altLang="en-US" sz="2000" dirty="0">
                <a:solidFill>
                  <a:schemeClr val="tx1"/>
                </a:solidFill>
                <a:latin typeface="+mj-lt"/>
              </a:rPr>
              <a:t>							93</a:t>
            </a:r>
          </a:p>
          <a:p>
            <a:pPr algn="just" eaLnBrk="1" hangingPunct="1">
              <a:spcBef>
                <a:spcPct val="20000"/>
              </a:spcBef>
              <a:buClrTx/>
              <a:buSzTx/>
              <a:buFontTx/>
              <a:buNone/>
            </a:pPr>
            <a:r>
              <a:rPr lang="en-US" altLang="en-US" sz="2000" dirty="0">
                <a:solidFill>
                  <a:schemeClr val="tx1"/>
                </a:solidFill>
                <a:latin typeface="+mj-lt"/>
              </a:rPr>
              <a:t>	</a:t>
            </a:r>
            <a:r>
              <a:rPr lang="en-US" altLang="en-US" sz="2000" i="1" dirty="0">
                <a:solidFill>
                  <a:schemeClr val="tx1"/>
                </a:solidFill>
                <a:latin typeface="+mj-lt"/>
              </a:rPr>
              <a:t>Less</a:t>
            </a:r>
            <a:r>
              <a:rPr lang="en-US" altLang="en-US" sz="2000" dirty="0">
                <a:solidFill>
                  <a:schemeClr val="tx1"/>
                </a:solidFill>
                <a:latin typeface="+mj-lt"/>
              </a:rPr>
              <a:t> Cash paid to purchase wrapping paper	</a:t>
            </a:r>
            <a:r>
              <a:rPr lang="en-US" altLang="en-US" sz="2000" u="sng" dirty="0">
                <a:solidFill>
                  <a:schemeClr val="tx1"/>
                </a:solidFill>
                <a:latin typeface="+mj-lt"/>
              </a:rPr>
              <a:t>20</a:t>
            </a:r>
          </a:p>
          <a:p>
            <a:pPr algn="just" eaLnBrk="1" hangingPunct="1">
              <a:spcBef>
                <a:spcPct val="20000"/>
              </a:spcBef>
              <a:buClrTx/>
              <a:buSzTx/>
              <a:buFontTx/>
              <a:buNone/>
            </a:pPr>
            <a:r>
              <a:rPr lang="en-US" altLang="en-US" sz="2000" dirty="0">
                <a:solidFill>
                  <a:schemeClr val="tx1"/>
                </a:solidFill>
                <a:latin typeface="+mj-lt"/>
              </a:rPr>
              <a:t>	Closing balance					</a:t>
            </a:r>
            <a:r>
              <a:rPr lang="en-US" altLang="en-US" sz="2000" u="sng" dirty="0">
                <a:solidFill>
                  <a:schemeClr val="tx1"/>
                </a:solidFill>
                <a:latin typeface="+mj-lt"/>
              </a:rPr>
              <a:t>73</a:t>
            </a:r>
          </a:p>
        </p:txBody>
      </p:sp>
    </p:spTree>
    <p:extLst>
      <p:ext uri="{BB962C8B-B14F-4D97-AF65-F5344CB8AC3E}">
        <p14:creationId xmlns:p14="http://schemas.microsoft.com/office/powerpoint/2010/main" val="11143480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13"/>
          <p:cNvSpPr>
            <a:spLocks noChangeArrowheads="1"/>
          </p:cNvSpPr>
          <p:nvPr/>
        </p:nvSpPr>
        <p:spPr bwMode="auto">
          <a:xfrm>
            <a:off x="600075" y="519907"/>
            <a:ext cx="7772400" cy="609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r>
              <a:rPr lang="en-US" altLang="en-US" sz="2600" b="1" dirty="0">
                <a:solidFill>
                  <a:schemeClr val="tx2"/>
                </a:solidFill>
                <a:latin typeface="+mj-lt"/>
              </a:rPr>
              <a:t>Example 1 continued</a:t>
            </a:r>
          </a:p>
        </p:txBody>
      </p:sp>
      <p:sp>
        <p:nvSpPr>
          <p:cNvPr id="38915" name="Rectangle 14"/>
          <p:cNvSpPr>
            <a:spLocks noChangeArrowheads="1"/>
          </p:cNvSpPr>
          <p:nvPr/>
        </p:nvSpPr>
        <p:spPr bwMode="auto">
          <a:xfrm>
            <a:off x="600075" y="1484784"/>
            <a:ext cx="8004175" cy="3744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20000"/>
              </a:spcBef>
              <a:buClrTx/>
              <a:buSzPct val="150000"/>
              <a:buFontTx/>
              <a:buNone/>
            </a:pPr>
            <a:r>
              <a:rPr lang="en-US" altLang="en-US" sz="2000" dirty="0">
                <a:solidFill>
                  <a:schemeClr val="tx1"/>
                </a:solidFill>
                <a:latin typeface="+mj-lt"/>
              </a:rPr>
              <a:t>Income statement for day 2 will be as follows:</a:t>
            </a:r>
          </a:p>
          <a:p>
            <a:pPr eaLnBrk="1" hangingPunct="1">
              <a:spcBef>
                <a:spcPct val="20000"/>
              </a:spcBef>
              <a:buClrTx/>
              <a:buSzTx/>
              <a:buFontTx/>
              <a:buNone/>
            </a:pPr>
            <a:r>
              <a:rPr lang="en-US" altLang="en-US" sz="1600" dirty="0">
                <a:solidFill>
                  <a:schemeClr val="tx1"/>
                </a:solidFill>
                <a:latin typeface="+mj-lt"/>
              </a:rPr>
              <a:t>					</a:t>
            </a:r>
          </a:p>
          <a:p>
            <a:pPr eaLnBrk="1" hangingPunct="1">
              <a:spcBef>
                <a:spcPct val="20000"/>
              </a:spcBef>
              <a:buClrTx/>
              <a:buSzTx/>
              <a:buFontTx/>
              <a:buNone/>
            </a:pPr>
            <a:endParaRPr lang="en-US" altLang="en-US" sz="1600" b="1" u="sng" dirty="0">
              <a:solidFill>
                <a:schemeClr val="tx1"/>
              </a:solidFill>
              <a:latin typeface="+mj-lt"/>
            </a:endParaRPr>
          </a:p>
          <a:p>
            <a:pPr algn="ctr" eaLnBrk="1" hangingPunct="1">
              <a:spcBef>
                <a:spcPct val="20000"/>
              </a:spcBef>
              <a:buClrTx/>
              <a:buSzTx/>
              <a:buFontTx/>
              <a:buNone/>
            </a:pPr>
            <a:r>
              <a:rPr lang="en-US" altLang="en-US" sz="2000" b="1" u="sng" dirty="0">
                <a:solidFill>
                  <a:schemeClr val="tx1"/>
                </a:solidFill>
                <a:latin typeface="+mj-lt"/>
              </a:rPr>
              <a:t>Income statement for day 2</a:t>
            </a:r>
          </a:p>
          <a:p>
            <a:pPr eaLnBrk="1" hangingPunct="1">
              <a:spcBef>
                <a:spcPct val="20000"/>
              </a:spcBef>
              <a:buClrTx/>
              <a:buSzTx/>
              <a:buFontTx/>
              <a:buNone/>
            </a:pPr>
            <a:r>
              <a:rPr lang="en-US" altLang="en-US" sz="2000" dirty="0">
                <a:solidFill>
                  <a:schemeClr val="tx1"/>
                </a:solidFill>
                <a:latin typeface="+mj-lt"/>
              </a:rPr>
              <a:t>							 £</a:t>
            </a:r>
          </a:p>
          <a:p>
            <a:pPr eaLnBrk="1" hangingPunct="1">
              <a:spcBef>
                <a:spcPct val="20000"/>
              </a:spcBef>
              <a:buClrTx/>
              <a:buSzTx/>
              <a:buFontTx/>
              <a:buNone/>
            </a:pPr>
            <a:r>
              <a:rPr lang="en-US" altLang="en-US" sz="2000" dirty="0">
                <a:solidFill>
                  <a:schemeClr val="tx1"/>
                </a:solidFill>
                <a:latin typeface="+mj-lt"/>
              </a:rPr>
              <a:t>		Sales revenue				48</a:t>
            </a:r>
          </a:p>
          <a:p>
            <a:pPr eaLnBrk="1" hangingPunct="1">
              <a:spcBef>
                <a:spcPct val="20000"/>
              </a:spcBef>
              <a:buClrTx/>
              <a:buSzTx/>
              <a:buFontTx/>
              <a:buNone/>
            </a:pPr>
            <a:r>
              <a:rPr lang="en-US" altLang="en-US" sz="2000" dirty="0">
                <a:solidFill>
                  <a:schemeClr val="tx1"/>
                </a:solidFill>
                <a:latin typeface="+mj-lt"/>
              </a:rPr>
              <a:t>		</a:t>
            </a:r>
            <a:r>
              <a:rPr lang="en-US" altLang="en-US" sz="2000" i="1" dirty="0">
                <a:solidFill>
                  <a:schemeClr val="tx1"/>
                </a:solidFill>
                <a:latin typeface="+mj-lt"/>
              </a:rPr>
              <a:t>Less</a:t>
            </a:r>
            <a:r>
              <a:rPr lang="en-US" altLang="en-US" sz="2000" dirty="0">
                <a:solidFill>
                  <a:schemeClr val="tx1"/>
                </a:solidFill>
                <a:latin typeface="+mj-lt"/>
              </a:rPr>
              <a:t> Cost of goods sold (£20 + £10)	</a:t>
            </a:r>
            <a:r>
              <a:rPr lang="en-US" altLang="en-US" sz="2000" u="sng" dirty="0">
                <a:solidFill>
                  <a:schemeClr val="tx1"/>
                </a:solidFill>
                <a:latin typeface="+mj-lt"/>
              </a:rPr>
              <a:t>30</a:t>
            </a:r>
          </a:p>
          <a:p>
            <a:pPr eaLnBrk="1" hangingPunct="1">
              <a:spcBef>
                <a:spcPct val="20000"/>
              </a:spcBef>
              <a:buClrTx/>
              <a:buSzTx/>
              <a:buFontTx/>
              <a:buNone/>
            </a:pPr>
            <a:r>
              <a:rPr lang="en-US" altLang="en-US" sz="2000" dirty="0">
                <a:solidFill>
                  <a:schemeClr val="tx1"/>
                </a:solidFill>
                <a:latin typeface="+mj-lt"/>
              </a:rPr>
              <a:t>		Profit					</a:t>
            </a:r>
            <a:r>
              <a:rPr lang="en-US" altLang="en-US" sz="2000" u="sng" dirty="0">
                <a:solidFill>
                  <a:schemeClr val="tx1"/>
                </a:solidFill>
                <a:latin typeface="+mj-lt"/>
              </a:rPr>
              <a:t>18</a:t>
            </a:r>
          </a:p>
          <a:p>
            <a:pPr eaLnBrk="1" hangingPunct="1">
              <a:spcBef>
                <a:spcPct val="20000"/>
              </a:spcBef>
              <a:buClrTx/>
              <a:buSzTx/>
              <a:buFontTx/>
              <a:buNone/>
            </a:pPr>
            <a:r>
              <a:rPr lang="en-US" altLang="en-US" sz="2000" dirty="0">
                <a:solidFill>
                  <a:schemeClr val="tx1"/>
                </a:solidFill>
                <a:latin typeface="+mj-lt"/>
              </a:rPr>
              <a:t>			</a:t>
            </a:r>
          </a:p>
        </p:txBody>
      </p:sp>
    </p:spTree>
    <p:extLst>
      <p:ext uri="{BB962C8B-B14F-4D97-AF65-F5344CB8AC3E}">
        <p14:creationId xmlns:p14="http://schemas.microsoft.com/office/powerpoint/2010/main" val="21683759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6"/>
          <p:cNvSpPr>
            <a:spLocks noChangeArrowheads="1"/>
          </p:cNvSpPr>
          <p:nvPr/>
        </p:nvSpPr>
        <p:spPr bwMode="auto">
          <a:xfrm>
            <a:off x="600075" y="620688"/>
            <a:ext cx="7772400" cy="609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r>
              <a:rPr lang="en-US" altLang="en-US" sz="2600" b="1" dirty="0">
                <a:solidFill>
                  <a:schemeClr val="tx2"/>
                </a:solidFill>
                <a:latin typeface="+mj-lt"/>
              </a:rPr>
              <a:t>Example 1 continued</a:t>
            </a:r>
          </a:p>
        </p:txBody>
      </p:sp>
      <p:sp>
        <p:nvSpPr>
          <p:cNvPr id="39939" name="Rectangle 7"/>
          <p:cNvSpPr>
            <a:spLocks noChangeArrowheads="1"/>
          </p:cNvSpPr>
          <p:nvPr/>
        </p:nvSpPr>
        <p:spPr bwMode="auto">
          <a:xfrm>
            <a:off x="600075" y="1340768"/>
            <a:ext cx="7643813" cy="3673475"/>
          </a:xfrm>
          <a:prstGeom prst="rect">
            <a:avLst/>
          </a:prstGeom>
          <a:noFill/>
          <a:ln>
            <a:noFill/>
          </a:ln>
        </p:spPr>
        <p:txBody>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fontAlgn="base">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fontAlgn="base">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fontAlgn="base">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fontAlgn="base">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20000"/>
              </a:spcBef>
              <a:buClrTx/>
              <a:buSzPct val="150000"/>
              <a:buFontTx/>
              <a:buNone/>
              <a:defRPr/>
            </a:pPr>
            <a:r>
              <a:rPr lang="en-US" altLang="en-US" sz="2000" dirty="0">
                <a:solidFill>
                  <a:schemeClr val="tx1"/>
                </a:solidFill>
                <a:latin typeface="+mj-lt"/>
              </a:rPr>
              <a:t>The </a:t>
            </a:r>
            <a:r>
              <a:rPr lang="en-US" altLang="en-US" sz="2000" dirty="0">
                <a:solidFill>
                  <a:schemeClr val="tx1"/>
                </a:solidFill>
                <a:highlight>
                  <a:srgbClr val="FFFF00"/>
                </a:highlight>
                <a:latin typeface="+mj-lt"/>
              </a:rPr>
              <a:t>SOFP</a:t>
            </a:r>
            <a:r>
              <a:rPr lang="en-US" altLang="en-US" sz="2000" dirty="0">
                <a:solidFill>
                  <a:schemeClr val="tx1"/>
                </a:solidFill>
                <a:latin typeface="+mj-lt"/>
              </a:rPr>
              <a:t> at the end of day 2 will be:</a:t>
            </a:r>
          </a:p>
          <a:p>
            <a:pPr eaLnBrk="1" hangingPunct="1">
              <a:spcBef>
                <a:spcPct val="20000"/>
              </a:spcBef>
              <a:buClrTx/>
              <a:buSzTx/>
              <a:buFontTx/>
              <a:buNone/>
              <a:defRPr/>
            </a:pPr>
            <a:r>
              <a:rPr lang="en-US" altLang="en-US" sz="2000" dirty="0">
                <a:solidFill>
                  <a:schemeClr val="tx1"/>
                </a:solidFill>
                <a:latin typeface="+mj-lt"/>
              </a:rPr>
              <a:t>					</a:t>
            </a:r>
          </a:p>
          <a:p>
            <a:pPr eaLnBrk="1" hangingPunct="1">
              <a:spcBef>
                <a:spcPct val="20000"/>
              </a:spcBef>
              <a:buClrTx/>
              <a:buSzTx/>
              <a:buFontTx/>
              <a:buNone/>
              <a:defRPr/>
            </a:pPr>
            <a:r>
              <a:rPr lang="en-US" altLang="en-US" sz="2000" dirty="0">
                <a:solidFill>
                  <a:schemeClr val="tx1"/>
                </a:solidFill>
                <a:latin typeface="+mj-lt"/>
              </a:rPr>
              <a:t>		</a:t>
            </a:r>
            <a:r>
              <a:rPr lang="en-US" altLang="en-US" sz="2000" b="1" u="sng" dirty="0">
                <a:solidFill>
                  <a:schemeClr val="tx1"/>
                </a:solidFill>
                <a:highlight>
                  <a:srgbClr val="FFFF00"/>
                </a:highlight>
                <a:latin typeface="+mj-lt"/>
              </a:rPr>
              <a:t>SOF</a:t>
            </a:r>
            <a:r>
              <a:rPr lang="en-US" altLang="en-US" sz="2000" b="1" u="sng" dirty="0">
                <a:solidFill>
                  <a:schemeClr val="tx1"/>
                </a:solidFill>
                <a:latin typeface="+mj-lt"/>
              </a:rPr>
              <a:t>P at the end of day 2</a:t>
            </a:r>
          </a:p>
          <a:p>
            <a:pPr eaLnBrk="1" hangingPunct="1">
              <a:spcBef>
                <a:spcPct val="20000"/>
              </a:spcBef>
              <a:buClrTx/>
              <a:buSzTx/>
              <a:buFontTx/>
              <a:buNone/>
              <a:defRPr/>
            </a:pPr>
            <a:r>
              <a:rPr lang="en-US" altLang="en-US" sz="2000" dirty="0">
                <a:solidFill>
                  <a:schemeClr val="tx1"/>
                </a:solidFill>
                <a:latin typeface="+mj-lt"/>
              </a:rPr>
              <a:t>						 £</a:t>
            </a:r>
          </a:p>
          <a:p>
            <a:pPr eaLnBrk="1" hangingPunct="1">
              <a:spcBef>
                <a:spcPct val="20000"/>
              </a:spcBef>
              <a:buClrTx/>
              <a:buSzTx/>
              <a:buFontTx/>
              <a:buNone/>
              <a:defRPr/>
            </a:pPr>
            <a:r>
              <a:rPr lang="en-US" altLang="en-US" sz="2000" dirty="0">
                <a:solidFill>
                  <a:schemeClr val="tx1"/>
                </a:solidFill>
                <a:latin typeface="+mj-lt"/>
              </a:rPr>
              <a:t>	Cash (closing balance)			73</a:t>
            </a:r>
          </a:p>
          <a:p>
            <a:pPr eaLnBrk="1" hangingPunct="1">
              <a:spcBef>
                <a:spcPct val="20000"/>
              </a:spcBef>
              <a:buClrTx/>
              <a:buSzTx/>
              <a:buFontTx/>
              <a:buNone/>
              <a:defRPr/>
            </a:pPr>
            <a:r>
              <a:rPr lang="en-US" altLang="en-US" sz="2000" dirty="0">
                <a:solidFill>
                  <a:schemeClr val="tx1"/>
                </a:solidFill>
                <a:latin typeface="+mj-lt"/>
              </a:rPr>
              <a:t>	Stock of goods for resale		</a:t>
            </a:r>
            <a:r>
              <a:rPr lang="en-US" altLang="en-US" sz="2000" u="sng" dirty="0">
                <a:solidFill>
                  <a:schemeClr val="tx1"/>
                </a:solidFill>
                <a:latin typeface="+mj-lt"/>
              </a:rPr>
              <a:t> -</a:t>
            </a:r>
          </a:p>
          <a:p>
            <a:pPr eaLnBrk="1" hangingPunct="1">
              <a:spcBef>
                <a:spcPct val="20000"/>
              </a:spcBef>
              <a:buClrTx/>
              <a:buSzTx/>
              <a:buFontTx/>
              <a:buNone/>
              <a:defRPr/>
            </a:pPr>
            <a:r>
              <a:rPr lang="en-US" altLang="en-US" sz="2000" dirty="0">
                <a:solidFill>
                  <a:schemeClr val="tx1"/>
                </a:solidFill>
                <a:latin typeface="+mj-lt"/>
              </a:rPr>
              <a:t>	Equity					</a:t>
            </a:r>
            <a:r>
              <a:rPr lang="en-US" altLang="en-US" sz="2000" u="sng" dirty="0">
                <a:solidFill>
                  <a:schemeClr val="tx1"/>
                </a:solidFill>
                <a:latin typeface="+mj-lt"/>
              </a:rPr>
              <a:t>73</a:t>
            </a:r>
          </a:p>
          <a:p>
            <a:pPr eaLnBrk="1" hangingPunct="1">
              <a:spcBef>
                <a:spcPct val="20000"/>
              </a:spcBef>
              <a:buClrTx/>
              <a:buSzTx/>
              <a:buFontTx/>
              <a:buNone/>
              <a:defRPr/>
            </a:pPr>
            <a:r>
              <a:rPr lang="en-US" altLang="en-US" sz="2000" dirty="0">
                <a:solidFill>
                  <a:schemeClr val="tx1"/>
                </a:solidFill>
                <a:latin typeface="+mj-lt"/>
              </a:rPr>
              <a:t>		</a:t>
            </a:r>
          </a:p>
          <a:p>
            <a:pPr eaLnBrk="1" hangingPunct="1">
              <a:spcBef>
                <a:spcPct val="20000"/>
              </a:spcBef>
              <a:buClrTx/>
              <a:buSzTx/>
              <a:buFontTx/>
              <a:buNone/>
              <a:defRPr/>
            </a:pPr>
            <a:endParaRPr lang="en-US" altLang="en-US" sz="2000" dirty="0">
              <a:solidFill>
                <a:schemeClr val="tx1"/>
              </a:solidFill>
              <a:latin typeface="+mj-lt"/>
            </a:endParaRPr>
          </a:p>
          <a:p>
            <a:pPr eaLnBrk="1" hangingPunct="1">
              <a:spcBef>
                <a:spcPct val="20000"/>
              </a:spcBef>
              <a:buClrTx/>
              <a:buSzTx/>
              <a:buFontTx/>
              <a:buNone/>
              <a:defRPr/>
            </a:pPr>
            <a:r>
              <a:rPr lang="en-US" altLang="en-US" sz="1600" dirty="0">
                <a:solidFill>
                  <a:schemeClr val="tx1"/>
                </a:solidFill>
                <a:latin typeface="+mj-lt"/>
              </a:rPr>
              <a:t>	</a:t>
            </a:r>
          </a:p>
        </p:txBody>
      </p:sp>
    </p:spTree>
    <p:extLst>
      <p:ext uri="{BB962C8B-B14F-4D97-AF65-F5344CB8AC3E}">
        <p14:creationId xmlns:p14="http://schemas.microsoft.com/office/powerpoint/2010/main" val="30746083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6"/>
          <p:cNvSpPr>
            <a:spLocks noChangeArrowheads="1"/>
          </p:cNvSpPr>
          <p:nvPr/>
        </p:nvSpPr>
        <p:spPr bwMode="auto">
          <a:xfrm>
            <a:off x="629854" y="620688"/>
            <a:ext cx="7772400" cy="609600"/>
          </a:xfrm>
          <a:prstGeom prst="rect">
            <a:avLst/>
          </a:prstGeom>
          <a:noFill/>
          <a:ln>
            <a:noFill/>
          </a:ln>
          <a:effectLst/>
        </p:spPr>
        <p:txBody>
          <a:bodyPr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fontAlgn="base">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fontAlgn="base">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fontAlgn="base">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fontAlgn="base">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defRPr/>
            </a:pPr>
            <a:r>
              <a:rPr lang="en-US" altLang="en-US" sz="2600" b="1" dirty="0">
                <a:solidFill>
                  <a:schemeClr val="tx2"/>
                </a:solidFill>
                <a:latin typeface="+mj-lt"/>
              </a:rPr>
              <a:t>Example 2- </a:t>
            </a:r>
            <a:r>
              <a:rPr lang="en-US" altLang="en-US" sz="2600" b="1" dirty="0">
                <a:solidFill>
                  <a:schemeClr val="tx2"/>
                </a:solidFill>
                <a:highlight>
                  <a:srgbClr val="FFFF00"/>
                </a:highlight>
                <a:latin typeface="+mj-lt"/>
              </a:rPr>
              <a:t>5MINS</a:t>
            </a:r>
          </a:p>
        </p:txBody>
      </p:sp>
      <p:sp>
        <p:nvSpPr>
          <p:cNvPr id="40963" name="Rectangle 7"/>
          <p:cNvSpPr>
            <a:spLocks noChangeArrowheads="1"/>
          </p:cNvSpPr>
          <p:nvPr/>
        </p:nvSpPr>
        <p:spPr bwMode="auto">
          <a:xfrm>
            <a:off x="629854" y="1261295"/>
            <a:ext cx="8004175" cy="2016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algn="just" eaLnBrk="1" hangingPunct="1">
              <a:lnSpc>
                <a:spcPct val="120000"/>
              </a:lnSpc>
              <a:spcBef>
                <a:spcPct val="20000"/>
              </a:spcBef>
              <a:buClrTx/>
              <a:buSzPct val="150000"/>
              <a:buFontTx/>
              <a:buNone/>
            </a:pPr>
            <a:endParaRPr lang="en-US" altLang="en-US" sz="1600" dirty="0">
              <a:solidFill>
                <a:schemeClr val="tx1"/>
              </a:solidFill>
              <a:latin typeface="+mj-lt"/>
            </a:endParaRPr>
          </a:p>
          <a:p>
            <a:pPr algn="just" eaLnBrk="1" hangingPunct="1">
              <a:lnSpc>
                <a:spcPct val="120000"/>
              </a:lnSpc>
              <a:spcBef>
                <a:spcPct val="20000"/>
              </a:spcBef>
              <a:buClrTx/>
              <a:buSzPct val="150000"/>
              <a:buFontTx/>
              <a:buNone/>
            </a:pPr>
            <a:r>
              <a:rPr lang="en-US" altLang="en-US" sz="2400" dirty="0">
                <a:solidFill>
                  <a:schemeClr val="tx1"/>
                </a:solidFill>
                <a:latin typeface="+mj-lt"/>
              </a:rPr>
              <a:t>Jerry and Co. deposits </a:t>
            </a:r>
            <a:r>
              <a:rPr lang="en-US" altLang="en-US" sz="2400" i="1" dirty="0">
                <a:solidFill>
                  <a:schemeClr val="tx1"/>
                </a:solidFill>
                <a:latin typeface="+mj-lt"/>
              </a:rPr>
              <a:t>£</a:t>
            </a:r>
            <a:r>
              <a:rPr lang="en-US" altLang="en-US" sz="2400" dirty="0">
                <a:solidFill>
                  <a:schemeClr val="tx1"/>
                </a:solidFill>
                <a:latin typeface="+mj-lt"/>
              </a:rPr>
              <a:t>20,000 in a bank account on 1 March in order to commence business. Let us assume that the cash is supplied by the owner (</a:t>
            </a:r>
            <a:r>
              <a:rPr lang="en-US" altLang="en-US" sz="2400" i="1" dirty="0">
                <a:solidFill>
                  <a:schemeClr val="tx1"/>
                </a:solidFill>
                <a:latin typeface="+mj-lt"/>
              </a:rPr>
              <a:t>£</a:t>
            </a:r>
            <a:r>
              <a:rPr lang="en-US" altLang="en-US" sz="2400" dirty="0">
                <a:solidFill>
                  <a:schemeClr val="tx1"/>
                </a:solidFill>
                <a:latin typeface="+mj-lt"/>
              </a:rPr>
              <a:t>6,000) and by a lender (</a:t>
            </a:r>
            <a:r>
              <a:rPr lang="en-US" altLang="en-US" sz="2400" i="1" dirty="0">
                <a:solidFill>
                  <a:schemeClr val="tx1"/>
                </a:solidFill>
                <a:latin typeface="+mj-lt"/>
              </a:rPr>
              <a:t>£</a:t>
            </a:r>
            <a:r>
              <a:rPr lang="en-US" altLang="en-US" sz="2400" dirty="0">
                <a:solidFill>
                  <a:schemeClr val="tx1"/>
                </a:solidFill>
                <a:latin typeface="+mj-lt"/>
              </a:rPr>
              <a:t>14,000) and paid into the business bank account.</a:t>
            </a:r>
          </a:p>
          <a:p>
            <a:pPr algn="just" eaLnBrk="1" hangingPunct="1">
              <a:lnSpc>
                <a:spcPct val="120000"/>
              </a:lnSpc>
              <a:spcBef>
                <a:spcPct val="20000"/>
              </a:spcBef>
              <a:buClrTx/>
              <a:buSzPct val="150000"/>
              <a:buFontTx/>
              <a:buNone/>
            </a:pPr>
            <a:endParaRPr lang="en-US" altLang="en-US" sz="2400" dirty="0">
              <a:solidFill>
                <a:schemeClr val="tx1"/>
              </a:solidFill>
              <a:latin typeface="+mj-lt"/>
            </a:endParaRPr>
          </a:p>
          <a:p>
            <a:pPr algn="just" eaLnBrk="1" hangingPunct="1">
              <a:lnSpc>
                <a:spcPct val="120000"/>
              </a:lnSpc>
              <a:spcBef>
                <a:spcPct val="20000"/>
              </a:spcBef>
              <a:buClrTx/>
              <a:buSzPct val="150000"/>
              <a:buNone/>
              <a:defRPr/>
            </a:pPr>
            <a:r>
              <a:rPr lang="en-GB" sz="2400" dirty="0">
                <a:solidFill>
                  <a:schemeClr val="tx1"/>
                </a:solidFill>
                <a:latin typeface="+mj-lt"/>
              </a:rPr>
              <a:t>Show and explain how does this affect the accounting equation? And show the statement of financial position after the end of each day and at the end after all of these transactions have been reflected.</a:t>
            </a:r>
            <a:endParaRPr lang="en-US" sz="2400" dirty="0">
              <a:solidFill>
                <a:schemeClr val="tx1"/>
              </a:solidFill>
              <a:latin typeface="+mj-lt"/>
            </a:endParaRPr>
          </a:p>
        </p:txBody>
      </p:sp>
    </p:spTree>
    <p:extLst>
      <p:ext uri="{BB962C8B-B14F-4D97-AF65-F5344CB8AC3E}">
        <p14:creationId xmlns:p14="http://schemas.microsoft.com/office/powerpoint/2010/main" val="14865508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6"/>
          <p:cNvSpPr>
            <a:spLocks noChangeArrowheads="1"/>
          </p:cNvSpPr>
          <p:nvPr/>
        </p:nvSpPr>
        <p:spPr bwMode="auto">
          <a:xfrm>
            <a:off x="629854" y="620688"/>
            <a:ext cx="7772400" cy="609600"/>
          </a:xfrm>
          <a:prstGeom prst="rect">
            <a:avLst/>
          </a:prstGeom>
          <a:noFill/>
          <a:ln>
            <a:noFill/>
          </a:ln>
          <a:effectLst/>
        </p:spPr>
        <p:txBody>
          <a:bodyPr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fontAlgn="base">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fontAlgn="base">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fontAlgn="base">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fontAlgn="base">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defRPr/>
            </a:pPr>
            <a:endParaRPr lang="en-US" altLang="en-US" sz="2600" b="1" dirty="0">
              <a:solidFill>
                <a:schemeClr val="tx2"/>
              </a:solidFill>
              <a:highlight>
                <a:srgbClr val="FFFF00"/>
              </a:highlight>
              <a:latin typeface="+mj-lt"/>
            </a:endParaRPr>
          </a:p>
        </p:txBody>
      </p:sp>
      <p:sp>
        <p:nvSpPr>
          <p:cNvPr id="40963" name="Rectangle 7"/>
          <p:cNvSpPr>
            <a:spLocks noChangeArrowheads="1"/>
          </p:cNvSpPr>
          <p:nvPr/>
        </p:nvSpPr>
        <p:spPr bwMode="auto">
          <a:xfrm>
            <a:off x="513966" y="1266258"/>
            <a:ext cx="8004175" cy="2016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algn="just" eaLnBrk="1" hangingPunct="1">
              <a:lnSpc>
                <a:spcPct val="120000"/>
              </a:lnSpc>
              <a:spcBef>
                <a:spcPct val="20000"/>
              </a:spcBef>
              <a:buClrTx/>
              <a:buSzPct val="150000"/>
              <a:buFontTx/>
              <a:buNone/>
            </a:pPr>
            <a:endParaRPr lang="en-US" altLang="en-US" sz="1600" dirty="0">
              <a:solidFill>
                <a:schemeClr val="tx1"/>
              </a:solidFill>
              <a:latin typeface="+mj-lt"/>
            </a:endParaRPr>
          </a:p>
          <a:p>
            <a:pPr algn="just" eaLnBrk="1" hangingPunct="1">
              <a:lnSpc>
                <a:spcPct val="120000"/>
              </a:lnSpc>
              <a:spcBef>
                <a:spcPct val="20000"/>
              </a:spcBef>
              <a:buClrTx/>
              <a:buSzPct val="150000"/>
              <a:buFontTx/>
              <a:buNone/>
            </a:pPr>
            <a:endParaRPr lang="en-US" altLang="en-US" sz="2400" dirty="0">
              <a:solidFill>
                <a:schemeClr val="tx1"/>
              </a:solidFill>
              <a:latin typeface="+mj-lt"/>
            </a:endParaRPr>
          </a:p>
        </p:txBody>
      </p:sp>
      <p:graphicFrame>
        <p:nvGraphicFramePr>
          <p:cNvPr id="3" name="Table 3">
            <a:extLst>
              <a:ext uri="{FF2B5EF4-FFF2-40B4-BE49-F238E27FC236}">
                <a16:creationId xmlns:a16="http://schemas.microsoft.com/office/drawing/2014/main" id="{388F7CA7-8147-3667-C26C-5D0866BBD57F}"/>
              </a:ext>
            </a:extLst>
          </p:cNvPr>
          <p:cNvGraphicFramePr>
            <a:graphicFrameLocks noGrp="1"/>
          </p:cNvGraphicFramePr>
          <p:nvPr>
            <p:extLst>
              <p:ext uri="{D42A27DB-BD31-4B8C-83A1-F6EECF244321}">
                <p14:modId xmlns:p14="http://schemas.microsoft.com/office/powerpoint/2010/main" val="2187017565"/>
              </p:ext>
            </p:extLst>
          </p:nvPr>
        </p:nvGraphicFramePr>
        <p:xfrm>
          <a:off x="328152" y="274906"/>
          <a:ext cx="8487696" cy="1641926"/>
        </p:xfrm>
        <a:graphic>
          <a:graphicData uri="http://schemas.openxmlformats.org/drawingml/2006/table">
            <a:tbl>
              <a:tblPr firstRow="1" bandRow="1">
                <a:tableStyleId>{3C2FFA5D-87B4-456A-9821-1D502468CF0F}</a:tableStyleId>
              </a:tblPr>
              <a:tblGrid>
                <a:gridCol w="1414616">
                  <a:extLst>
                    <a:ext uri="{9D8B030D-6E8A-4147-A177-3AD203B41FA5}">
                      <a16:colId xmlns:a16="http://schemas.microsoft.com/office/drawing/2014/main" val="2049000149"/>
                    </a:ext>
                  </a:extLst>
                </a:gridCol>
                <a:gridCol w="1414616">
                  <a:extLst>
                    <a:ext uri="{9D8B030D-6E8A-4147-A177-3AD203B41FA5}">
                      <a16:colId xmlns:a16="http://schemas.microsoft.com/office/drawing/2014/main" val="2297774967"/>
                    </a:ext>
                  </a:extLst>
                </a:gridCol>
                <a:gridCol w="1414616">
                  <a:extLst>
                    <a:ext uri="{9D8B030D-6E8A-4147-A177-3AD203B41FA5}">
                      <a16:colId xmlns:a16="http://schemas.microsoft.com/office/drawing/2014/main" val="2144904700"/>
                    </a:ext>
                  </a:extLst>
                </a:gridCol>
                <a:gridCol w="1414616">
                  <a:extLst>
                    <a:ext uri="{9D8B030D-6E8A-4147-A177-3AD203B41FA5}">
                      <a16:colId xmlns:a16="http://schemas.microsoft.com/office/drawing/2014/main" val="2097624872"/>
                    </a:ext>
                  </a:extLst>
                </a:gridCol>
                <a:gridCol w="1414616">
                  <a:extLst>
                    <a:ext uri="{9D8B030D-6E8A-4147-A177-3AD203B41FA5}">
                      <a16:colId xmlns:a16="http://schemas.microsoft.com/office/drawing/2014/main" val="1144227615"/>
                    </a:ext>
                  </a:extLst>
                </a:gridCol>
                <a:gridCol w="1414616">
                  <a:extLst>
                    <a:ext uri="{9D8B030D-6E8A-4147-A177-3AD203B41FA5}">
                      <a16:colId xmlns:a16="http://schemas.microsoft.com/office/drawing/2014/main" val="263234459"/>
                    </a:ext>
                  </a:extLst>
                </a:gridCol>
              </a:tblGrid>
              <a:tr h="706658">
                <a:tc>
                  <a:txBody>
                    <a:bodyPr/>
                    <a:lstStyle/>
                    <a:p>
                      <a:pPr algn="ctr"/>
                      <a:r>
                        <a:rPr lang="en-GB" dirty="0"/>
                        <a:t>Transaction</a:t>
                      </a:r>
                    </a:p>
                  </a:txBody>
                  <a:tcPr/>
                </a:tc>
                <a:tc>
                  <a:txBody>
                    <a:bodyPr/>
                    <a:lstStyle/>
                    <a:p>
                      <a:pPr algn="ctr"/>
                      <a:r>
                        <a:rPr lang="en-GB" dirty="0"/>
                        <a:t>Assets</a:t>
                      </a:r>
                    </a:p>
                  </a:txBody>
                  <a:tcPr/>
                </a:tc>
                <a:tc>
                  <a:txBody>
                    <a:bodyPr/>
                    <a:lstStyle/>
                    <a:p>
                      <a:pPr algn="ctr"/>
                      <a:r>
                        <a:rPr lang="en-GB" dirty="0"/>
                        <a:t>=</a:t>
                      </a:r>
                    </a:p>
                  </a:txBody>
                  <a:tcPr/>
                </a:tc>
                <a:tc>
                  <a:txBody>
                    <a:bodyPr/>
                    <a:lstStyle/>
                    <a:p>
                      <a:pPr algn="ctr"/>
                      <a:r>
                        <a:rPr lang="en-GB" dirty="0"/>
                        <a:t>Liabilities</a:t>
                      </a:r>
                    </a:p>
                  </a:txBody>
                  <a:tcPr/>
                </a:tc>
                <a:tc>
                  <a:txBody>
                    <a:bodyPr/>
                    <a:lstStyle/>
                    <a:p>
                      <a:pPr algn="ctr"/>
                      <a:r>
                        <a:rPr lang="en-GB" dirty="0"/>
                        <a:t>+</a:t>
                      </a:r>
                    </a:p>
                  </a:txBody>
                  <a:tcPr/>
                </a:tc>
                <a:tc>
                  <a:txBody>
                    <a:bodyPr/>
                    <a:lstStyle/>
                    <a:p>
                      <a:pPr algn="ctr"/>
                      <a:r>
                        <a:rPr lang="en-GB" dirty="0"/>
                        <a:t>Capital</a:t>
                      </a:r>
                    </a:p>
                  </a:txBody>
                  <a:tcPr/>
                </a:tc>
                <a:extLst>
                  <a:ext uri="{0D108BD9-81ED-4DB2-BD59-A6C34878D82A}">
                    <a16:rowId xmlns:a16="http://schemas.microsoft.com/office/drawing/2014/main" val="197587403"/>
                  </a:ext>
                </a:extLst>
              </a:tr>
              <a:tr h="935268">
                <a:tc>
                  <a:txBody>
                    <a:bodyPr/>
                    <a:lstStyle/>
                    <a:p>
                      <a:pPr algn="ctr"/>
                      <a:r>
                        <a:rPr lang="en-GB" dirty="0"/>
                        <a:t>1 March</a:t>
                      </a:r>
                    </a:p>
                  </a:txBody>
                  <a:tcPr/>
                </a:tc>
                <a:tc>
                  <a:txBody>
                    <a:bodyPr/>
                    <a:lstStyle/>
                    <a:p>
                      <a:pPr algn="ctr"/>
                      <a:r>
                        <a:rPr lang="en-GB" dirty="0"/>
                        <a:t>Bank £20,000</a:t>
                      </a:r>
                    </a:p>
                  </a:txBody>
                  <a:tcPr/>
                </a:tc>
                <a:tc>
                  <a:txBody>
                    <a:bodyPr/>
                    <a:lstStyle/>
                    <a:p>
                      <a:pPr algn="ctr"/>
                      <a:endParaRPr lang="en-GB" dirty="0"/>
                    </a:p>
                  </a:txBody>
                  <a:tcPr/>
                </a:tc>
                <a:tc>
                  <a:txBody>
                    <a:bodyPr/>
                    <a:lstStyle/>
                    <a:p>
                      <a:pPr algn="ctr"/>
                      <a:r>
                        <a:rPr lang="en-GB" dirty="0"/>
                        <a:t>Borrowings</a:t>
                      </a:r>
                      <a:br>
                        <a:rPr lang="en-GB" dirty="0"/>
                      </a:br>
                      <a:r>
                        <a:rPr lang="en-GB" dirty="0"/>
                        <a:t>£14,000</a:t>
                      </a:r>
                    </a:p>
                  </a:txBody>
                  <a:tcPr/>
                </a:tc>
                <a:tc>
                  <a:txBody>
                    <a:bodyPr/>
                    <a:lstStyle/>
                    <a:p>
                      <a:pPr algn="ctr"/>
                      <a:endParaRPr lang="en-GB" dirty="0"/>
                    </a:p>
                  </a:txBody>
                  <a:tcPr/>
                </a:tc>
                <a:tc>
                  <a:txBody>
                    <a:bodyPr/>
                    <a:lstStyle/>
                    <a:p>
                      <a:pPr algn="ctr"/>
                      <a:r>
                        <a:rPr lang="en-GB" dirty="0"/>
                        <a:t>Equity</a:t>
                      </a:r>
                      <a:br>
                        <a:rPr lang="en-GB" dirty="0"/>
                      </a:br>
                      <a:r>
                        <a:rPr lang="en-GB" dirty="0"/>
                        <a:t>£6,000</a:t>
                      </a:r>
                    </a:p>
                  </a:txBody>
                  <a:tcPr/>
                </a:tc>
                <a:extLst>
                  <a:ext uri="{0D108BD9-81ED-4DB2-BD59-A6C34878D82A}">
                    <a16:rowId xmlns:a16="http://schemas.microsoft.com/office/drawing/2014/main" val="1313927663"/>
                  </a:ext>
                </a:extLst>
              </a:tr>
            </a:tbl>
          </a:graphicData>
        </a:graphic>
      </p:graphicFrame>
      <p:sp>
        <p:nvSpPr>
          <p:cNvPr id="6" name="TextBox 5">
            <a:extLst>
              <a:ext uri="{FF2B5EF4-FFF2-40B4-BE49-F238E27FC236}">
                <a16:creationId xmlns:a16="http://schemas.microsoft.com/office/drawing/2014/main" id="{F83A8896-3D67-8231-F977-1584EA7325EE}"/>
              </a:ext>
            </a:extLst>
          </p:cNvPr>
          <p:cNvSpPr txBox="1"/>
          <p:nvPr/>
        </p:nvSpPr>
        <p:spPr>
          <a:xfrm>
            <a:off x="931794" y="5257322"/>
            <a:ext cx="7280412" cy="646331"/>
          </a:xfrm>
          <a:prstGeom prst="rect">
            <a:avLst/>
          </a:prstGeom>
          <a:noFill/>
        </p:spPr>
        <p:txBody>
          <a:bodyPr wrap="square">
            <a:spAutoFit/>
          </a:bodyPr>
          <a:lstStyle/>
          <a:p>
            <a:pPr algn="ctr"/>
            <a:r>
              <a:rPr lang="en-GB" dirty="0">
                <a:highlight>
                  <a:srgbClr val="FFFF00"/>
                </a:highlight>
              </a:rPr>
              <a:t>The accounting equation and the SOFP shows that the total claims are the same as the total assets. </a:t>
            </a:r>
          </a:p>
        </p:txBody>
      </p:sp>
      <p:graphicFrame>
        <p:nvGraphicFramePr>
          <p:cNvPr id="2" name="Table 3">
            <a:extLst>
              <a:ext uri="{FF2B5EF4-FFF2-40B4-BE49-F238E27FC236}">
                <a16:creationId xmlns:a16="http://schemas.microsoft.com/office/drawing/2014/main" id="{B2DDB444-D068-1816-4893-19ADB8FB7E18}"/>
              </a:ext>
            </a:extLst>
          </p:cNvPr>
          <p:cNvGraphicFramePr>
            <a:graphicFrameLocks noGrp="1"/>
          </p:cNvGraphicFramePr>
          <p:nvPr>
            <p:extLst>
              <p:ext uri="{D42A27DB-BD31-4B8C-83A1-F6EECF244321}">
                <p14:modId xmlns:p14="http://schemas.microsoft.com/office/powerpoint/2010/main" val="2344573862"/>
              </p:ext>
            </p:extLst>
          </p:nvPr>
        </p:nvGraphicFramePr>
        <p:xfrm>
          <a:off x="2123728" y="2051429"/>
          <a:ext cx="4896544" cy="3204389"/>
        </p:xfrm>
        <a:graphic>
          <a:graphicData uri="http://schemas.openxmlformats.org/drawingml/2006/table">
            <a:tbl>
              <a:tblPr firstRow="1" bandRow="1">
                <a:tableStyleId>{5C22544A-7EE6-4342-B048-85BDC9FD1C3A}</a:tableStyleId>
              </a:tblPr>
              <a:tblGrid>
                <a:gridCol w="2448272">
                  <a:extLst>
                    <a:ext uri="{9D8B030D-6E8A-4147-A177-3AD203B41FA5}">
                      <a16:colId xmlns:a16="http://schemas.microsoft.com/office/drawing/2014/main" val="265038114"/>
                    </a:ext>
                  </a:extLst>
                </a:gridCol>
                <a:gridCol w="2448272">
                  <a:extLst>
                    <a:ext uri="{9D8B030D-6E8A-4147-A177-3AD203B41FA5}">
                      <a16:colId xmlns:a16="http://schemas.microsoft.com/office/drawing/2014/main" val="9441369"/>
                    </a:ext>
                  </a:extLst>
                </a:gridCol>
              </a:tblGrid>
              <a:tr h="773102">
                <a:tc gridSpan="2">
                  <a:txBody>
                    <a:bodyPr/>
                    <a:lstStyle/>
                    <a:p>
                      <a:pPr algn="ctr"/>
                      <a:r>
                        <a:rPr lang="en-GB" sz="1600" dirty="0"/>
                        <a:t>Jerry and Co.</a:t>
                      </a:r>
                      <a:br>
                        <a:rPr lang="en-GB" sz="1600" dirty="0"/>
                      </a:br>
                      <a:r>
                        <a:rPr lang="en-GB" sz="1600" dirty="0"/>
                        <a:t>Statement of financial position as at 1 March</a:t>
                      </a:r>
                    </a:p>
                  </a:txBody>
                  <a:tcPr anchor="ctr"/>
                </a:tc>
                <a:tc hMerge="1">
                  <a:txBody>
                    <a:bodyPr/>
                    <a:lstStyle/>
                    <a:p>
                      <a:pPr algn="ctr"/>
                      <a:endParaRPr lang="en-GB" sz="1600" dirty="0"/>
                    </a:p>
                  </a:txBody>
                  <a:tcPr anchor="ctr"/>
                </a:tc>
                <a:extLst>
                  <a:ext uri="{0D108BD9-81ED-4DB2-BD59-A6C34878D82A}">
                    <a16:rowId xmlns:a16="http://schemas.microsoft.com/office/drawing/2014/main" val="2346404303"/>
                  </a:ext>
                </a:extLst>
              </a:tr>
              <a:tr h="348373">
                <a:tc>
                  <a:txBody>
                    <a:bodyPr/>
                    <a:lstStyle/>
                    <a:p>
                      <a:endParaRPr lang="en-GB" sz="1600" dirty="0"/>
                    </a:p>
                  </a:txBody>
                  <a:tcPr/>
                </a:tc>
                <a:tc>
                  <a:txBody>
                    <a:bodyPr/>
                    <a:lstStyle/>
                    <a:p>
                      <a:pPr algn="ctr"/>
                      <a:r>
                        <a:rPr lang="en-GB" sz="1600" b="1" dirty="0"/>
                        <a:t>£</a:t>
                      </a:r>
                    </a:p>
                  </a:txBody>
                  <a:tcPr/>
                </a:tc>
                <a:extLst>
                  <a:ext uri="{0D108BD9-81ED-4DB2-BD59-A6C34878D82A}">
                    <a16:rowId xmlns:a16="http://schemas.microsoft.com/office/drawing/2014/main" val="587314103"/>
                  </a:ext>
                </a:extLst>
              </a:tr>
              <a:tr h="341049">
                <a:tc>
                  <a:txBody>
                    <a:bodyPr/>
                    <a:lstStyle/>
                    <a:p>
                      <a:r>
                        <a:rPr lang="en-GB" sz="1600" b="1" dirty="0"/>
                        <a:t>ASSETS</a:t>
                      </a:r>
                    </a:p>
                  </a:txBody>
                  <a:tcPr/>
                </a:tc>
                <a:tc>
                  <a:txBody>
                    <a:bodyPr/>
                    <a:lstStyle/>
                    <a:p>
                      <a:pPr algn="ctr"/>
                      <a:endParaRPr lang="en-GB" sz="1600" dirty="0"/>
                    </a:p>
                  </a:txBody>
                  <a:tcPr/>
                </a:tc>
                <a:extLst>
                  <a:ext uri="{0D108BD9-81ED-4DB2-BD59-A6C34878D82A}">
                    <a16:rowId xmlns:a16="http://schemas.microsoft.com/office/drawing/2014/main" val="2131910590"/>
                  </a:ext>
                </a:extLst>
              </a:tr>
              <a:tr h="348373">
                <a:tc>
                  <a:txBody>
                    <a:bodyPr/>
                    <a:lstStyle/>
                    <a:p>
                      <a:r>
                        <a:rPr lang="en-GB" sz="1600" dirty="0"/>
                        <a:t>Bank</a:t>
                      </a: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600" dirty="0"/>
                        <a:t>20,000</a:t>
                      </a:r>
                    </a:p>
                  </a:txBody>
                  <a:tcPr/>
                </a:tc>
                <a:extLst>
                  <a:ext uri="{0D108BD9-81ED-4DB2-BD59-A6C34878D82A}">
                    <a16:rowId xmlns:a16="http://schemas.microsoft.com/office/drawing/2014/main" val="2048715384"/>
                  </a:ext>
                </a:extLst>
              </a:tr>
              <a:tr h="348373">
                <a:tc>
                  <a:txBody>
                    <a:bodyPr/>
                    <a:lstStyle/>
                    <a:p>
                      <a:r>
                        <a:rPr lang="en-GB" sz="1600" b="1" dirty="0"/>
                        <a:t>LIABILITIES</a:t>
                      </a:r>
                    </a:p>
                  </a:txBody>
                  <a:tcPr/>
                </a:tc>
                <a:tc>
                  <a:txBody>
                    <a:bodyPr/>
                    <a:lstStyle/>
                    <a:p>
                      <a:pPr algn="ctr"/>
                      <a:endParaRPr lang="en-GB" sz="1600" dirty="0"/>
                    </a:p>
                  </a:txBody>
                  <a:tcPr/>
                </a:tc>
                <a:extLst>
                  <a:ext uri="{0D108BD9-81ED-4DB2-BD59-A6C34878D82A}">
                    <a16:rowId xmlns:a16="http://schemas.microsoft.com/office/drawing/2014/main" val="722841791"/>
                  </a:ext>
                </a:extLst>
              </a:tr>
              <a:tr h="348373">
                <a:tc>
                  <a:txBody>
                    <a:bodyPr/>
                    <a:lstStyle/>
                    <a:p>
                      <a:r>
                        <a:rPr lang="en-GB" sz="1600" dirty="0"/>
                        <a:t>Borrowings</a:t>
                      </a:r>
                    </a:p>
                  </a:txBody>
                  <a:tcPr/>
                </a:tc>
                <a:tc>
                  <a:txBody>
                    <a:bodyPr/>
                    <a:lstStyle/>
                    <a:p>
                      <a:pPr algn="ctr"/>
                      <a:r>
                        <a:rPr lang="en-GB" sz="1600" dirty="0"/>
                        <a:t>14,000</a:t>
                      </a:r>
                    </a:p>
                  </a:txBody>
                  <a:tcPr/>
                </a:tc>
                <a:extLst>
                  <a:ext uri="{0D108BD9-81ED-4DB2-BD59-A6C34878D82A}">
                    <a16:rowId xmlns:a16="http://schemas.microsoft.com/office/drawing/2014/main" val="4062191135"/>
                  </a:ext>
                </a:extLst>
              </a:tr>
              <a:tr h="348373">
                <a:tc>
                  <a:txBody>
                    <a:bodyPr/>
                    <a:lstStyle/>
                    <a:p>
                      <a:r>
                        <a:rPr lang="en-GB" sz="1600" b="1" dirty="0"/>
                        <a:t>EQUITY</a:t>
                      </a:r>
                    </a:p>
                  </a:txBody>
                  <a:tcPr/>
                </a:tc>
                <a:tc>
                  <a:txBody>
                    <a:bodyPr/>
                    <a:lstStyle/>
                    <a:p>
                      <a:pPr algn="ctr"/>
                      <a:endParaRPr lang="en-GB" sz="1600" dirty="0"/>
                    </a:p>
                  </a:txBody>
                  <a:tcPr/>
                </a:tc>
                <a:extLst>
                  <a:ext uri="{0D108BD9-81ED-4DB2-BD59-A6C34878D82A}">
                    <a16:rowId xmlns:a16="http://schemas.microsoft.com/office/drawing/2014/main" val="1106847785"/>
                  </a:ext>
                </a:extLst>
              </a:tr>
              <a:tr h="348373">
                <a:tc>
                  <a:txBody>
                    <a:bodyPr/>
                    <a:lstStyle/>
                    <a:p>
                      <a:r>
                        <a:rPr lang="en-GB" sz="1600" dirty="0"/>
                        <a:t>Share capital</a:t>
                      </a:r>
                    </a:p>
                  </a:txBody>
                  <a:tcPr/>
                </a:tc>
                <a:tc>
                  <a:txBody>
                    <a:bodyPr/>
                    <a:lstStyle/>
                    <a:p>
                      <a:pPr algn="ctr"/>
                      <a:r>
                        <a:rPr lang="en-GB" sz="1600" dirty="0"/>
                        <a:t>6,000</a:t>
                      </a:r>
                    </a:p>
                  </a:txBody>
                  <a:tcPr/>
                </a:tc>
                <a:extLst>
                  <a:ext uri="{0D108BD9-81ED-4DB2-BD59-A6C34878D82A}">
                    <a16:rowId xmlns:a16="http://schemas.microsoft.com/office/drawing/2014/main" val="1662926596"/>
                  </a:ext>
                </a:extLst>
              </a:tr>
            </a:tbl>
          </a:graphicData>
        </a:graphic>
      </p:graphicFrame>
    </p:spTree>
    <p:extLst>
      <p:ext uri="{BB962C8B-B14F-4D97-AF65-F5344CB8AC3E}">
        <p14:creationId xmlns:p14="http://schemas.microsoft.com/office/powerpoint/2010/main" val="2682884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4"/>
          <p:cNvSpPr>
            <a:spLocks noChangeArrowheads="1"/>
          </p:cNvSpPr>
          <p:nvPr/>
        </p:nvSpPr>
        <p:spPr bwMode="auto">
          <a:xfrm>
            <a:off x="600075" y="476672"/>
            <a:ext cx="7772400" cy="609600"/>
          </a:xfrm>
          <a:prstGeom prst="rect">
            <a:avLst/>
          </a:prstGeom>
          <a:noFill/>
          <a:ln>
            <a:noFill/>
          </a:ln>
          <a:effectLst/>
        </p:spPr>
        <p:txBody>
          <a:bodyPr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fontAlgn="base">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fontAlgn="base">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fontAlgn="base">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fontAlgn="base">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defRPr/>
            </a:pPr>
            <a:r>
              <a:rPr lang="en-US" altLang="en-US" sz="2600" b="1" dirty="0">
                <a:solidFill>
                  <a:schemeClr val="tx2"/>
                </a:solidFill>
                <a:latin typeface="+mj-lt"/>
              </a:rPr>
              <a:t>Example 2 continued- </a:t>
            </a:r>
            <a:r>
              <a:rPr lang="en-US" altLang="en-US" sz="2600" b="1" dirty="0">
                <a:solidFill>
                  <a:schemeClr val="tx2"/>
                </a:solidFill>
                <a:highlight>
                  <a:srgbClr val="FFFF00"/>
                </a:highlight>
                <a:latin typeface="+mj-lt"/>
              </a:rPr>
              <a:t>10MINS</a:t>
            </a:r>
          </a:p>
        </p:txBody>
      </p:sp>
      <p:sp>
        <p:nvSpPr>
          <p:cNvPr id="43011" name="Rectangle 5"/>
          <p:cNvSpPr>
            <a:spLocks noChangeArrowheads="1"/>
          </p:cNvSpPr>
          <p:nvPr/>
        </p:nvSpPr>
        <p:spPr bwMode="auto">
          <a:xfrm>
            <a:off x="519906" y="1304764"/>
            <a:ext cx="7932738" cy="42484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lnSpc>
                <a:spcPct val="120000"/>
              </a:lnSpc>
              <a:spcBef>
                <a:spcPct val="20000"/>
              </a:spcBef>
              <a:buClrTx/>
              <a:buSzPct val="150000"/>
              <a:buFontTx/>
              <a:buNone/>
            </a:pPr>
            <a:r>
              <a:rPr lang="en-GB" altLang="en-US" sz="2000" dirty="0">
                <a:solidFill>
                  <a:schemeClr val="tx1"/>
                </a:solidFill>
                <a:latin typeface="+mj-lt"/>
              </a:rPr>
              <a:t>Now consider the following transactions for Jerry and Co and show the effect of each transaction on the financial position. Prepare the SOFP after each transaction and at the end to reflect all the transactions</a:t>
            </a:r>
            <a:r>
              <a:rPr lang="en-GB" altLang="en-US" sz="2400" dirty="0">
                <a:solidFill>
                  <a:schemeClr val="tx1"/>
                </a:solidFill>
                <a:latin typeface="+mj-lt"/>
              </a:rPr>
              <a:t>.</a:t>
            </a:r>
          </a:p>
          <a:p>
            <a:pPr algn="just" eaLnBrk="1" hangingPunct="1">
              <a:lnSpc>
                <a:spcPct val="120000"/>
              </a:lnSpc>
              <a:spcBef>
                <a:spcPct val="20000"/>
              </a:spcBef>
              <a:buClrTx/>
              <a:buSzPct val="150000"/>
              <a:buFontTx/>
              <a:buNone/>
              <a:tabLst>
                <a:tab pos="893763" algn="l"/>
                <a:tab pos="1073150" algn="l"/>
              </a:tabLst>
            </a:pPr>
            <a:r>
              <a:rPr lang="en-US" altLang="en-US" sz="2000" dirty="0">
                <a:solidFill>
                  <a:schemeClr val="tx1"/>
                </a:solidFill>
                <a:latin typeface="+mj-lt"/>
              </a:rPr>
              <a:t>2 March	Purchased a motor van for </a:t>
            </a:r>
            <a:r>
              <a:rPr lang="en-US" altLang="en-US" sz="2000" i="1" dirty="0">
                <a:solidFill>
                  <a:schemeClr val="tx1"/>
                </a:solidFill>
                <a:latin typeface="+mj-lt"/>
              </a:rPr>
              <a:t>£</a:t>
            </a:r>
            <a:r>
              <a:rPr lang="en-US" altLang="en-US" sz="2000" dirty="0">
                <a:solidFill>
                  <a:schemeClr val="tx1"/>
                </a:solidFill>
                <a:latin typeface="+mj-lt"/>
              </a:rPr>
              <a:t>5,000, paying by cheque.</a:t>
            </a:r>
          </a:p>
          <a:p>
            <a:pPr algn="just" eaLnBrk="1" hangingPunct="1">
              <a:lnSpc>
                <a:spcPct val="120000"/>
              </a:lnSpc>
              <a:spcBef>
                <a:spcPct val="20000"/>
              </a:spcBef>
              <a:buClrTx/>
              <a:buSzPct val="150000"/>
              <a:buFontTx/>
              <a:buNone/>
              <a:tabLst>
                <a:tab pos="893763" algn="l"/>
                <a:tab pos="1073150" algn="l"/>
              </a:tabLst>
            </a:pPr>
            <a:r>
              <a:rPr lang="en-US" altLang="en-US" sz="2000" dirty="0">
                <a:solidFill>
                  <a:schemeClr val="tx1"/>
                </a:solidFill>
                <a:latin typeface="+mj-lt"/>
              </a:rPr>
              <a:t>3 March 	Purchased stock in trade (that is, goods to be sold) 			on credit for </a:t>
            </a:r>
            <a:r>
              <a:rPr lang="en-US" altLang="en-US" sz="2000" i="1" dirty="0">
                <a:solidFill>
                  <a:schemeClr val="tx1"/>
                </a:solidFill>
                <a:latin typeface="+mj-lt"/>
              </a:rPr>
              <a:t>£</a:t>
            </a:r>
            <a:r>
              <a:rPr lang="en-US" altLang="en-US" sz="2000" dirty="0">
                <a:solidFill>
                  <a:schemeClr val="tx1"/>
                </a:solidFill>
                <a:latin typeface="+mj-lt"/>
              </a:rPr>
              <a:t>3,000. (record as inventory) </a:t>
            </a:r>
          </a:p>
          <a:p>
            <a:pPr algn="just" eaLnBrk="1" hangingPunct="1">
              <a:lnSpc>
                <a:spcPct val="120000"/>
              </a:lnSpc>
              <a:spcBef>
                <a:spcPct val="20000"/>
              </a:spcBef>
              <a:buClrTx/>
              <a:buSzPct val="150000"/>
              <a:buFontTx/>
              <a:buNone/>
              <a:tabLst>
                <a:tab pos="893763" algn="l"/>
                <a:tab pos="1073150" algn="l"/>
              </a:tabLst>
            </a:pPr>
            <a:r>
              <a:rPr lang="en-US" altLang="en-US" sz="2000" dirty="0">
                <a:solidFill>
                  <a:schemeClr val="tx1"/>
                </a:solidFill>
                <a:latin typeface="+mj-lt"/>
              </a:rPr>
              <a:t>4 March	Repaid </a:t>
            </a:r>
            <a:r>
              <a:rPr lang="en-US" altLang="en-US" sz="2000" i="1" dirty="0">
                <a:solidFill>
                  <a:schemeClr val="tx1"/>
                </a:solidFill>
                <a:latin typeface="+mj-lt"/>
              </a:rPr>
              <a:t>£</a:t>
            </a:r>
            <a:r>
              <a:rPr lang="en-US" altLang="en-US" sz="2000" dirty="0">
                <a:solidFill>
                  <a:schemeClr val="tx1"/>
                </a:solidFill>
                <a:latin typeface="+mj-lt"/>
              </a:rPr>
              <a:t>2,000 of the loan from the lender by cheque.</a:t>
            </a:r>
          </a:p>
          <a:p>
            <a:pPr algn="just" eaLnBrk="1" hangingPunct="1">
              <a:lnSpc>
                <a:spcPct val="120000"/>
              </a:lnSpc>
              <a:spcBef>
                <a:spcPct val="20000"/>
              </a:spcBef>
              <a:buClrTx/>
              <a:buSzPct val="150000"/>
              <a:buFontTx/>
              <a:buNone/>
              <a:tabLst>
                <a:tab pos="893763" algn="l"/>
                <a:tab pos="1073150" algn="l"/>
              </a:tabLst>
            </a:pPr>
            <a:r>
              <a:rPr lang="en-US" altLang="en-US" sz="2000" dirty="0">
                <a:solidFill>
                  <a:schemeClr val="tx1"/>
                </a:solidFill>
                <a:latin typeface="+mj-lt"/>
              </a:rPr>
              <a:t>6 March	Owner introduced another </a:t>
            </a:r>
            <a:r>
              <a:rPr lang="en-US" altLang="en-US" sz="2000" i="1" dirty="0">
                <a:solidFill>
                  <a:schemeClr val="tx1"/>
                </a:solidFill>
                <a:latin typeface="+mj-lt"/>
              </a:rPr>
              <a:t>£</a:t>
            </a:r>
            <a:r>
              <a:rPr lang="en-US" altLang="en-US" sz="2000" dirty="0">
                <a:solidFill>
                  <a:schemeClr val="tx1"/>
                </a:solidFill>
                <a:latin typeface="+mj-lt"/>
              </a:rPr>
              <a:t>4,000 into the business bank 		account.	</a:t>
            </a:r>
            <a:r>
              <a:rPr lang="en-US" altLang="en-US" sz="1600" dirty="0">
                <a:solidFill>
                  <a:schemeClr val="tx1"/>
                </a:solidFill>
                <a:latin typeface="+mj-lt"/>
              </a:rPr>
              <a:t>	</a:t>
            </a:r>
          </a:p>
        </p:txBody>
      </p:sp>
    </p:spTree>
    <p:extLst>
      <p:ext uri="{BB962C8B-B14F-4D97-AF65-F5344CB8AC3E}">
        <p14:creationId xmlns:p14="http://schemas.microsoft.com/office/powerpoint/2010/main" val="32198792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6"/>
          <p:cNvSpPr>
            <a:spLocks noChangeArrowheads="1"/>
          </p:cNvSpPr>
          <p:nvPr/>
        </p:nvSpPr>
        <p:spPr bwMode="auto">
          <a:xfrm>
            <a:off x="629854" y="620688"/>
            <a:ext cx="7772400" cy="609600"/>
          </a:xfrm>
          <a:prstGeom prst="rect">
            <a:avLst/>
          </a:prstGeom>
          <a:noFill/>
          <a:ln>
            <a:noFill/>
          </a:ln>
          <a:effectLst/>
        </p:spPr>
        <p:txBody>
          <a:bodyPr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fontAlgn="base">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fontAlgn="base">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fontAlgn="base">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fontAlgn="base">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defRPr/>
            </a:pPr>
            <a:endParaRPr lang="en-US" altLang="en-US" sz="2600" b="1" dirty="0">
              <a:solidFill>
                <a:schemeClr val="tx2"/>
              </a:solidFill>
              <a:highlight>
                <a:srgbClr val="FFFF00"/>
              </a:highlight>
              <a:latin typeface="+mj-lt"/>
            </a:endParaRPr>
          </a:p>
        </p:txBody>
      </p:sp>
      <p:sp>
        <p:nvSpPr>
          <p:cNvPr id="40963" name="Rectangle 7"/>
          <p:cNvSpPr>
            <a:spLocks noChangeArrowheads="1"/>
          </p:cNvSpPr>
          <p:nvPr/>
        </p:nvSpPr>
        <p:spPr bwMode="auto">
          <a:xfrm>
            <a:off x="513966" y="1266258"/>
            <a:ext cx="8004175" cy="2016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algn="just" eaLnBrk="1" hangingPunct="1">
              <a:lnSpc>
                <a:spcPct val="120000"/>
              </a:lnSpc>
              <a:spcBef>
                <a:spcPct val="20000"/>
              </a:spcBef>
              <a:buClrTx/>
              <a:buSzPct val="150000"/>
              <a:buFontTx/>
              <a:buNone/>
            </a:pPr>
            <a:endParaRPr lang="en-US" altLang="en-US" sz="1600" dirty="0">
              <a:solidFill>
                <a:schemeClr val="tx1"/>
              </a:solidFill>
              <a:latin typeface="+mj-lt"/>
            </a:endParaRPr>
          </a:p>
          <a:p>
            <a:pPr algn="just" eaLnBrk="1" hangingPunct="1">
              <a:lnSpc>
                <a:spcPct val="120000"/>
              </a:lnSpc>
              <a:spcBef>
                <a:spcPct val="20000"/>
              </a:spcBef>
              <a:buClrTx/>
              <a:buSzPct val="150000"/>
              <a:buFontTx/>
              <a:buNone/>
            </a:pPr>
            <a:endParaRPr lang="en-US" altLang="en-US" sz="2400" dirty="0">
              <a:solidFill>
                <a:schemeClr val="tx1"/>
              </a:solidFill>
              <a:latin typeface="+mj-lt"/>
            </a:endParaRPr>
          </a:p>
        </p:txBody>
      </p:sp>
      <p:graphicFrame>
        <p:nvGraphicFramePr>
          <p:cNvPr id="3" name="Table 3">
            <a:extLst>
              <a:ext uri="{FF2B5EF4-FFF2-40B4-BE49-F238E27FC236}">
                <a16:creationId xmlns:a16="http://schemas.microsoft.com/office/drawing/2014/main" id="{388F7CA7-8147-3667-C26C-5D0866BBD57F}"/>
              </a:ext>
            </a:extLst>
          </p:cNvPr>
          <p:cNvGraphicFramePr>
            <a:graphicFrameLocks noGrp="1"/>
          </p:cNvGraphicFramePr>
          <p:nvPr>
            <p:extLst>
              <p:ext uri="{D42A27DB-BD31-4B8C-83A1-F6EECF244321}">
                <p14:modId xmlns:p14="http://schemas.microsoft.com/office/powerpoint/2010/main" val="224081848"/>
              </p:ext>
            </p:extLst>
          </p:nvPr>
        </p:nvGraphicFramePr>
        <p:xfrm>
          <a:off x="255796" y="260648"/>
          <a:ext cx="8673090" cy="4667984"/>
        </p:xfrm>
        <a:graphic>
          <a:graphicData uri="http://schemas.openxmlformats.org/drawingml/2006/table">
            <a:tbl>
              <a:tblPr firstRow="1" bandRow="1">
                <a:tableStyleId>{3C2FFA5D-87B4-456A-9821-1D502468CF0F}</a:tableStyleId>
              </a:tblPr>
              <a:tblGrid>
                <a:gridCol w="1445515">
                  <a:extLst>
                    <a:ext uri="{9D8B030D-6E8A-4147-A177-3AD203B41FA5}">
                      <a16:colId xmlns:a16="http://schemas.microsoft.com/office/drawing/2014/main" val="3194115539"/>
                    </a:ext>
                  </a:extLst>
                </a:gridCol>
                <a:gridCol w="1445515">
                  <a:extLst>
                    <a:ext uri="{9D8B030D-6E8A-4147-A177-3AD203B41FA5}">
                      <a16:colId xmlns:a16="http://schemas.microsoft.com/office/drawing/2014/main" val="1609500277"/>
                    </a:ext>
                  </a:extLst>
                </a:gridCol>
                <a:gridCol w="1445515">
                  <a:extLst>
                    <a:ext uri="{9D8B030D-6E8A-4147-A177-3AD203B41FA5}">
                      <a16:colId xmlns:a16="http://schemas.microsoft.com/office/drawing/2014/main" val="2144904700"/>
                    </a:ext>
                  </a:extLst>
                </a:gridCol>
                <a:gridCol w="1445515">
                  <a:extLst>
                    <a:ext uri="{9D8B030D-6E8A-4147-A177-3AD203B41FA5}">
                      <a16:colId xmlns:a16="http://schemas.microsoft.com/office/drawing/2014/main" val="2097624872"/>
                    </a:ext>
                  </a:extLst>
                </a:gridCol>
                <a:gridCol w="1445515">
                  <a:extLst>
                    <a:ext uri="{9D8B030D-6E8A-4147-A177-3AD203B41FA5}">
                      <a16:colId xmlns:a16="http://schemas.microsoft.com/office/drawing/2014/main" val="1144227615"/>
                    </a:ext>
                  </a:extLst>
                </a:gridCol>
                <a:gridCol w="1445515">
                  <a:extLst>
                    <a:ext uri="{9D8B030D-6E8A-4147-A177-3AD203B41FA5}">
                      <a16:colId xmlns:a16="http://schemas.microsoft.com/office/drawing/2014/main" val="263234459"/>
                    </a:ext>
                  </a:extLst>
                </a:gridCol>
              </a:tblGrid>
              <a:tr h="553184">
                <a:tc>
                  <a:txBody>
                    <a:bodyPr/>
                    <a:lstStyle/>
                    <a:p>
                      <a:pPr algn="ctr"/>
                      <a:r>
                        <a:rPr lang="en-GB" dirty="0"/>
                        <a:t>Transaction </a:t>
                      </a:r>
                    </a:p>
                  </a:txBody>
                  <a:tcPr/>
                </a:tc>
                <a:tc>
                  <a:txBody>
                    <a:bodyPr/>
                    <a:lstStyle/>
                    <a:p>
                      <a:pPr algn="ctr"/>
                      <a:r>
                        <a:rPr lang="en-GB" dirty="0"/>
                        <a:t>Assets</a:t>
                      </a:r>
                    </a:p>
                  </a:txBody>
                  <a:tcPr/>
                </a:tc>
                <a:tc>
                  <a:txBody>
                    <a:bodyPr/>
                    <a:lstStyle/>
                    <a:p>
                      <a:pPr algn="ctr"/>
                      <a:r>
                        <a:rPr lang="en-GB" dirty="0"/>
                        <a:t>=</a:t>
                      </a:r>
                    </a:p>
                  </a:txBody>
                  <a:tcPr/>
                </a:tc>
                <a:tc>
                  <a:txBody>
                    <a:bodyPr/>
                    <a:lstStyle/>
                    <a:p>
                      <a:pPr algn="ctr"/>
                      <a:r>
                        <a:rPr lang="en-GB" dirty="0"/>
                        <a:t>Liabilities</a:t>
                      </a:r>
                    </a:p>
                  </a:txBody>
                  <a:tcPr/>
                </a:tc>
                <a:tc>
                  <a:txBody>
                    <a:bodyPr/>
                    <a:lstStyle/>
                    <a:p>
                      <a:pPr algn="ctr"/>
                      <a:r>
                        <a:rPr lang="en-GB" dirty="0"/>
                        <a:t>+</a:t>
                      </a:r>
                    </a:p>
                  </a:txBody>
                  <a:tcPr/>
                </a:tc>
                <a:tc>
                  <a:txBody>
                    <a:bodyPr/>
                    <a:lstStyle/>
                    <a:p>
                      <a:pPr algn="ctr"/>
                      <a:r>
                        <a:rPr lang="en-GB" dirty="0"/>
                        <a:t>Capital</a:t>
                      </a:r>
                    </a:p>
                  </a:txBody>
                  <a:tcPr/>
                </a:tc>
                <a:extLst>
                  <a:ext uri="{0D108BD9-81ED-4DB2-BD59-A6C34878D82A}">
                    <a16:rowId xmlns:a16="http://schemas.microsoft.com/office/drawing/2014/main" val="197587403"/>
                  </a:ext>
                </a:extLst>
              </a:tr>
              <a:tr h="592103">
                <a:tc>
                  <a:txBody>
                    <a:bodyPr/>
                    <a:lstStyle/>
                    <a:p>
                      <a:pPr algn="ctr"/>
                      <a:r>
                        <a:rPr lang="en-GB" dirty="0"/>
                        <a:t>Initial investment</a:t>
                      </a:r>
                    </a:p>
                  </a:txBody>
                  <a:tcPr/>
                </a:tc>
                <a:tc>
                  <a:txBody>
                    <a:bodyPr/>
                    <a:lstStyle/>
                    <a:p>
                      <a:pPr algn="ctr"/>
                      <a:r>
                        <a:rPr lang="en-GB" dirty="0"/>
                        <a:t>Bank £20,000</a:t>
                      </a:r>
                    </a:p>
                  </a:txBody>
                  <a:tcPr/>
                </a:tc>
                <a:tc>
                  <a:txBody>
                    <a:bodyPr/>
                    <a:lstStyle/>
                    <a:p>
                      <a:pPr algn="ctr"/>
                      <a:r>
                        <a:rPr lang="en-GB" dirty="0"/>
                        <a:t>=</a:t>
                      </a:r>
                    </a:p>
                  </a:txBody>
                  <a:tcPr/>
                </a:tc>
                <a:tc>
                  <a:txBody>
                    <a:bodyPr/>
                    <a:lstStyle/>
                    <a:p>
                      <a:pPr algn="ctr"/>
                      <a:r>
                        <a:rPr lang="en-GB" dirty="0"/>
                        <a:t>Loan</a:t>
                      </a:r>
                      <a:br>
                        <a:rPr lang="en-GB" dirty="0"/>
                      </a:br>
                      <a:r>
                        <a:rPr lang="en-GB" dirty="0"/>
                        <a:t>£14,000</a:t>
                      </a:r>
                    </a:p>
                  </a:txBody>
                  <a:tcPr/>
                </a:tc>
                <a:tc>
                  <a:txBody>
                    <a:bodyPr/>
                    <a:lstStyle/>
                    <a:p>
                      <a:pPr algn="ctr"/>
                      <a:r>
                        <a:rPr lang="en-GB" dirty="0"/>
                        <a:t>+</a:t>
                      </a:r>
                    </a:p>
                  </a:txBody>
                  <a:tcPr/>
                </a:tc>
                <a:tc>
                  <a:txBody>
                    <a:bodyPr/>
                    <a:lstStyle/>
                    <a:p>
                      <a:pPr algn="ctr"/>
                      <a:r>
                        <a:rPr lang="en-GB" dirty="0"/>
                        <a:t>Capital</a:t>
                      </a:r>
                      <a:br>
                        <a:rPr lang="en-GB" dirty="0"/>
                      </a:br>
                      <a:r>
                        <a:rPr lang="en-GB" dirty="0"/>
                        <a:t>£6,000</a:t>
                      </a:r>
                    </a:p>
                  </a:txBody>
                  <a:tcPr/>
                </a:tc>
                <a:extLst>
                  <a:ext uri="{0D108BD9-81ED-4DB2-BD59-A6C34878D82A}">
                    <a16:rowId xmlns:a16="http://schemas.microsoft.com/office/drawing/2014/main" val="2627586501"/>
                  </a:ext>
                </a:extLst>
              </a:tr>
              <a:tr h="1183413">
                <a:tc>
                  <a:txBody>
                    <a:bodyPr/>
                    <a:lstStyle/>
                    <a:p>
                      <a:pPr algn="ctr"/>
                      <a:r>
                        <a:rPr lang="en-GB" dirty="0"/>
                        <a:t>2 March</a:t>
                      </a: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dirty="0"/>
                        <a:t>Van</a:t>
                      </a:r>
                      <a:br>
                        <a:rPr lang="en-GB" dirty="0"/>
                      </a:br>
                      <a:r>
                        <a:rPr lang="en-GB" dirty="0"/>
                        <a:t>£5,000</a:t>
                      </a:r>
                      <a:br>
                        <a:rPr lang="en-GB" dirty="0"/>
                      </a:br>
                      <a:r>
                        <a:rPr lang="en-GB" dirty="0"/>
                        <a:t>Bank </a:t>
                      </a:r>
                      <a:br>
                        <a:rPr lang="en-GB" dirty="0"/>
                      </a:br>
                      <a:r>
                        <a:rPr lang="en-GB" dirty="0"/>
                        <a:t>-£5,000</a:t>
                      </a:r>
                    </a:p>
                  </a:txBody>
                  <a:tcPr/>
                </a:tc>
                <a:tc>
                  <a:txBody>
                    <a:bodyPr/>
                    <a:lstStyle/>
                    <a:p>
                      <a:pPr algn="ctr"/>
                      <a:r>
                        <a:rPr lang="en-GB" dirty="0"/>
                        <a:t>=</a:t>
                      </a:r>
                    </a:p>
                  </a:txBody>
                  <a:tcPr/>
                </a:tc>
                <a:tc>
                  <a:txBody>
                    <a:bodyPr/>
                    <a:lstStyle/>
                    <a:p>
                      <a:pPr algn="ctr"/>
                      <a:r>
                        <a:rPr lang="en-GB" dirty="0"/>
                        <a:t>0</a:t>
                      </a:r>
                    </a:p>
                  </a:txBody>
                  <a:tcPr/>
                </a:tc>
                <a:tc>
                  <a:txBody>
                    <a:bodyPr/>
                    <a:lstStyle/>
                    <a:p>
                      <a:pPr algn="ctr"/>
                      <a:r>
                        <a:rPr lang="en-GB" dirty="0"/>
                        <a:t>+</a:t>
                      </a:r>
                    </a:p>
                  </a:txBody>
                  <a:tcPr/>
                </a:tc>
                <a:tc>
                  <a:txBody>
                    <a:bodyPr/>
                    <a:lstStyle/>
                    <a:p>
                      <a:pPr algn="ctr"/>
                      <a:r>
                        <a:rPr lang="en-GB" dirty="0"/>
                        <a:t>0</a:t>
                      </a:r>
                    </a:p>
                  </a:txBody>
                  <a:tcPr/>
                </a:tc>
                <a:extLst>
                  <a:ext uri="{0D108BD9-81ED-4DB2-BD59-A6C34878D82A}">
                    <a16:rowId xmlns:a16="http://schemas.microsoft.com/office/drawing/2014/main" val="1313927663"/>
                  </a:ext>
                </a:extLst>
              </a:tr>
              <a:tr h="592103">
                <a:tc>
                  <a:txBody>
                    <a:bodyPr/>
                    <a:lstStyle/>
                    <a:p>
                      <a:pPr algn="ctr"/>
                      <a:r>
                        <a:rPr lang="en-GB" dirty="0"/>
                        <a:t>3 March</a:t>
                      </a:r>
                    </a:p>
                  </a:txBody>
                  <a:tcPr/>
                </a:tc>
                <a:tc>
                  <a:txBody>
                    <a:bodyPr/>
                    <a:lstStyle/>
                    <a:p>
                      <a:pPr algn="ctr"/>
                      <a:r>
                        <a:rPr lang="en-GB" dirty="0"/>
                        <a:t>Inventory </a:t>
                      </a:r>
                      <a:br>
                        <a:rPr lang="en-GB" dirty="0"/>
                      </a:br>
                      <a:r>
                        <a:rPr lang="en-GB" dirty="0"/>
                        <a:t>£3,000</a:t>
                      </a:r>
                    </a:p>
                  </a:txBody>
                  <a:tcPr/>
                </a:tc>
                <a:tc>
                  <a:txBody>
                    <a:bodyPr/>
                    <a:lstStyle/>
                    <a:p>
                      <a:pPr algn="ctr"/>
                      <a:r>
                        <a:rPr lang="en-GB" dirty="0"/>
                        <a:t>=</a:t>
                      </a:r>
                    </a:p>
                  </a:txBody>
                  <a:tcPr/>
                </a:tc>
                <a:tc>
                  <a:txBody>
                    <a:bodyPr/>
                    <a:lstStyle/>
                    <a:p>
                      <a:pPr algn="ctr"/>
                      <a:r>
                        <a:rPr lang="en-GB" dirty="0"/>
                        <a:t>Supplier</a:t>
                      </a:r>
                      <a:br>
                        <a:rPr lang="en-GB" dirty="0"/>
                      </a:br>
                      <a:r>
                        <a:rPr lang="en-GB" dirty="0"/>
                        <a:t>£3,000</a:t>
                      </a:r>
                    </a:p>
                  </a:txBody>
                  <a:tcPr/>
                </a:tc>
                <a:tc>
                  <a:txBody>
                    <a:bodyPr/>
                    <a:lstStyle/>
                    <a:p>
                      <a:pPr algn="ctr"/>
                      <a:r>
                        <a:rPr lang="en-GB" dirty="0"/>
                        <a:t>+</a:t>
                      </a:r>
                    </a:p>
                  </a:txBody>
                  <a:tcPr/>
                </a:tc>
                <a:tc>
                  <a:txBody>
                    <a:bodyPr/>
                    <a:lstStyle/>
                    <a:p>
                      <a:pPr algn="ctr"/>
                      <a:r>
                        <a:rPr lang="en-GB" dirty="0"/>
                        <a:t>0</a:t>
                      </a:r>
                    </a:p>
                  </a:txBody>
                  <a:tcPr/>
                </a:tc>
                <a:extLst>
                  <a:ext uri="{0D108BD9-81ED-4DB2-BD59-A6C34878D82A}">
                    <a16:rowId xmlns:a16="http://schemas.microsoft.com/office/drawing/2014/main" val="2811218304"/>
                  </a:ext>
                </a:extLst>
              </a:tr>
              <a:tr h="592103">
                <a:tc>
                  <a:txBody>
                    <a:bodyPr/>
                    <a:lstStyle/>
                    <a:p>
                      <a:pPr algn="ctr"/>
                      <a:r>
                        <a:rPr lang="en-GB" dirty="0"/>
                        <a:t>4 March</a:t>
                      </a:r>
                    </a:p>
                  </a:txBody>
                  <a:tcPr/>
                </a:tc>
                <a:tc>
                  <a:txBody>
                    <a:bodyPr/>
                    <a:lstStyle/>
                    <a:p>
                      <a:pPr algn="ctr"/>
                      <a:r>
                        <a:rPr lang="en-GB" dirty="0"/>
                        <a:t>Bank </a:t>
                      </a:r>
                      <a:br>
                        <a:rPr lang="en-GB" dirty="0"/>
                      </a:br>
                      <a:r>
                        <a:rPr lang="en-GB" dirty="0"/>
                        <a:t>-£2,000</a:t>
                      </a:r>
                    </a:p>
                  </a:txBody>
                  <a:tcPr/>
                </a:tc>
                <a:tc>
                  <a:txBody>
                    <a:bodyPr/>
                    <a:lstStyle/>
                    <a:p>
                      <a:pPr algn="ctr"/>
                      <a:r>
                        <a:rPr lang="en-GB" dirty="0"/>
                        <a:t>=</a:t>
                      </a:r>
                    </a:p>
                  </a:txBody>
                  <a:tcPr/>
                </a:tc>
                <a:tc>
                  <a:txBody>
                    <a:bodyPr/>
                    <a:lstStyle/>
                    <a:p>
                      <a:pPr algn="ctr"/>
                      <a:r>
                        <a:rPr lang="en-GB" dirty="0"/>
                        <a:t>Loan </a:t>
                      </a:r>
                      <a:br>
                        <a:rPr lang="en-GB" dirty="0"/>
                      </a:br>
                      <a:r>
                        <a:rPr lang="en-GB" dirty="0"/>
                        <a:t>-£2,000</a:t>
                      </a:r>
                    </a:p>
                  </a:txBody>
                  <a:tcPr/>
                </a:tc>
                <a:tc>
                  <a:txBody>
                    <a:bodyPr/>
                    <a:lstStyle/>
                    <a:p>
                      <a:pPr algn="ctr"/>
                      <a:r>
                        <a:rPr lang="en-GB" dirty="0"/>
                        <a:t>+</a:t>
                      </a:r>
                    </a:p>
                  </a:txBody>
                  <a:tcPr/>
                </a:tc>
                <a:tc>
                  <a:txBody>
                    <a:bodyPr/>
                    <a:lstStyle/>
                    <a:p>
                      <a:pPr algn="ctr"/>
                      <a:r>
                        <a:rPr lang="en-GB" dirty="0"/>
                        <a:t>0</a:t>
                      </a:r>
                    </a:p>
                  </a:txBody>
                  <a:tcPr/>
                </a:tc>
                <a:extLst>
                  <a:ext uri="{0D108BD9-81ED-4DB2-BD59-A6C34878D82A}">
                    <a16:rowId xmlns:a16="http://schemas.microsoft.com/office/drawing/2014/main" val="1114634284"/>
                  </a:ext>
                </a:extLst>
              </a:tr>
              <a:tr h="592103">
                <a:tc>
                  <a:txBody>
                    <a:bodyPr/>
                    <a:lstStyle/>
                    <a:p>
                      <a:pPr algn="ctr"/>
                      <a:r>
                        <a:rPr lang="en-GB" dirty="0"/>
                        <a:t>6 March</a:t>
                      </a:r>
                    </a:p>
                  </a:txBody>
                  <a:tcPr/>
                </a:tc>
                <a:tc>
                  <a:txBody>
                    <a:bodyPr/>
                    <a:lstStyle/>
                    <a:p>
                      <a:pPr algn="ctr"/>
                      <a:r>
                        <a:rPr lang="en-GB" dirty="0"/>
                        <a:t>Bank</a:t>
                      </a:r>
                      <a:br>
                        <a:rPr lang="en-GB" dirty="0"/>
                      </a:br>
                      <a:r>
                        <a:rPr lang="en-GB" dirty="0"/>
                        <a:t>£4,000</a:t>
                      </a:r>
                    </a:p>
                  </a:txBody>
                  <a:tcPr/>
                </a:tc>
                <a:tc>
                  <a:txBody>
                    <a:bodyPr/>
                    <a:lstStyle/>
                    <a:p>
                      <a:pPr algn="ctr"/>
                      <a:r>
                        <a:rPr lang="en-GB" dirty="0"/>
                        <a:t>=</a:t>
                      </a:r>
                    </a:p>
                  </a:txBody>
                  <a:tcPr/>
                </a:tc>
                <a:tc>
                  <a:txBody>
                    <a:bodyPr/>
                    <a:lstStyle/>
                    <a:p>
                      <a:pPr algn="ctr"/>
                      <a:r>
                        <a:rPr lang="en-GB" dirty="0"/>
                        <a:t>0</a:t>
                      </a:r>
                    </a:p>
                    <a:p>
                      <a:pPr algn="ctr"/>
                      <a:endParaRPr lang="en-GB" dirty="0"/>
                    </a:p>
                  </a:txBody>
                  <a:tcPr/>
                </a:tc>
                <a:tc>
                  <a:txBody>
                    <a:bodyPr/>
                    <a:lstStyle/>
                    <a:p>
                      <a:pPr algn="ctr"/>
                      <a:r>
                        <a:rPr lang="en-GB" dirty="0"/>
                        <a:t>+</a:t>
                      </a:r>
                    </a:p>
                  </a:txBody>
                  <a:tcPr/>
                </a:tc>
                <a:tc>
                  <a:txBody>
                    <a:bodyPr/>
                    <a:lstStyle/>
                    <a:p>
                      <a:pPr algn="ctr"/>
                      <a:r>
                        <a:rPr lang="en-GB" dirty="0"/>
                        <a:t>Capital</a:t>
                      </a:r>
                      <a:br>
                        <a:rPr lang="en-GB" dirty="0"/>
                      </a:br>
                      <a:r>
                        <a:rPr lang="en-GB" dirty="0"/>
                        <a:t>£4,000</a:t>
                      </a:r>
                    </a:p>
                  </a:txBody>
                  <a:tcPr/>
                </a:tc>
                <a:extLst>
                  <a:ext uri="{0D108BD9-81ED-4DB2-BD59-A6C34878D82A}">
                    <a16:rowId xmlns:a16="http://schemas.microsoft.com/office/drawing/2014/main" val="3715468847"/>
                  </a:ext>
                </a:extLst>
              </a:tr>
              <a:tr h="338344">
                <a:tc>
                  <a:txBody>
                    <a:bodyPr/>
                    <a:lstStyle/>
                    <a:p>
                      <a:pPr algn="ctr"/>
                      <a:r>
                        <a:rPr lang="en-GB" b="1" dirty="0"/>
                        <a:t>TOTALS</a:t>
                      </a:r>
                    </a:p>
                  </a:txBody>
                  <a:tcPr/>
                </a:tc>
                <a:tc>
                  <a:txBody>
                    <a:bodyPr/>
                    <a:lstStyle/>
                    <a:p>
                      <a:pPr algn="ctr"/>
                      <a:r>
                        <a:rPr lang="en-GB" b="1" dirty="0"/>
                        <a:t>£25,000</a:t>
                      </a:r>
                    </a:p>
                  </a:txBody>
                  <a:tcPr/>
                </a:tc>
                <a:tc>
                  <a:txBody>
                    <a:bodyPr/>
                    <a:lstStyle/>
                    <a:p>
                      <a:pPr algn="ctr"/>
                      <a:r>
                        <a:rPr lang="en-GB" b="1" dirty="0"/>
                        <a:t>=</a:t>
                      </a:r>
                    </a:p>
                  </a:txBody>
                  <a:tcPr/>
                </a:tc>
                <a:tc>
                  <a:txBody>
                    <a:bodyPr/>
                    <a:lstStyle/>
                    <a:p>
                      <a:pPr algn="ctr"/>
                      <a:r>
                        <a:rPr lang="en-GB" b="1" dirty="0"/>
                        <a:t>£15,000</a:t>
                      </a:r>
                    </a:p>
                  </a:txBody>
                  <a:tcPr/>
                </a:tc>
                <a:tc>
                  <a:txBody>
                    <a:bodyPr/>
                    <a:lstStyle/>
                    <a:p>
                      <a:pPr algn="ctr"/>
                      <a:r>
                        <a:rPr lang="en-GB" b="1" dirty="0"/>
                        <a:t>+</a:t>
                      </a:r>
                    </a:p>
                  </a:txBody>
                  <a:tcPr/>
                </a:tc>
                <a:tc>
                  <a:txBody>
                    <a:bodyPr/>
                    <a:lstStyle/>
                    <a:p>
                      <a:pPr algn="ctr"/>
                      <a:r>
                        <a:rPr lang="en-GB" b="1" dirty="0"/>
                        <a:t>£10,000</a:t>
                      </a:r>
                    </a:p>
                  </a:txBody>
                  <a:tcPr/>
                </a:tc>
                <a:extLst>
                  <a:ext uri="{0D108BD9-81ED-4DB2-BD59-A6C34878D82A}">
                    <a16:rowId xmlns:a16="http://schemas.microsoft.com/office/drawing/2014/main" val="107663845"/>
                  </a:ext>
                </a:extLst>
              </a:tr>
            </a:tbl>
          </a:graphicData>
        </a:graphic>
      </p:graphicFrame>
      <p:sp>
        <p:nvSpPr>
          <p:cNvPr id="6" name="TextBox 5">
            <a:extLst>
              <a:ext uri="{FF2B5EF4-FFF2-40B4-BE49-F238E27FC236}">
                <a16:creationId xmlns:a16="http://schemas.microsoft.com/office/drawing/2014/main" id="{F83A8896-3D67-8231-F977-1584EA7325EE}"/>
              </a:ext>
            </a:extLst>
          </p:cNvPr>
          <p:cNvSpPr txBox="1"/>
          <p:nvPr/>
        </p:nvSpPr>
        <p:spPr>
          <a:xfrm>
            <a:off x="235456" y="5085185"/>
            <a:ext cx="8693430" cy="646331"/>
          </a:xfrm>
          <a:prstGeom prst="rect">
            <a:avLst/>
          </a:prstGeom>
          <a:noFill/>
        </p:spPr>
        <p:txBody>
          <a:bodyPr wrap="square">
            <a:spAutoFit/>
          </a:bodyPr>
          <a:lstStyle/>
          <a:p>
            <a:pPr algn="ctr"/>
            <a:r>
              <a:rPr lang="en-GB" dirty="0">
                <a:highlight>
                  <a:srgbClr val="FFFF00"/>
                </a:highlight>
              </a:rPr>
              <a:t>The accounting equation shows that the total claims are the same as the total assets. </a:t>
            </a:r>
          </a:p>
        </p:txBody>
      </p:sp>
    </p:spTree>
    <p:extLst>
      <p:ext uri="{BB962C8B-B14F-4D97-AF65-F5344CB8AC3E}">
        <p14:creationId xmlns:p14="http://schemas.microsoft.com/office/powerpoint/2010/main" val="312344584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p:cNvSpPr>
            <a:spLocks noGrp="1"/>
          </p:cNvSpPr>
          <p:nvPr>
            <p:ph type="sldNum" sz="quarter" idx="11"/>
          </p:nvPr>
        </p:nvSpPr>
        <p:spPr/>
        <p:txBody>
          <a:bodyPr/>
          <a:lstStyle/>
          <a:p>
            <a:pPr>
              <a:defRPr/>
            </a:pPr>
            <a:fld id="{AA1819AB-B9DA-41D7-8C91-5DE9528F5AA4}" type="slidenum">
              <a:rPr lang="en-GB" altLang="en-US" smtClean="0"/>
              <a:pPr>
                <a:defRPr/>
              </a:pPr>
              <a:t>13</a:t>
            </a:fld>
            <a:endParaRPr lang="en-GB" altLang="en-US"/>
          </a:p>
        </p:txBody>
      </p:sp>
      <p:graphicFrame>
        <p:nvGraphicFramePr>
          <p:cNvPr id="4" name="Group 269"/>
          <p:cNvGraphicFramePr>
            <a:graphicFrameLocks/>
          </p:cNvGraphicFramePr>
          <p:nvPr>
            <p:extLst>
              <p:ext uri="{D42A27DB-BD31-4B8C-83A1-F6EECF244321}">
                <p14:modId xmlns:p14="http://schemas.microsoft.com/office/powerpoint/2010/main" val="3276146456"/>
              </p:ext>
            </p:extLst>
          </p:nvPr>
        </p:nvGraphicFramePr>
        <p:xfrm>
          <a:off x="827584" y="54819"/>
          <a:ext cx="8064129" cy="6748362"/>
        </p:xfrm>
        <a:graphic>
          <a:graphicData uri="http://schemas.openxmlformats.org/drawingml/2006/table">
            <a:tbl>
              <a:tblPr/>
              <a:tblGrid>
                <a:gridCol w="5232425">
                  <a:extLst>
                    <a:ext uri="{9D8B030D-6E8A-4147-A177-3AD203B41FA5}">
                      <a16:colId xmlns:a16="http://schemas.microsoft.com/office/drawing/2014/main" val="20000"/>
                    </a:ext>
                  </a:extLst>
                </a:gridCol>
                <a:gridCol w="1415852">
                  <a:extLst>
                    <a:ext uri="{9D8B030D-6E8A-4147-A177-3AD203B41FA5}">
                      <a16:colId xmlns:a16="http://schemas.microsoft.com/office/drawing/2014/main" val="20001"/>
                    </a:ext>
                  </a:extLst>
                </a:gridCol>
                <a:gridCol w="1415852">
                  <a:extLst>
                    <a:ext uri="{9D8B030D-6E8A-4147-A177-3AD203B41FA5}">
                      <a16:colId xmlns:a16="http://schemas.microsoft.com/office/drawing/2014/main" val="20002"/>
                    </a:ext>
                  </a:extLst>
                </a:gridCol>
              </a:tblGrid>
              <a:tr h="949478">
                <a:tc gridSpan="3">
                  <a:txBody>
                    <a:body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lang="en-GB" sz="1800" dirty="0"/>
                        <a:t>Jerry and Co.</a:t>
                      </a:r>
                      <a:br>
                        <a:rPr lang="en-GB" sz="1800" dirty="0"/>
                      </a:br>
                      <a:r>
                        <a:rPr lang="en-GB" sz="1800" dirty="0"/>
                        <a:t>Statement of financial position as at  March</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800" b="1" i="0" u="sng" strike="noStrike" cap="none" normalizeH="0" baseline="0" dirty="0">
                          <a:ln>
                            <a:noFill/>
                          </a:ln>
                          <a:solidFill>
                            <a:schemeClr val="tx1"/>
                          </a:solidFill>
                          <a:effectLst/>
                          <a:latin typeface="+mn-lt"/>
                        </a:rPr>
                        <a:t>ASSETS</a:t>
                      </a:r>
                    </a:p>
                  </a:txBody>
                  <a:tcPr marL="91433" marR="91433" marT="45723" marB="45723" horzOverflow="overflow">
                    <a:lnL>
                      <a:noFill/>
                    </a:lnL>
                    <a:lnR>
                      <a:noFill/>
                    </a:lnR>
                    <a:lnT>
                      <a:noFill/>
                    </a:lnT>
                    <a:lnB>
                      <a:noFill/>
                    </a:lnB>
                    <a:lnTlToBr>
                      <a:noFill/>
                    </a:lnTlToBr>
                    <a:lnBlToTr>
                      <a:noFill/>
                    </a:lnBlToTr>
                    <a:solidFill>
                      <a:schemeClr val="bg1"/>
                    </a:solidFill>
                  </a:tcPr>
                </a:tc>
                <a:tc hMerge="1">
                  <a:txBody>
                    <a:body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US" sz="1800" b="0" i="0" u="none" strike="noStrike" cap="none" normalizeH="0" baseline="0" dirty="0">
                        <a:ln>
                          <a:noFill/>
                        </a:ln>
                        <a:solidFill>
                          <a:schemeClr val="tx1"/>
                        </a:solidFill>
                        <a:effectLst/>
                        <a:latin typeface="+mn-lt"/>
                      </a:endParaRPr>
                    </a:p>
                  </a:txBody>
                  <a:tcPr marL="91433" marR="91433" marT="45723" marB="45723" horzOverflow="overflow">
                    <a:lnL>
                      <a:noFill/>
                    </a:lnL>
                    <a:lnR>
                      <a:noFill/>
                    </a:lnR>
                    <a:lnT>
                      <a:noFill/>
                    </a:lnT>
                    <a:lnB>
                      <a:noFill/>
                    </a:lnB>
                    <a:lnTlToBr>
                      <a:noFill/>
                    </a:lnTlToBr>
                    <a:lnBlToTr>
                      <a:noFill/>
                    </a:lnBlToTr>
                    <a:solidFill>
                      <a:schemeClr val="bg1"/>
                    </a:solidFill>
                  </a:tcPr>
                </a:tc>
                <a:tc hMerge="1">
                  <a:txBody>
                    <a:body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US" sz="1800" b="0" i="0" u="none" strike="noStrike" cap="none" normalizeH="0" baseline="0" dirty="0">
                        <a:ln>
                          <a:noFill/>
                        </a:ln>
                        <a:solidFill>
                          <a:schemeClr val="tx1"/>
                        </a:solidFill>
                        <a:effectLst/>
                        <a:latin typeface="+mn-lt"/>
                      </a:endParaRPr>
                    </a:p>
                  </a:txBody>
                  <a:tcPr marL="91433" marR="91433" marT="45723" marB="45723" horzOverflow="overflow">
                    <a:lnL>
                      <a:noFill/>
                    </a:lnL>
                    <a:lnR>
                      <a:noFill/>
                    </a:lnR>
                    <a:lnT>
                      <a:noFill/>
                    </a:lnT>
                    <a:lnB>
                      <a:noFill/>
                    </a:lnB>
                    <a:lnTlToBr>
                      <a:noFill/>
                    </a:lnTlToBr>
                    <a:lnBlToTr>
                      <a:noFill/>
                    </a:lnBlToTr>
                    <a:solidFill>
                      <a:schemeClr val="bg1"/>
                    </a:solidFill>
                  </a:tcPr>
                </a:tc>
                <a:extLst>
                  <a:ext uri="{0D108BD9-81ED-4DB2-BD59-A6C34878D82A}">
                    <a16:rowId xmlns:a16="http://schemas.microsoft.com/office/drawing/2014/main" val="10000"/>
                  </a:ext>
                </a:extLst>
              </a:tr>
              <a:tr h="358297">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800" b="1" i="0" u="none" strike="noStrike" cap="none" normalizeH="0" baseline="0" dirty="0">
                          <a:ln>
                            <a:noFill/>
                          </a:ln>
                          <a:solidFill>
                            <a:schemeClr val="tx1"/>
                          </a:solidFill>
                          <a:effectLst/>
                          <a:latin typeface="+mn-lt"/>
                        </a:rPr>
                        <a:t>Non current assets</a:t>
                      </a:r>
                    </a:p>
                  </a:txBody>
                  <a:tcPr marL="91433" marR="91433" marT="45723" marB="45723" horzOverflow="overflow">
                    <a:lnL>
                      <a:noFill/>
                    </a:lnL>
                    <a:lnR>
                      <a:noFill/>
                    </a:lnR>
                    <a:lnT>
                      <a:noFill/>
                    </a:lnT>
                    <a:lnB>
                      <a:noFill/>
                    </a:lnB>
                    <a:lnTlToBr>
                      <a:noFill/>
                    </a:lnTlToBr>
                    <a:lnBlToTr>
                      <a:noFill/>
                    </a:lnBlToTr>
                    <a:solidFill>
                      <a:schemeClr val="bg1"/>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US" sz="1800" b="0" i="0" u="none" strike="noStrike" cap="none" normalizeH="0" baseline="0">
                        <a:ln>
                          <a:noFill/>
                        </a:ln>
                        <a:solidFill>
                          <a:schemeClr val="tx1"/>
                        </a:solidFill>
                        <a:effectLst/>
                        <a:latin typeface="+mn-lt"/>
                      </a:endParaRPr>
                    </a:p>
                  </a:txBody>
                  <a:tcPr marL="91433" marR="91433" marT="45723" marB="45723" horzOverflow="overflow">
                    <a:lnL>
                      <a:noFill/>
                    </a:lnL>
                    <a:lnR>
                      <a:noFill/>
                    </a:lnR>
                    <a:lnT>
                      <a:noFill/>
                    </a:lnT>
                    <a:lnB>
                      <a:noFill/>
                    </a:lnB>
                    <a:lnTlToBr>
                      <a:noFill/>
                    </a:lnTlToBr>
                    <a:lnBlToTr>
                      <a:noFill/>
                    </a:lnBlToTr>
                    <a:solidFill>
                      <a:schemeClr val="bg1"/>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US" sz="1800" b="0" i="0" u="none" strike="noStrike" cap="none" normalizeH="0" baseline="0">
                        <a:ln>
                          <a:noFill/>
                        </a:ln>
                        <a:solidFill>
                          <a:schemeClr val="tx1"/>
                        </a:solidFill>
                        <a:effectLst/>
                        <a:latin typeface="+mn-lt"/>
                      </a:endParaRPr>
                    </a:p>
                  </a:txBody>
                  <a:tcPr marL="91433" marR="91433" marT="45723" marB="45723" horzOverflow="overflow">
                    <a:lnL>
                      <a:noFill/>
                    </a:lnL>
                    <a:lnR>
                      <a:noFill/>
                    </a:lnR>
                    <a:lnT>
                      <a:noFill/>
                    </a:lnT>
                    <a:lnB>
                      <a:noFill/>
                    </a:lnB>
                    <a:lnTlToBr>
                      <a:noFill/>
                    </a:lnTlToBr>
                    <a:lnBlToTr>
                      <a:noFill/>
                    </a:lnBlToTr>
                    <a:solidFill>
                      <a:schemeClr val="bg1"/>
                    </a:solidFill>
                  </a:tcPr>
                </a:tc>
                <a:extLst>
                  <a:ext uri="{0D108BD9-81ED-4DB2-BD59-A6C34878D82A}">
                    <a16:rowId xmlns:a16="http://schemas.microsoft.com/office/drawing/2014/main" val="10001"/>
                  </a:ext>
                </a:extLst>
              </a:tr>
              <a:tr h="358297">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800" b="0" i="0" u="none" strike="noStrike" cap="none" normalizeH="0" baseline="0" dirty="0">
                          <a:ln>
                            <a:noFill/>
                          </a:ln>
                          <a:solidFill>
                            <a:schemeClr val="tx1"/>
                          </a:solidFill>
                          <a:effectLst/>
                          <a:latin typeface="+mn-lt"/>
                        </a:rPr>
                        <a:t>Van</a:t>
                      </a:r>
                    </a:p>
                  </a:txBody>
                  <a:tcPr marL="91433" marR="91433" marT="45723" marB="45723" horzOverflow="overflow">
                    <a:lnL>
                      <a:noFill/>
                    </a:lnL>
                    <a:lnR>
                      <a:noFill/>
                    </a:lnR>
                    <a:lnT>
                      <a:noFill/>
                    </a:lnT>
                    <a:lnB>
                      <a:noFill/>
                    </a:lnB>
                    <a:lnTlToBr>
                      <a:noFill/>
                    </a:lnTlToBr>
                    <a:lnBlToTr>
                      <a:noFill/>
                    </a:lnBlToTr>
                    <a:solidFill>
                      <a:schemeClr val="bg1"/>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800" b="0" i="0" u="none" strike="noStrike" cap="none" normalizeH="0" baseline="0" dirty="0">
                          <a:ln>
                            <a:noFill/>
                          </a:ln>
                          <a:solidFill>
                            <a:schemeClr val="tx1"/>
                          </a:solidFill>
                          <a:effectLst/>
                          <a:latin typeface="+mn-lt"/>
                        </a:rPr>
                        <a:t>5,000</a:t>
                      </a:r>
                    </a:p>
                  </a:txBody>
                  <a:tcPr marL="91433" marR="91433" marT="45723" marB="45723" horzOverflow="overflow">
                    <a:lnL>
                      <a:noFill/>
                    </a:lnL>
                    <a:lnR>
                      <a:noFill/>
                    </a:lnR>
                    <a:lnT>
                      <a:noFill/>
                    </a:lnT>
                    <a:lnB>
                      <a:noFill/>
                    </a:lnB>
                    <a:lnTlToBr>
                      <a:noFill/>
                    </a:lnTlToBr>
                    <a:lnBlToTr>
                      <a:noFill/>
                    </a:lnBlToTr>
                    <a:solidFill>
                      <a:schemeClr val="bg1"/>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US" sz="1800" b="0" i="0" u="none" strike="noStrike" cap="none" normalizeH="0" baseline="0">
                        <a:ln>
                          <a:noFill/>
                        </a:ln>
                        <a:solidFill>
                          <a:schemeClr val="tx1"/>
                        </a:solidFill>
                        <a:effectLst/>
                        <a:latin typeface="+mn-lt"/>
                      </a:endParaRPr>
                    </a:p>
                  </a:txBody>
                  <a:tcPr marL="91433" marR="91433" marT="45723" marB="45723" horzOverflow="overflow">
                    <a:lnL>
                      <a:noFill/>
                    </a:lnL>
                    <a:lnR>
                      <a:noFill/>
                    </a:lnR>
                    <a:lnT>
                      <a:noFill/>
                    </a:lnT>
                    <a:lnB>
                      <a:noFill/>
                    </a:lnB>
                    <a:lnTlToBr>
                      <a:noFill/>
                    </a:lnTlToBr>
                    <a:lnBlToTr>
                      <a:noFill/>
                    </a:lnBlToTr>
                    <a:solidFill>
                      <a:schemeClr val="bg1"/>
                    </a:solidFill>
                  </a:tcPr>
                </a:tc>
                <a:extLst>
                  <a:ext uri="{0D108BD9-81ED-4DB2-BD59-A6C34878D82A}">
                    <a16:rowId xmlns:a16="http://schemas.microsoft.com/office/drawing/2014/main" val="10002"/>
                  </a:ext>
                </a:extLst>
              </a:tr>
              <a:tr h="358297">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sz="1800" b="0" i="0" u="none" strike="noStrike" cap="none" normalizeH="0" baseline="0" dirty="0">
                        <a:ln>
                          <a:noFill/>
                        </a:ln>
                        <a:solidFill>
                          <a:schemeClr val="tx1"/>
                        </a:solidFill>
                        <a:effectLst/>
                        <a:latin typeface="+mn-lt"/>
                      </a:endParaRPr>
                    </a:p>
                  </a:txBody>
                  <a:tcPr marL="91433" marR="91433" marT="45723" marB="45723" horzOverflow="overflow">
                    <a:lnL>
                      <a:noFill/>
                    </a:lnL>
                    <a:lnR>
                      <a:noFill/>
                    </a:lnR>
                    <a:lnT>
                      <a:noFill/>
                    </a:lnT>
                    <a:lnB>
                      <a:noFill/>
                    </a:lnB>
                    <a:lnTlToBr>
                      <a:noFill/>
                    </a:lnTlToBr>
                    <a:lnBlToTr>
                      <a:noFill/>
                    </a:lnBlToTr>
                    <a:solidFill>
                      <a:schemeClr val="bg1"/>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GB" sz="1800" b="0" i="0" u="sng" strike="noStrike" cap="none" normalizeH="0" baseline="0" dirty="0">
                        <a:ln>
                          <a:noFill/>
                        </a:ln>
                        <a:solidFill>
                          <a:schemeClr val="tx1"/>
                        </a:solidFill>
                        <a:effectLst/>
                        <a:latin typeface="+mn-lt"/>
                      </a:endParaRPr>
                    </a:p>
                  </a:txBody>
                  <a:tcPr marL="91433" marR="91433" marT="45723" marB="45723" horzOverflow="overflow">
                    <a:lnL>
                      <a:noFill/>
                    </a:lnL>
                    <a:lnR>
                      <a:noFill/>
                    </a:lnR>
                    <a:lnT>
                      <a:noFill/>
                    </a:lnT>
                    <a:lnB>
                      <a:noFill/>
                    </a:lnB>
                    <a:lnTlToBr>
                      <a:noFill/>
                    </a:lnTlToBr>
                    <a:lnBlToTr>
                      <a:noFill/>
                    </a:lnBlToTr>
                    <a:solidFill>
                      <a:schemeClr val="bg1"/>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800" b="1" i="0" u="none" strike="noStrike" cap="none" normalizeH="0" baseline="0" dirty="0">
                          <a:ln>
                            <a:noFill/>
                          </a:ln>
                          <a:solidFill>
                            <a:schemeClr val="tx1"/>
                          </a:solidFill>
                          <a:effectLst/>
                          <a:latin typeface="+mn-lt"/>
                        </a:rPr>
                        <a:t>5,000</a:t>
                      </a:r>
                    </a:p>
                  </a:txBody>
                  <a:tcPr marL="91433" marR="91433" marT="45723" marB="45723" horzOverflow="overflow">
                    <a:lnL>
                      <a:noFill/>
                    </a:lnL>
                    <a:lnR>
                      <a:noFill/>
                    </a:lnR>
                    <a:lnT>
                      <a:noFill/>
                    </a:lnT>
                    <a:lnB>
                      <a:noFill/>
                    </a:lnB>
                    <a:lnTlToBr>
                      <a:noFill/>
                    </a:lnTlToBr>
                    <a:lnBlToTr>
                      <a:noFill/>
                    </a:lnBlToTr>
                    <a:solidFill>
                      <a:schemeClr val="bg1"/>
                    </a:solidFill>
                  </a:tcPr>
                </a:tc>
                <a:extLst>
                  <a:ext uri="{0D108BD9-81ED-4DB2-BD59-A6C34878D82A}">
                    <a16:rowId xmlns:a16="http://schemas.microsoft.com/office/drawing/2014/main" val="10003"/>
                  </a:ext>
                </a:extLst>
              </a:tr>
              <a:tr h="358297">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800" b="1" i="0" u="none" strike="noStrike" cap="none" normalizeH="0" baseline="0" dirty="0">
                          <a:ln>
                            <a:noFill/>
                          </a:ln>
                          <a:solidFill>
                            <a:schemeClr val="tx1"/>
                          </a:solidFill>
                          <a:effectLst/>
                          <a:latin typeface="+mn-lt"/>
                        </a:rPr>
                        <a:t>Current assets</a:t>
                      </a:r>
                    </a:p>
                  </a:txBody>
                  <a:tcPr marL="91433" marR="91433" marT="45723" marB="45723" horzOverflow="overflow">
                    <a:lnL>
                      <a:noFill/>
                    </a:lnL>
                    <a:lnR>
                      <a:noFill/>
                    </a:lnR>
                    <a:lnT>
                      <a:noFill/>
                    </a:lnT>
                    <a:lnB>
                      <a:noFill/>
                    </a:lnB>
                    <a:lnTlToBr>
                      <a:noFill/>
                    </a:lnTlToBr>
                    <a:lnBlToTr>
                      <a:noFill/>
                    </a:lnBlToTr>
                    <a:solidFill>
                      <a:schemeClr val="bg1"/>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US" sz="1800" b="0" i="0" u="none" strike="noStrike" cap="none" normalizeH="0" baseline="0">
                        <a:ln>
                          <a:noFill/>
                        </a:ln>
                        <a:solidFill>
                          <a:schemeClr val="tx1"/>
                        </a:solidFill>
                        <a:effectLst/>
                        <a:latin typeface="+mn-lt"/>
                      </a:endParaRPr>
                    </a:p>
                  </a:txBody>
                  <a:tcPr marL="91433" marR="91433" marT="45723" marB="45723" horzOverflow="overflow">
                    <a:lnL>
                      <a:noFill/>
                    </a:lnL>
                    <a:lnR>
                      <a:noFill/>
                    </a:lnR>
                    <a:lnT>
                      <a:noFill/>
                    </a:lnT>
                    <a:lnB>
                      <a:noFill/>
                    </a:lnB>
                    <a:lnTlToBr>
                      <a:noFill/>
                    </a:lnTlToBr>
                    <a:lnBlToTr>
                      <a:noFill/>
                    </a:lnBlToTr>
                    <a:solidFill>
                      <a:schemeClr val="bg1"/>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US" sz="1800" b="0" i="0" u="none" strike="noStrike" cap="none" normalizeH="0" baseline="0">
                        <a:ln>
                          <a:noFill/>
                        </a:ln>
                        <a:solidFill>
                          <a:schemeClr val="tx1"/>
                        </a:solidFill>
                        <a:effectLst/>
                        <a:latin typeface="+mn-lt"/>
                      </a:endParaRPr>
                    </a:p>
                  </a:txBody>
                  <a:tcPr marL="91433" marR="91433" marT="45723" marB="45723" horzOverflow="overflow">
                    <a:lnL>
                      <a:noFill/>
                    </a:lnL>
                    <a:lnR>
                      <a:noFill/>
                    </a:lnR>
                    <a:lnT>
                      <a:noFill/>
                    </a:lnT>
                    <a:lnB>
                      <a:noFill/>
                    </a:lnB>
                    <a:lnTlToBr>
                      <a:noFill/>
                    </a:lnTlToBr>
                    <a:lnBlToTr>
                      <a:noFill/>
                    </a:lnBlToTr>
                    <a:solidFill>
                      <a:schemeClr val="bg1"/>
                    </a:solidFill>
                  </a:tcPr>
                </a:tc>
                <a:extLst>
                  <a:ext uri="{0D108BD9-81ED-4DB2-BD59-A6C34878D82A}">
                    <a16:rowId xmlns:a16="http://schemas.microsoft.com/office/drawing/2014/main" val="10004"/>
                  </a:ext>
                </a:extLst>
              </a:tr>
              <a:tr h="358297">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800" b="0" i="0" u="none" strike="noStrike" cap="none" normalizeH="0" baseline="0" dirty="0">
                          <a:ln>
                            <a:noFill/>
                          </a:ln>
                          <a:solidFill>
                            <a:schemeClr val="tx1"/>
                          </a:solidFill>
                          <a:effectLst/>
                          <a:latin typeface="+mn-lt"/>
                        </a:rPr>
                        <a:t>Inventories</a:t>
                      </a:r>
                    </a:p>
                  </a:txBody>
                  <a:tcPr marL="91433" marR="91433" marT="45723" marB="45723" horzOverflow="overflow">
                    <a:lnL>
                      <a:noFill/>
                    </a:lnL>
                    <a:lnR>
                      <a:noFill/>
                    </a:lnR>
                    <a:lnT>
                      <a:noFill/>
                    </a:lnT>
                    <a:lnB>
                      <a:noFill/>
                    </a:lnB>
                    <a:lnTlToBr>
                      <a:noFill/>
                    </a:lnTlToBr>
                    <a:lnBlToTr>
                      <a:noFill/>
                    </a:lnBlToTr>
                    <a:solidFill>
                      <a:schemeClr val="bg1"/>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800" b="0" i="0" u="none" strike="noStrike" cap="none" normalizeH="0" baseline="0" dirty="0">
                          <a:ln>
                            <a:noFill/>
                          </a:ln>
                          <a:solidFill>
                            <a:schemeClr val="tx1"/>
                          </a:solidFill>
                          <a:effectLst/>
                          <a:latin typeface="+mn-lt"/>
                        </a:rPr>
                        <a:t>3,000</a:t>
                      </a:r>
                    </a:p>
                  </a:txBody>
                  <a:tcPr marL="91433" marR="91433" marT="45723" marB="45723" horzOverflow="overflow">
                    <a:lnL>
                      <a:noFill/>
                    </a:lnL>
                    <a:lnR>
                      <a:noFill/>
                    </a:lnR>
                    <a:lnT>
                      <a:noFill/>
                    </a:lnT>
                    <a:lnB>
                      <a:noFill/>
                    </a:lnB>
                    <a:lnTlToBr>
                      <a:noFill/>
                    </a:lnTlToBr>
                    <a:lnBlToTr>
                      <a:noFill/>
                    </a:lnBlToTr>
                    <a:solidFill>
                      <a:schemeClr val="bg1"/>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US" sz="1800" b="0" i="0" u="none" strike="noStrike" cap="none" normalizeH="0" baseline="0">
                        <a:ln>
                          <a:noFill/>
                        </a:ln>
                        <a:solidFill>
                          <a:schemeClr val="tx1"/>
                        </a:solidFill>
                        <a:effectLst/>
                        <a:latin typeface="+mn-lt"/>
                      </a:endParaRPr>
                    </a:p>
                  </a:txBody>
                  <a:tcPr marL="91433" marR="91433" marT="45723" marB="45723" horzOverflow="overflow">
                    <a:lnL>
                      <a:noFill/>
                    </a:lnL>
                    <a:lnR>
                      <a:noFill/>
                    </a:lnR>
                    <a:lnT>
                      <a:noFill/>
                    </a:lnT>
                    <a:lnB>
                      <a:noFill/>
                    </a:lnB>
                    <a:lnTlToBr>
                      <a:noFill/>
                    </a:lnTlToBr>
                    <a:lnBlToTr>
                      <a:noFill/>
                    </a:lnBlToTr>
                    <a:solidFill>
                      <a:schemeClr val="bg1"/>
                    </a:solidFill>
                  </a:tcPr>
                </a:tc>
                <a:extLst>
                  <a:ext uri="{0D108BD9-81ED-4DB2-BD59-A6C34878D82A}">
                    <a16:rowId xmlns:a16="http://schemas.microsoft.com/office/drawing/2014/main" val="10005"/>
                  </a:ext>
                </a:extLst>
              </a:tr>
              <a:tr h="358297">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800" b="0" i="0" u="none" strike="noStrike" cap="none" normalizeH="0" baseline="0" dirty="0">
                          <a:ln>
                            <a:noFill/>
                          </a:ln>
                          <a:solidFill>
                            <a:schemeClr val="tx1"/>
                          </a:solidFill>
                          <a:effectLst/>
                          <a:latin typeface="+mn-lt"/>
                        </a:rPr>
                        <a:t>Bank</a:t>
                      </a:r>
                    </a:p>
                  </a:txBody>
                  <a:tcPr marL="91433" marR="91433" marT="45723" marB="45723" horzOverflow="overflow">
                    <a:lnL>
                      <a:noFill/>
                    </a:lnL>
                    <a:lnR>
                      <a:noFill/>
                    </a:lnR>
                    <a:lnT>
                      <a:noFill/>
                    </a:lnT>
                    <a:lnB>
                      <a:noFill/>
                    </a:lnB>
                    <a:lnTlToBr>
                      <a:noFill/>
                    </a:lnTlToBr>
                    <a:lnBlToTr>
                      <a:noFill/>
                    </a:lnBlToTr>
                    <a:solidFill>
                      <a:schemeClr val="bg1"/>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800" b="0" i="0" u="none" strike="noStrike" cap="none" normalizeH="0" baseline="0" dirty="0">
                          <a:ln>
                            <a:noFill/>
                          </a:ln>
                          <a:solidFill>
                            <a:schemeClr val="tx1"/>
                          </a:solidFill>
                          <a:effectLst/>
                          <a:latin typeface="+mn-lt"/>
                        </a:rPr>
                        <a:t>17,000</a:t>
                      </a:r>
                    </a:p>
                  </a:txBody>
                  <a:tcPr marL="91433" marR="91433" marT="45723" marB="45723" horzOverflow="overflow">
                    <a:lnL>
                      <a:noFill/>
                    </a:lnL>
                    <a:lnR>
                      <a:noFill/>
                    </a:lnR>
                    <a:lnT>
                      <a:noFill/>
                    </a:lnT>
                    <a:lnB>
                      <a:noFill/>
                    </a:lnB>
                    <a:lnTlToBr>
                      <a:noFill/>
                    </a:lnTlToBr>
                    <a:lnBlToTr>
                      <a:noFill/>
                    </a:lnBlToTr>
                    <a:solidFill>
                      <a:schemeClr val="bg1"/>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US" sz="1800" b="0" i="0" u="none" strike="noStrike" cap="none" normalizeH="0" baseline="0">
                        <a:ln>
                          <a:noFill/>
                        </a:ln>
                        <a:solidFill>
                          <a:schemeClr val="tx1"/>
                        </a:solidFill>
                        <a:effectLst/>
                        <a:latin typeface="+mn-lt"/>
                      </a:endParaRPr>
                    </a:p>
                  </a:txBody>
                  <a:tcPr marL="91433" marR="91433" marT="45723" marB="45723" horzOverflow="overflow">
                    <a:lnL>
                      <a:noFill/>
                    </a:lnL>
                    <a:lnR>
                      <a:noFill/>
                    </a:lnR>
                    <a:lnT>
                      <a:noFill/>
                    </a:lnT>
                    <a:lnB>
                      <a:noFill/>
                    </a:lnB>
                    <a:lnTlToBr>
                      <a:noFill/>
                    </a:lnTlToBr>
                    <a:lnBlToTr>
                      <a:noFill/>
                    </a:lnBlToTr>
                    <a:solidFill>
                      <a:schemeClr val="bg1"/>
                    </a:solidFill>
                  </a:tcPr>
                </a:tc>
                <a:extLst>
                  <a:ext uri="{0D108BD9-81ED-4DB2-BD59-A6C34878D82A}">
                    <a16:rowId xmlns:a16="http://schemas.microsoft.com/office/drawing/2014/main" val="10006"/>
                  </a:ext>
                </a:extLst>
              </a:tr>
              <a:tr h="358297">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sz="1800" b="0" i="0" u="none" strike="noStrike" cap="none" normalizeH="0" baseline="0" dirty="0">
                        <a:ln>
                          <a:noFill/>
                        </a:ln>
                        <a:solidFill>
                          <a:schemeClr val="tx1"/>
                        </a:solidFill>
                        <a:effectLst/>
                        <a:latin typeface="+mn-lt"/>
                      </a:endParaRPr>
                    </a:p>
                  </a:txBody>
                  <a:tcPr marL="91433" marR="91433" marT="45723" marB="45723" horzOverflow="overflow">
                    <a:lnL>
                      <a:noFill/>
                    </a:lnL>
                    <a:lnR>
                      <a:noFill/>
                    </a:lnR>
                    <a:lnT>
                      <a:noFill/>
                    </a:lnT>
                    <a:lnB>
                      <a:noFill/>
                    </a:lnB>
                    <a:lnTlToBr>
                      <a:noFill/>
                    </a:lnTlToBr>
                    <a:lnBlToTr>
                      <a:noFill/>
                    </a:lnBlToTr>
                    <a:solidFill>
                      <a:schemeClr val="bg1"/>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GB" sz="1800" b="0" i="0" u="sng" strike="noStrike" cap="none" normalizeH="0" baseline="0" dirty="0">
                        <a:ln>
                          <a:noFill/>
                        </a:ln>
                        <a:solidFill>
                          <a:schemeClr val="tx1"/>
                        </a:solidFill>
                        <a:effectLst/>
                        <a:latin typeface="+mn-lt"/>
                      </a:endParaRPr>
                    </a:p>
                  </a:txBody>
                  <a:tcPr marL="91433" marR="91433" marT="45723" marB="45723" horzOverflow="overflow">
                    <a:lnL>
                      <a:noFill/>
                    </a:lnL>
                    <a:lnR>
                      <a:noFill/>
                    </a:lnR>
                    <a:lnT>
                      <a:noFill/>
                    </a:lnT>
                    <a:lnB>
                      <a:noFill/>
                    </a:lnB>
                    <a:lnTlToBr>
                      <a:noFill/>
                    </a:lnTlToBr>
                    <a:lnBlToTr>
                      <a:noFill/>
                    </a:lnBlToTr>
                    <a:solidFill>
                      <a:schemeClr val="bg1"/>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800" b="1" i="0" u="sng" strike="noStrike" cap="none" normalizeH="0" baseline="0" dirty="0">
                          <a:ln>
                            <a:noFill/>
                          </a:ln>
                          <a:solidFill>
                            <a:schemeClr val="tx1"/>
                          </a:solidFill>
                          <a:effectLst/>
                          <a:latin typeface="+mn-lt"/>
                        </a:rPr>
                        <a:t>20,000</a:t>
                      </a:r>
                    </a:p>
                  </a:txBody>
                  <a:tcPr marL="91433" marR="91433" marT="45723" marB="45723" horzOverflow="overflow">
                    <a:lnL>
                      <a:noFill/>
                    </a:lnL>
                    <a:lnR>
                      <a:noFill/>
                    </a:lnR>
                    <a:lnT>
                      <a:noFill/>
                    </a:lnT>
                    <a:lnB>
                      <a:noFill/>
                    </a:lnB>
                    <a:lnTlToBr>
                      <a:noFill/>
                    </a:lnTlToBr>
                    <a:lnBlToTr>
                      <a:noFill/>
                    </a:lnBlToTr>
                    <a:solidFill>
                      <a:schemeClr val="bg1"/>
                    </a:solidFill>
                  </a:tcPr>
                </a:tc>
                <a:extLst>
                  <a:ext uri="{0D108BD9-81ED-4DB2-BD59-A6C34878D82A}">
                    <a16:rowId xmlns:a16="http://schemas.microsoft.com/office/drawing/2014/main" val="10007"/>
                  </a:ext>
                </a:extLst>
              </a:tr>
              <a:tr h="358297">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800" b="1" i="0" u="none" strike="noStrike" cap="none" normalizeH="0" baseline="0" dirty="0">
                          <a:ln>
                            <a:noFill/>
                          </a:ln>
                          <a:solidFill>
                            <a:srgbClr val="0070C0"/>
                          </a:solidFill>
                          <a:effectLst/>
                          <a:latin typeface="+mn-lt"/>
                        </a:rPr>
                        <a:t>Total assets</a:t>
                      </a:r>
                    </a:p>
                  </a:txBody>
                  <a:tcPr marL="91433" marR="91433" marT="45723" marB="45723" horzOverflow="overflow">
                    <a:lnL>
                      <a:noFill/>
                    </a:lnL>
                    <a:lnR>
                      <a:noFill/>
                    </a:lnR>
                    <a:lnT>
                      <a:noFill/>
                    </a:lnT>
                    <a:lnB>
                      <a:noFill/>
                    </a:lnB>
                    <a:lnTlToBr>
                      <a:noFill/>
                    </a:lnTlToBr>
                    <a:lnBlToTr>
                      <a:noFill/>
                    </a:lnBlToTr>
                    <a:solidFill>
                      <a:schemeClr val="bg1"/>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US" sz="1800" b="1" i="0" u="none" strike="noStrike" cap="none" normalizeH="0" baseline="0" dirty="0">
                        <a:ln>
                          <a:noFill/>
                        </a:ln>
                        <a:solidFill>
                          <a:srgbClr val="0070C0"/>
                        </a:solidFill>
                        <a:effectLst/>
                        <a:latin typeface="+mn-lt"/>
                      </a:endParaRPr>
                    </a:p>
                  </a:txBody>
                  <a:tcPr marL="91433" marR="91433" marT="45723" marB="45723" horzOverflow="overflow">
                    <a:lnL>
                      <a:noFill/>
                    </a:lnL>
                    <a:lnR>
                      <a:noFill/>
                    </a:lnR>
                    <a:lnT>
                      <a:noFill/>
                    </a:lnT>
                    <a:lnB>
                      <a:noFill/>
                    </a:lnB>
                    <a:lnTlToBr>
                      <a:noFill/>
                    </a:lnTlToBr>
                    <a:lnBlToTr>
                      <a:noFill/>
                    </a:lnBlToTr>
                    <a:solidFill>
                      <a:schemeClr val="bg1"/>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800" b="1" i="0" u="sng" strike="noStrike" cap="none" normalizeH="0" baseline="0" dirty="0">
                          <a:ln>
                            <a:noFill/>
                          </a:ln>
                          <a:solidFill>
                            <a:srgbClr val="0070C0"/>
                          </a:solidFill>
                          <a:effectLst/>
                          <a:latin typeface="+mn-lt"/>
                        </a:rPr>
                        <a:t>25,000</a:t>
                      </a:r>
                    </a:p>
                  </a:txBody>
                  <a:tcPr marL="91433" marR="91433" marT="45723" marB="45723" horzOverflow="overflow">
                    <a:lnL>
                      <a:noFill/>
                    </a:lnL>
                    <a:lnR>
                      <a:noFill/>
                    </a:lnR>
                    <a:lnT>
                      <a:noFill/>
                    </a:lnT>
                    <a:lnB>
                      <a:noFill/>
                    </a:lnB>
                    <a:lnTlToBr>
                      <a:noFill/>
                    </a:lnTlToBr>
                    <a:lnBlToTr>
                      <a:noFill/>
                    </a:lnBlToTr>
                    <a:solidFill>
                      <a:schemeClr val="bg1"/>
                    </a:solidFill>
                  </a:tcPr>
                </a:tc>
                <a:extLst>
                  <a:ext uri="{0D108BD9-81ED-4DB2-BD59-A6C34878D82A}">
                    <a16:rowId xmlns:a16="http://schemas.microsoft.com/office/drawing/2014/main" val="10008"/>
                  </a:ext>
                </a:extLst>
              </a:tr>
              <a:tr h="358297">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800" b="1" i="0" u="sng" strike="noStrike" cap="none" normalizeH="0" baseline="0" dirty="0">
                          <a:ln>
                            <a:noFill/>
                          </a:ln>
                          <a:solidFill>
                            <a:schemeClr val="tx1"/>
                          </a:solidFill>
                          <a:effectLst/>
                          <a:latin typeface="+mn-lt"/>
                        </a:rPr>
                        <a:t>LIABILITIES</a:t>
                      </a:r>
                    </a:p>
                  </a:txBody>
                  <a:tcPr marL="91433" marR="91433" marT="45723" marB="45723" horzOverflow="overflow">
                    <a:lnL>
                      <a:noFill/>
                    </a:lnL>
                    <a:lnR>
                      <a:noFill/>
                    </a:lnR>
                    <a:lnT>
                      <a:noFill/>
                    </a:lnT>
                    <a:lnB>
                      <a:noFill/>
                    </a:lnB>
                    <a:lnTlToBr>
                      <a:noFill/>
                    </a:lnTlToBr>
                    <a:lnBlToTr>
                      <a:noFill/>
                    </a:lnBlToTr>
                    <a:solidFill>
                      <a:schemeClr val="bg1"/>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US" sz="1800" b="0" i="0" u="none" strike="noStrike" cap="none" normalizeH="0" baseline="0">
                        <a:ln>
                          <a:noFill/>
                        </a:ln>
                        <a:solidFill>
                          <a:schemeClr val="tx1"/>
                        </a:solidFill>
                        <a:effectLst/>
                        <a:latin typeface="+mn-lt"/>
                      </a:endParaRPr>
                    </a:p>
                  </a:txBody>
                  <a:tcPr marL="91433" marR="91433" marT="45723" marB="45723" horzOverflow="overflow">
                    <a:lnL>
                      <a:noFill/>
                    </a:lnL>
                    <a:lnR>
                      <a:noFill/>
                    </a:lnR>
                    <a:lnT>
                      <a:noFill/>
                    </a:lnT>
                    <a:lnB>
                      <a:noFill/>
                    </a:lnB>
                    <a:lnTlToBr>
                      <a:noFill/>
                    </a:lnTlToBr>
                    <a:lnBlToTr>
                      <a:noFill/>
                    </a:lnBlToTr>
                    <a:solidFill>
                      <a:schemeClr val="bg1"/>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US" sz="1800" b="0" i="0" u="none" strike="noStrike" cap="none" normalizeH="0" baseline="0">
                        <a:ln>
                          <a:noFill/>
                        </a:ln>
                        <a:solidFill>
                          <a:schemeClr val="tx1"/>
                        </a:solidFill>
                        <a:effectLst/>
                        <a:latin typeface="+mn-lt"/>
                      </a:endParaRPr>
                    </a:p>
                  </a:txBody>
                  <a:tcPr marL="91433" marR="91433" marT="45723" marB="45723" horzOverflow="overflow">
                    <a:lnL>
                      <a:noFill/>
                    </a:lnL>
                    <a:lnR>
                      <a:noFill/>
                    </a:lnR>
                    <a:lnT>
                      <a:noFill/>
                    </a:lnT>
                    <a:lnB>
                      <a:noFill/>
                    </a:lnB>
                    <a:lnTlToBr>
                      <a:noFill/>
                    </a:lnTlToBr>
                    <a:lnBlToTr>
                      <a:noFill/>
                    </a:lnBlToTr>
                    <a:solidFill>
                      <a:schemeClr val="bg1"/>
                    </a:solidFill>
                  </a:tcPr>
                </a:tc>
                <a:extLst>
                  <a:ext uri="{0D108BD9-81ED-4DB2-BD59-A6C34878D82A}">
                    <a16:rowId xmlns:a16="http://schemas.microsoft.com/office/drawing/2014/main" val="10009"/>
                  </a:ext>
                </a:extLst>
              </a:tr>
              <a:tr h="358297">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800" b="1" i="0" u="none" strike="noStrike" cap="none" normalizeH="0" baseline="0" dirty="0">
                          <a:ln>
                            <a:noFill/>
                          </a:ln>
                          <a:solidFill>
                            <a:schemeClr val="tx1"/>
                          </a:solidFill>
                          <a:effectLst/>
                          <a:latin typeface="+mn-lt"/>
                        </a:rPr>
                        <a:t>Current liabilities</a:t>
                      </a:r>
                    </a:p>
                  </a:txBody>
                  <a:tcPr marL="91433" marR="91433" marT="45723" marB="45723" horzOverflow="overflow">
                    <a:lnL>
                      <a:noFill/>
                    </a:lnL>
                    <a:lnR>
                      <a:noFill/>
                    </a:lnR>
                    <a:lnT>
                      <a:noFill/>
                    </a:lnT>
                    <a:lnB>
                      <a:noFill/>
                    </a:lnB>
                    <a:lnTlToBr>
                      <a:noFill/>
                    </a:lnTlToBr>
                    <a:lnBlToTr>
                      <a:noFill/>
                    </a:lnBlToTr>
                    <a:solidFill>
                      <a:schemeClr val="bg1"/>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800" b="0" i="0" u="none" strike="noStrike" cap="none" normalizeH="0" baseline="0" dirty="0">
                          <a:ln>
                            <a:noFill/>
                          </a:ln>
                          <a:solidFill>
                            <a:schemeClr val="tx1"/>
                          </a:solidFill>
                          <a:effectLst/>
                          <a:latin typeface="+mn-lt"/>
                        </a:rPr>
                        <a:t>3,000</a:t>
                      </a:r>
                    </a:p>
                  </a:txBody>
                  <a:tcPr marL="91433" marR="91433" marT="45723" marB="45723" horzOverflow="overflow">
                    <a:lnL>
                      <a:noFill/>
                    </a:lnL>
                    <a:lnR>
                      <a:noFill/>
                    </a:lnR>
                    <a:lnT>
                      <a:noFill/>
                    </a:lnT>
                    <a:lnB>
                      <a:noFill/>
                    </a:lnB>
                    <a:lnTlToBr>
                      <a:noFill/>
                    </a:lnTlToBr>
                    <a:lnBlToTr>
                      <a:noFill/>
                    </a:lnBlToTr>
                    <a:solidFill>
                      <a:schemeClr val="bg1"/>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US" sz="1800" b="0" i="0" u="none" strike="noStrike" cap="none" normalizeH="0" baseline="0" dirty="0">
                        <a:ln>
                          <a:noFill/>
                        </a:ln>
                        <a:solidFill>
                          <a:schemeClr val="tx1"/>
                        </a:solidFill>
                        <a:effectLst/>
                        <a:latin typeface="+mn-lt"/>
                      </a:endParaRPr>
                    </a:p>
                  </a:txBody>
                  <a:tcPr marL="91433" marR="91433" marT="45723" marB="45723" horzOverflow="overflow">
                    <a:lnL>
                      <a:noFill/>
                    </a:lnL>
                    <a:lnR>
                      <a:noFill/>
                    </a:lnR>
                    <a:lnT>
                      <a:noFill/>
                    </a:lnT>
                    <a:lnB>
                      <a:noFill/>
                    </a:lnB>
                    <a:lnTlToBr>
                      <a:noFill/>
                    </a:lnTlToBr>
                    <a:lnBlToTr>
                      <a:noFill/>
                    </a:lnBlToTr>
                    <a:solidFill>
                      <a:schemeClr val="bg1"/>
                    </a:solidFill>
                  </a:tcPr>
                </a:tc>
                <a:extLst>
                  <a:ext uri="{0D108BD9-81ED-4DB2-BD59-A6C34878D82A}">
                    <a16:rowId xmlns:a16="http://schemas.microsoft.com/office/drawing/2014/main" val="10010"/>
                  </a:ext>
                </a:extLst>
              </a:tr>
              <a:tr h="68076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800" b="1" i="0" u="none" strike="noStrike" cap="none" normalizeH="0" baseline="0" dirty="0">
                          <a:ln>
                            <a:noFill/>
                          </a:ln>
                          <a:solidFill>
                            <a:schemeClr val="tx1"/>
                          </a:solidFill>
                          <a:effectLst/>
                          <a:latin typeface="+mn-lt"/>
                        </a:rPr>
                        <a:t>Non current liabilities</a:t>
                      </a:r>
                    </a:p>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sz="1800" b="1" i="0" u="none" strike="noStrike" cap="none" normalizeH="0" baseline="0" dirty="0">
                        <a:ln>
                          <a:noFill/>
                        </a:ln>
                        <a:solidFill>
                          <a:schemeClr val="tx1"/>
                        </a:solidFill>
                        <a:effectLst/>
                        <a:latin typeface="+mn-lt"/>
                      </a:endParaRPr>
                    </a:p>
                  </a:txBody>
                  <a:tcPr marL="91433" marR="91433" marT="45723" marB="45723" horzOverflow="overflow">
                    <a:lnL>
                      <a:noFill/>
                    </a:lnL>
                    <a:lnR>
                      <a:noFill/>
                    </a:lnR>
                    <a:lnT>
                      <a:noFill/>
                    </a:lnT>
                    <a:lnB>
                      <a:noFill/>
                    </a:lnB>
                    <a:lnTlToBr>
                      <a:noFill/>
                    </a:lnTlToBr>
                    <a:lnBlToTr>
                      <a:noFill/>
                    </a:lnBlToTr>
                    <a:solidFill>
                      <a:schemeClr val="bg1"/>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800" b="0" i="0" u="none" strike="noStrike" cap="none" normalizeH="0" baseline="0" dirty="0">
                          <a:ln>
                            <a:noFill/>
                          </a:ln>
                          <a:solidFill>
                            <a:schemeClr val="tx1"/>
                          </a:solidFill>
                          <a:effectLst/>
                          <a:latin typeface="+mn-lt"/>
                        </a:rPr>
                        <a:t>12,000</a:t>
                      </a:r>
                    </a:p>
                  </a:txBody>
                  <a:tcPr marL="91433" marR="91433" marT="45723" marB="45723" horzOverflow="overflow">
                    <a:lnL>
                      <a:noFill/>
                    </a:lnL>
                    <a:lnR>
                      <a:noFill/>
                    </a:lnR>
                    <a:lnT>
                      <a:noFill/>
                    </a:lnT>
                    <a:lnB>
                      <a:noFill/>
                    </a:lnB>
                    <a:lnTlToBr>
                      <a:noFill/>
                    </a:lnTlToBr>
                    <a:lnBlToTr>
                      <a:noFill/>
                    </a:lnBlToTr>
                    <a:solidFill>
                      <a:schemeClr val="bg1"/>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US" sz="1800" b="0" i="0" u="none" strike="noStrike" cap="none" normalizeH="0" baseline="0" dirty="0">
                        <a:ln>
                          <a:noFill/>
                        </a:ln>
                        <a:solidFill>
                          <a:schemeClr val="tx1"/>
                        </a:solidFill>
                        <a:effectLst/>
                        <a:latin typeface="+mn-lt"/>
                      </a:endParaRPr>
                    </a:p>
                  </a:txBody>
                  <a:tcPr marL="91433" marR="91433" marT="45723" marB="45723" horzOverflow="overflow">
                    <a:lnL>
                      <a:noFill/>
                    </a:lnL>
                    <a:lnR>
                      <a:noFill/>
                    </a:lnR>
                    <a:lnT>
                      <a:noFill/>
                    </a:lnT>
                    <a:lnB>
                      <a:noFill/>
                    </a:lnB>
                    <a:lnTlToBr>
                      <a:noFill/>
                    </a:lnTlToBr>
                    <a:lnBlToTr>
                      <a:noFill/>
                    </a:lnBlToTr>
                    <a:solidFill>
                      <a:schemeClr val="bg1"/>
                    </a:solidFill>
                  </a:tcPr>
                </a:tc>
                <a:extLst>
                  <a:ext uri="{0D108BD9-81ED-4DB2-BD59-A6C34878D82A}">
                    <a16:rowId xmlns:a16="http://schemas.microsoft.com/office/drawing/2014/main" val="10011"/>
                  </a:ext>
                </a:extLst>
              </a:tr>
              <a:tr h="68076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800" b="1" i="0" u="none" strike="noStrike" kern="1200" cap="none" normalizeH="0" baseline="0" dirty="0">
                          <a:ln>
                            <a:noFill/>
                          </a:ln>
                          <a:solidFill>
                            <a:srgbClr val="FF0000"/>
                          </a:solidFill>
                          <a:effectLst/>
                          <a:latin typeface="+mn-lt"/>
                          <a:ea typeface="+mn-ea"/>
                          <a:cs typeface="+mn-cs"/>
                        </a:rPr>
                        <a:t>Total liabilities</a:t>
                      </a:r>
                    </a:p>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sz="1800" b="1" i="0" u="none" strike="noStrike" kern="1200" cap="none" normalizeH="0" baseline="0" dirty="0">
                        <a:ln>
                          <a:noFill/>
                        </a:ln>
                        <a:solidFill>
                          <a:srgbClr val="FF0000"/>
                        </a:solidFill>
                        <a:effectLst/>
                        <a:latin typeface="+mn-lt"/>
                        <a:ea typeface="+mn-ea"/>
                        <a:cs typeface="+mn-cs"/>
                      </a:endParaRPr>
                    </a:p>
                  </a:txBody>
                  <a:tcPr marL="91433" marR="91433" marT="45723" marB="45723" horzOverflow="overflow">
                    <a:lnL>
                      <a:noFill/>
                    </a:lnL>
                    <a:lnR>
                      <a:noFill/>
                    </a:lnR>
                    <a:lnT>
                      <a:noFill/>
                    </a:lnT>
                    <a:lnB>
                      <a:noFill/>
                    </a:lnB>
                    <a:lnTlToBr>
                      <a:noFill/>
                    </a:lnTlToBr>
                    <a:lnBlToTr>
                      <a:noFill/>
                    </a:lnBlToTr>
                    <a:solidFill>
                      <a:schemeClr val="bg1"/>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US" sz="1800" b="0" i="0" u="none" strike="noStrike" cap="none" normalizeH="0" baseline="0" dirty="0">
                        <a:ln>
                          <a:noFill/>
                        </a:ln>
                        <a:solidFill>
                          <a:schemeClr val="tx1"/>
                        </a:solidFill>
                        <a:effectLst/>
                        <a:latin typeface="+mn-lt"/>
                      </a:endParaRPr>
                    </a:p>
                  </a:txBody>
                  <a:tcPr marL="91433" marR="91433" marT="45723" marB="45723" horzOverflow="overflow">
                    <a:lnL>
                      <a:noFill/>
                    </a:lnL>
                    <a:lnR>
                      <a:noFill/>
                    </a:lnR>
                    <a:lnT>
                      <a:noFill/>
                    </a:lnT>
                    <a:lnB>
                      <a:noFill/>
                    </a:lnB>
                    <a:lnTlToBr>
                      <a:noFill/>
                    </a:lnTlToBr>
                    <a:lnBlToTr>
                      <a:noFill/>
                    </a:lnBlToTr>
                    <a:solidFill>
                      <a:schemeClr val="bg1"/>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800" b="1" i="0" u="none" strike="noStrike" kern="1200" cap="none" normalizeH="0" baseline="0" dirty="0">
                          <a:ln>
                            <a:noFill/>
                          </a:ln>
                          <a:solidFill>
                            <a:srgbClr val="FF0000"/>
                          </a:solidFill>
                          <a:effectLst/>
                          <a:latin typeface="+mn-lt"/>
                          <a:ea typeface="+mn-ea"/>
                          <a:cs typeface="+mn-cs"/>
                        </a:rPr>
                        <a:t>15,000</a:t>
                      </a:r>
                    </a:p>
                  </a:txBody>
                  <a:tcPr marL="91433" marR="91433" marT="45723" marB="45723" horzOverflow="overflow">
                    <a:lnL>
                      <a:noFill/>
                    </a:lnL>
                    <a:lnR>
                      <a:noFill/>
                    </a:lnR>
                    <a:lnT>
                      <a:noFill/>
                    </a:lnT>
                    <a:lnB>
                      <a:noFill/>
                    </a:lnB>
                    <a:lnTlToBr>
                      <a:noFill/>
                    </a:lnTlToBr>
                    <a:lnBlToTr>
                      <a:noFill/>
                    </a:lnBlToTr>
                    <a:solidFill>
                      <a:schemeClr val="bg1"/>
                    </a:solidFill>
                  </a:tcPr>
                </a:tc>
                <a:extLst>
                  <a:ext uri="{0D108BD9-81ED-4DB2-BD59-A6C34878D82A}">
                    <a16:rowId xmlns:a16="http://schemas.microsoft.com/office/drawing/2014/main" val="10012"/>
                  </a:ext>
                </a:extLst>
              </a:tr>
              <a:tr h="358297">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800" b="1" i="0" u="none" strike="noStrike" kern="1200" cap="none" normalizeH="0" baseline="0" dirty="0">
                          <a:ln>
                            <a:noFill/>
                          </a:ln>
                          <a:solidFill>
                            <a:srgbClr val="00B050"/>
                          </a:solidFill>
                          <a:effectLst/>
                          <a:latin typeface="+mn-lt"/>
                          <a:ea typeface="+mn-ea"/>
                          <a:cs typeface="+mn-cs"/>
                        </a:rPr>
                        <a:t>Capital</a:t>
                      </a:r>
                    </a:p>
                  </a:txBody>
                  <a:tcPr marL="91433" marR="91433" marT="45723" marB="45723" horzOverflow="overflow">
                    <a:lnL>
                      <a:noFill/>
                    </a:lnL>
                    <a:lnR>
                      <a:noFill/>
                    </a:lnR>
                    <a:lnT>
                      <a:noFill/>
                    </a:lnT>
                    <a:lnB>
                      <a:noFill/>
                    </a:lnB>
                    <a:lnTlToBr>
                      <a:noFill/>
                    </a:lnTlToBr>
                    <a:lnBlToTr>
                      <a:noFill/>
                    </a:lnBlToTr>
                    <a:solidFill>
                      <a:schemeClr val="bg1"/>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US" sz="1800" b="1" i="0" u="none" strike="noStrike" kern="1200" cap="none" normalizeH="0" baseline="0" dirty="0">
                        <a:ln>
                          <a:noFill/>
                        </a:ln>
                        <a:solidFill>
                          <a:srgbClr val="C00000"/>
                        </a:solidFill>
                        <a:effectLst/>
                        <a:latin typeface="+mn-lt"/>
                        <a:ea typeface="+mn-ea"/>
                        <a:cs typeface="+mn-cs"/>
                      </a:endParaRPr>
                    </a:p>
                  </a:txBody>
                  <a:tcPr marL="91433" marR="91433" marT="45723" marB="45723" horzOverflow="overflow">
                    <a:lnL>
                      <a:noFill/>
                    </a:lnL>
                    <a:lnR>
                      <a:noFill/>
                    </a:lnR>
                    <a:lnT>
                      <a:noFill/>
                    </a:lnT>
                    <a:lnB>
                      <a:noFill/>
                    </a:lnB>
                    <a:lnTlToBr>
                      <a:noFill/>
                    </a:lnTlToBr>
                    <a:lnBlToTr>
                      <a:noFill/>
                    </a:lnBlToTr>
                    <a:solidFill>
                      <a:schemeClr val="bg1"/>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800" b="1" i="0" u="none" strike="noStrike" kern="1200" cap="none" normalizeH="0" baseline="0" dirty="0">
                          <a:ln>
                            <a:noFill/>
                          </a:ln>
                          <a:solidFill>
                            <a:srgbClr val="00B050"/>
                          </a:solidFill>
                          <a:effectLst/>
                          <a:latin typeface="+mn-lt"/>
                          <a:ea typeface="+mn-ea"/>
                          <a:cs typeface="+mn-cs"/>
                        </a:rPr>
                        <a:t>10,000</a:t>
                      </a:r>
                    </a:p>
                  </a:txBody>
                  <a:tcPr marL="91433" marR="91433" marT="45723" marB="45723" horzOverflow="overflow">
                    <a:lnL>
                      <a:noFill/>
                    </a:lnL>
                    <a:lnR>
                      <a:noFill/>
                    </a:lnR>
                    <a:lnT>
                      <a:noFill/>
                    </a:lnT>
                    <a:lnB>
                      <a:noFill/>
                    </a:lnB>
                    <a:lnTlToBr>
                      <a:noFill/>
                    </a:lnTlToBr>
                    <a:lnBlToTr>
                      <a:noFill/>
                    </a:lnBlToTr>
                    <a:solidFill>
                      <a:schemeClr val="bg1"/>
                    </a:solidFill>
                  </a:tcPr>
                </a:tc>
                <a:extLst>
                  <a:ext uri="{0D108BD9-81ED-4DB2-BD59-A6C34878D82A}">
                    <a16:rowId xmlns:a16="http://schemas.microsoft.com/office/drawing/2014/main" val="10015"/>
                  </a:ext>
                </a:extLst>
              </a:tr>
              <a:tr h="358297">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800" b="1" i="0" u="none" strike="noStrike" cap="none" normalizeH="0" baseline="0" dirty="0">
                          <a:ln>
                            <a:noFill/>
                          </a:ln>
                          <a:solidFill>
                            <a:srgbClr val="FFC000"/>
                          </a:solidFill>
                          <a:effectLst/>
                          <a:latin typeface="+mn-lt"/>
                        </a:rPr>
                        <a:t>Total liabilities and capital</a:t>
                      </a:r>
                    </a:p>
                  </a:txBody>
                  <a:tcPr marL="91433" marR="91433" marT="45723" marB="45723" horzOverflow="overflow">
                    <a:lnL>
                      <a:noFill/>
                    </a:lnL>
                    <a:lnR>
                      <a:noFill/>
                    </a:lnR>
                    <a:lnT>
                      <a:noFill/>
                    </a:lnT>
                    <a:lnB>
                      <a:noFill/>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1800" b="0" i="0" u="none" strike="noStrike" cap="none" normalizeH="0" baseline="0" dirty="0">
                        <a:ln>
                          <a:noFill/>
                        </a:ln>
                        <a:solidFill>
                          <a:srgbClr val="FFC000"/>
                        </a:solidFill>
                        <a:effectLst/>
                        <a:latin typeface="+mn-lt"/>
                      </a:endParaRPr>
                    </a:p>
                  </a:txBody>
                  <a:tcPr marL="91433" marR="91433" marT="45723" marB="45723" horzOverflow="overflow">
                    <a:lnL>
                      <a:noFill/>
                    </a:lnL>
                    <a:lnR>
                      <a:noFill/>
                    </a:lnR>
                    <a:lnT>
                      <a:noFill/>
                    </a:lnT>
                    <a:lnB>
                      <a:noFill/>
                    </a:lnB>
                    <a:lnTlToBr>
                      <a:noFill/>
                    </a:lnTlToBr>
                    <a:lnBlToTr>
                      <a:noFill/>
                    </a:lnBlToTr>
                    <a:solidFill>
                      <a:schemeClr val="bg1"/>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800" b="1" i="0" u="sng" strike="noStrike" kern="1200" cap="none" normalizeH="0" baseline="0" dirty="0">
                          <a:ln>
                            <a:noFill/>
                          </a:ln>
                          <a:solidFill>
                            <a:srgbClr val="FFC000"/>
                          </a:solidFill>
                          <a:effectLst/>
                          <a:latin typeface="+mn-lt"/>
                          <a:ea typeface="+mn-ea"/>
                          <a:cs typeface="+mn-cs"/>
                        </a:rPr>
                        <a:t>25,000</a:t>
                      </a:r>
                    </a:p>
                  </a:txBody>
                  <a:tcPr marL="91433" marR="91433" marT="45723" marB="45723" horzOverflow="overflow">
                    <a:lnL>
                      <a:noFill/>
                    </a:lnL>
                    <a:lnR>
                      <a:noFill/>
                    </a:lnR>
                    <a:lnT>
                      <a:noFill/>
                    </a:lnT>
                    <a:lnB>
                      <a:noFill/>
                    </a:lnB>
                    <a:lnTlToBr>
                      <a:noFill/>
                    </a:lnTlToBr>
                    <a:lnBlToTr>
                      <a:noFill/>
                    </a:lnBlToTr>
                    <a:solidFill>
                      <a:schemeClr val="bg1"/>
                    </a:solidFill>
                  </a:tcPr>
                </a:tc>
                <a:extLst>
                  <a:ext uri="{0D108BD9-81ED-4DB2-BD59-A6C34878D82A}">
                    <a16:rowId xmlns:a16="http://schemas.microsoft.com/office/drawing/2014/main" val="10020"/>
                  </a:ext>
                </a:extLst>
              </a:tr>
            </a:tbl>
          </a:graphicData>
        </a:graphic>
      </p:graphicFrame>
    </p:spTree>
    <p:extLst>
      <p:ext uri="{BB962C8B-B14F-4D97-AF65-F5344CB8AC3E}">
        <p14:creationId xmlns:p14="http://schemas.microsoft.com/office/powerpoint/2010/main" val="270369137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p:cNvSpPr>
            <a:spLocks noChangeArrowheads="1"/>
          </p:cNvSpPr>
          <p:nvPr/>
        </p:nvSpPr>
        <p:spPr bwMode="auto">
          <a:xfrm>
            <a:off x="1583668" y="2866577"/>
            <a:ext cx="5976663" cy="514592"/>
          </a:xfrm>
          <a:prstGeom prst="rect">
            <a:avLst/>
          </a:prstGeom>
          <a:solidFill>
            <a:schemeClr val="accent6">
              <a:lumMod val="40000"/>
              <a:lumOff val="60000"/>
            </a:schemeClr>
          </a:solidFill>
          <a:ln w="9525">
            <a:solidFill>
              <a:schemeClr val="tx1"/>
            </a:solidFill>
            <a:miter lim="800000"/>
            <a:headEnd/>
            <a:tailEnd/>
          </a:ln>
          <a:effec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a:solidFill>
                <a:schemeClr val="tx1"/>
              </a:solidFill>
              <a:latin typeface="Arial" panose="020B0604020202020204" pitchFamily="34" charset="0"/>
            </a:endParaRPr>
          </a:p>
        </p:txBody>
      </p:sp>
      <p:sp>
        <p:nvSpPr>
          <p:cNvPr id="41987" name="Rectangle 3"/>
          <p:cNvSpPr>
            <a:spLocks noChangeArrowheads="1"/>
          </p:cNvSpPr>
          <p:nvPr/>
        </p:nvSpPr>
        <p:spPr bwMode="auto">
          <a:xfrm>
            <a:off x="600075" y="498475"/>
            <a:ext cx="7772400" cy="609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r>
              <a:rPr lang="en-US" altLang="en-US" sz="2600" b="1" dirty="0">
                <a:solidFill>
                  <a:schemeClr val="tx2"/>
                </a:solidFill>
                <a:latin typeface="+mj-lt"/>
              </a:rPr>
              <a:t>Example 2 continued</a:t>
            </a:r>
          </a:p>
        </p:txBody>
      </p:sp>
      <p:sp>
        <p:nvSpPr>
          <p:cNvPr id="41988" name="Rectangle 4"/>
          <p:cNvSpPr>
            <a:spLocks noChangeArrowheads="1"/>
          </p:cNvSpPr>
          <p:nvPr/>
        </p:nvSpPr>
        <p:spPr bwMode="auto">
          <a:xfrm>
            <a:off x="600075" y="1484313"/>
            <a:ext cx="8161338" cy="720725"/>
          </a:xfrm>
          <a:prstGeom prst="rect">
            <a:avLst/>
          </a:prstGeom>
          <a:noFill/>
          <a:ln>
            <a:noFill/>
          </a:ln>
        </p:spPr>
        <p:txBody>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fontAlgn="base">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fontAlgn="base">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fontAlgn="base">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fontAlgn="base">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algn="just" eaLnBrk="1" hangingPunct="1">
              <a:lnSpc>
                <a:spcPct val="120000"/>
              </a:lnSpc>
              <a:spcBef>
                <a:spcPct val="20000"/>
              </a:spcBef>
              <a:buClrTx/>
              <a:buSzPct val="150000"/>
              <a:buFontTx/>
              <a:buNone/>
              <a:defRPr/>
            </a:pPr>
            <a:r>
              <a:rPr lang="en-US" altLang="en-US" sz="2400" dirty="0">
                <a:solidFill>
                  <a:schemeClr val="tx1"/>
                </a:solidFill>
                <a:latin typeface="+mj-lt"/>
                <a:cs typeface="Myanmar Text" panose="020B0502040204020203" pitchFamily="34" charset="0"/>
              </a:rPr>
              <a:t>We can see from the </a:t>
            </a:r>
            <a:r>
              <a:rPr lang="en-US" altLang="en-US" sz="2400" dirty="0">
                <a:solidFill>
                  <a:schemeClr val="tx1"/>
                </a:solidFill>
                <a:highlight>
                  <a:srgbClr val="FFFF00"/>
                </a:highlight>
                <a:latin typeface="+mj-lt"/>
                <a:cs typeface="Myanmar Text" panose="020B0502040204020203" pitchFamily="34" charset="0"/>
              </a:rPr>
              <a:t>SOFP</a:t>
            </a:r>
            <a:r>
              <a:rPr lang="en-US" altLang="en-US" sz="2400" dirty="0">
                <a:solidFill>
                  <a:schemeClr val="tx1"/>
                </a:solidFill>
                <a:latin typeface="+mj-lt"/>
                <a:cs typeface="Myanmar Text" panose="020B0502040204020203" pitchFamily="34" charset="0"/>
              </a:rPr>
              <a:t> that has been prepared that the total claims are the same as the total assets. Thus:		</a:t>
            </a:r>
          </a:p>
        </p:txBody>
      </p:sp>
      <p:sp>
        <p:nvSpPr>
          <p:cNvPr id="41989" name="Rectangle 8"/>
          <p:cNvSpPr>
            <a:spLocks noChangeArrowheads="1"/>
          </p:cNvSpPr>
          <p:nvPr/>
        </p:nvSpPr>
        <p:spPr bwMode="auto">
          <a:xfrm>
            <a:off x="2050857" y="2844225"/>
            <a:ext cx="5371983" cy="584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r>
              <a:rPr lang="en-US" altLang="en-US" sz="3200" dirty="0">
                <a:solidFill>
                  <a:srgbClr val="0070C0"/>
                </a:solidFill>
                <a:latin typeface="+mj-lt"/>
              </a:rPr>
              <a:t>Assets</a:t>
            </a:r>
            <a:r>
              <a:rPr lang="en-US" altLang="en-US" sz="3200" dirty="0">
                <a:solidFill>
                  <a:schemeClr val="tx1"/>
                </a:solidFill>
                <a:latin typeface="+mj-lt"/>
              </a:rPr>
              <a:t> = </a:t>
            </a:r>
            <a:r>
              <a:rPr lang="en-US" altLang="en-US" sz="3200" dirty="0">
                <a:solidFill>
                  <a:srgbClr val="FF0000"/>
                </a:solidFill>
                <a:latin typeface="+mj-lt"/>
              </a:rPr>
              <a:t>Liabilities </a:t>
            </a:r>
            <a:r>
              <a:rPr lang="en-US" altLang="en-US" sz="3200" dirty="0">
                <a:solidFill>
                  <a:schemeClr val="tx1"/>
                </a:solidFill>
                <a:latin typeface="+mj-lt"/>
              </a:rPr>
              <a:t>+</a:t>
            </a:r>
            <a:r>
              <a:rPr lang="en-US" altLang="en-US" sz="3200" dirty="0">
                <a:solidFill>
                  <a:srgbClr val="FF0000"/>
                </a:solidFill>
                <a:latin typeface="+mj-lt"/>
              </a:rPr>
              <a:t> </a:t>
            </a:r>
            <a:r>
              <a:rPr lang="en-US" altLang="en-US" sz="3200" dirty="0">
                <a:solidFill>
                  <a:srgbClr val="00B050"/>
                </a:solidFill>
                <a:latin typeface="+mj-lt"/>
              </a:rPr>
              <a:t>Capital</a:t>
            </a:r>
            <a:endParaRPr lang="en-US" altLang="en-US" sz="3200" dirty="0">
              <a:solidFill>
                <a:srgbClr val="FF0000"/>
              </a:solidFill>
              <a:latin typeface="+mj-lt"/>
            </a:endParaRPr>
          </a:p>
        </p:txBody>
      </p:sp>
      <p:sp>
        <p:nvSpPr>
          <p:cNvPr id="41990" name="Rectangle 9"/>
          <p:cNvSpPr>
            <a:spLocks noChangeArrowheads="1"/>
          </p:cNvSpPr>
          <p:nvPr/>
        </p:nvSpPr>
        <p:spPr bwMode="auto">
          <a:xfrm>
            <a:off x="600075" y="3650216"/>
            <a:ext cx="8161338" cy="1008063"/>
          </a:xfrm>
          <a:prstGeom prst="rect">
            <a:avLst/>
          </a:prstGeom>
          <a:noFill/>
          <a:ln>
            <a:noFill/>
          </a:ln>
        </p:spPr>
        <p:txBody>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fontAlgn="base">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fontAlgn="base">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fontAlgn="base">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fontAlgn="base">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algn="just" eaLnBrk="1" hangingPunct="1">
              <a:lnSpc>
                <a:spcPct val="120000"/>
              </a:lnSpc>
              <a:spcBef>
                <a:spcPct val="20000"/>
              </a:spcBef>
              <a:buClrTx/>
              <a:buSzPct val="150000"/>
              <a:buFontTx/>
              <a:buNone/>
              <a:defRPr/>
            </a:pPr>
            <a:r>
              <a:rPr lang="en-US" altLang="en-US" sz="2400" dirty="0">
                <a:solidFill>
                  <a:schemeClr val="tx1"/>
                </a:solidFill>
                <a:latin typeface="+mj-lt"/>
              </a:rPr>
              <a:t>Whatever changes that may occur to the assets of the business or the claims against the business, there will be compensating changes elsewhere that will ensure that the </a:t>
            </a:r>
            <a:r>
              <a:rPr lang="en-US" altLang="en-US" sz="2400" b="1" dirty="0">
                <a:solidFill>
                  <a:schemeClr val="tx1"/>
                </a:solidFill>
                <a:highlight>
                  <a:srgbClr val="FFFF00"/>
                </a:highlight>
                <a:latin typeface="+mj-lt"/>
              </a:rPr>
              <a:t>SOFP always ‘balances’.</a:t>
            </a:r>
            <a:r>
              <a:rPr lang="en-US" altLang="en-US" sz="2400" dirty="0">
                <a:solidFill>
                  <a:schemeClr val="tx1"/>
                </a:solidFill>
                <a:latin typeface="+mj-lt"/>
              </a:rPr>
              <a:t>		</a:t>
            </a:r>
          </a:p>
        </p:txBody>
      </p:sp>
    </p:spTree>
    <p:extLst>
      <p:ext uri="{BB962C8B-B14F-4D97-AF65-F5344CB8AC3E}">
        <p14:creationId xmlns:p14="http://schemas.microsoft.com/office/powerpoint/2010/main" val="4108072040"/>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4088</TotalTime>
  <Words>1240</Words>
  <Application>Microsoft Office PowerPoint</Application>
  <PresentationFormat>On-screen Show (4:3)</PresentationFormat>
  <Paragraphs>180</Paragraphs>
  <Slides>14</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Myriad Pro</vt:lpstr>
      <vt:lpstr>Verdana</vt:lpstr>
      <vt:lpstr>Wingdings 3</vt:lpstr>
      <vt:lpstr>20140311PresentationUWTSDTemplate</vt:lpstr>
      <vt:lpstr>LCBB4001 Accounting Fundamentals Week 3 Session 2</vt:lpstr>
      <vt:lpstr>Example 1</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Ivana Rozic</cp:lastModifiedBy>
  <cp:revision>169</cp:revision>
  <cp:lastPrinted>2018-07-09T15:27:01Z</cp:lastPrinted>
  <dcterms:created xsi:type="dcterms:W3CDTF">2002-10-07T19:43:58Z</dcterms:created>
  <dcterms:modified xsi:type="dcterms:W3CDTF">2023-02-25T18:36:43Z</dcterms:modified>
</cp:coreProperties>
</file>