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56" r:id="rId5"/>
    <p:sldId id="259" r:id="rId6"/>
    <p:sldId id="279" r:id="rId7"/>
    <p:sldId id="276" r:id="rId8"/>
    <p:sldId id="277" r:id="rId9"/>
    <p:sldId id="278" r:id="rId10"/>
    <p:sldId id="269" r:id="rId11"/>
    <p:sldId id="258" r:id="rId12"/>
    <p:sldId id="261" r:id="rId13"/>
    <p:sldId id="274" r:id="rId14"/>
    <p:sldId id="263" r:id="rId15"/>
    <p:sldId id="275"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02783"/>
    <a:srgbClr val="26252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4CC123F-679D-44CF-A862-E71DDA9719E3}" type="datetimeFigureOut">
              <a:rPr lang="en-GB" smtClean="0"/>
              <a:t>07/07/2026</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EAF3CA6-1EFD-40E1-99C0-5A9CA09EF344}" type="slidenum">
              <a:rPr lang="en-GB" smtClean="0"/>
              <a:t>‹#›</a:t>
            </a:fld>
            <a:endParaRPr lang="en-GB"/>
          </a:p>
        </p:txBody>
      </p:sp>
    </p:spTree>
    <p:extLst>
      <p:ext uri="{BB962C8B-B14F-4D97-AF65-F5344CB8AC3E}">
        <p14:creationId xmlns:p14="http://schemas.microsoft.com/office/powerpoint/2010/main" val="358259399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2BDCD-41FE-485C-85BB-EFBD2900F26E}" type="datetimeFigureOut">
              <a:rPr lang="en-GB" smtClean="0"/>
              <a:t>07/07/2026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8BE2F6-D001-46D5-876B-E4E9A2F3B62E}" type="slidenum">
              <a:rPr lang="en-GB" smtClean="0"/>
              <a:t>‹#›</a:t>
            </a:fld>
            <a:endParaRPr lang="en-GB"/>
          </a:p>
        </p:txBody>
      </p:sp>
    </p:spTree>
    <p:extLst>
      <p:ext uri="{BB962C8B-B14F-4D97-AF65-F5344CB8AC3E}">
        <p14:creationId xmlns:p14="http://schemas.microsoft.com/office/powerpoint/2010/main" val="338359857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F4FBA-9244-A143-975A-6DC3328285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1279380-7DC0-744F-8E19-FE230EE459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F87C8D2-C6D2-AE4D-BB5F-199105579BF3}"/>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5" name="Footer Placeholder 4">
            <a:extLst>
              <a:ext uri="{FF2B5EF4-FFF2-40B4-BE49-F238E27FC236}">
                <a16:creationId xmlns:a16="http://schemas.microsoft.com/office/drawing/2014/main" id="{20477F5A-05A6-9049-B51C-4546883EFF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37F8B9-4BDA-8347-83DD-3F0AD5D124E2}"/>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78238291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3E266-FAE8-6940-BDA7-E687392C55A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7396F56-DA29-7340-9B51-B093BB0667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8301AB-C9F7-1C41-B9B9-D0A0305096E6}"/>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5" name="Footer Placeholder 4">
            <a:extLst>
              <a:ext uri="{FF2B5EF4-FFF2-40B4-BE49-F238E27FC236}">
                <a16:creationId xmlns:a16="http://schemas.microsoft.com/office/drawing/2014/main" id="{5677C0F4-6695-8448-A751-0BF677CF9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D44830-3748-C944-8908-4EC5382A327C}"/>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358834123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8DD71-58D5-A742-9E76-A57307DCB6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F44A242-335E-474C-ACDE-E7BB0894DD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7FE08A-179A-4146-8DC0-35A3BE2BBA0E}"/>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5" name="Footer Placeholder 4">
            <a:extLst>
              <a:ext uri="{FF2B5EF4-FFF2-40B4-BE49-F238E27FC236}">
                <a16:creationId xmlns:a16="http://schemas.microsoft.com/office/drawing/2014/main" id="{29610996-4918-4A47-B228-FF989C34C8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D89000-72C7-714A-8F6B-688985329CC9}"/>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266599430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AFA7E-50A9-7641-B569-C1DDE89DECE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8F099E-984F-0B4E-82CC-A0B67A2F99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4F14B7-31CA-4046-B581-AF2405833A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515F904-548C-F941-A02E-706EBD2495F8}"/>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6" name="Footer Placeholder 5">
            <a:extLst>
              <a:ext uri="{FF2B5EF4-FFF2-40B4-BE49-F238E27FC236}">
                <a16:creationId xmlns:a16="http://schemas.microsoft.com/office/drawing/2014/main" id="{112ACF84-3014-4145-981D-B01F99FD20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A6A4D5-25F5-1E48-91B5-143D9BE31DDE}"/>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41937069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3F2CC-793F-E045-8E60-0419FBE04D9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E1345A1-2ED2-D648-B6A6-90B29CA39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7BF94A-6612-0D4A-B686-B4097B408C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14B13BD-F8CD-C84E-A8BF-696F6A2673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01F91F-3FC3-5247-AD5F-43C737F4A05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8E854B-B247-FD4E-84EE-8C0DDC2A871D}"/>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8" name="Footer Placeholder 7">
            <a:extLst>
              <a:ext uri="{FF2B5EF4-FFF2-40B4-BE49-F238E27FC236}">
                <a16:creationId xmlns:a16="http://schemas.microsoft.com/office/drawing/2014/main" id="{6F28BCDF-173B-DD43-8722-A3F6FEE4195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AEC7062-B052-5C42-8324-2EFA761111D9}"/>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76529925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33BF-0A23-0449-978D-3864FA02E4B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19B2E6D-CFDE-3E40-9509-3C121BFF860C}"/>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4" name="Footer Placeholder 3">
            <a:extLst>
              <a:ext uri="{FF2B5EF4-FFF2-40B4-BE49-F238E27FC236}">
                <a16:creationId xmlns:a16="http://schemas.microsoft.com/office/drawing/2014/main" id="{C6591D3B-8F60-734C-AC6E-FAA070BA9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2CDCAB-FEDE-3340-BFF4-4428F3D90C6E}"/>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412340127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E14606-B71B-7041-B3FF-6DDCF842F305}"/>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3" name="Footer Placeholder 2">
            <a:extLst>
              <a:ext uri="{FF2B5EF4-FFF2-40B4-BE49-F238E27FC236}">
                <a16:creationId xmlns:a16="http://schemas.microsoft.com/office/drawing/2014/main" id="{EE985DEF-2C4E-1048-8478-4E8422EADBB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12BC007-AD81-8D41-8F8E-EEF02F4E2C83}"/>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279214503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968A8-9BED-5B43-96A0-218B079CCE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F904142-E133-AE48-8E71-508521F55F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9E69AFC-68E1-AD40-8106-15A6ACB13B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D62805-D4EA-374B-9383-E66652F8A34E}"/>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6" name="Footer Placeholder 5">
            <a:extLst>
              <a:ext uri="{FF2B5EF4-FFF2-40B4-BE49-F238E27FC236}">
                <a16:creationId xmlns:a16="http://schemas.microsoft.com/office/drawing/2014/main" id="{E6D18BD2-34D1-2E4F-8625-7F60982278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89F2E-06E3-7F49-BC21-553CBC0D152F}"/>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8452862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B7F9-A058-1747-A208-8FE4CE28D3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CA992EF-E7F2-684D-8F34-E9A49C2BE4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C3501-03E3-C248-993C-ED402DD938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EC8381-18E2-8040-956B-0E9891BFC0F7}"/>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6" name="Footer Placeholder 5">
            <a:extLst>
              <a:ext uri="{FF2B5EF4-FFF2-40B4-BE49-F238E27FC236}">
                <a16:creationId xmlns:a16="http://schemas.microsoft.com/office/drawing/2014/main" id="{ED8910B3-DB0E-704D-B638-39CBAB4F3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383ED7-F639-1F4C-85AA-8540E8212C86}"/>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329831222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94E33-3C59-4A49-AFCF-D2BB220B825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6AC82F2-3E5A-244A-9BF8-A0C54CA116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FFADA1-1879-BD41-83A0-BBE6D459E143}"/>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5" name="Footer Placeholder 4">
            <a:extLst>
              <a:ext uri="{FF2B5EF4-FFF2-40B4-BE49-F238E27FC236}">
                <a16:creationId xmlns:a16="http://schemas.microsoft.com/office/drawing/2014/main" id="{E1996FAA-2461-3941-ADAE-DFC5BBD7B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843445-FEFF-5D4D-9FB2-FDBFBBEC70AC}"/>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141890076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6E176D-83A2-1C4D-AD86-943E8CD18BA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FDD2637-4C80-0C4B-8AF1-CE8639A2F0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FBDF09-7E7C-4040-8C00-0B8E47A3F719}"/>
              </a:ext>
            </a:extLst>
          </p:cNvPr>
          <p:cNvSpPr>
            <a:spLocks noGrp="1"/>
          </p:cNvSpPr>
          <p:nvPr>
            <p:ph type="dt" sz="half" idx="10"/>
          </p:nvPr>
        </p:nvSpPr>
        <p:spPr/>
        <p:txBody>
          <a:bodyPr/>
          <a:lstStyle/>
          <a:p>
            <a:fld id="{A2058CDB-6082-B048-B66D-A155D7A74A26}" type="datetimeFigureOut">
              <a:rPr lang="en-US" smtClean="0"/>
              <a:t>7/7/2026</a:t>
            </a:fld>
            <a:endParaRPr lang="en-US"/>
          </a:p>
        </p:txBody>
      </p:sp>
      <p:sp>
        <p:nvSpPr>
          <p:cNvPr id="5" name="Footer Placeholder 4">
            <a:extLst>
              <a:ext uri="{FF2B5EF4-FFF2-40B4-BE49-F238E27FC236}">
                <a16:creationId xmlns:a16="http://schemas.microsoft.com/office/drawing/2014/main" id="{3C857327-FB04-E54D-A598-7E06E9C49E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5E95EE-F3BE-284A-BA26-433C7A397525}"/>
              </a:ext>
            </a:extLst>
          </p:cNvPr>
          <p:cNvSpPr>
            <a:spLocks noGrp="1"/>
          </p:cNvSpPr>
          <p:nvPr>
            <p:ph type="sldNum" sz="quarter" idx="12"/>
          </p:nvPr>
        </p:nvSpPr>
        <p:spPr/>
        <p:txBody>
          <a:bodyPr/>
          <a:lstStyle/>
          <a:p>
            <a:fld id="{D58F6214-993B-CC45-B84F-E8DC31E82A7B}" type="slidenum">
              <a:rPr lang="en-US" smtClean="0"/>
              <a:t>‹#›</a:t>
            </a:fld>
            <a:endParaRPr lang="en-US"/>
          </a:p>
        </p:txBody>
      </p:sp>
    </p:spTree>
    <p:extLst>
      <p:ext uri="{BB962C8B-B14F-4D97-AF65-F5344CB8AC3E}">
        <p14:creationId xmlns:p14="http://schemas.microsoft.com/office/powerpoint/2010/main" val="95766411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E2AA1F-ADAD-7E43-B24F-C228FD4463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17C640B-459D-1B4E-BCA5-684F62EDC6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EC3FBC-03A9-894A-996B-23654DBA45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058CDB-6082-B048-B66D-A155D7A74A26}" type="datetimeFigureOut">
              <a:rPr lang="en-US" smtClean="0"/>
              <a:t>7/7/2026</a:t>
            </a:fld>
            <a:endParaRPr lang="en-US"/>
          </a:p>
        </p:txBody>
      </p:sp>
      <p:sp>
        <p:nvSpPr>
          <p:cNvPr id="5" name="Footer Placeholder 4">
            <a:extLst>
              <a:ext uri="{FF2B5EF4-FFF2-40B4-BE49-F238E27FC236}">
                <a16:creationId xmlns:a16="http://schemas.microsoft.com/office/drawing/2014/main" id="{AACBEF4D-983E-7F4D-9DE6-6AC8EEEA31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CEF8EE7-74AF-5E4D-BBFD-FB88FBF1E4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8F6214-993B-CC45-B84F-E8DC31E82A7B}" type="slidenum">
              <a:rPr lang="en-US" smtClean="0"/>
              <a:t>‹#›</a:t>
            </a:fld>
            <a:endParaRPr lang="en-US"/>
          </a:p>
        </p:txBody>
      </p:sp>
    </p:spTree>
    <p:extLst>
      <p:ext uri="{BB962C8B-B14F-4D97-AF65-F5344CB8AC3E}">
        <p14:creationId xmlns:p14="http://schemas.microsoft.com/office/powerpoint/2010/main" val="84978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phw.nhs.wales/services-and-teams/national-safeguarding-service/safeguarding-latest-guidance/specific-group-guidance/prudic-pdf/"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mailto:Helpline@tcf.org.uk"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mailto:Sobs.support@hotmail.com" TargetMode="External"/><Relationship Id="rId4" Type="http://schemas.openxmlformats.org/officeDocument/2006/relationships/hyperlink" Target="mailto:info@crus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E70257-7393-AC42-B739-B41C362EE10E}"/>
              </a:ext>
            </a:extLst>
          </p:cNvPr>
          <p:cNvPicPr>
            <a:picLocks noChangeAspect="1"/>
          </p:cNvPicPr>
          <p:nvPr/>
        </p:nvPicPr>
        <p:blipFill rotWithShape="1">
          <a:blip r:embed="rId2"/>
          <a:srcRect l="930" r="1692" b="-1"/>
          <a:stretch/>
        </p:blipFill>
        <p:spPr>
          <a:xfrm>
            <a:off x="213360" y="10"/>
            <a:ext cx="11978640" cy="6857990"/>
          </a:xfrm>
          <a:custGeom>
            <a:avLst/>
            <a:gdLst>
              <a:gd name="connsiteX0" fmla="*/ 0 w 11841276"/>
              <a:gd name="connsiteY0" fmla="*/ 0 h 6858000"/>
              <a:gd name="connsiteX1" fmla="*/ 11841276 w 11841276"/>
              <a:gd name="connsiteY1" fmla="*/ 0 h 6858000"/>
              <a:gd name="connsiteX2" fmla="*/ 11841276 w 11841276"/>
              <a:gd name="connsiteY2" fmla="*/ 6858000 h 6858000"/>
              <a:gd name="connsiteX3" fmla="*/ 3176154 w 118412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841276" h="6858000">
                <a:moveTo>
                  <a:pt x="0" y="0"/>
                </a:moveTo>
                <a:lnTo>
                  <a:pt x="11841276" y="0"/>
                </a:lnTo>
                <a:lnTo>
                  <a:pt x="11841276" y="6858000"/>
                </a:lnTo>
                <a:lnTo>
                  <a:pt x="3176154" y="6858000"/>
                </a:lnTo>
                <a:close/>
              </a:path>
            </a:pathLst>
          </a:custGeom>
        </p:spPr>
      </p:pic>
      <p:sp>
        <p:nvSpPr>
          <p:cNvPr id="11" name="Freeform: Shape 10">
            <a:extLst>
              <a:ext uri="{FF2B5EF4-FFF2-40B4-BE49-F238E27FC236}">
                <a16:creationId xmlns:a16="http://schemas.microsoft.com/office/drawing/2014/main" id="{A4D1609B-102A-4C77-86A2-ACB29FB9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52050" cy="6858478"/>
          </a:xfrm>
          <a:custGeom>
            <a:avLst/>
            <a:gdLst>
              <a:gd name="connsiteX0" fmla="*/ 4352050 w 4352050"/>
              <a:gd name="connsiteY0" fmla="*/ 6858478 h 6858478"/>
              <a:gd name="connsiteX1" fmla="*/ 0 w 4352050"/>
              <a:gd name="connsiteY1" fmla="*/ 6858478 h 6858478"/>
              <a:gd name="connsiteX2" fmla="*/ 0 w 4352050"/>
              <a:gd name="connsiteY2" fmla="*/ 0 h 6858478"/>
              <a:gd name="connsiteX3" fmla="*/ 103870 w 4352050"/>
              <a:gd name="connsiteY3" fmla="*/ 0 h 6858478"/>
              <a:gd name="connsiteX4" fmla="*/ 1170098 w 4352050"/>
              <a:gd name="connsiteY4" fmla="*/ 0 h 6858478"/>
              <a:gd name="connsiteX5" fmla="*/ 1175675 w 435205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52050" h="6858478">
                <a:moveTo>
                  <a:pt x="4352050" y="6858478"/>
                </a:moveTo>
                <a:lnTo>
                  <a:pt x="0" y="6858478"/>
                </a:lnTo>
                <a:lnTo>
                  <a:pt x="0" y="0"/>
                </a:lnTo>
                <a:lnTo>
                  <a:pt x="103870" y="0"/>
                </a:lnTo>
                <a:lnTo>
                  <a:pt x="1170098" y="0"/>
                </a:lnTo>
                <a:lnTo>
                  <a:pt x="1175675" y="0"/>
                </a:lnTo>
                <a:close/>
              </a:path>
            </a:pathLst>
          </a:cu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8CA0C41-9332-42E9-BF4A-5DB3363BE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24051" cy="6858478"/>
          </a:xfrm>
          <a:custGeom>
            <a:avLst/>
            <a:gdLst>
              <a:gd name="connsiteX0" fmla="*/ 3524051 w 3524051"/>
              <a:gd name="connsiteY0" fmla="*/ 6858478 h 6858478"/>
              <a:gd name="connsiteX1" fmla="*/ 0 w 3524051"/>
              <a:gd name="connsiteY1" fmla="*/ 6858478 h 6858478"/>
              <a:gd name="connsiteX2" fmla="*/ 0 w 3524051"/>
              <a:gd name="connsiteY2" fmla="*/ 0 h 6858478"/>
              <a:gd name="connsiteX3" fmla="*/ 342099 w 3524051"/>
              <a:gd name="connsiteY3" fmla="*/ 0 h 6858478"/>
              <a:gd name="connsiteX4" fmla="*/ 347676 w 3524051"/>
              <a:gd name="connsiteY4" fmla="*/ 0 h 68584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4051" h="6858478">
                <a:moveTo>
                  <a:pt x="3524051" y="6858478"/>
                </a:moveTo>
                <a:lnTo>
                  <a:pt x="0" y="6858478"/>
                </a:lnTo>
                <a:lnTo>
                  <a:pt x="0" y="0"/>
                </a:lnTo>
                <a:lnTo>
                  <a:pt x="342099" y="0"/>
                </a:lnTo>
                <a:lnTo>
                  <a:pt x="347676"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5D0AC3D6-59F5-4A48-BAC2-90191B502137}"/>
              </a:ext>
            </a:extLst>
          </p:cNvPr>
          <p:cNvPicPr>
            <a:picLocks noChangeAspect="1"/>
          </p:cNvPicPr>
          <p:nvPr/>
        </p:nvPicPr>
        <p:blipFill>
          <a:blip r:embed="rId3"/>
          <a:stretch>
            <a:fillRect/>
          </a:stretch>
        </p:blipFill>
        <p:spPr>
          <a:xfrm>
            <a:off x="213360" y="4676931"/>
            <a:ext cx="1744285" cy="1941465"/>
          </a:xfrm>
          <a:prstGeom prst="rect">
            <a:avLst/>
          </a:prstGeom>
        </p:spPr>
      </p:pic>
      <p:sp>
        <p:nvSpPr>
          <p:cNvPr id="9" name="TextBox 8">
            <a:extLst>
              <a:ext uri="{FF2B5EF4-FFF2-40B4-BE49-F238E27FC236}">
                <a16:creationId xmlns:a16="http://schemas.microsoft.com/office/drawing/2014/main" id="{EA61846E-80DA-4041-8555-7D55D417A4FC}"/>
              </a:ext>
            </a:extLst>
          </p:cNvPr>
          <p:cNvSpPr txBox="1"/>
          <p:nvPr/>
        </p:nvSpPr>
        <p:spPr>
          <a:xfrm>
            <a:off x="3314189" y="1430509"/>
            <a:ext cx="8454589" cy="4524315"/>
          </a:xfrm>
          <a:prstGeom prst="rect">
            <a:avLst/>
          </a:prstGeom>
          <a:noFill/>
        </p:spPr>
        <p:txBody>
          <a:bodyPr wrap="square" lIns="91440" tIns="45720" rIns="91440" bIns="45720" rtlCol="0" anchor="t">
            <a:spAutoFit/>
          </a:bodyPr>
          <a:lstStyle/>
          <a:p>
            <a:pPr algn="r"/>
            <a:r>
              <a:rPr lang="en-US" sz="4800" b="1">
                <a:solidFill>
                  <a:srgbClr val="262527"/>
                </a:solidFill>
                <a:latin typeface="Arial" panose="020B0604020202020204" pitchFamily="34" charset="0"/>
                <a:cs typeface="Arial" panose="020B0604020202020204" pitchFamily="34" charset="0"/>
              </a:rPr>
              <a:t>PROCEDURAL RESPONSE TO UNEXPECTED DEATHS IN CHILDHOOD</a:t>
            </a:r>
          </a:p>
          <a:p>
            <a:pPr algn="r"/>
            <a:r>
              <a:rPr lang="en-US" sz="4800" b="1" i="1">
                <a:solidFill>
                  <a:srgbClr val="262527"/>
                </a:solidFill>
                <a:latin typeface="Arial" panose="020B0604020202020204" pitchFamily="34" charset="0"/>
                <a:cs typeface="Arial" panose="020B0604020202020204" pitchFamily="34" charset="0"/>
              </a:rPr>
              <a:t>(</a:t>
            </a:r>
            <a:r>
              <a:rPr lang="en-US" sz="4800" b="1" i="1" err="1">
                <a:solidFill>
                  <a:srgbClr val="262527"/>
                </a:solidFill>
                <a:latin typeface="Arial" panose="020B0604020202020204" pitchFamily="34" charset="0"/>
                <a:cs typeface="Arial" panose="020B0604020202020204" pitchFamily="34" charset="0"/>
              </a:rPr>
              <a:t>PRUDiC</a:t>
            </a:r>
            <a:r>
              <a:rPr lang="en-US" sz="4800" b="1" i="1">
                <a:solidFill>
                  <a:srgbClr val="262527"/>
                </a:solidFill>
                <a:latin typeface="Arial" panose="020B0604020202020204" pitchFamily="34" charset="0"/>
                <a:cs typeface="Arial" panose="020B0604020202020204" pitchFamily="34" charset="0"/>
              </a:rPr>
              <a:t>)</a:t>
            </a:r>
          </a:p>
          <a:p>
            <a:pPr algn="r"/>
            <a:endParaRPr lang="en-US" sz="4800" b="1" i="1">
              <a:solidFill>
                <a:srgbClr val="262527"/>
              </a:solidFill>
              <a:latin typeface="Arial" panose="020B0604020202020204" pitchFamily="34" charset="0"/>
              <a:cs typeface="Arial" panose="020B0604020202020204" pitchFamily="34" charset="0"/>
            </a:endParaRPr>
          </a:p>
          <a:p>
            <a:pPr algn="r"/>
            <a:r>
              <a:rPr lang="en-US" sz="4800" b="1" i="1">
                <a:solidFill>
                  <a:srgbClr val="262527"/>
                </a:solidFill>
                <a:latin typeface="Arial"/>
                <a:cs typeface="Arial"/>
              </a:rPr>
              <a:t>DS 1465 Natalie Sullivan</a:t>
            </a:r>
            <a:endParaRPr lang="en-US" sz="4800" b="1" i="1">
              <a:solidFill>
                <a:srgbClr val="262527"/>
              </a:solidFill>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C54C10AF-EDE6-9948-8AB3-8B53B90B40BF}"/>
              </a:ext>
            </a:extLst>
          </p:cNvPr>
          <p:cNvCxnSpPr/>
          <p:nvPr/>
        </p:nvCxnSpPr>
        <p:spPr>
          <a:xfrm flipH="1">
            <a:off x="4352050" y="4751062"/>
            <a:ext cx="7839950" cy="0"/>
          </a:xfrm>
          <a:prstGeom prst="line">
            <a:avLst/>
          </a:prstGeom>
          <a:ln w="38100">
            <a:solidFill>
              <a:srgbClr val="26252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893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E70257-7393-AC42-B739-B41C362EE10E}"/>
              </a:ext>
            </a:extLst>
          </p:cNvPr>
          <p:cNvPicPr>
            <a:picLocks noChangeAspect="1"/>
          </p:cNvPicPr>
          <p:nvPr/>
        </p:nvPicPr>
        <p:blipFill rotWithShape="1">
          <a:blip r:embed="rId2"/>
          <a:srcRect l="63" t="24763" r="825" b="67432"/>
          <a:stretch/>
        </p:blipFill>
        <p:spPr>
          <a:xfrm>
            <a:off x="20" y="6322740"/>
            <a:ext cx="12191980" cy="535259"/>
          </a:xfrm>
          <a:prstGeom prst="rect">
            <a:avLst/>
          </a:prstGeom>
        </p:spPr>
      </p:pic>
      <p:sp>
        <p:nvSpPr>
          <p:cNvPr id="10" name="TextBox 9">
            <a:extLst>
              <a:ext uri="{FF2B5EF4-FFF2-40B4-BE49-F238E27FC236}">
                <a16:creationId xmlns:a16="http://schemas.microsoft.com/office/drawing/2014/main" id="{5F2728EB-81A9-6A46-BA43-BD2C5B5EB10D}"/>
              </a:ext>
            </a:extLst>
          </p:cNvPr>
          <p:cNvSpPr txBox="1"/>
          <p:nvPr/>
        </p:nvSpPr>
        <p:spPr>
          <a:xfrm>
            <a:off x="124755" y="216305"/>
            <a:ext cx="8454589" cy="584775"/>
          </a:xfrm>
          <a:prstGeom prst="rect">
            <a:avLst/>
          </a:prstGeom>
          <a:noFill/>
        </p:spPr>
        <p:txBody>
          <a:bodyPr wrap="square" rtlCol="0">
            <a:spAutoFit/>
          </a:bodyPr>
          <a:lstStyle/>
          <a:p>
            <a:r>
              <a:rPr lang="en-US" sz="3200" b="1">
                <a:solidFill>
                  <a:srgbClr val="302783"/>
                </a:solidFill>
                <a:latin typeface="Arial" panose="020B0604020202020204" pitchFamily="34" charset="0"/>
                <a:cs typeface="Arial" panose="020B0604020202020204" pitchFamily="34" charset="0"/>
              </a:rPr>
              <a:t>UNEXPLAINED DEATH OF A CHILD</a:t>
            </a:r>
            <a:endParaRPr lang="en-US" sz="3200" b="1" i="1">
              <a:solidFill>
                <a:srgbClr val="302783"/>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3CB1C7A-2408-244E-A5E9-EB0613069521}"/>
              </a:ext>
            </a:extLst>
          </p:cNvPr>
          <p:cNvCxnSpPr>
            <a:cxnSpLocks/>
          </p:cNvCxnSpPr>
          <p:nvPr/>
        </p:nvCxnSpPr>
        <p:spPr>
          <a:xfrm flipH="1">
            <a:off x="0" y="958550"/>
            <a:ext cx="9713626" cy="0"/>
          </a:xfrm>
          <a:prstGeom prst="line">
            <a:avLst/>
          </a:prstGeom>
          <a:ln w="38100">
            <a:solidFill>
              <a:srgbClr val="262527"/>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DF256D21-530E-374B-ACA4-8F42E13788B7}"/>
              </a:ext>
            </a:extLst>
          </p:cNvPr>
          <p:cNvSpPr/>
          <p:nvPr/>
        </p:nvSpPr>
        <p:spPr>
          <a:xfrm>
            <a:off x="124755" y="1116021"/>
            <a:ext cx="11867376" cy="4001095"/>
          </a:xfrm>
          <a:prstGeom prst="rect">
            <a:avLst/>
          </a:prstGeom>
        </p:spPr>
        <p:txBody>
          <a:bodyPr wrap="square">
            <a:spAutoFit/>
          </a:bodyPr>
          <a:lstStyle/>
          <a:p>
            <a:pPr marL="285750" indent="-285750">
              <a:buFont typeface="Arial" panose="020B0604020202020204" pitchFamily="34" charset="0"/>
              <a:buChar char="•"/>
            </a:pPr>
            <a:r>
              <a:rPr lang="en-GB" sz="2600">
                <a:solidFill>
                  <a:srgbClr val="262527"/>
                </a:solidFill>
                <a:latin typeface="Arial" panose="020B0604020202020204" pitchFamily="34" charset="0"/>
                <a:cs typeface="Arial" panose="020B0604020202020204" pitchFamily="34" charset="0"/>
              </a:rPr>
              <a:t>The </a:t>
            </a:r>
            <a:r>
              <a:rPr lang="en-GB" sz="2600" err="1">
                <a:solidFill>
                  <a:srgbClr val="262527"/>
                </a:solidFill>
                <a:latin typeface="Arial" panose="020B0604020202020204" pitchFamily="34" charset="0"/>
                <a:cs typeface="Arial" panose="020B0604020202020204" pitchFamily="34" charset="0"/>
              </a:rPr>
              <a:t>PRUDiC</a:t>
            </a:r>
            <a:r>
              <a:rPr lang="en-GB" sz="2600">
                <a:solidFill>
                  <a:srgbClr val="262527"/>
                </a:solidFill>
                <a:latin typeface="Arial" panose="020B0604020202020204" pitchFamily="34" charset="0"/>
                <a:cs typeface="Arial" panose="020B0604020202020204" pitchFamily="34" charset="0"/>
              </a:rPr>
              <a:t> applies to all deaths in children from birth until their 18</a:t>
            </a:r>
            <a:r>
              <a:rPr lang="en-GB" sz="2600" baseline="30000">
                <a:solidFill>
                  <a:srgbClr val="262527"/>
                </a:solidFill>
                <a:latin typeface="Arial" panose="020B0604020202020204" pitchFamily="34" charset="0"/>
                <a:cs typeface="Arial" panose="020B0604020202020204" pitchFamily="34" charset="0"/>
              </a:rPr>
              <a:t>th</a:t>
            </a:r>
            <a:r>
              <a:rPr lang="en-GB" sz="2600">
                <a:solidFill>
                  <a:srgbClr val="262527"/>
                </a:solidFill>
                <a:latin typeface="Arial" panose="020B0604020202020204" pitchFamily="34" charset="0"/>
                <a:cs typeface="Arial" panose="020B0604020202020204" pitchFamily="34" charset="0"/>
              </a:rPr>
              <a:t> Birthday whether from natural, unnatural, known or unknown causes, at home, in hospital or in the community. This includes road traffic collisions, apparent suicides and murders, it does not include Stillbirths. </a:t>
            </a:r>
          </a:p>
          <a:p>
            <a:r>
              <a:rPr lang="en-GB" sz="2600" b="1">
                <a:solidFill>
                  <a:srgbClr val="262527"/>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600">
                <a:solidFill>
                  <a:srgbClr val="262527"/>
                </a:solidFill>
                <a:latin typeface="Arial" panose="020B0604020202020204" pitchFamily="34" charset="0"/>
                <a:cs typeface="Arial" panose="020B0604020202020204" pitchFamily="34" charset="0"/>
              </a:rPr>
              <a:t>A small proportion of deaths are caused deliberately by violence, by maliciously administered substances or by the careless use of drugs. Research suggests that as many as 5 to 10% of sudden unexpected deaths in infancy may be covert homicides. </a:t>
            </a:r>
            <a:r>
              <a:rPr lang="en-GB" sz="2000">
                <a:solidFill>
                  <a:srgbClr val="262527"/>
                </a:solidFill>
                <a:latin typeface="Arial" panose="020B0604020202020204" pitchFamily="34" charset="0"/>
                <a:cs typeface="Arial" panose="020B0604020202020204" pitchFamily="34" charset="0"/>
              </a:rPr>
              <a:t>(J Vaughan Infanticide The effects of miscarriage of justice, University of Cambridge, 2007.)</a:t>
            </a:r>
            <a:endParaRPr lang="en-GB" sz="2800">
              <a:solidFill>
                <a:srgbClr val="26252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1403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61295-30FC-7C73-CDC2-563EC095E48A}"/>
              </a:ext>
            </a:extLst>
          </p:cNvPr>
          <p:cNvSpPr>
            <a:spLocks noGrp="1"/>
          </p:cNvSpPr>
          <p:nvPr>
            <p:ph type="title"/>
          </p:nvPr>
        </p:nvSpPr>
        <p:spPr/>
        <p:txBody>
          <a:bodyPr/>
          <a:lstStyle/>
          <a:p>
            <a:r>
              <a:rPr lang="en-GB"/>
              <a:t>Statistics</a:t>
            </a:r>
          </a:p>
        </p:txBody>
      </p:sp>
      <p:sp>
        <p:nvSpPr>
          <p:cNvPr id="3" name="Content Placeholder 2">
            <a:extLst>
              <a:ext uri="{FF2B5EF4-FFF2-40B4-BE49-F238E27FC236}">
                <a16:creationId xmlns:a16="http://schemas.microsoft.com/office/drawing/2014/main" id="{44AD97AC-E36F-661E-32D6-12CCEBEA46F4}"/>
              </a:ext>
            </a:extLst>
          </p:cNvPr>
          <p:cNvSpPr>
            <a:spLocks noGrp="1"/>
          </p:cNvSpPr>
          <p:nvPr>
            <p:ph idx="1"/>
          </p:nvPr>
        </p:nvSpPr>
        <p:spPr/>
        <p:txBody>
          <a:bodyPr>
            <a:normAutofit/>
          </a:bodyPr>
          <a:lstStyle/>
          <a:p>
            <a:pPr fontAlgn="base"/>
            <a:r>
              <a:rPr lang="en-GB" sz="1900" u="sng">
                <a:solidFill>
                  <a:srgbClr val="FF0000"/>
                </a:solidFill>
              </a:rPr>
              <a:t>Most recent ONS data:  2023</a:t>
            </a:r>
            <a:endParaRPr lang="en-GB" sz="1900">
              <a:solidFill>
                <a:srgbClr val="FF0000"/>
              </a:solidFill>
            </a:endParaRPr>
          </a:p>
          <a:p>
            <a:pPr lvl="0" fontAlgn="base"/>
            <a:r>
              <a:rPr lang="en-GB" sz="1900"/>
              <a:t>In England and Wales in 2023 there were 398 deaths of children aged 1-4 years and 5.5% of these were sudden and unexplained.</a:t>
            </a:r>
          </a:p>
          <a:p>
            <a:pPr lvl="0" fontAlgn="base"/>
            <a:r>
              <a:rPr lang="en-GB" sz="1900" err="1"/>
              <a:t>PRUDiC</a:t>
            </a:r>
            <a:r>
              <a:rPr lang="en-GB" sz="1900"/>
              <a:t> is rare, with a crude death rate of 0.85 per 100,000 in England and Wales, in 2023,  for the age range most commonly affected (children aged 1-4 years).</a:t>
            </a:r>
          </a:p>
          <a:p>
            <a:r>
              <a:rPr lang="en-GB" sz="1900"/>
              <a:t>Since 2020, </a:t>
            </a:r>
            <a:r>
              <a:rPr lang="en-GB" sz="1900" err="1"/>
              <a:t>PRUDiC</a:t>
            </a:r>
            <a:r>
              <a:rPr lang="en-GB" sz="1900"/>
              <a:t> is the </a:t>
            </a:r>
            <a:r>
              <a:rPr lang="en-GB" sz="1900" b="1"/>
              <a:t>4th leading cause of death in the UK for children age 1-4 </a:t>
            </a:r>
          </a:p>
          <a:p>
            <a:r>
              <a:rPr lang="en-GB" sz="1900"/>
              <a:t>41 child deaths were reported as Sudden/Unexplained in England and Wales in 2023:</a:t>
            </a:r>
          </a:p>
          <a:p>
            <a:pPr lvl="0" fontAlgn="base"/>
            <a:r>
              <a:rPr lang="en-GB" sz="1900"/>
              <a:t>22 one-four year olds</a:t>
            </a:r>
          </a:p>
          <a:p>
            <a:pPr lvl="0" fontAlgn="base"/>
            <a:r>
              <a:rPr lang="en-GB" sz="1900"/>
              <a:t>3 five-nine year olds</a:t>
            </a:r>
          </a:p>
          <a:p>
            <a:pPr lvl="0" fontAlgn="base"/>
            <a:r>
              <a:rPr lang="en-GB" sz="1900"/>
              <a:t>4 ten-fourteen year olds</a:t>
            </a:r>
          </a:p>
          <a:p>
            <a:pPr lvl="0" fontAlgn="base"/>
            <a:r>
              <a:rPr lang="en-GB" sz="1900"/>
              <a:t>12 fifteen-nineteen year olds</a:t>
            </a:r>
            <a:endParaRPr lang="en-GB"/>
          </a:p>
        </p:txBody>
      </p:sp>
    </p:spTree>
    <p:extLst>
      <p:ext uri="{BB962C8B-B14F-4D97-AF65-F5344CB8AC3E}">
        <p14:creationId xmlns:p14="http://schemas.microsoft.com/office/powerpoint/2010/main" val="1229963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69BB40-1FD1-3AE1-CB9D-86587A8810A6}"/>
              </a:ext>
            </a:extLst>
          </p:cNvPr>
          <p:cNvSpPr txBox="1"/>
          <p:nvPr/>
        </p:nvSpPr>
        <p:spPr>
          <a:xfrm>
            <a:off x="906585" y="1560378"/>
            <a:ext cx="8768861" cy="4528291"/>
          </a:xfrm>
          <a:prstGeom prst="rect">
            <a:avLst/>
          </a:prstGeom>
          <a:noFill/>
        </p:spPr>
        <p:txBody>
          <a:bodyPr wrap="square">
            <a:spAutoFit/>
          </a:bodyPr>
          <a:lstStyle/>
          <a:p>
            <a:pPr>
              <a:lnSpc>
                <a:spcPct val="107000"/>
              </a:lnSpc>
              <a:spcAft>
                <a:spcPts val="800"/>
              </a:spcAft>
              <a:buNone/>
            </a:pPr>
            <a:r>
              <a:rPr lang="en-GB" sz="2400" kern="100">
                <a:effectLst/>
                <a:latin typeface="Aptos" panose="020B0004020202020204" pitchFamily="34" charset="0"/>
                <a:ea typeface="Aptos" panose="020B0004020202020204" pitchFamily="34" charset="0"/>
                <a:cs typeface="Times New Roman" panose="02020603050405020304" pitchFamily="18" charset="0"/>
              </a:rPr>
              <a:t>The primary responsibility of the police investigation is to the child who has died, their siblings and any future children who may be born to the parents. It may not be immediately possible to identify a cause of death, and it may take time to determine whether the death is suspicious or due to natural causes.</a:t>
            </a:r>
          </a:p>
          <a:p>
            <a:pPr marL="342900" lvl="0" indent="-342900">
              <a:lnSpc>
                <a:spcPct val="107000"/>
              </a:lnSpc>
              <a:buFont typeface="Aptos" panose="020B0004020202020204" pitchFamily="34" charset="0"/>
              <a:buChar char="-"/>
            </a:pPr>
            <a:r>
              <a:rPr lang="en-GB" sz="2400" kern="100">
                <a:effectLst/>
                <a:latin typeface="Aptos" panose="020B0004020202020204" pitchFamily="34" charset="0"/>
                <a:ea typeface="Aptos" panose="020B0004020202020204" pitchFamily="34" charset="0"/>
                <a:cs typeface="Times New Roman" panose="02020603050405020304" pitchFamily="18" charset="0"/>
              </a:rPr>
              <a:t>A balanced approach which incorporates both sensitively and the investigative mindset</a:t>
            </a:r>
          </a:p>
          <a:p>
            <a:pPr marL="342900" lvl="0" indent="-342900">
              <a:lnSpc>
                <a:spcPct val="107000"/>
              </a:lnSpc>
              <a:buFont typeface="Aptos" panose="020B0004020202020204" pitchFamily="34" charset="0"/>
              <a:buChar char="-"/>
            </a:pPr>
            <a:r>
              <a:rPr lang="en-GB" sz="2400" kern="100">
                <a:effectLst/>
                <a:latin typeface="Aptos" panose="020B0004020202020204" pitchFamily="34" charset="0"/>
                <a:ea typeface="Aptos" panose="020B0004020202020204" pitchFamily="34" charset="0"/>
                <a:cs typeface="Times New Roman" panose="02020603050405020304" pitchFamily="18" charset="0"/>
              </a:rPr>
              <a:t>A multi-agency response</a:t>
            </a:r>
          </a:p>
          <a:p>
            <a:pPr marL="342900" lvl="0" indent="-342900">
              <a:lnSpc>
                <a:spcPct val="107000"/>
              </a:lnSpc>
              <a:buFont typeface="Aptos" panose="020B0004020202020204" pitchFamily="34" charset="0"/>
              <a:buChar char="-"/>
            </a:pPr>
            <a:r>
              <a:rPr lang="en-GB" sz="2400" kern="100">
                <a:effectLst/>
                <a:latin typeface="Aptos" panose="020B0004020202020204" pitchFamily="34" charset="0"/>
                <a:ea typeface="Aptos" panose="020B0004020202020204" pitchFamily="34" charset="0"/>
                <a:cs typeface="Times New Roman" panose="02020603050405020304" pitchFamily="18" charset="0"/>
              </a:rPr>
              <a:t>The sharing of information</a:t>
            </a:r>
          </a:p>
          <a:p>
            <a:pPr marL="342900" lvl="0" indent="-342900">
              <a:lnSpc>
                <a:spcPct val="107000"/>
              </a:lnSpc>
              <a:buFont typeface="Aptos" panose="020B0004020202020204" pitchFamily="34" charset="0"/>
              <a:buChar char="-"/>
            </a:pPr>
            <a:r>
              <a:rPr lang="en-GB" sz="2400" kern="100">
                <a:effectLst/>
                <a:latin typeface="Aptos" panose="020B0004020202020204" pitchFamily="34" charset="0"/>
                <a:ea typeface="Aptos" panose="020B0004020202020204" pitchFamily="34" charset="0"/>
                <a:cs typeface="Times New Roman" panose="02020603050405020304" pitchFamily="18" charset="0"/>
              </a:rPr>
              <a:t>An appropriate response to the circumstances</a:t>
            </a:r>
          </a:p>
          <a:p>
            <a:pPr marL="342900" lvl="0" indent="-342900">
              <a:lnSpc>
                <a:spcPct val="107000"/>
              </a:lnSpc>
              <a:spcAft>
                <a:spcPts val="800"/>
              </a:spcAft>
              <a:buFont typeface="Aptos" panose="020B0004020202020204" pitchFamily="34" charset="0"/>
              <a:buChar char="-"/>
            </a:pPr>
            <a:r>
              <a:rPr lang="en-GB" sz="2400" kern="100">
                <a:effectLst/>
                <a:latin typeface="Aptos" panose="020B0004020202020204" pitchFamily="34" charset="0"/>
                <a:ea typeface="Aptos" panose="020B0004020202020204" pitchFamily="34" charset="0"/>
                <a:cs typeface="Times New Roman" panose="02020603050405020304" pitchFamily="18" charset="0"/>
              </a:rPr>
              <a:t>The preservation of material and evidence</a:t>
            </a:r>
          </a:p>
        </p:txBody>
      </p:sp>
    </p:spTree>
    <p:extLst>
      <p:ext uri="{BB962C8B-B14F-4D97-AF65-F5344CB8AC3E}">
        <p14:creationId xmlns:p14="http://schemas.microsoft.com/office/powerpoint/2010/main" val="2349786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6328C7-F204-B066-4E3B-5DEF554DB056}"/>
              </a:ext>
            </a:extLst>
          </p:cNvPr>
          <p:cNvSpPr txBox="1"/>
          <p:nvPr/>
        </p:nvSpPr>
        <p:spPr>
          <a:xfrm>
            <a:off x="1516185" y="1459068"/>
            <a:ext cx="8698523" cy="3054682"/>
          </a:xfrm>
          <a:prstGeom prst="rect">
            <a:avLst/>
          </a:prstGeom>
          <a:noFill/>
        </p:spPr>
        <p:txBody>
          <a:bodyPr wrap="square">
            <a:spAutoFit/>
          </a:bodyPr>
          <a:lstStyle/>
          <a:p>
            <a:pPr>
              <a:lnSpc>
                <a:spcPct val="107000"/>
              </a:lnSpc>
              <a:spcAft>
                <a:spcPts val="800"/>
              </a:spcAft>
              <a:buNone/>
            </a:pPr>
            <a:r>
              <a:rPr lang="en-GB" sz="1800" b="1" kern="100">
                <a:effectLst/>
                <a:latin typeface="Aptos" panose="020B0004020202020204" pitchFamily="34" charset="0"/>
                <a:ea typeface="Aptos" panose="020B0004020202020204" pitchFamily="34" charset="0"/>
                <a:cs typeface="Times New Roman" panose="02020603050405020304" pitchFamily="18" charset="0"/>
              </a:rPr>
              <a:t>National Guidance: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b="1" kern="100">
                <a:effectLst/>
                <a:latin typeface="Aptos" panose="020B0004020202020204" pitchFamily="34" charset="0"/>
                <a:ea typeface="Aptos" panose="020B0004020202020204" pitchFamily="34" charset="0"/>
                <a:cs typeface="Times New Roman" panose="02020603050405020304" pitchFamily="18" charset="0"/>
              </a:rPr>
              <a:t>NHS Wales (2023) Procedural Response to Unexpected Deaths in Childhood (</a:t>
            </a:r>
            <a:r>
              <a:rPr lang="en-GB" sz="1800" b="1" kern="100" err="1">
                <a:effectLst/>
                <a:latin typeface="Aptos" panose="020B0004020202020204" pitchFamily="34" charset="0"/>
                <a:ea typeface="Aptos" panose="020B0004020202020204" pitchFamily="34" charset="0"/>
                <a:cs typeface="Times New Roman" panose="02020603050405020304" pitchFamily="18" charset="0"/>
              </a:rPr>
              <a:t>PRUDiC</a:t>
            </a:r>
            <a:r>
              <a:rPr lang="en-GB" sz="1800" b="1" kern="100">
                <a:effectLst/>
                <a:latin typeface="Aptos" panose="020B0004020202020204" pitchFamily="34" charset="0"/>
                <a:ea typeface="Aptos" panose="020B0004020202020204" pitchFamily="34" charset="0"/>
                <a:cs typeface="Times New Roman" panose="02020603050405020304" pitchFamily="18" charset="0"/>
              </a:rPr>
              <a:t>).</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800" kern="100">
                <a:solidFill>
                  <a:srgbClr val="212529"/>
                </a:solidFill>
                <a:effectLst/>
                <a:latin typeface="Segoe UI" panose="020B0502040204020203" pitchFamily="34" charset="0"/>
                <a:ea typeface="Aptos" panose="020B0004020202020204" pitchFamily="34" charset="0"/>
                <a:cs typeface="Times New Roman" panose="02020603050405020304" pitchFamily="18" charset="0"/>
              </a:rPr>
              <a:t>The 2023 revision of the </a:t>
            </a:r>
            <a:r>
              <a:rPr lang="en-GB" sz="1800" u="none" strike="noStrike" kern="100">
                <a:solidFill>
                  <a:srgbClr val="1978A3"/>
                </a:solidFill>
                <a:effectLst/>
                <a:latin typeface="Segoe UI" panose="020B0502040204020203" pitchFamily="34" charset="0"/>
                <a:ea typeface="Aptos" panose="020B0004020202020204" pitchFamily="34" charset="0"/>
                <a:cs typeface="Times New Roman" panose="02020603050405020304" pitchFamily="18" charset="0"/>
                <a:hlinkClick r:id="rId2"/>
              </a:rPr>
              <a:t>Procedural Response to Unexpected Death in Childhood</a:t>
            </a:r>
            <a:r>
              <a:rPr lang="en-GB" sz="1800" kern="100">
                <a:solidFill>
                  <a:srgbClr val="212529"/>
                </a:solidFill>
                <a:effectLst/>
                <a:latin typeface="Segoe UI" panose="020B0502040204020203" pitchFamily="34" charset="0"/>
                <a:ea typeface="Aptos" panose="020B0004020202020204" pitchFamily="34" charset="0"/>
                <a:cs typeface="Times New Roman" panose="02020603050405020304" pitchFamily="18" charset="0"/>
              </a:rPr>
              <a:t> sets out a minimum standard for the multi-agency response to the unexpected death of a child or young person. The aim of the </a:t>
            </a:r>
            <a:r>
              <a:rPr lang="en-GB" sz="1800" kern="100" err="1">
                <a:solidFill>
                  <a:srgbClr val="212529"/>
                </a:solidFill>
                <a:effectLst/>
                <a:latin typeface="Segoe UI" panose="020B0502040204020203" pitchFamily="34" charset="0"/>
                <a:ea typeface="Aptos" panose="020B0004020202020204" pitchFamily="34" charset="0"/>
                <a:cs typeface="Times New Roman" panose="02020603050405020304" pitchFamily="18" charset="0"/>
              </a:rPr>
              <a:t>PRUDiC</a:t>
            </a:r>
            <a:r>
              <a:rPr lang="en-GB" sz="1800" kern="100">
                <a:solidFill>
                  <a:srgbClr val="212529"/>
                </a:solidFill>
                <a:effectLst/>
                <a:latin typeface="Segoe UI" panose="020B0502040204020203" pitchFamily="34" charset="0"/>
                <a:ea typeface="Aptos" panose="020B0004020202020204" pitchFamily="34" charset="0"/>
                <a:cs typeface="Times New Roman" panose="02020603050405020304" pitchFamily="18" charset="0"/>
              </a:rPr>
              <a:t> is to ensure that this response is safe, consistent and sensitive to those concerned and that there is uniformity in the approach taken across Wales.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97023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505408-8469-F375-D59A-C3E9535509E8}"/>
              </a:ext>
            </a:extLst>
          </p:cNvPr>
          <p:cNvSpPr txBox="1"/>
          <p:nvPr/>
        </p:nvSpPr>
        <p:spPr>
          <a:xfrm>
            <a:off x="2055446" y="720852"/>
            <a:ext cx="7690338" cy="5166799"/>
          </a:xfrm>
          <a:prstGeom prst="rect">
            <a:avLst/>
          </a:prstGeom>
          <a:noFill/>
        </p:spPr>
        <p:txBody>
          <a:bodyPr wrap="square">
            <a:spAutoFit/>
          </a:bodyPr>
          <a:lstStyle/>
          <a:p>
            <a:pPr>
              <a:lnSpc>
                <a:spcPct val="107000"/>
              </a:lnSpc>
              <a:spcAft>
                <a:spcPts val="800"/>
              </a:spcAft>
              <a:buNone/>
            </a:pPr>
            <a:endParaRPr lang="en-GB" sz="1800" b="1"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b="1" kern="10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800" b="1"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800" b="1" kern="100">
                <a:effectLst/>
                <a:latin typeface="Aptos" panose="020B0004020202020204" pitchFamily="34" charset="0"/>
                <a:ea typeface="Aptos" panose="020B0004020202020204" pitchFamily="34" charset="0"/>
                <a:cs typeface="Times New Roman" panose="02020603050405020304" pitchFamily="18" charset="0"/>
              </a:rPr>
              <a:t>Offences</a:t>
            </a:r>
            <a:r>
              <a:rPr lang="en-GB" sz="2800" b="1" kern="100">
                <a:latin typeface="Aptos" panose="020B0004020202020204" pitchFamily="34" charset="0"/>
                <a:ea typeface="Aptos" panose="020B0004020202020204" pitchFamily="34" charset="0"/>
                <a:cs typeface="Times New Roman" panose="02020603050405020304" pitchFamily="18" charset="0"/>
              </a:rPr>
              <a:t> other than Murder or Manslaughter</a:t>
            </a:r>
            <a:endParaRPr lang="en-GB" sz="2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800" b="1" kern="100">
                <a:effectLst/>
                <a:latin typeface="Aptos" panose="020B0004020202020204" pitchFamily="34" charset="0"/>
                <a:ea typeface="Aptos" panose="020B0004020202020204" pitchFamily="34" charset="0"/>
                <a:cs typeface="Times New Roman" panose="02020603050405020304" pitchFamily="18" charset="0"/>
              </a:rPr>
              <a:t>Infanticide </a:t>
            </a:r>
            <a:r>
              <a:rPr lang="en-GB" sz="2800" kern="100">
                <a:effectLst/>
                <a:latin typeface="Aptos" panose="020B0004020202020204" pitchFamily="34" charset="0"/>
                <a:ea typeface="Aptos" panose="020B0004020202020204" pitchFamily="34" charset="0"/>
                <a:cs typeface="Times New Roman" panose="02020603050405020304" pitchFamily="18" charset="0"/>
              </a:rPr>
              <a:t>– woman kills her child under 12 months old while her mind was disturbed. Infanticide Act 1938</a:t>
            </a:r>
          </a:p>
          <a:p>
            <a:pPr>
              <a:lnSpc>
                <a:spcPct val="107000"/>
              </a:lnSpc>
              <a:spcAft>
                <a:spcPts val="800"/>
              </a:spcAft>
              <a:buNone/>
            </a:pPr>
            <a:r>
              <a:rPr lang="en-GB" sz="2800" b="1" kern="100">
                <a:effectLst/>
                <a:latin typeface="Aptos" panose="020B0004020202020204" pitchFamily="34" charset="0"/>
                <a:ea typeface="Aptos" panose="020B0004020202020204" pitchFamily="34" charset="0"/>
                <a:cs typeface="Times New Roman" panose="02020603050405020304" pitchFamily="18" charset="0"/>
              </a:rPr>
              <a:t>Causing or allowing a child or vulnerable adult to die or suffer serious physical harm</a:t>
            </a:r>
            <a:r>
              <a:rPr lang="en-GB" sz="2800" kern="100">
                <a:effectLst/>
                <a:latin typeface="Aptos" panose="020B0004020202020204" pitchFamily="34" charset="0"/>
                <a:ea typeface="Aptos" panose="020B0004020202020204" pitchFamily="34" charset="0"/>
                <a:cs typeface="Times New Roman" panose="02020603050405020304" pitchFamily="18" charset="0"/>
              </a:rPr>
              <a:t> Domestic Violence, Crime and Victims Act 2004, section 5</a:t>
            </a:r>
          </a:p>
        </p:txBody>
      </p:sp>
    </p:spTree>
    <p:extLst>
      <p:ext uri="{BB962C8B-B14F-4D97-AF65-F5344CB8AC3E}">
        <p14:creationId xmlns:p14="http://schemas.microsoft.com/office/powerpoint/2010/main" val="513639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9FDA6-61E2-4D11-BAF9-3F3371734A21}"/>
              </a:ext>
            </a:extLst>
          </p:cNvPr>
          <p:cNvSpPr>
            <a:spLocks noGrp="1"/>
          </p:cNvSpPr>
          <p:nvPr>
            <p:ph type="title"/>
          </p:nvPr>
        </p:nvSpPr>
        <p:spPr/>
        <p:txBody>
          <a:bodyPr>
            <a:normAutofit/>
          </a:bodyPr>
          <a:lstStyle/>
          <a:p>
            <a:r>
              <a:rPr lang="en-GB" sz="3200">
                <a:solidFill>
                  <a:srgbClr val="7030A0"/>
                </a:solidFill>
                <a:latin typeface="Arial" panose="020B0604020202020204" pitchFamily="34" charset="0"/>
              </a:rPr>
              <a:t>Fatal Overlay Cases</a:t>
            </a:r>
          </a:p>
        </p:txBody>
      </p:sp>
      <p:sp>
        <p:nvSpPr>
          <p:cNvPr id="3" name="Content Placeholder 2">
            <a:extLst>
              <a:ext uri="{FF2B5EF4-FFF2-40B4-BE49-F238E27FC236}">
                <a16:creationId xmlns:a16="http://schemas.microsoft.com/office/drawing/2014/main" id="{019D434A-0B66-447D-B160-EF6A6D852E09}"/>
              </a:ext>
            </a:extLst>
          </p:cNvPr>
          <p:cNvSpPr>
            <a:spLocks noGrp="1"/>
          </p:cNvSpPr>
          <p:nvPr>
            <p:ph idx="1"/>
          </p:nvPr>
        </p:nvSpPr>
        <p:spPr/>
        <p:txBody>
          <a:bodyPr>
            <a:normAutofit/>
          </a:bodyPr>
          <a:lstStyle/>
          <a:p>
            <a:r>
              <a:rPr lang="en-GB" sz="1600">
                <a:latin typeface="Arial" panose="020B0604020202020204" pitchFamily="34" charset="0"/>
              </a:rPr>
              <a:t>Section 1 (2) b of the children and young persons act 1933 </a:t>
            </a:r>
            <a:r>
              <a:rPr lang="en-GB" sz="1600" b="1" i="1">
                <a:latin typeface="Arial" panose="020B0604020202020204" pitchFamily="34" charset="0"/>
              </a:rPr>
              <a:t>“where the cause of death for an infant under 3 years is suffocation (not being caused by disease or the presence of a foreign body in the throat or air passages) while the infant was in bed with some other person who has attained the age of 16 years and where that other person was under the influence of drink or a prohibited drug either when he went to bed or at any later time before the suffocation. Part 5 of the Serious Crime Act 2015 (secion66) defines a “prohibited drug” for the purposes of section 1(2)(b); furthermore, it expands the reference to suffocation occurring in a bed, to now include and kind of furniture or surface used for the purpose of sleeping</a:t>
            </a:r>
            <a:r>
              <a:rPr lang="en-GB" sz="2000" b="1" i="1">
                <a:latin typeface="Arial" panose="020B0604020202020204" pitchFamily="34" charset="0"/>
              </a:rPr>
              <a:t>”</a:t>
            </a:r>
          </a:p>
          <a:p>
            <a:endParaRPr lang="en-GB" sz="2000" b="1" i="1">
              <a:latin typeface="Arial" panose="020B0604020202020204" pitchFamily="34" charset="0"/>
            </a:endParaRPr>
          </a:p>
          <a:p>
            <a:r>
              <a:rPr lang="en-GB" sz="1600">
                <a:latin typeface="Arial" panose="020B0604020202020204" pitchFamily="34" charset="0"/>
              </a:rPr>
              <a:t>The offence is triable either-way with a maximum penalty of 10 years on Indictment there are few successful prosecutions and those that have been sentenced have been given sympathetic sentences.</a:t>
            </a:r>
          </a:p>
          <a:p>
            <a:endParaRPr lang="en-GB" sz="1600">
              <a:latin typeface="Arial" panose="020B0604020202020204" pitchFamily="34" charset="0"/>
            </a:endParaRPr>
          </a:p>
          <a:p>
            <a:r>
              <a:rPr lang="en-GB" sz="1600">
                <a:latin typeface="Arial" panose="020B0604020202020204" pitchFamily="34" charset="0"/>
              </a:rPr>
              <a:t>Common risk factors alcohol use, and domestic violence within the family set up. Substance/drug misuse. Co-sleeping, with the absence of drink/drugs, can also result in the Sudden Unexpected Death of a Child.</a:t>
            </a:r>
          </a:p>
        </p:txBody>
      </p:sp>
    </p:spTree>
    <p:extLst>
      <p:ext uri="{BB962C8B-B14F-4D97-AF65-F5344CB8AC3E}">
        <p14:creationId xmlns:p14="http://schemas.microsoft.com/office/powerpoint/2010/main" val="446754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F2728EB-81A9-6A46-BA43-BD2C5B5EB10D}"/>
              </a:ext>
            </a:extLst>
          </p:cNvPr>
          <p:cNvSpPr txBox="1"/>
          <p:nvPr/>
        </p:nvSpPr>
        <p:spPr>
          <a:xfrm>
            <a:off x="124755" y="216305"/>
            <a:ext cx="11517118" cy="584775"/>
          </a:xfrm>
          <a:prstGeom prst="rect">
            <a:avLst/>
          </a:prstGeom>
          <a:noFill/>
        </p:spPr>
        <p:txBody>
          <a:bodyPr wrap="square" rtlCol="0">
            <a:spAutoFit/>
          </a:bodyPr>
          <a:lstStyle/>
          <a:p>
            <a:r>
              <a:rPr lang="en-US" sz="3200" b="1">
                <a:solidFill>
                  <a:srgbClr val="302783"/>
                </a:solidFill>
                <a:latin typeface="Arial" panose="020B0604020202020204" pitchFamily="34" charset="0"/>
                <a:cs typeface="Arial" panose="020B0604020202020204" pitchFamily="34" charset="0"/>
              </a:rPr>
              <a:t>RISK FACTORS FOR SUSPICIOUS CHILD DEATH</a:t>
            </a:r>
            <a:endParaRPr lang="en-US" sz="3200" b="1" i="1">
              <a:solidFill>
                <a:srgbClr val="302783"/>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3CB1C7A-2408-244E-A5E9-EB0613069521}"/>
              </a:ext>
            </a:extLst>
          </p:cNvPr>
          <p:cNvCxnSpPr>
            <a:cxnSpLocks/>
          </p:cNvCxnSpPr>
          <p:nvPr/>
        </p:nvCxnSpPr>
        <p:spPr>
          <a:xfrm flipH="1">
            <a:off x="0" y="958550"/>
            <a:ext cx="9713626" cy="0"/>
          </a:xfrm>
          <a:prstGeom prst="line">
            <a:avLst/>
          </a:prstGeom>
          <a:ln w="38100">
            <a:solidFill>
              <a:srgbClr val="262527"/>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527F8C72-48A5-A748-8E57-8AE66D942C03}"/>
              </a:ext>
            </a:extLst>
          </p:cNvPr>
          <p:cNvPicPr>
            <a:picLocks noChangeAspect="1"/>
          </p:cNvPicPr>
          <p:nvPr/>
        </p:nvPicPr>
        <p:blipFill rotWithShape="1">
          <a:blip r:embed="rId2"/>
          <a:srcRect l="63" t="24763" r="825" b="67432"/>
          <a:stretch/>
        </p:blipFill>
        <p:spPr>
          <a:xfrm>
            <a:off x="20" y="6322740"/>
            <a:ext cx="12191980" cy="535259"/>
          </a:xfrm>
          <a:prstGeom prst="rect">
            <a:avLst/>
          </a:prstGeom>
        </p:spPr>
      </p:pic>
      <p:sp>
        <p:nvSpPr>
          <p:cNvPr id="3" name="Rectangle 2">
            <a:extLst>
              <a:ext uri="{FF2B5EF4-FFF2-40B4-BE49-F238E27FC236}">
                <a16:creationId xmlns:a16="http://schemas.microsoft.com/office/drawing/2014/main" id="{DF256D21-530E-374B-ACA4-8F42E13788B7}"/>
              </a:ext>
            </a:extLst>
          </p:cNvPr>
          <p:cNvSpPr/>
          <p:nvPr/>
        </p:nvSpPr>
        <p:spPr>
          <a:xfrm>
            <a:off x="124755" y="1116021"/>
            <a:ext cx="5796543" cy="3890424"/>
          </a:xfrm>
          <a:prstGeom prst="rect">
            <a:avLst/>
          </a:prstGeom>
        </p:spPr>
        <p:txBody>
          <a:bodyPr wrap="square">
            <a:spAutoFit/>
          </a:bodyPr>
          <a:lstStyle/>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History of violence to children</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Inconsistent account</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Mental Health issues</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Previous atypical hospital visits</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History of alcohol abuse</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Child over one year old</a:t>
            </a:r>
          </a:p>
        </p:txBody>
      </p:sp>
      <p:sp>
        <p:nvSpPr>
          <p:cNvPr id="8" name="Rectangle 7">
            <a:extLst>
              <a:ext uri="{FF2B5EF4-FFF2-40B4-BE49-F238E27FC236}">
                <a16:creationId xmlns:a16="http://schemas.microsoft.com/office/drawing/2014/main" id="{50E23F2D-3C68-A049-AD5C-875D7CDBBC17}"/>
              </a:ext>
            </a:extLst>
          </p:cNvPr>
          <p:cNvSpPr/>
          <p:nvPr/>
        </p:nvSpPr>
        <p:spPr>
          <a:xfrm>
            <a:off x="6023750" y="1116021"/>
            <a:ext cx="5796543" cy="3890424"/>
          </a:xfrm>
          <a:prstGeom prst="rect">
            <a:avLst/>
          </a:prstGeom>
        </p:spPr>
        <p:txBody>
          <a:bodyPr wrap="square">
            <a:spAutoFit/>
          </a:bodyPr>
          <a:lstStyle/>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On child protection plan/register</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Known to social services</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History of drug abuse</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History of domestic violence</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Criminal record</a:t>
            </a:r>
          </a:p>
          <a:p>
            <a:pPr marL="285750" indent="-285750">
              <a:lnSpc>
                <a:spcPct val="150000"/>
              </a:lnSpc>
              <a:buFont typeface="Arial" panose="020B0604020202020204" pitchFamily="34" charset="0"/>
              <a:buChar char="•"/>
            </a:pPr>
            <a:r>
              <a:rPr lang="en-GB" sz="2800">
                <a:latin typeface="Arial" panose="020B0604020202020204" pitchFamily="34" charset="0"/>
                <a:cs typeface="Arial" panose="020B0604020202020204" pitchFamily="34" charset="0"/>
              </a:rPr>
              <a:t>Previous sibling dead</a:t>
            </a:r>
          </a:p>
        </p:txBody>
      </p:sp>
    </p:spTree>
    <p:extLst>
      <p:ext uri="{BB962C8B-B14F-4D97-AF65-F5344CB8AC3E}">
        <p14:creationId xmlns:p14="http://schemas.microsoft.com/office/powerpoint/2010/main" val="1903793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E70257-7393-AC42-B739-B41C362EE10E}"/>
              </a:ext>
            </a:extLst>
          </p:cNvPr>
          <p:cNvPicPr>
            <a:picLocks noChangeAspect="1"/>
          </p:cNvPicPr>
          <p:nvPr/>
        </p:nvPicPr>
        <p:blipFill rotWithShape="1">
          <a:blip r:embed="rId2"/>
          <a:srcRect l="63" t="24763" r="825" b="67432"/>
          <a:stretch/>
        </p:blipFill>
        <p:spPr>
          <a:xfrm>
            <a:off x="20" y="6322740"/>
            <a:ext cx="12191980" cy="535259"/>
          </a:xfrm>
          <a:prstGeom prst="rect">
            <a:avLst/>
          </a:prstGeom>
        </p:spPr>
      </p:pic>
      <p:sp>
        <p:nvSpPr>
          <p:cNvPr id="10" name="TextBox 9">
            <a:extLst>
              <a:ext uri="{FF2B5EF4-FFF2-40B4-BE49-F238E27FC236}">
                <a16:creationId xmlns:a16="http://schemas.microsoft.com/office/drawing/2014/main" id="{5F2728EB-81A9-6A46-BA43-BD2C5B5EB10D}"/>
              </a:ext>
            </a:extLst>
          </p:cNvPr>
          <p:cNvSpPr txBox="1"/>
          <p:nvPr/>
        </p:nvSpPr>
        <p:spPr>
          <a:xfrm>
            <a:off x="124755" y="216305"/>
            <a:ext cx="8454589" cy="584775"/>
          </a:xfrm>
          <a:prstGeom prst="rect">
            <a:avLst/>
          </a:prstGeom>
          <a:noFill/>
        </p:spPr>
        <p:txBody>
          <a:bodyPr wrap="square" rtlCol="0">
            <a:spAutoFit/>
          </a:bodyPr>
          <a:lstStyle/>
          <a:p>
            <a:r>
              <a:rPr lang="en-US" sz="3200" b="1">
                <a:solidFill>
                  <a:srgbClr val="302783"/>
                </a:solidFill>
                <a:latin typeface="Arial" panose="020B0604020202020204" pitchFamily="34" charset="0"/>
                <a:cs typeface="Arial" panose="020B0604020202020204" pitchFamily="34" charset="0"/>
              </a:rPr>
              <a:t>SCENE</a:t>
            </a:r>
            <a:endParaRPr lang="en-US" sz="3200" b="1" i="1">
              <a:solidFill>
                <a:srgbClr val="302783"/>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3CB1C7A-2408-244E-A5E9-EB0613069521}"/>
              </a:ext>
            </a:extLst>
          </p:cNvPr>
          <p:cNvCxnSpPr>
            <a:cxnSpLocks/>
          </p:cNvCxnSpPr>
          <p:nvPr/>
        </p:nvCxnSpPr>
        <p:spPr>
          <a:xfrm flipH="1">
            <a:off x="0" y="958550"/>
            <a:ext cx="9713626" cy="0"/>
          </a:xfrm>
          <a:prstGeom prst="line">
            <a:avLst/>
          </a:prstGeom>
          <a:ln w="38100">
            <a:solidFill>
              <a:srgbClr val="262527"/>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DF256D21-530E-374B-ACA4-8F42E13788B7}"/>
              </a:ext>
            </a:extLst>
          </p:cNvPr>
          <p:cNvSpPr/>
          <p:nvPr/>
        </p:nvSpPr>
        <p:spPr>
          <a:xfrm>
            <a:off x="124755" y="1116021"/>
            <a:ext cx="11867376" cy="4154984"/>
          </a:xfrm>
          <a:prstGeom prst="rect">
            <a:avLst/>
          </a:prstGeom>
        </p:spPr>
        <p:txBody>
          <a:bodyPr wrap="square">
            <a:spAutoFit/>
          </a:bodyPr>
          <a:lstStyle/>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Attend the scene and make an assessment, the child may have left the scene and already be </a:t>
            </a:r>
            <a:r>
              <a:rPr lang="en-GB" sz="2400" err="1">
                <a:solidFill>
                  <a:srgbClr val="262527"/>
                </a:solidFill>
                <a:latin typeface="Arial" panose="020B0604020202020204" pitchFamily="34" charset="0"/>
                <a:cs typeface="Arial" panose="020B0604020202020204" pitchFamily="34" charset="0"/>
              </a:rPr>
              <a:t>en</a:t>
            </a:r>
            <a:r>
              <a:rPr lang="en-GB" sz="2400">
                <a:solidFill>
                  <a:srgbClr val="262527"/>
                </a:solidFill>
                <a:latin typeface="Arial" panose="020B0604020202020204" pitchFamily="34" charset="0"/>
                <a:cs typeface="Arial" panose="020B0604020202020204" pitchFamily="34" charset="0"/>
              </a:rPr>
              <a:t>-route to the hospital police officers should attend with the ambulance staff if they attend before the child is removed. </a:t>
            </a:r>
          </a:p>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Unless there is suspicious circumstances ambulance will ‘scoop and run’</a:t>
            </a:r>
          </a:p>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Detective resources will attend the scene preferably DS or DI</a:t>
            </a:r>
          </a:p>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Preservation of the scene and start a scene log in ALL cases.</a:t>
            </a:r>
          </a:p>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CSI to be notified consideration for photographs of the scene, Seizure of the last feed and the formula, taking the ambient air temperature of the room where the child was found</a:t>
            </a:r>
          </a:p>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Seizure of the ‘red book’ if applicable </a:t>
            </a:r>
          </a:p>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Is there evidence of neglect? How clean is the house, food etc in the house.</a:t>
            </a:r>
            <a:endParaRPr lang="en-GB" sz="2800">
              <a:solidFill>
                <a:srgbClr val="26252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525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708CB-D1A1-9020-4FD7-D97A4C26D8AD}"/>
              </a:ext>
            </a:extLst>
          </p:cNvPr>
          <p:cNvSpPr>
            <a:spLocks noGrp="1"/>
          </p:cNvSpPr>
          <p:nvPr>
            <p:ph type="title"/>
          </p:nvPr>
        </p:nvSpPr>
        <p:spPr/>
        <p:txBody>
          <a:bodyPr/>
          <a:lstStyle/>
          <a:p>
            <a:r>
              <a:rPr lang="en-GB"/>
              <a:t>Hospital</a:t>
            </a:r>
          </a:p>
        </p:txBody>
      </p:sp>
      <p:sp>
        <p:nvSpPr>
          <p:cNvPr id="3" name="Content Placeholder 2">
            <a:extLst>
              <a:ext uri="{FF2B5EF4-FFF2-40B4-BE49-F238E27FC236}">
                <a16:creationId xmlns:a16="http://schemas.microsoft.com/office/drawing/2014/main" id="{7B76944E-88C2-5028-0D02-B0681C41BB5C}"/>
              </a:ext>
            </a:extLst>
          </p:cNvPr>
          <p:cNvSpPr>
            <a:spLocks noGrp="1"/>
          </p:cNvSpPr>
          <p:nvPr>
            <p:ph idx="1"/>
          </p:nvPr>
        </p:nvSpPr>
        <p:spPr/>
        <p:txBody>
          <a:bodyPr>
            <a:normAutofit/>
          </a:bodyPr>
          <a:lstStyle/>
          <a:p>
            <a:r>
              <a:rPr lang="en-GB"/>
              <a:t>A Detective Supervisor will be dispatched to the scene.</a:t>
            </a:r>
          </a:p>
          <a:p>
            <a:r>
              <a:rPr lang="en-GB"/>
              <a:t>Introduction to family to explain role and Police presence</a:t>
            </a:r>
          </a:p>
          <a:p>
            <a:r>
              <a:rPr lang="en-GB"/>
              <a:t>Liaise with Consultant Paediatrician in charge of the care of the child at the hospital, they will conduct a top to toe survey of the child.</a:t>
            </a:r>
          </a:p>
          <a:p>
            <a:r>
              <a:rPr lang="en-GB"/>
              <a:t>Take a detailed history from the parent, it is best practice to do this with the Paediatrician as to ensure family are not repeating the account over and over which will minimise the distress. </a:t>
            </a:r>
          </a:p>
          <a:p>
            <a:r>
              <a:rPr lang="en-GB"/>
              <a:t>Obtain details of siblings and request intel checks- this will inform policy and rationale in the ongoing investigation</a:t>
            </a:r>
          </a:p>
        </p:txBody>
      </p:sp>
    </p:spTree>
    <p:extLst>
      <p:ext uri="{BB962C8B-B14F-4D97-AF65-F5344CB8AC3E}">
        <p14:creationId xmlns:p14="http://schemas.microsoft.com/office/powerpoint/2010/main" val="807389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E70257-7393-AC42-B739-B41C362EE10E}"/>
              </a:ext>
            </a:extLst>
          </p:cNvPr>
          <p:cNvPicPr>
            <a:picLocks noChangeAspect="1"/>
          </p:cNvPicPr>
          <p:nvPr/>
        </p:nvPicPr>
        <p:blipFill rotWithShape="1">
          <a:blip r:embed="rId2"/>
          <a:srcRect l="63" t="24763" r="825" b="67432"/>
          <a:stretch/>
        </p:blipFill>
        <p:spPr>
          <a:xfrm>
            <a:off x="20" y="6322740"/>
            <a:ext cx="12191980" cy="535259"/>
          </a:xfrm>
          <a:prstGeom prst="rect">
            <a:avLst/>
          </a:prstGeom>
        </p:spPr>
      </p:pic>
      <p:sp>
        <p:nvSpPr>
          <p:cNvPr id="10" name="TextBox 9">
            <a:extLst>
              <a:ext uri="{FF2B5EF4-FFF2-40B4-BE49-F238E27FC236}">
                <a16:creationId xmlns:a16="http://schemas.microsoft.com/office/drawing/2014/main" id="{5F2728EB-81A9-6A46-BA43-BD2C5B5EB10D}"/>
              </a:ext>
            </a:extLst>
          </p:cNvPr>
          <p:cNvSpPr txBox="1"/>
          <p:nvPr/>
        </p:nvSpPr>
        <p:spPr>
          <a:xfrm>
            <a:off x="124755" y="216305"/>
            <a:ext cx="8454589" cy="584775"/>
          </a:xfrm>
          <a:prstGeom prst="rect">
            <a:avLst/>
          </a:prstGeom>
          <a:noFill/>
        </p:spPr>
        <p:txBody>
          <a:bodyPr wrap="square" rtlCol="0">
            <a:spAutoFit/>
          </a:bodyPr>
          <a:lstStyle/>
          <a:p>
            <a:r>
              <a:rPr lang="en-US" sz="3200" b="1">
                <a:solidFill>
                  <a:srgbClr val="302783"/>
                </a:solidFill>
                <a:latin typeface="Arial" panose="020B0604020202020204" pitchFamily="34" charset="0"/>
                <a:cs typeface="Arial" panose="020B0604020202020204" pitchFamily="34" charset="0"/>
              </a:rPr>
              <a:t>PROCESS</a:t>
            </a:r>
            <a:endParaRPr lang="en-US" sz="3200" b="1" i="1">
              <a:solidFill>
                <a:srgbClr val="302783"/>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3CB1C7A-2408-244E-A5E9-EB0613069521}"/>
              </a:ext>
            </a:extLst>
          </p:cNvPr>
          <p:cNvCxnSpPr>
            <a:cxnSpLocks/>
          </p:cNvCxnSpPr>
          <p:nvPr/>
        </p:nvCxnSpPr>
        <p:spPr>
          <a:xfrm flipH="1">
            <a:off x="0" y="958550"/>
            <a:ext cx="9713626" cy="0"/>
          </a:xfrm>
          <a:prstGeom prst="line">
            <a:avLst/>
          </a:prstGeom>
          <a:ln w="38100">
            <a:solidFill>
              <a:srgbClr val="262527"/>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DF256D21-530E-374B-ACA4-8F42E13788B7}"/>
              </a:ext>
            </a:extLst>
          </p:cNvPr>
          <p:cNvSpPr/>
          <p:nvPr/>
        </p:nvSpPr>
        <p:spPr>
          <a:xfrm>
            <a:off x="124755" y="1116021"/>
            <a:ext cx="11867376" cy="4893647"/>
          </a:xfrm>
          <a:prstGeom prst="rect">
            <a:avLst/>
          </a:prstGeom>
        </p:spPr>
        <p:txBody>
          <a:bodyPr wrap="square">
            <a:spAutoFit/>
          </a:bodyPr>
          <a:lstStyle/>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Complete a sudden death form and inform the coroner.</a:t>
            </a:r>
          </a:p>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Strategy meeting should be held in order to share information, should be completed by PPU if in hours if out of hours EDT will need to be contacted.</a:t>
            </a:r>
          </a:p>
          <a:p>
            <a:pPr marL="285750" indent="-285750">
              <a:buFont typeface="Arial" panose="020B0604020202020204" pitchFamily="34" charset="0"/>
              <a:buChar char="•"/>
            </a:pPr>
            <a:r>
              <a:rPr lang="en-GB" sz="2400" err="1">
                <a:solidFill>
                  <a:srgbClr val="262527"/>
                </a:solidFill>
                <a:latin typeface="Arial" panose="020B0604020202020204" pitchFamily="34" charset="0"/>
                <a:cs typeface="Arial" panose="020B0604020202020204" pitchFamily="34" charset="0"/>
              </a:rPr>
              <a:t>PRUDiC</a:t>
            </a:r>
            <a:r>
              <a:rPr lang="en-GB" sz="2400">
                <a:solidFill>
                  <a:srgbClr val="262527"/>
                </a:solidFill>
                <a:latin typeface="Arial" panose="020B0604020202020204" pitchFamily="34" charset="0"/>
                <a:cs typeface="Arial" panose="020B0604020202020204" pitchFamily="34" charset="0"/>
              </a:rPr>
              <a:t> meeting to be held within 48 hours of the death of the child, this is often chaired by Detective Chief Inspector from the PPU. The meeting will consist of many agencies including Health, the Paediatrician that examined the child, Health Visitors, Education, Social Services, Police, Ambulance Service that attended. On occasions Pathologists completing the Post mortem can either attend or listen to the meeting on conference call facilities. </a:t>
            </a:r>
          </a:p>
          <a:p>
            <a:pPr marL="285750" indent="-285750">
              <a:buFont typeface="Arial" panose="020B0604020202020204" pitchFamily="34" charset="0"/>
              <a:buChar char="•"/>
            </a:pPr>
            <a:r>
              <a:rPr lang="en-GB" sz="2400">
                <a:solidFill>
                  <a:srgbClr val="262527"/>
                </a:solidFill>
                <a:latin typeface="Arial" panose="020B0604020202020204" pitchFamily="34" charset="0"/>
                <a:cs typeface="Arial" panose="020B0604020202020204" pitchFamily="34" charset="0"/>
              </a:rPr>
              <a:t>Package to be completed for the Pathologist to include, </a:t>
            </a:r>
            <a:r>
              <a:rPr lang="en-GB" sz="2400" err="1">
                <a:solidFill>
                  <a:srgbClr val="262527"/>
                </a:solidFill>
                <a:latin typeface="Arial" panose="020B0604020202020204" pitchFamily="34" charset="0"/>
                <a:cs typeface="Arial" panose="020B0604020202020204" pitchFamily="34" charset="0"/>
              </a:rPr>
              <a:t>PRUDiC</a:t>
            </a:r>
            <a:r>
              <a:rPr lang="en-GB" sz="2400">
                <a:solidFill>
                  <a:srgbClr val="262527"/>
                </a:solidFill>
                <a:latin typeface="Arial" panose="020B0604020202020204" pitchFamily="34" charset="0"/>
                <a:cs typeface="Arial" panose="020B0604020202020204" pitchFamily="34" charset="0"/>
              </a:rPr>
              <a:t> meeting minutes, GP Notes, Red Book, any other Medical notes, they can also request SOCO photographs.</a:t>
            </a:r>
          </a:p>
          <a:p>
            <a:pPr marL="285750" indent="-285750">
              <a:buFont typeface="Arial" panose="020B0604020202020204" pitchFamily="34" charset="0"/>
              <a:buChar char="•"/>
            </a:pPr>
            <a:endParaRPr lang="en-GB" sz="2400">
              <a:solidFill>
                <a:srgbClr val="26252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980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A6E5D-769C-E099-0D66-67F2A55F0F67}"/>
              </a:ext>
            </a:extLst>
          </p:cNvPr>
          <p:cNvSpPr>
            <a:spLocks noGrp="1"/>
          </p:cNvSpPr>
          <p:nvPr>
            <p:ph type="title"/>
          </p:nvPr>
        </p:nvSpPr>
        <p:spPr/>
        <p:txBody>
          <a:bodyPr/>
          <a:lstStyle/>
          <a:p>
            <a:r>
              <a:rPr lang="en-GB"/>
              <a:t>Process</a:t>
            </a:r>
          </a:p>
        </p:txBody>
      </p:sp>
      <p:sp>
        <p:nvSpPr>
          <p:cNvPr id="3" name="Content Placeholder 2">
            <a:extLst>
              <a:ext uri="{FF2B5EF4-FFF2-40B4-BE49-F238E27FC236}">
                <a16:creationId xmlns:a16="http://schemas.microsoft.com/office/drawing/2014/main" id="{94CE3FAE-8F59-388D-4305-0150B640D955}"/>
              </a:ext>
            </a:extLst>
          </p:cNvPr>
          <p:cNvSpPr>
            <a:spLocks noGrp="1"/>
          </p:cNvSpPr>
          <p:nvPr>
            <p:ph idx="1"/>
          </p:nvPr>
        </p:nvSpPr>
        <p:spPr/>
        <p:txBody>
          <a:bodyPr>
            <a:normAutofit fontScale="92500" lnSpcReduction="10000"/>
          </a:bodyPr>
          <a:lstStyle/>
          <a:p>
            <a:r>
              <a:rPr lang="en-GB"/>
              <a:t>Those responding to a report of a child death must demonstrate </a:t>
            </a:r>
            <a:r>
              <a:rPr lang="en-GB">
                <a:solidFill>
                  <a:srgbClr val="FF0000"/>
                </a:solidFill>
              </a:rPr>
              <a:t>professional curiosity. </a:t>
            </a:r>
            <a:r>
              <a:rPr lang="en-GB"/>
              <a:t>This means exploring and understanding what has happened by asking questions and maintaining an open mind. This involves checking and reflecting on information received, challenging assumptions and not necessarily accepting things at face value. During the initial stages of a child death investigation actions taken (and equally those not taken) may have significant consequences during the later stages of investigation</a:t>
            </a:r>
          </a:p>
          <a:p>
            <a:endParaRPr lang="en-GB"/>
          </a:p>
          <a:p>
            <a:endParaRPr lang="en-GB"/>
          </a:p>
          <a:p>
            <a:r>
              <a:rPr lang="en-GB"/>
              <a:t>Do not assume the postmortem will give answers to the cause of death, the answers may lie elsewhere. Complete a thorough and full investigation.</a:t>
            </a:r>
          </a:p>
        </p:txBody>
      </p:sp>
    </p:spTree>
    <p:extLst>
      <p:ext uri="{BB962C8B-B14F-4D97-AF65-F5344CB8AC3E}">
        <p14:creationId xmlns:p14="http://schemas.microsoft.com/office/powerpoint/2010/main" val="648661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E70257-7393-AC42-B739-B41C362EE10E}"/>
              </a:ext>
            </a:extLst>
          </p:cNvPr>
          <p:cNvPicPr>
            <a:picLocks noChangeAspect="1"/>
          </p:cNvPicPr>
          <p:nvPr/>
        </p:nvPicPr>
        <p:blipFill rotWithShape="1">
          <a:blip r:embed="rId2"/>
          <a:srcRect l="63" t="24763" r="825" b="67432"/>
          <a:stretch/>
        </p:blipFill>
        <p:spPr>
          <a:xfrm>
            <a:off x="20" y="6322740"/>
            <a:ext cx="12191980" cy="535259"/>
          </a:xfrm>
          <a:prstGeom prst="rect">
            <a:avLst/>
          </a:prstGeom>
        </p:spPr>
      </p:pic>
      <p:sp>
        <p:nvSpPr>
          <p:cNvPr id="10" name="TextBox 9">
            <a:extLst>
              <a:ext uri="{FF2B5EF4-FFF2-40B4-BE49-F238E27FC236}">
                <a16:creationId xmlns:a16="http://schemas.microsoft.com/office/drawing/2014/main" id="{5F2728EB-81A9-6A46-BA43-BD2C5B5EB10D}"/>
              </a:ext>
            </a:extLst>
          </p:cNvPr>
          <p:cNvSpPr txBox="1"/>
          <p:nvPr/>
        </p:nvSpPr>
        <p:spPr>
          <a:xfrm>
            <a:off x="124755" y="216305"/>
            <a:ext cx="8454589" cy="584775"/>
          </a:xfrm>
          <a:prstGeom prst="rect">
            <a:avLst/>
          </a:prstGeom>
          <a:noFill/>
        </p:spPr>
        <p:txBody>
          <a:bodyPr wrap="square" rtlCol="0">
            <a:spAutoFit/>
          </a:bodyPr>
          <a:lstStyle/>
          <a:p>
            <a:r>
              <a:rPr lang="en-US" sz="3200" b="1">
                <a:solidFill>
                  <a:srgbClr val="302783"/>
                </a:solidFill>
                <a:latin typeface="Arial" panose="020B0604020202020204" pitchFamily="34" charset="0"/>
                <a:cs typeface="Arial" panose="020B0604020202020204" pitchFamily="34" charset="0"/>
              </a:rPr>
              <a:t>SUPPORT &amp; WELFARE</a:t>
            </a:r>
            <a:endParaRPr lang="en-US" sz="3200" b="1" i="1">
              <a:solidFill>
                <a:srgbClr val="302783"/>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3CB1C7A-2408-244E-A5E9-EB0613069521}"/>
              </a:ext>
            </a:extLst>
          </p:cNvPr>
          <p:cNvCxnSpPr>
            <a:cxnSpLocks/>
          </p:cNvCxnSpPr>
          <p:nvPr/>
        </p:nvCxnSpPr>
        <p:spPr>
          <a:xfrm flipH="1">
            <a:off x="0" y="958550"/>
            <a:ext cx="9713626" cy="0"/>
          </a:xfrm>
          <a:prstGeom prst="line">
            <a:avLst/>
          </a:prstGeom>
          <a:ln w="38100">
            <a:solidFill>
              <a:srgbClr val="262527"/>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36C3FAD-0EB0-9B46-801C-E232FD648E17}"/>
              </a:ext>
            </a:extLst>
          </p:cNvPr>
          <p:cNvSpPr/>
          <p:nvPr/>
        </p:nvSpPr>
        <p:spPr>
          <a:xfrm>
            <a:off x="124755" y="1116021"/>
            <a:ext cx="11505967" cy="3903441"/>
          </a:xfrm>
          <a:prstGeom prst="rect">
            <a:avLst/>
          </a:prstGeom>
        </p:spPr>
        <p:txBody>
          <a:bodyPr wrap="square">
            <a:spAutoFit/>
          </a:bodyPr>
          <a:lstStyle/>
          <a:p>
            <a:pPr marL="285750" indent="-285750">
              <a:lnSpc>
                <a:spcPct val="200000"/>
              </a:lnSpc>
              <a:buFont typeface="Arial" panose="020B0604020202020204" pitchFamily="34" charset="0"/>
              <a:buChar char="•"/>
            </a:pPr>
            <a:r>
              <a:rPr lang="en-GB" sz="1400">
                <a:latin typeface="Arial" panose="020B0604020202020204" pitchFamily="34" charset="0"/>
                <a:cs typeface="Arial" panose="020B0604020202020204" pitchFamily="34" charset="0"/>
              </a:rPr>
              <a:t>Ensure Trim Referrals are completed for all staff, Including call takers</a:t>
            </a:r>
          </a:p>
          <a:p>
            <a:pPr marL="285750" indent="-285750">
              <a:lnSpc>
                <a:spcPct val="200000"/>
              </a:lnSpc>
              <a:buFont typeface="Arial" panose="020B0604020202020204" pitchFamily="34" charset="0"/>
              <a:buChar char="•"/>
            </a:pPr>
            <a:r>
              <a:rPr lang="en-GB" sz="1400">
                <a:latin typeface="Arial" panose="020B0604020202020204" pitchFamily="34" charset="0"/>
                <a:cs typeface="Arial" panose="020B0604020202020204" pitchFamily="34" charset="0"/>
              </a:rPr>
              <a:t>Check that Referral has been made to 2 wish upon a star</a:t>
            </a:r>
          </a:p>
          <a:p>
            <a:pPr marL="285750" indent="-285750">
              <a:lnSpc>
                <a:spcPct val="200000"/>
              </a:lnSpc>
              <a:buFont typeface="Arial" panose="020B0604020202020204" pitchFamily="34" charset="0"/>
              <a:buChar char="•"/>
            </a:pPr>
            <a:r>
              <a:rPr lang="en-GB" sz="1400">
                <a:latin typeface="Arial" panose="020B0604020202020204" pitchFamily="34" charset="0"/>
                <a:cs typeface="Arial" panose="020B0604020202020204" pitchFamily="34" charset="0"/>
              </a:rPr>
              <a:t>2 Wish Upon a Star: </a:t>
            </a:r>
            <a:r>
              <a:rPr lang="en-GB" sz="1400" b="1">
                <a:solidFill>
                  <a:srgbClr val="302783"/>
                </a:solidFill>
                <a:latin typeface="Arial" panose="020B0604020202020204" pitchFamily="34" charset="0"/>
                <a:cs typeface="Arial" panose="020B0604020202020204" pitchFamily="34" charset="0"/>
              </a:rPr>
              <a:t>01443 853 125</a:t>
            </a:r>
            <a:r>
              <a:rPr lang="en-GB" sz="1400">
                <a:latin typeface="Arial" panose="020B0604020202020204" pitchFamily="34" charset="0"/>
                <a:cs typeface="Arial" panose="020B0604020202020204" pitchFamily="34" charset="0"/>
              </a:rPr>
              <a:t> or </a:t>
            </a:r>
            <a:r>
              <a:rPr lang="en-GB" sz="1400" b="1">
                <a:solidFill>
                  <a:srgbClr val="302783"/>
                </a:solidFill>
                <a:latin typeface="Arial" panose="020B0604020202020204" pitchFamily="34" charset="0"/>
                <a:cs typeface="Arial" panose="020B0604020202020204" pitchFamily="34" charset="0"/>
              </a:rPr>
              <a:t>Support@2wishuponastar.org</a:t>
            </a:r>
          </a:p>
          <a:p>
            <a:pPr marL="285750" indent="-285750">
              <a:lnSpc>
                <a:spcPct val="200000"/>
              </a:lnSpc>
              <a:buFont typeface="Arial" panose="020B0604020202020204" pitchFamily="34" charset="0"/>
              <a:buChar char="•"/>
            </a:pPr>
            <a:r>
              <a:rPr lang="en-GB" sz="1400">
                <a:latin typeface="Arial" panose="020B0604020202020204" pitchFamily="34" charset="0"/>
                <a:cs typeface="Arial" panose="020B0604020202020204" pitchFamily="34" charset="0"/>
              </a:rPr>
              <a:t>Child Bereavement UK: </a:t>
            </a:r>
            <a:r>
              <a:rPr lang="en-GB" sz="1400" b="1">
                <a:solidFill>
                  <a:srgbClr val="302783"/>
                </a:solidFill>
                <a:latin typeface="Arial" panose="020B0604020202020204" pitchFamily="34" charset="0"/>
                <a:cs typeface="Arial" panose="020B0604020202020204" pitchFamily="34" charset="0"/>
              </a:rPr>
              <a:t>0800 028 8840 </a:t>
            </a:r>
            <a:r>
              <a:rPr lang="en-GB" sz="1400">
                <a:latin typeface="Arial" panose="020B0604020202020204" pitchFamily="34" charset="0"/>
                <a:cs typeface="Arial" panose="020B0604020202020204" pitchFamily="34" charset="0"/>
              </a:rPr>
              <a:t>or </a:t>
            </a:r>
            <a:r>
              <a:rPr lang="en-GB" sz="1400" b="1" err="1">
                <a:solidFill>
                  <a:srgbClr val="302783"/>
                </a:solidFill>
                <a:latin typeface="Arial" panose="020B0604020202020204" pitchFamily="34" charset="0"/>
                <a:cs typeface="Arial" panose="020B0604020202020204" pitchFamily="34" charset="0"/>
              </a:rPr>
              <a:t>Support@childbereavementuk.org</a:t>
            </a:r>
            <a:endParaRPr lang="en-GB" sz="1400" b="1">
              <a:solidFill>
                <a:srgbClr val="302783"/>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1400">
                <a:latin typeface="Arial" panose="020B0604020202020204" pitchFamily="34" charset="0"/>
                <a:cs typeface="Arial" panose="020B0604020202020204" pitchFamily="34" charset="0"/>
              </a:rPr>
              <a:t>The Child Death Helpline: </a:t>
            </a:r>
            <a:r>
              <a:rPr lang="en-GB" sz="1400" b="1">
                <a:solidFill>
                  <a:srgbClr val="302783"/>
                </a:solidFill>
                <a:latin typeface="Arial" panose="020B0604020202020204" pitchFamily="34" charset="0"/>
                <a:cs typeface="Arial" panose="020B0604020202020204" pitchFamily="34" charset="0"/>
              </a:rPr>
              <a:t>0800 282 986 </a:t>
            </a:r>
            <a:r>
              <a:rPr lang="en-GB" sz="1400">
                <a:latin typeface="Arial" panose="020B0604020202020204" pitchFamily="34" charset="0"/>
                <a:cs typeface="Arial" panose="020B0604020202020204" pitchFamily="34" charset="0"/>
              </a:rPr>
              <a:t>or </a:t>
            </a:r>
            <a:r>
              <a:rPr lang="en-GB" sz="1400" b="1">
                <a:solidFill>
                  <a:srgbClr val="302783"/>
                </a:solidFill>
                <a:latin typeface="Arial" panose="020B0604020202020204" pitchFamily="34" charset="0"/>
                <a:cs typeface="Arial" panose="020B0604020202020204" pitchFamily="34" charset="0"/>
              </a:rPr>
              <a:t>Childdeathhelpline.org.uk</a:t>
            </a:r>
          </a:p>
          <a:p>
            <a:pPr marL="285750" indent="-285750">
              <a:lnSpc>
                <a:spcPct val="200000"/>
              </a:lnSpc>
              <a:buFont typeface="Arial" panose="020B0604020202020204" pitchFamily="34" charset="0"/>
              <a:buChar char="•"/>
            </a:pPr>
            <a:r>
              <a:rPr lang="en-GB" sz="1400" b="1">
                <a:solidFill>
                  <a:srgbClr val="302783"/>
                </a:solidFill>
                <a:latin typeface="Arial" panose="020B0604020202020204" pitchFamily="34" charset="0"/>
                <a:cs typeface="Arial" panose="020B0604020202020204" pitchFamily="34" charset="0"/>
              </a:rPr>
              <a:t>The Compassionate Friends: 0345 123 2304 or </a:t>
            </a:r>
            <a:r>
              <a:rPr lang="en-GB" sz="1400" b="1">
                <a:solidFill>
                  <a:srgbClr val="302783"/>
                </a:solidFill>
                <a:latin typeface="Arial" panose="020B0604020202020204" pitchFamily="34" charset="0"/>
                <a:cs typeface="Arial" panose="020B0604020202020204" pitchFamily="34" charset="0"/>
                <a:hlinkClick r:id="rId3"/>
              </a:rPr>
              <a:t>Helpline@tcf.org.uk</a:t>
            </a:r>
            <a:endParaRPr lang="en-GB" sz="1400" b="1">
              <a:solidFill>
                <a:srgbClr val="302783"/>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1400" b="1">
                <a:solidFill>
                  <a:srgbClr val="302783"/>
                </a:solidFill>
                <a:latin typeface="Arial" panose="020B0604020202020204" pitchFamily="34" charset="0"/>
                <a:cs typeface="Arial" panose="020B0604020202020204" pitchFamily="34" charset="0"/>
              </a:rPr>
              <a:t>Cruse Bereavement Care 0808 808 1677 </a:t>
            </a:r>
            <a:r>
              <a:rPr lang="en-GB" sz="1400" b="1">
                <a:solidFill>
                  <a:srgbClr val="302783"/>
                </a:solidFill>
                <a:latin typeface="Arial" panose="020B0604020202020204" pitchFamily="34" charset="0"/>
                <a:cs typeface="Arial" panose="020B0604020202020204" pitchFamily="34" charset="0"/>
                <a:hlinkClick r:id="rId4"/>
              </a:rPr>
              <a:t>info@cruse.org.uk</a:t>
            </a:r>
            <a:endParaRPr lang="en-GB" sz="1400" b="1">
              <a:solidFill>
                <a:srgbClr val="302783"/>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1400" b="1">
                <a:solidFill>
                  <a:srgbClr val="302783"/>
                </a:solidFill>
                <a:latin typeface="Arial" panose="020B0604020202020204" pitchFamily="34" charset="0"/>
                <a:cs typeface="Arial" panose="020B0604020202020204" pitchFamily="34" charset="0"/>
              </a:rPr>
              <a:t>Survivors of Bereavement by Suicide 0300 111 5065 </a:t>
            </a:r>
            <a:r>
              <a:rPr lang="en-GB" sz="1400" b="1">
                <a:solidFill>
                  <a:srgbClr val="302783"/>
                </a:solidFill>
                <a:latin typeface="Arial" panose="020B0604020202020204" pitchFamily="34" charset="0"/>
                <a:cs typeface="Arial" panose="020B0604020202020204" pitchFamily="34" charset="0"/>
                <a:hlinkClick r:id="rId5"/>
              </a:rPr>
              <a:t>Sobs.support@hotmail.com</a:t>
            </a:r>
            <a:endParaRPr lang="en-GB" sz="1400" b="1">
              <a:solidFill>
                <a:srgbClr val="302783"/>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1400" b="1">
                <a:solidFill>
                  <a:srgbClr val="302783"/>
                </a:solidFill>
                <a:latin typeface="Arial" panose="020B0604020202020204" pitchFamily="34" charset="0"/>
                <a:cs typeface="Arial" panose="020B0604020202020204" pitchFamily="34" charset="0"/>
              </a:rPr>
              <a:t>Winston’s Wish 08452 030405 info@winstonswish.org.uk</a:t>
            </a:r>
          </a:p>
        </p:txBody>
      </p:sp>
    </p:spTree>
    <p:extLst>
      <p:ext uri="{BB962C8B-B14F-4D97-AF65-F5344CB8AC3E}">
        <p14:creationId xmlns:p14="http://schemas.microsoft.com/office/powerpoint/2010/main" val="2582234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464F488883B9E41AF591824157AE03D" ma:contentTypeVersion="19" ma:contentTypeDescription="Create a new document." ma:contentTypeScope="" ma:versionID="73c733f64c036675b271d4205cf6d6e5">
  <xsd:schema xmlns:xsd="http://www.w3.org/2001/XMLSchema" xmlns:xs="http://www.w3.org/2001/XMLSchema" xmlns:p="http://schemas.microsoft.com/office/2006/metadata/properties" xmlns:ns2="a1bd12ea-66e0-4a85-9f40-bd4ed5ac7bda" xmlns:ns3="861a6945-fc41-40d2-8e05-7a216352dda5" targetNamespace="http://schemas.microsoft.com/office/2006/metadata/properties" ma:root="true" ma:fieldsID="169620bdd1b6358cd64e9ca08e382e31" ns2:_="" ns3:_="">
    <xsd:import namespace="a1bd12ea-66e0-4a85-9f40-bd4ed5ac7bda"/>
    <xsd:import namespace="861a6945-fc41-40d2-8e05-7a216352dda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Location" minOccurs="0"/>
                <xsd:element ref="ns2:MediaServiceObjectDetectorVersions" minOccurs="0"/>
                <xsd:element ref="ns2:Toolkit"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bd12ea-66e0-4a85-9f40-bd4ed5ac7b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ffa94f5-9538-4d5d-ae72-f19c8bf93f9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Toolkit" ma:index="24" nillable="true" ma:displayName="Toolkit" ma:format="Dropdown" ma:internalName="Toolkit">
      <xsd:simpleType>
        <xsd:restriction base="dms:Note">
          <xsd:maxLength value="255"/>
        </xsd:restriction>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1a6945-fc41-40d2-8e05-7a216352dda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c83cc6c4-4037-44e5-9a5b-fef7806ba63f}" ma:internalName="TaxCatchAll" ma:showField="CatchAllData" ma:web="861a6945-fc41-40d2-8e05-7a216352dda5">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61a6945-fc41-40d2-8e05-7a216352dda5" xsi:nil="true"/>
    <lcf76f155ced4ddcb4097134ff3c332f xmlns="a1bd12ea-66e0-4a85-9f40-bd4ed5ac7bda">
      <Terms xmlns="http://schemas.microsoft.com/office/infopath/2007/PartnerControls"/>
    </lcf76f155ced4ddcb4097134ff3c332f>
    <Toolkit xmlns="a1bd12ea-66e0-4a85-9f40-bd4ed5ac7bda" xsi:nil="true"/>
  </documentManagement>
</p:properties>
</file>

<file path=customXml/itemProps1.xml><?xml version="1.0" encoding="utf-8"?>
<ds:datastoreItem xmlns:ds="http://schemas.openxmlformats.org/officeDocument/2006/customXml" ds:itemID="{B3E0EDC3-DF44-4B9F-B082-8699E49B0605}">
  <ds:schemaRefs>
    <ds:schemaRef ds:uri="http://schemas.microsoft.com/sharepoint/v3/contenttype/forms"/>
  </ds:schemaRefs>
</ds:datastoreItem>
</file>

<file path=customXml/itemProps2.xml><?xml version="1.0" encoding="utf-8"?>
<ds:datastoreItem xmlns:ds="http://schemas.openxmlformats.org/officeDocument/2006/customXml" ds:itemID="{8BC83667-8B39-43BB-B77E-F980F4722AD7}">
  <ds:schemaRefs>
    <ds:schemaRef ds:uri="861a6945-fc41-40d2-8e05-7a216352dda5"/>
    <ds:schemaRef ds:uri="a1bd12ea-66e0-4a85-9f40-bd4ed5ac7b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BABA226-5527-4DD2-A8CD-5EFA70FFE9A8}">
  <ds:schemaRefs>
    <ds:schemaRef ds:uri="861a6945-fc41-40d2-8e05-7a216352dda5"/>
    <ds:schemaRef ds:uri="a1bd12ea-66e0-4a85-9f40-bd4ed5ac7bda"/>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Statistics</vt:lpstr>
      <vt:lpstr>PowerPoint Presentation</vt:lpstr>
      <vt:lpstr>PowerPoint Presentation</vt:lpstr>
      <vt:lpstr>PowerPoint Presentation</vt:lpstr>
      <vt:lpstr>Fatal Overlay Cases</vt:lpstr>
      <vt:lpstr>PowerPoint Presentation</vt:lpstr>
      <vt:lpstr>PowerPoint Presentation</vt:lpstr>
      <vt:lpstr>Hospital</vt:lpstr>
      <vt:lpstr>PowerPoint Presentation</vt:lpstr>
      <vt:lpstr>Process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Gareth Noyes</dc:creator>
  <cp:revision>2</cp:revision>
  <dcterms:created xsi:type="dcterms:W3CDTF">2019-10-17T10:35:34Z</dcterms:created>
  <dcterms:modified xsi:type="dcterms:W3CDTF">2026-07-07T10:51:58Z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 SWYDDOGOL-DIM ANGEN MARC</vt:lpwstr>
  </property>
  <property fmtid="{D5CDD505-2E9C-101B-9397-08002B2CF9AE}" pid="3" name="Additional Descriptor">
    <vt:lpwstr/>
  </property>
  <property fmtid="{D5CDD505-2E9C-101B-9397-08002B2CF9AE}" pid="4" name="Impact Level">
    <vt:i4>0</vt:i4>
  </property>
  <property fmtid="{D5CDD505-2E9C-101B-9397-08002B2CF9AE}" pid="5" name="MSIP_Label_f2acd28b-79a3-4a0f-b0ff-4b75658b1549_Enabled">
    <vt:lpwstr>True</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SetDate">
    <vt:lpwstr>2021-02-24T14:05:25.6175286Z</vt:lpwstr>
  </property>
  <property fmtid="{D5CDD505-2E9C-101B-9397-08002B2CF9AE}" pid="8" name="MSIP_Label_f2acd28b-79a3-4a0f-b0ff-4b75658b1549_Name">
    <vt:lpwstr>OFFICIAL</vt:lpwstr>
  </property>
  <property fmtid="{D5CDD505-2E9C-101B-9397-08002B2CF9AE}" pid="9" name="MSIP_Label_f2acd28b-79a3-4a0f-b0ff-4b75658b1549_ActionId">
    <vt:lpwstr>58a1c140-8bb9-497d-9ab5-aabf56344566</vt:lpwstr>
  </property>
  <property fmtid="{D5CDD505-2E9C-101B-9397-08002B2CF9AE}" pid="10" name="MSIP_Label_f2acd28b-79a3-4a0f-b0ff-4b75658b1549_Extended_MSFT_Method">
    <vt:lpwstr>Automatic</vt:lpwstr>
  </property>
  <property fmtid="{D5CDD505-2E9C-101B-9397-08002B2CF9AE}" pid="11" name="Sensitivity">
    <vt:lpwstr>OFFICIAL</vt:lpwstr>
  </property>
  <property fmtid="{D5CDD505-2E9C-101B-9397-08002B2CF9AE}" pid="12" name="ContentTypeId">
    <vt:lpwstr>0x010100E464F488883B9E41AF591824157AE03D</vt:lpwstr>
  </property>
  <property fmtid="{D5CDD505-2E9C-101B-9397-08002B2CF9AE}" pid="13" name="MediaServiceImageTags">
    <vt:lpwstr/>
  </property>
</Properties>
</file>