
<file path=[Content_Types].xml><?xml version="1.0" encoding="utf-8"?>
<Types xmlns="http://schemas.openxmlformats.org/package/2006/content-types">
  <Default Extension="jpeg" ContentType="image/jpeg"/>
  <Default Extension="JPG" ContentType="image/.jp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fonts/font1.fntdata" ContentType="application/x-fontdata"/>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6" r:id="rId3"/>
    <p:sldMasterId id="2147483672" r:id="rId4"/>
  </p:sldMasterIdLst>
  <p:sldIdLst>
    <p:sldId id="257" r:id="rId5"/>
    <p:sldId id="258" r:id="rId6"/>
    <p:sldId id="326" r:id="rId7"/>
    <p:sldId id="373" r:id="rId8"/>
    <p:sldId id="346" r:id="rId9"/>
    <p:sldId id="262" r:id="rId10"/>
    <p:sldId id="344" r:id="rId11"/>
    <p:sldId id="379" r:id="rId12"/>
    <p:sldId id="351" r:id="rId13"/>
    <p:sldId id="352" r:id="rId14"/>
    <p:sldId id="354" r:id="rId15"/>
    <p:sldId id="347" r:id="rId16"/>
    <p:sldId id="349" r:id="rId17"/>
    <p:sldId id="350" r:id="rId18"/>
    <p:sldId id="355" r:id="rId19"/>
    <p:sldId id="356" r:id="rId20"/>
    <p:sldId id="363" r:id="rId21"/>
    <p:sldId id="358" r:id="rId22"/>
    <p:sldId id="359" r:id="rId23"/>
    <p:sldId id="360" r:id="rId24"/>
    <p:sldId id="385" r:id="rId25"/>
    <p:sldId id="387" r:id="rId26"/>
    <p:sldId id="395" r:id="rId27"/>
    <p:sldId id="386" r:id="rId28"/>
  </p:sldIdLst>
  <p:sldSz cx="12192000" cy="6858000"/>
  <p:notesSz cx="6858000" cy="9144000"/>
  <p:embeddedFontLst>
    <p:embeddedFont>
      <p:font typeface="Arial Unicode MS" panose="020B0604020202020204" charset="-122"/>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205E"/>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72" d="100"/>
          <a:sy n="72" d="100"/>
        </p:scale>
        <p:origin x="43" y="58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2" Type="http://schemas.openxmlformats.org/officeDocument/2006/relationships/font" Target="fonts/font1.fntdata"/><Relationship Id="rId31" Type="http://schemas.openxmlformats.org/officeDocument/2006/relationships/tableStyles" Target="tableStyles.xml"/><Relationship Id="rId30" Type="http://schemas.openxmlformats.org/officeDocument/2006/relationships/viewProps" Target="viewProps.xml"/><Relationship Id="rId3" Type="http://schemas.openxmlformats.org/officeDocument/2006/relationships/slideMaster" Target="slideMasters/slideMaster2.xml"/><Relationship Id="rId29" Type="http://schemas.openxmlformats.org/officeDocument/2006/relationships/presProps" Target="presProps.xml"/><Relationship Id="rId28" Type="http://schemas.openxmlformats.org/officeDocument/2006/relationships/slide" Target="slides/slide24.xml"/><Relationship Id="rId27" Type="http://schemas.openxmlformats.org/officeDocument/2006/relationships/slide" Target="slides/slide23.xml"/><Relationship Id="rId26" Type="http://schemas.openxmlformats.org/officeDocument/2006/relationships/slide" Target="slides/slide22.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E2CAE02-3F08-497F-8604-B94A7A91DECE}" type="doc">
      <dgm:prSet loTypeId="urn:microsoft.com/office/officeart/2005/8/layout/chevron1" loCatId="process" qsTypeId="urn:microsoft.com/office/officeart/2005/8/quickstyle/simple1" qsCatId="simple" csTypeId="urn:microsoft.com/office/officeart/2005/8/colors/accent2_2" csCatId="accent2" phldr="1"/>
      <dgm:spPr/>
      <dgm:t>
        <a:bodyPr/>
        <a:lstStyle/>
        <a:p>
          <a:endParaRPr lang="en-US"/>
        </a:p>
      </dgm:t>
    </dgm:pt>
    <dgm:pt modelId="{130709DE-1EFD-425C-9930-8CB2E0600F9B}">
      <dgm:prSet/>
      <dgm:spPr/>
      <dgm:t>
        <a:bodyPr/>
        <a:lstStyle/>
        <a:p>
          <a:r>
            <a:rPr lang="en-US" dirty="0"/>
            <a:t>According to the United Kingdom (UK) Government, a veteran is officially defined as an individual who has served in the military for at least one day and received a minimum of one day's pay (NHS, 2021).</a:t>
          </a:r>
        </a:p>
      </dgm:t>
    </dgm:pt>
    <dgm:pt modelId="{E94FC82C-234B-40B5-83E7-FD1EEA70EC77}" cxnId="{00A18321-7485-42AF-BB63-4D461B56DF88}" type="parTrans">
      <dgm:prSet/>
      <dgm:spPr/>
      <dgm:t>
        <a:bodyPr/>
        <a:lstStyle/>
        <a:p>
          <a:endParaRPr lang="en-US"/>
        </a:p>
      </dgm:t>
    </dgm:pt>
    <dgm:pt modelId="{28A7D8F1-B344-45A5-A5C2-BF23A3D33C3D}" cxnId="{00A18321-7485-42AF-BB63-4D461B56DF88}" type="sibTrans">
      <dgm:prSet/>
      <dgm:spPr/>
      <dgm:t>
        <a:bodyPr/>
        <a:lstStyle/>
        <a:p>
          <a:endParaRPr lang="en-US"/>
        </a:p>
      </dgm:t>
    </dgm:pt>
    <dgm:pt modelId="{9651ED60-1E96-4853-84A4-923C6F195317}">
      <dgm:prSet/>
      <dgm:spPr/>
      <dgm:t>
        <a:bodyPr/>
        <a:lstStyle/>
        <a:p>
          <a:r>
            <a:rPr lang="en-US" dirty="0"/>
            <a:t>Approximately 18,000 veterans reintegrate into civilian life each year in the UK (Iversen et al., 2005). This transition often involves exploring alternative industries, with the construction sector being a prominent choice.</a:t>
          </a:r>
        </a:p>
      </dgm:t>
    </dgm:pt>
    <dgm:pt modelId="{3E82F4C3-ABBA-46BF-91A6-616C050CC79E}" cxnId="{A540478F-8BD1-4A15-B877-3687484AEC81}" type="parTrans">
      <dgm:prSet/>
      <dgm:spPr/>
      <dgm:t>
        <a:bodyPr/>
        <a:lstStyle/>
        <a:p>
          <a:endParaRPr lang="en-US"/>
        </a:p>
      </dgm:t>
    </dgm:pt>
    <dgm:pt modelId="{7254AE38-9131-436E-9064-9A4B794C4EA2}" cxnId="{A540478F-8BD1-4A15-B877-3687484AEC81}" type="sibTrans">
      <dgm:prSet/>
      <dgm:spPr/>
      <dgm:t>
        <a:bodyPr/>
        <a:lstStyle/>
        <a:p>
          <a:endParaRPr lang="en-US"/>
        </a:p>
      </dgm:t>
    </dgm:pt>
    <dgm:pt modelId="{E19E6E6F-E7A6-4C4D-BDB7-721D9810DEB9}" type="pres">
      <dgm:prSet presAssocID="{4E2CAE02-3F08-497F-8604-B94A7A91DECE}" presName="Name0" presStyleCnt="0">
        <dgm:presLayoutVars>
          <dgm:dir/>
          <dgm:animLvl val="lvl"/>
          <dgm:resizeHandles val="exact"/>
        </dgm:presLayoutVars>
      </dgm:prSet>
      <dgm:spPr/>
    </dgm:pt>
    <dgm:pt modelId="{B8AD8F8E-C899-475C-AF69-AF9179ECC917}" type="pres">
      <dgm:prSet presAssocID="{130709DE-1EFD-425C-9930-8CB2E0600F9B}" presName="parTxOnly" presStyleLbl="node1" presStyleIdx="0" presStyleCnt="2">
        <dgm:presLayoutVars>
          <dgm:chMax val="0"/>
          <dgm:chPref val="0"/>
          <dgm:bulletEnabled val="1"/>
        </dgm:presLayoutVars>
      </dgm:prSet>
      <dgm:spPr/>
    </dgm:pt>
    <dgm:pt modelId="{502786D2-CBF9-404C-9CCB-7AD8AAAC153A}" type="pres">
      <dgm:prSet presAssocID="{28A7D8F1-B344-45A5-A5C2-BF23A3D33C3D}" presName="parTxOnlySpace" presStyleCnt="0"/>
      <dgm:spPr/>
    </dgm:pt>
    <dgm:pt modelId="{3A815086-97B1-4A4E-A9EE-696C3B4AAA52}" type="pres">
      <dgm:prSet presAssocID="{9651ED60-1E96-4853-84A4-923C6F195317}" presName="parTxOnly" presStyleLbl="node1" presStyleIdx="1" presStyleCnt="2">
        <dgm:presLayoutVars>
          <dgm:chMax val="0"/>
          <dgm:chPref val="0"/>
          <dgm:bulletEnabled val="1"/>
        </dgm:presLayoutVars>
      </dgm:prSet>
      <dgm:spPr/>
    </dgm:pt>
  </dgm:ptLst>
  <dgm:cxnLst>
    <dgm:cxn modelId="{00A18321-7485-42AF-BB63-4D461B56DF88}" srcId="{4E2CAE02-3F08-497F-8604-B94A7A91DECE}" destId="{130709DE-1EFD-425C-9930-8CB2E0600F9B}" srcOrd="0" destOrd="0" parTransId="{E94FC82C-234B-40B5-83E7-FD1EEA70EC77}" sibTransId="{28A7D8F1-B344-45A5-A5C2-BF23A3D33C3D}"/>
    <dgm:cxn modelId="{69FA4147-B10E-4ECC-B9A0-A58283A79541}" type="presOf" srcId="{4E2CAE02-3F08-497F-8604-B94A7A91DECE}" destId="{E19E6E6F-E7A6-4C4D-BDB7-721D9810DEB9}" srcOrd="0" destOrd="0" presId="urn:microsoft.com/office/officeart/2005/8/layout/chevron1"/>
    <dgm:cxn modelId="{A540478F-8BD1-4A15-B877-3687484AEC81}" srcId="{4E2CAE02-3F08-497F-8604-B94A7A91DECE}" destId="{9651ED60-1E96-4853-84A4-923C6F195317}" srcOrd="1" destOrd="0" parTransId="{3E82F4C3-ABBA-46BF-91A6-616C050CC79E}" sibTransId="{7254AE38-9131-436E-9064-9A4B794C4EA2}"/>
    <dgm:cxn modelId="{AE960BA0-E5DC-4752-9BDA-DD5CD19008B8}" type="presOf" srcId="{130709DE-1EFD-425C-9930-8CB2E0600F9B}" destId="{B8AD8F8E-C899-475C-AF69-AF9179ECC917}" srcOrd="0" destOrd="0" presId="urn:microsoft.com/office/officeart/2005/8/layout/chevron1"/>
    <dgm:cxn modelId="{63B4C5E4-6E5E-4F5D-A844-A467C3615FDD}" type="presOf" srcId="{9651ED60-1E96-4853-84A4-923C6F195317}" destId="{3A815086-97B1-4A4E-A9EE-696C3B4AAA52}" srcOrd="0" destOrd="0" presId="urn:microsoft.com/office/officeart/2005/8/layout/chevron1"/>
    <dgm:cxn modelId="{3DBEBB20-98B8-4607-B971-58FBAA2A7016}" type="presParOf" srcId="{E19E6E6F-E7A6-4C4D-BDB7-721D9810DEB9}" destId="{B8AD8F8E-C899-475C-AF69-AF9179ECC917}" srcOrd="0" destOrd="0" presId="urn:microsoft.com/office/officeart/2005/8/layout/chevron1"/>
    <dgm:cxn modelId="{A2F75BD4-1A8C-425E-99A0-96F752CF6519}" type="presParOf" srcId="{E19E6E6F-E7A6-4C4D-BDB7-721D9810DEB9}" destId="{502786D2-CBF9-404C-9CCB-7AD8AAAC153A}" srcOrd="1" destOrd="0" presId="urn:microsoft.com/office/officeart/2005/8/layout/chevron1"/>
    <dgm:cxn modelId="{CE6432E2-1528-4258-B645-07D4BAF047CC}" type="presParOf" srcId="{E19E6E6F-E7A6-4C4D-BDB7-721D9810DEB9}" destId="{3A815086-97B1-4A4E-A9EE-696C3B4AAA52}" srcOrd="2" destOrd="0" presId="urn:microsoft.com/office/officeart/2005/8/layout/chevron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515600" cy="4352544"/>
        <a:chOff x="0" y="0"/>
        <a:chExt cx="10515600" cy="4352544"/>
      </a:xfrm>
    </dsp:grpSpPr>
    <dsp:sp modelId="{B8AD8F8E-C899-475C-AF69-AF9179ECC917}">
      <dsp:nvSpPr>
        <dsp:cNvPr id="3" name="Chevron 2"/>
        <dsp:cNvSpPr/>
      </dsp:nvSpPr>
      <dsp:spPr bwMode="white">
        <a:xfrm>
          <a:off x="0" y="1069367"/>
          <a:ext cx="5534526" cy="2213811"/>
        </a:xfrm>
        <a:prstGeom prst="chevron">
          <a:avLst/>
        </a:prstGeom>
      </dsp:spPr>
      <dsp:style>
        <a:lnRef idx="2">
          <a:schemeClr val="lt1"/>
        </a:lnRef>
        <a:fillRef idx="1">
          <a:schemeClr val="accent2"/>
        </a:fillRef>
        <a:effectRef idx="0">
          <a:scrgbClr r="0" g="0" b="0"/>
        </a:effectRef>
        <a:fontRef idx="minor">
          <a:schemeClr val="lt1"/>
        </a:fontRef>
      </dsp:style>
      <dsp:txBody>
        <a:bodyPr lIns="68008" tIns="22669" rIns="22669" bIns="22669"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US" dirty="0"/>
            <a:t>According to the United Kingdom (UK) Government, a veteran is officially defined as an individual who has served in the military for at least one day and received a minimum of one day's pay (NHS, 2021).</a:t>
          </a:r>
        </a:p>
      </dsp:txBody>
      <dsp:txXfrm>
        <a:off x="0" y="1069367"/>
        <a:ext cx="5534526" cy="2213811"/>
      </dsp:txXfrm>
    </dsp:sp>
    <dsp:sp modelId="{3A815086-97B1-4A4E-A9EE-696C3B4AAA52}">
      <dsp:nvSpPr>
        <dsp:cNvPr id="4" name="Chevron 3"/>
        <dsp:cNvSpPr/>
      </dsp:nvSpPr>
      <dsp:spPr bwMode="white">
        <a:xfrm>
          <a:off x="4981074" y="1069367"/>
          <a:ext cx="5534526" cy="2213811"/>
        </a:xfrm>
        <a:prstGeom prst="chevron">
          <a:avLst/>
        </a:prstGeom>
      </dsp:spPr>
      <dsp:style>
        <a:lnRef idx="2">
          <a:schemeClr val="lt1"/>
        </a:lnRef>
        <a:fillRef idx="1">
          <a:schemeClr val="accent2"/>
        </a:fillRef>
        <a:effectRef idx="0">
          <a:scrgbClr r="0" g="0" b="0"/>
        </a:effectRef>
        <a:fontRef idx="minor">
          <a:schemeClr val="lt1"/>
        </a:fontRef>
      </dsp:style>
      <dsp:txBody>
        <a:bodyPr lIns="68008" tIns="22669" rIns="22669" bIns="22669"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r>
            <a:rPr lang="en-US" dirty="0"/>
            <a:t>Approximately 18,000 veterans reintegrate into civilian life each year in the UK (Iversen et al., 2005). This transition often involves exploring alternative industries, with the construction sector being a prominent choice.</a:t>
          </a:r>
        </a:p>
      </dsp:txBody>
      <dsp:txXfrm>
        <a:off x="4981074" y="1069367"/>
        <a:ext cx="5534526" cy="2213811"/>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type="chevron" r:blip="" rot="180">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type="chevron" r:blip="" rot="180">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endParaRPr lang="en-US" altLang="ko-K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endParaRPr lang="en-US" altLang="ko-K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6" name="Rectangle: Rounded Corners 5"/>
          <p:cNvSpPr/>
          <p:nvPr userDrawn="1"/>
        </p:nvSpPr>
        <p:spPr>
          <a:xfrm>
            <a:off x="0" y="2048608"/>
            <a:ext cx="12192000" cy="4321362"/>
          </a:xfrm>
          <a:prstGeom prst="roundRect">
            <a:avLst>
              <a:gd name="adj"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그림 개체 틀 2"/>
          <p:cNvSpPr>
            <a:spLocks noGrp="1"/>
          </p:cNvSpPr>
          <p:nvPr>
            <p:ph type="pic" sz="quarter" idx="14" hasCustomPrompt="1"/>
          </p:nvPr>
        </p:nvSpPr>
        <p:spPr>
          <a:xfrm>
            <a:off x="7677769" y="1424353"/>
            <a:ext cx="3919283" cy="516108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3"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Our Team LAYOUT</a:t>
            </a:r>
            <a:endParaRPr lang="en-US" altLang="ko-K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grpSp>
        <p:nvGrpSpPr>
          <p:cNvPr id="10" name="Group 9"/>
          <p:cNvGrpSpPr/>
          <p:nvPr userDrawn="1"/>
        </p:nvGrpSpPr>
        <p:grpSpPr>
          <a:xfrm>
            <a:off x="530427" y="2433315"/>
            <a:ext cx="5373985" cy="2952641"/>
            <a:chOff x="-548507" y="477868"/>
            <a:chExt cx="11570449" cy="6357177"/>
          </a:xfrm>
        </p:grpSpPr>
        <p:sp>
          <p:nvSpPr>
            <p:cNvPr id="11" name="Freeform: Shape 10"/>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12" name="Freeform: Shape 11"/>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13" name="Freeform: Shape 12"/>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14" name="Freeform: Shape 13"/>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15" name="Freeform: Shape 14"/>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16" name="Group 15"/>
            <p:cNvGrpSpPr/>
            <p:nvPr/>
          </p:nvGrpSpPr>
          <p:grpSpPr>
            <a:xfrm>
              <a:off x="1606" y="6382978"/>
              <a:ext cx="413937" cy="115242"/>
              <a:chOff x="5955" y="6353672"/>
              <a:chExt cx="413937" cy="115242"/>
            </a:xfrm>
          </p:grpSpPr>
          <p:sp>
            <p:nvSpPr>
              <p:cNvPr id="21" name="Rectangle: Rounded Corners 20"/>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Rounded Corners 21"/>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p:cNvGrpSpPr/>
            <p:nvPr/>
          </p:nvGrpSpPr>
          <p:grpSpPr>
            <a:xfrm>
              <a:off x="9855291" y="6381600"/>
              <a:ext cx="885989" cy="115242"/>
              <a:chOff x="5955" y="6353672"/>
              <a:chExt cx="413937" cy="115242"/>
            </a:xfrm>
          </p:grpSpPr>
          <p:sp>
            <p:nvSpPr>
              <p:cNvPr id="19" name="Rectangle: Rounded Corners 18"/>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Freeform: Shape 17"/>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1" fmla="*/ 2536444 w 3976489"/>
                <a:gd name="connsiteY0-2" fmla="*/ 0 h 4238316"/>
                <a:gd name="connsiteX1-3" fmla="*/ 3976489 w 3976489"/>
                <a:gd name="connsiteY1-4" fmla="*/ 241371 h 4238316"/>
                <a:gd name="connsiteX2-5" fmla="*/ 3968307 w 3976489"/>
                <a:gd name="connsiteY2-6" fmla="*/ 4238316 h 4238316"/>
                <a:gd name="connsiteX3-7" fmla="*/ 0 w 3976489"/>
                <a:gd name="connsiteY3-8" fmla="*/ 4238316 h 4238316"/>
                <a:gd name="connsiteX0-9" fmla="*/ 2536444 w 3976489"/>
                <a:gd name="connsiteY0-10" fmla="*/ 0 h 4238316"/>
                <a:gd name="connsiteX1-11" fmla="*/ 3976489 w 3976489"/>
                <a:gd name="connsiteY1-12" fmla="*/ 213683 h 4238316"/>
                <a:gd name="connsiteX2-13" fmla="*/ 3968307 w 3976489"/>
                <a:gd name="connsiteY2-14" fmla="*/ 4238316 h 4238316"/>
                <a:gd name="connsiteX3-15" fmla="*/ 0 w 3976489"/>
                <a:gd name="connsiteY3-16" fmla="*/ 4238316 h 4238316"/>
                <a:gd name="connsiteX0-17" fmla="*/ 2473335 w 3976489"/>
                <a:gd name="connsiteY0-18" fmla="*/ 0 h 4035268"/>
                <a:gd name="connsiteX1-19" fmla="*/ 3976489 w 3976489"/>
                <a:gd name="connsiteY1-20" fmla="*/ 10635 h 4035268"/>
                <a:gd name="connsiteX2-21" fmla="*/ 3968307 w 3976489"/>
                <a:gd name="connsiteY2-22" fmla="*/ 4035268 h 4035268"/>
                <a:gd name="connsiteX3-23" fmla="*/ 0 w 3976489"/>
                <a:gd name="connsiteY3-24" fmla="*/ 4035268 h 4035268"/>
              </a:gdLst>
              <a:ahLst/>
              <a:cxnLst>
                <a:cxn ang="0">
                  <a:pos x="connsiteX0-1" y="connsiteY0-2"/>
                </a:cxn>
                <a:cxn ang="0">
                  <a:pos x="connsiteX1-3" y="connsiteY1-4"/>
                </a:cxn>
                <a:cxn ang="0">
                  <a:pos x="connsiteX2-5" y="connsiteY2-6"/>
                </a:cxn>
                <a:cxn ang="0">
                  <a:pos x="connsiteX3-7" y="connsiteY3-8"/>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8" name="그림 개체 틀 2"/>
          <p:cNvSpPr>
            <a:spLocks noGrp="1"/>
          </p:cNvSpPr>
          <p:nvPr>
            <p:ph type="pic" sz="quarter" idx="14" hasCustomPrompt="1"/>
          </p:nvPr>
        </p:nvSpPr>
        <p:spPr>
          <a:xfrm>
            <a:off x="1252438" y="2588876"/>
            <a:ext cx="3946579" cy="2384739"/>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lvl1pPr marL="0" indent="0">
              <a:buNone/>
              <a:defRPr lang="ko-KR" altLang="en-US" sz="1200" dirty="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 name="Text Placeholder 9"/>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BASIC LAYOUT</a:t>
            </a:r>
            <a:endParaRPr lang="en-US" altLang="ko-K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t="-15000" b="-15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5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PNG &amp; Shapes Layout</a:t>
            </a:r>
            <a:endParaRPr lang="en-US" altLang="ko-KR"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anose="020B0604020202020204" pitchFamily="34" charset="0"/>
              </a:defRPr>
            </a:lvl1pPr>
          </a:lstStyle>
          <a:p>
            <a:pPr lvl="0"/>
            <a:r>
              <a:rPr lang="en-US" altLang="ko-KR" dirty="0"/>
              <a:t>Icon Sets Layout</a:t>
            </a:r>
            <a:endParaRPr lang="en-US" altLang="ko-KR" dirty="0"/>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0"/>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0">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0">
              <a:solidFill>
                <a:schemeClr val="tx1">
                  <a:lumMod val="85000"/>
                  <a:lumOff val="15000"/>
                </a:schemeClr>
              </a:solidFill>
            </a:endParaRPr>
          </a:p>
        </p:txBody>
      </p:sp>
      <p:sp>
        <p:nvSpPr>
          <p:cNvPr id="58" name="TextBox 57"/>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anose="020B0604020202020204" pitchFamily="34" charset="0"/>
                <a:cs typeface="Arial" panose="020B0604020202020204" pitchFamily="34" charset="0"/>
              </a:rPr>
              <a:t>You can Resize without losing quality</a:t>
            </a:r>
            <a:endParaRPr lang="ko-KR" altLang="en-US" sz="1400" b="1" dirty="0">
              <a:solidFill>
                <a:schemeClr val="bg1"/>
              </a:solidFill>
              <a:latin typeface="Arial" panose="020B0604020202020204" pitchFamily="34" charset="0"/>
              <a:cs typeface="Arial" panose="020B0604020202020204" pitchFamily="34" charset="0"/>
            </a:endParaRPr>
          </a:p>
        </p:txBody>
      </p:sp>
      <p:sp>
        <p:nvSpPr>
          <p:cNvPr id="59" name="TextBox 58"/>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anose="020B0604020202020204" pitchFamily="34" charset="0"/>
                <a:cs typeface="Arial" panose="020B0604020202020204" pitchFamily="34" charset="0"/>
              </a:rPr>
              <a:t>You can Change Fill Color &amp;</a:t>
            </a:r>
            <a:endParaRPr lang="en-US" altLang="ko-KR" sz="1400" b="1" dirty="0">
              <a:solidFill>
                <a:schemeClr val="bg1"/>
              </a:solidFill>
              <a:latin typeface="Arial" panose="020B0604020202020204" pitchFamily="34" charset="0"/>
              <a:cs typeface="Arial" panose="020B0604020202020204" pitchFamily="34" charset="0"/>
            </a:endParaRPr>
          </a:p>
          <a:p>
            <a:r>
              <a:rPr lang="en-US" altLang="ko-KR" sz="1400" b="1" dirty="0">
                <a:solidFill>
                  <a:schemeClr val="bg1"/>
                </a:solidFill>
                <a:latin typeface="Arial" panose="020B0604020202020204" pitchFamily="34" charset="0"/>
                <a:cs typeface="Arial" panose="020B0604020202020204" pitchFamily="34" charset="0"/>
              </a:rPr>
              <a:t>Line Color</a:t>
            </a:r>
            <a:endParaRPr lang="ko-KR" altLang="en-US" sz="1400" b="1" dirty="0">
              <a:solidFill>
                <a:schemeClr val="bg1"/>
              </a:solidFill>
              <a:latin typeface="Arial" panose="020B0604020202020204" pitchFamily="34" charset="0"/>
              <a:cs typeface="Arial" panose="020B0604020202020204" pitchFamily="34" charset="0"/>
            </a:endParaRPr>
          </a:p>
        </p:txBody>
      </p:sp>
      <p:sp>
        <p:nvSpPr>
          <p:cNvPr id="60" name="TextBox 59"/>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anose="020B0604020202020204" pitchFamily="34" charset="0"/>
                <a:cs typeface="Arial" panose="020B0604020202020204" pitchFamily="34" charset="0"/>
              </a:rPr>
              <a:t>www.allppt.com</a:t>
            </a:r>
            <a:endParaRPr lang="ko-KR" altLang="en-US" sz="1400" dirty="0">
              <a:solidFill>
                <a:schemeClr val="bg1"/>
              </a:solidFill>
              <a:latin typeface="Arial" panose="020B0604020202020204" pitchFamily="34" charset="0"/>
              <a:cs typeface="Arial" panose="020B0604020202020204" pitchFamily="34" charset="0"/>
            </a:endParaRPr>
          </a:p>
        </p:txBody>
      </p:sp>
      <p:sp>
        <p:nvSpPr>
          <p:cNvPr id="61" name="TextBox 60"/>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anose="020B0604020202020204" pitchFamily="34" charset="0"/>
              </a:rPr>
              <a:t>FREE </a:t>
            </a:r>
            <a:endParaRPr lang="en-US" altLang="ko-KR" sz="2800" b="1" dirty="0">
              <a:solidFill>
                <a:schemeClr val="bg1"/>
              </a:solidFill>
              <a:latin typeface="+mn-lt"/>
              <a:ea typeface="+mn-ea"/>
              <a:cs typeface="Arial" panose="020B0604020202020204" pitchFamily="34" charset="0"/>
            </a:endParaRPr>
          </a:p>
          <a:p>
            <a:r>
              <a:rPr lang="en-US" altLang="ko-KR" sz="2800" b="1" dirty="0">
                <a:solidFill>
                  <a:schemeClr val="bg1"/>
                </a:solidFill>
                <a:latin typeface="+mn-lt"/>
                <a:ea typeface="+mn-ea"/>
                <a:cs typeface="Arial" panose="020B0604020202020204" pitchFamily="34" charset="0"/>
              </a:rPr>
              <a:t>PPT TEMPLATES</a:t>
            </a:r>
            <a:endParaRPr lang="en-US" altLang="ko-KR" sz="2800" b="1" dirty="0">
              <a:solidFill>
                <a:schemeClr val="bg1"/>
              </a:solidFill>
              <a:latin typeface="+mn-lt"/>
              <a:ea typeface="+mn-ea"/>
              <a:cs typeface="Arial" panose="020B0604020202020204" pitchFamily="34" charset="0"/>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1787F-EFEF-4635-ADB3-EC0D1207CE5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F61787F-EFEF-4635-ADB3-EC0D1207CE5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1787F-EFEF-4635-ADB3-EC0D1207CE5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F61787F-EFEF-4635-ADB3-EC0D1207CE5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2_Contents slide layout">
    <p:bg>
      <p:bgPr>
        <a:blipFill dpi="0" rotWithShape="1">
          <a:blip r:embed="rId2">
            <a:lum/>
          </a:blip>
          <a:srcRect/>
          <a:stretch>
            <a:fillRect l="-5000" r="-5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Agenda slide layout">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61787F-EFEF-4635-ADB3-EC0D1207CE5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F61787F-EFEF-4635-ADB3-EC0D1207CE5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p>
            <a:fld id="{9F61787F-EFEF-4635-ADB3-EC0D1207CE5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9F61787F-EFEF-4635-ADB3-EC0D1207CE5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9F61787F-EFEF-4635-ADB3-EC0D1207CE58}"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61787F-EFEF-4635-ADB3-EC0D1207CE58}"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1787F-EFEF-4635-ADB3-EC0D1207CE58}"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9F61787F-EFEF-4635-ADB3-EC0D1207CE5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endParaRPr lang="en-US"/>
          </a:p>
        </p:txBody>
      </p:sp>
      <p:sp>
        <p:nvSpPr>
          <p:cNvPr id="5" name="Date Placeholder 4"/>
          <p:cNvSpPr>
            <a:spLocks noGrp="1"/>
          </p:cNvSpPr>
          <p:nvPr>
            <p:ph type="dt" sz="half" idx="10"/>
          </p:nvPr>
        </p:nvSpPr>
        <p:spPr/>
        <p:txBody>
          <a:bodyPr/>
          <a:lstStyle/>
          <a:p>
            <a:fld id="{9F61787F-EFEF-4635-ADB3-EC0D1207CE58}"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F61787F-EFEF-4635-ADB3-EC0D1207CE5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9F61787F-EFEF-4635-ADB3-EC0D1207CE58}"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872FCE9-0F8C-42E6-B098-865C3D19340A}"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2" Type="http://schemas.openxmlformats.org/officeDocument/2006/relationships/theme" Target="../theme/theme3.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61787F-EFEF-4635-ADB3-EC0D1207CE58}"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72FCE9-0F8C-42E6-B098-865C3D19340A}" type="slidenum">
              <a:rPr lang="en-US" smtClean="0"/>
            </a:fld>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slideLayout" Target="../slideLayouts/slideLayout19.xml"/><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pn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20.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6.xml"/><Relationship Id="rId1" Type="http://schemas.openxmlformats.org/officeDocument/2006/relationships/image" Target="../media/image1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1.xml"/><Relationship Id="rId1" Type="http://schemas.openxmlformats.org/officeDocument/2006/relationships/image" Target="../media/image1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hyperlink" Target="https://www.nhs.uk/nhsservices/armed-forces-community/veteransservice-leavers-non-mobilised-reservists" TargetMode="External"/><Relationship Id="rId1"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1"/>
          <a:stretch>
            <a:fillRect/>
          </a:stretch>
        </p:blipFill>
        <p:spPr>
          <a:xfrm>
            <a:off x="543500" y="631120"/>
            <a:ext cx="2428300" cy="930980"/>
          </a:xfrm>
          <a:prstGeom prst="rect">
            <a:avLst/>
          </a:prstGeom>
        </p:spPr>
      </p:pic>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r="-1" b="-1"/>
          <a:stretch>
            <a:fillRect/>
          </a:stretch>
        </p:blipFill>
        <p:spPr>
          <a:xfrm>
            <a:off x="544516" y="1676400"/>
            <a:ext cx="4427534" cy="2733376"/>
          </a:xfrm>
          <a:prstGeom prst="rect">
            <a:avLst/>
          </a:prstGeom>
        </p:spPr>
      </p:pic>
      <p:pic>
        <p:nvPicPr>
          <p:cNvPr id="3" name="Picture 2"/>
          <p:cNvPicPr>
            <a:picLocks noChangeAspect="1"/>
          </p:cNvPicPr>
          <p:nvPr/>
        </p:nvPicPr>
        <p:blipFill>
          <a:blip r:embed="rId3"/>
          <a:stretch>
            <a:fillRect/>
          </a:stretch>
        </p:blipFill>
        <p:spPr>
          <a:xfrm>
            <a:off x="536836" y="4617216"/>
            <a:ext cx="3529584" cy="1764792"/>
          </a:xfrm>
          <a:prstGeom prst="rect">
            <a:avLst/>
          </a:prstGeom>
        </p:spPr>
      </p:pic>
      <p:sp>
        <p:nvSpPr>
          <p:cNvPr id="5" name="Rectangle 4"/>
          <p:cNvSpPr/>
          <p:nvPr/>
        </p:nvSpPr>
        <p:spPr>
          <a:xfrm>
            <a:off x="5084064" y="2953829"/>
            <a:ext cx="6272784" cy="322751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indent="-228600" algn="ctr">
              <a:lnSpc>
                <a:spcPct val="90000"/>
              </a:lnSpc>
              <a:spcAft>
                <a:spcPts val="600"/>
              </a:spcAft>
              <a:buFont typeface="Arial" panose="020B0604020202020204" pitchFamily="34" charset="0"/>
              <a:buChar char="•"/>
            </a:pPr>
            <a:endParaRPr lang="en-US" sz="3200" dirty="0">
              <a:solidFill>
                <a:schemeClr val="tx1"/>
              </a:solidFill>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200" dirty="0">
                <a:solidFill>
                  <a:schemeClr val="tx1"/>
                </a:solidFill>
                <a:latin typeface="Times New Roman" panose="02020603050405020304" pitchFamily="18" charset="0"/>
                <a:cs typeface="Times New Roman" panose="02020603050405020304" pitchFamily="18" charset="0"/>
              </a:rPr>
              <a:t>The University of Wales Trinity St David</a:t>
            </a:r>
            <a:endParaRPr lang="en-US" sz="3200" dirty="0">
              <a:solidFill>
                <a:schemeClr val="tx1"/>
              </a:solidFill>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200" dirty="0">
                <a:solidFill>
                  <a:schemeClr val="tx1"/>
                </a:solidFill>
                <a:latin typeface="Times New Roman" panose="02020603050405020304" pitchFamily="18" charset="0"/>
                <a:cs typeface="Times New Roman" panose="02020603050405020304" pitchFamily="18" charset="0"/>
              </a:rPr>
              <a:t>Research Proposal - BMPF7200</a:t>
            </a:r>
            <a:endParaRPr lang="en-US" sz="3200" dirty="0">
              <a:solidFill>
                <a:schemeClr val="tx1"/>
              </a:solidFill>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200" dirty="0">
                <a:solidFill>
                  <a:schemeClr val="tx1"/>
                </a:solidFill>
                <a:latin typeface="Times New Roman" panose="02020603050405020304" pitchFamily="18" charset="0"/>
                <a:cs typeface="Times New Roman" panose="02020603050405020304" pitchFamily="18" charset="0"/>
              </a:rPr>
              <a:t>Professional Doctorate </a:t>
            </a:r>
            <a:endParaRPr lang="en-US" sz="3200" dirty="0">
              <a:solidFill>
                <a:schemeClr val="tx1"/>
              </a:solidFill>
              <a:latin typeface="Times New Roman" panose="02020603050405020304" pitchFamily="18" charset="0"/>
              <a:cs typeface="Times New Roman" panose="02020603050405020304" pitchFamily="18" charset="0"/>
            </a:endParaRPr>
          </a:p>
          <a:p>
            <a:pPr indent="-228600" algn="ctr">
              <a:lnSpc>
                <a:spcPct val="90000"/>
              </a:lnSpc>
              <a:spcAft>
                <a:spcPts val="600"/>
              </a:spcAft>
              <a:buFont typeface="Arial" panose="020B0604020202020204" pitchFamily="34" charset="0"/>
              <a:buChar char="•"/>
            </a:pPr>
            <a:r>
              <a:rPr lang="en-US" sz="3200" dirty="0">
                <a:solidFill>
                  <a:schemeClr val="tx1"/>
                </a:solidFill>
                <a:latin typeface="Times New Roman" panose="02020603050405020304" pitchFamily="18" charset="0"/>
                <a:cs typeface="Times New Roman" panose="02020603050405020304" pitchFamily="18" charset="0"/>
              </a:rPr>
              <a:t>Susan McCormack MPhil MA BSc</a:t>
            </a:r>
            <a:endParaRPr lang="en-US" sz="32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vert="horz" lIns="91440" tIns="45720" rIns="91440" bIns="45720" rtlCol="0" anchor="ctr">
            <a:normAutofit/>
          </a:bodyPr>
          <a:lstStyle/>
          <a:p>
            <a:pPr algn="ctr"/>
            <a:r>
              <a:rPr lang="en-US" sz="5200" b="1" kern="1200">
                <a:solidFill>
                  <a:schemeClr val="tx1"/>
                </a:solidFill>
                <a:latin typeface="+mj-lt"/>
                <a:ea typeface="+mj-ea"/>
                <a:cs typeface="+mj-cs"/>
              </a:rPr>
              <a:t>Background</a:t>
            </a:r>
            <a:r>
              <a:rPr lang="en-US" sz="5200" kern="1200">
                <a:solidFill>
                  <a:schemeClr val="tx1"/>
                </a:solidFill>
                <a:latin typeface="+mj-lt"/>
                <a:ea typeface="+mj-ea"/>
                <a:cs typeface="+mj-cs"/>
              </a:rPr>
              <a:t> </a:t>
            </a:r>
            <a:endParaRPr lang="en-US" sz="5200" kern="1200">
              <a:solidFill>
                <a:schemeClr val="tx1"/>
              </a:solidFill>
              <a:latin typeface="+mj-lt"/>
              <a:ea typeface="+mj-ea"/>
              <a:cs typeface="+mj-cs"/>
            </a:endParaRPr>
          </a:p>
        </p:txBody>
      </p:sp>
      <p:graphicFrame>
        <p:nvGraphicFramePr>
          <p:cNvPr id="9" name="Content Placeholder 6"/>
          <p:cNvGraphicFramePr>
            <a:graphicFrameLocks noGrp="1"/>
          </p:cNvGraphicFramePr>
          <p:nvPr>
            <p:ph sz="half"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0"/>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1" y="1474623"/>
            <a:ext cx="11856068" cy="4791266"/>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5036696" y="444936"/>
            <a:ext cx="6743836"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latin typeface="Times New Roman" panose="02020603050405020304" pitchFamily="18" charset="0"/>
                <a:cs typeface="Times New Roman" panose="02020603050405020304" pitchFamily="18" charset="0"/>
              </a:rPr>
              <a:t>Background &amp; Context</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21" name="Rectangle 20"/>
          <p:cNvSpPr/>
          <p:nvPr/>
        </p:nvSpPr>
        <p:spPr>
          <a:xfrm>
            <a:off x="209634" y="1862806"/>
            <a:ext cx="11646661" cy="4796185"/>
          </a:xfrm>
          <a:prstGeom prst="rect">
            <a:avLst/>
          </a:prstGeom>
        </p:spPr>
        <p:txBody>
          <a:bodyPr wrap="square">
            <a:spAutoFit/>
          </a:bodyPr>
          <a:lstStyle/>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The quality of support and interventions for veterans is a government priority  (AMC, 2018). The UK Government has set the goal of making the country the best place for veterans to live by 2028 to prevent the risk of suicide. </a:t>
            </a:r>
            <a:endParaRPr lang="en-GB"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The transition process may culminate in all manner of difficulties, including withdrawal from support networks (</a:t>
            </a:r>
            <a:r>
              <a:rPr lang="en-GB" sz="2400" dirty="0" err="1">
                <a:solidFill>
                  <a:schemeClr val="bg1"/>
                </a:solidFill>
                <a:latin typeface="Times New Roman" panose="02020603050405020304" pitchFamily="18" charset="0"/>
                <a:cs typeface="Times New Roman" panose="02020603050405020304" pitchFamily="18" charset="0"/>
              </a:rPr>
              <a:t>Fossey</a:t>
            </a:r>
            <a:r>
              <a:rPr lang="en-GB" sz="2400" dirty="0">
                <a:solidFill>
                  <a:schemeClr val="bg1"/>
                </a:solidFill>
                <a:latin typeface="Times New Roman" panose="02020603050405020304" pitchFamily="18" charset="0"/>
                <a:cs typeface="Times New Roman" panose="02020603050405020304" pitchFamily="18" charset="0"/>
              </a:rPr>
              <a:t>, 2013).</a:t>
            </a:r>
            <a:endParaRPr lang="en-GB"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Readily accessible support, seeking long term employment and having financial security are protective factors and contribute to the successful entry to civilian life (Stone et al., (2018). </a:t>
            </a:r>
            <a:endParaRPr lang="en-GB"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Mental health problems and suicide in veterans is on the rise (Mental Health in the UK Armed Forces, 2020) </a:t>
            </a:r>
            <a:endParaRPr lang="en-GB"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Many veterans enter the construction industry being a prominent choice (Lombardo, 2020). </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0"/>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1" y="1474623"/>
            <a:ext cx="11856068" cy="4791266"/>
          </a:xfrm>
          <a:prstGeom prst="roundRect">
            <a:avLst>
              <a:gd name="adj" fmla="val 8990"/>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2908092" y="444936"/>
            <a:ext cx="8872440"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Times New Roman" panose="02020603050405020304" pitchFamily="18" charset="0"/>
                <a:cs typeface="Times New Roman" panose="02020603050405020304" pitchFamily="18" charset="0"/>
              </a:rPr>
              <a:t>Literature Review</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7" name="Rectangle 6"/>
          <p:cNvSpPr>
            <a:spLocks noGrp="1" noRot="1" noMove="1" noResize="1" noEditPoints="1" noAdjustHandles="1" noChangeArrowheads="1" noChangeShapeType="1"/>
          </p:cNvSpPr>
          <p:nvPr/>
        </p:nvSpPr>
        <p:spPr>
          <a:xfrm>
            <a:off x="254021" y="1849190"/>
            <a:ext cx="11526511" cy="9669314"/>
          </a:xfrm>
          <a:prstGeom prst="rect">
            <a:avLst/>
          </a:prstGeom>
        </p:spPr>
        <p:txBody>
          <a:bodyPr wrap="square">
            <a:spAutoFit/>
          </a:bodyPr>
          <a:lstStyle/>
          <a:p>
            <a:pPr algn="just">
              <a:spcAft>
                <a:spcPts val="500"/>
              </a:spcAft>
            </a:pPr>
            <a:r>
              <a:rPr lang="en-GB" sz="2400" dirty="0">
                <a:solidFill>
                  <a:schemeClr val="bg1"/>
                </a:solidFill>
                <a:latin typeface="Times New Roman" panose="02020603050405020304" pitchFamily="18" charset="0"/>
                <a:cs typeface="Times New Roman" panose="02020603050405020304" pitchFamily="18" charset="0"/>
              </a:rPr>
              <a:t>Iversen et al. (2011) report that many veterans have a positive experience from military service. However, many factors influence transitioning from military service (i.e., mental and physical health, adjusting, socio economic factors, Stigma, macho hardy image and more etc) (Morin, 2011; </a:t>
            </a:r>
            <a:r>
              <a:rPr lang="da-DK" sz="2400" dirty="0">
                <a:solidFill>
                  <a:schemeClr val="bg1"/>
                </a:solidFill>
                <a:latin typeface="Times New Roman" panose="02020603050405020304" pitchFamily="18" charset="0"/>
                <a:cs typeface="Times New Roman" panose="02020603050405020304" pitchFamily="18" charset="0"/>
              </a:rPr>
              <a:t>Iverson et al., 2011; 2005; FiMT, 2013; Bhui et al., 2016; Cooper et al., 2016; Hatton, 2016; Binks and Cambridge, 2018; Fossey et al., 2019; Gordon et al., 2020). </a:t>
            </a:r>
            <a:endParaRPr lang="en-GB"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400" dirty="0">
                <a:solidFill>
                  <a:schemeClr val="bg1"/>
                </a:solidFill>
                <a:latin typeface="Times New Roman" panose="02020603050405020304" pitchFamily="18" charset="0"/>
                <a:cs typeface="Times New Roman" panose="02020603050405020304" pitchFamily="18" charset="0"/>
              </a:rPr>
              <a:t>24% of veterans said they had no one to rely on, were less likely to seek help, 78% were not members of any organisation, social groups or society (</a:t>
            </a:r>
            <a:r>
              <a:rPr lang="en-GB" sz="2400" dirty="0" err="1">
                <a:solidFill>
                  <a:schemeClr val="bg1"/>
                </a:solidFill>
                <a:latin typeface="Times New Roman" panose="02020603050405020304" pitchFamily="18" charset="0"/>
                <a:cs typeface="Times New Roman" panose="02020603050405020304" pitchFamily="18" charset="0"/>
              </a:rPr>
              <a:t>Randles</a:t>
            </a:r>
            <a:r>
              <a:rPr lang="en-GB" sz="2400" dirty="0">
                <a:solidFill>
                  <a:schemeClr val="bg1"/>
                </a:solidFill>
                <a:latin typeface="Times New Roman" panose="02020603050405020304" pitchFamily="18" charset="0"/>
                <a:cs typeface="Times New Roman" panose="02020603050405020304" pitchFamily="18" charset="0"/>
              </a:rPr>
              <a:t> and Finnegan, 2021).</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The mental health phenomenon in construction is referred to as the silent crisis (Pease et al., 2016).  </a:t>
            </a:r>
            <a:r>
              <a:rPr lang="en-GB" sz="2400" dirty="0">
                <a:solidFill>
                  <a:schemeClr val="bg1"/>
                </a:solidFill>
                <a:latin typeface="Times New Roman" panose="02020603050405020304" pitchFamily="18" charset="0"/>
                <a:cs typeface="Times New Roman" panose="02020603050405020304" pitchFamily="18" charset="0"/>
              </a:rPr>
              <a:t>A dearth in the literature on veterans in the construction industry (Lombardo, 2020). </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500"/>
              </a:spcAft>
              <a:buFont typeface="Wingdings" panose="05000000000000000000" pitchFamily="2" charset="2"/>
              <a:buChar char="Ø"/>
            </a:pPr>
            <a:endParaRPr lang="en-US" sz="20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500"/>
              </a:spcAft>
              <a:buFont typeface="Wingdings" panose="05000000000000000000" pitchFamily="2" charset="2"/>
              <a:buChar char="Ø"/>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500"/>
              </a:spcAft>
              <a:buFont typeface="Wingdings" panose="05000000000000000000" pitchFamily="2" charset="2"/>
              <a:buChar char="Ø"/>
            </a:pPr>
            <a:endParaRPr lang="en-GB" sz="20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r>
              <a:rPr lang="en-GB" sz="2400" dirty="0">
                <a:solidFill>
                  <a:schemeClr val="bg1"/>
                </a:solidFill>
                <a:latin typeface="Times New Roman" panose="02020603050405020304" pitchFamily="18" charset="0"/>
                <a:cs typeface="Times New Roman" panose="02020603050405020304" pitchFamily="18" charset="0"/>
              </a:rPr>
              <a:t>Gaps in support for the challenges entering construction (i.e., high suicide rates, Lombardo, 2020).</a:t>
            </a:r>
            <a:endParaRPr lang="en-GB"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21855"/>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1" y="1474623"/>
            <a:ext cx="11856068" cy="4791266"/>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2908092" y="444936"/>
            <a:ext cx="8872440"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Times New Roman" panose="02020603050405020304" pitchFamily="18" charset="0"/>
                <a:cs typeface="Times New Roman" panose="02020603050405020304" pitchFamily="18" charset="0"/>
              </a:rPr>
              <a:t>The Construction Industry </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7" name="Rectangle 6"/>
          <p:cNvSpPr/>
          <p:nvPr/>
        </p:nvSpPr>
        <p:spPr>
          <a:xfrm>
            <a:off x="209634" y="1659286"/>
            <a:ext cx="11646661" cy="4657685"/>
          </a:xfrm>
          <a:prstGeom prst="rect">
            <a:avLst/>
          </a:prstGeom>
        </p:spPr>
        <p:txBody>
          <a:bodyPr wrap="square">
            <a:spAutoFit/>
          </a:bodyPr>
          <a:lstStyle/>
          <a:p>
            <a:pPr algn="just">
              <a:spcAft>
                <a:spcPts val="500"/>
              </a:spcAft>
            </a:pPr>
            <a:r>
              <a:rPr lang="en-GB" sz="2800" dirty="0">
                <a:solidFill>
                  <a:schemeClr val="bg1"/>
                </a:solidFill>
                <a:latin typeface="Times New Roman" panose="02020603050405020304" pitchFamily="18" charset="0"/>
                <a:cs typeface="Times New Roman" panose="02020603050405020304" pitchFamily="18" charset="0"/>
              </a:rPr>
              <a:t>Risk factors may exist, increasing psychological distress and mental health problems; 10 construction workers a week take their lives; 26% thought about suicide, 97% revealed they had been stressed (Samaritans, 2021). </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800" dirty="0">
                <a:solidFill>
                  <a:schemeClr val="bg1"/>
                </a:solidFill>
                <a:latin typeface="Times New Roman" panose="02020603050405020304" pitchFamily="18" charset="0"/>
                <a:cs typeface="Times New Roman" panose="02020603050405020304" pitchFamily="18" charset="0"/>
              </a:rPr>
              <a:t>The construction industry is a prominent sector for employment among service leavers and veterans (</a:t>
            </a:r>
            <a:r>
              <a:rPr lang="en-GB" sz="2800" dirty="0" err="1">
                <a:solidFill>
                  <a:schemeClr val="bg1"/>
                </a:solidFill>
                <a:latin typeface="Times New Roman" panose="02020603050405020304" pitchFamily="18" charset="0"/>
                <a:cs typeface="Times New Roman" panose="02020603050405020304" pitchFamily="18" charset="0"/>
              </a:rPr>
              <a:t>Ramezany</a:t>
            </a:r>
            <a:r>
              <a:rPr lang="en-GB" sz="2800" dirty="0">
                <a:solidFill>
                  <a:schemeClr val="bg1"/>
                </a:solidFill>
                <a:latin typeface="Times New Roman" panose="02020603050405020304" pitchFamily="18" charset="0"/>
                <a:cs typeface="Times New Roman" panose="02020603050405020304" pitchFamily="18" charset="0"/>
              </a:rPr>
              <a:t>, 2017; Osborne, 2017; Lombardo, 2020). </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800" dirty="0">
                <a:solidFill>
                  <a:schemeClr val="bg1"/>
                </a:solidFill>
                <a:latin typeface="Times New Roman" panose="02020603050405020304" pitchFamily="18" charset="0"/>
                <a:cs typeface="Times New Roman" panose="02020603050405020304" pitchFamily="18" charset="0"/>
              </a:rPr>
              <a:t>Veterans have a unique ability to operate at a high level (Balfour Beatty, 2020; Lombardo, 2020). </a:t>
            </a:r>
            <a:endParaRPr lang="en-US"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800" dirty="0">
                <a:solidFill>
                  <a:schemeClr val="bg1"/>
                </a:solidFill>
                <a:latin typeface="Times New Roman" panose="02020603050405020304" pitchFamily="18" charset="0"/>
                <a:cs typeface="Times New Roman" panose="02020603050405020304" pitchFamily="18" charset="0"/>
              </a:rPr>
              <a:t>There is a high demand for recruits, with management and operational skills (Chartered Institute of Builders: CIOB, 2016).</a:t>
            </a:r>
            <a:endParaRPr lang="en-US" sz="28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US"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Content Placeholder 4"/>
          <p:cNvPicPr>
            <a:picLocks noGrp="1" noChangeAspect="1"/>
          </p:cNvPicPr>
          <p:nvPr>
            <p:ph sz="half" idx="1"/>
          </p:nvPr>
        </p:nvPicPr>
        <p:blipFill rotWithShape="1">
          <a:blip r:embed="rId1" cstate="print">
            <a:extLst>
              <a:ext uri="{28A0092B-C50C-407E-A947-70E740481C1C}">
                <a14:useLocalDpi xmlns:a14="http://schemas.microsoft.com/office/drawing/2010/main" val="0"/>
              </a:ext>
            </a:extLst>
          </a:blip>
          <a:srcRect r="3" b="3263"/>
          <a:stretch>
            <a:fillRect/>
          </a:stretch>
        </p:blipFill>
        <p:spPr>
          <a:xfrm>
            <a:off x="2511713" y="3104705"/>
            <a:ext cx="3634674" cy="3217333"/>
          </a:xfrm>
          <a:prstGeom prst="rect">
            <a:avLst/>
          </a:prstGeom>
        </p:spPr>
      </p:pic>
      <p:grpSp>
        <p:nvGrpSpPr>
          <p:cNvPr id="12" name="Group 11"/>
          <p:cNvGrpSpPr>
            <a:grpSpLocks noGrp="1" noRot="1" noChangeAspect="1" noMove="1" noResize="1" noUngrp="1"/>
          </p:cNvGrpSpPr>
          <p:nvPr/>
        </p:nvGrpSpPr>
        <p:grpSpPr>
          <a:xfrm>
            <a:off x="785511" y="805742"/>
            <a:ext cx="3647770" cy="3193211"/>
            <a:chOff x="1674895" y="1345036"/>
            <a:chExt cx="5428610" cy="4210939"/>
          </a:xfrm>
        </p:grpSpPr>
        <p:sp>
          <p:nvSpPr>
            <p:cNvPr id="13" name="Rectangle 12"/>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p:cNvSpPr/>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6" name="Rectangle 15"/>
          <p:cNvSpPr>
            <a:spLocks noGrp="1" noRot="1" noChangeAspect="1" noMove="1" noResize="1" noEditPoints="1" noAdjustHandles="1" noChangeArrowheads="1" noChangeShapeType="1" noTextEdit="1"/>
          </p:cNvSpPr>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40584" y="859808"/>
            <a:ext cx="3543197" cy="2878986"/>
          </a:xfrm>
        </p:spPr>
        <p:txBody>
          <a:bodyPr vert="horz" lIns="91440" tIns="45720" rIns="91440" bIns="45720" rtlCol="0" anchor="ctr">
            <a:normAutofit fontScale="90000"/>
          </a:bodyPr>
          <a:lstStyle/>
          <a:p>
            <a:pPr algn="ctr"/>
            <a:r>
              <a:rPr lang="en-US" b="1" dirty="0">
                <a:solidFill>
                  <a:schemeClr val="bg1"/>
                </a:solidFill>
                <a:latin typeface="Times New Roman" panose="02020603050405020304" pitchFamily="18" charset="0"/>
                <a:cs typeface="Times New Roman" panose="02020603050405020304" pitchFamily="18" charset="0"/>
              </a:rPr>
              <a:t>Research Gap: UK Veterans in the Construction Industry Transition</a:t>
            </a:r>
            <a:br>
              <a:rPr lang="en-US" sz="3400" dirty="0">
                <a:solidFill>
                  <a:schemeClr val="bg1"/>
                </a:solidFill>
              </a:rPr>
            </a:br>
            <a:endParaRPr lang="en-US" sz="3400" dirty="0">
              <a:solidFill>
                <a:schemeClr val="bg1"/>
              </a:solidFill>
            </a:endParaRPr>
          </a:p>
        </p:txBody>
      </p:sp>
      <p:grpSp>
        <p:nvGrpSpPr>
          <p:cNvPr id="18" name="Graphic 38"/>
          <p:cNvGrpSpPr>
            <a:grpSpLocks noGrp="1" noRot="1" noChangeAspect="1" noMove="1" noResize="1" noUngrp="1"/>
          </p:cNvGrpSpPr>
          <p:nvPr/>
        </p:nvGrpSpPr>
        <p:grpSpPr>
          <a:xfrm>
            <a:off x="0" y="117004"/>
            <a:ext cx="1370098" cy="508993"/>
            <a:chOff x="2267504" y="2540250"/>
            <a:chExt cx="1990951" cy="739640"/>
          </a:xfrm>
          <a:solidFill>
            <a:schemeClr val="bg1"/>
          </a:solidFill>
        </p:grpSpPr>
        <p:sp>
          <p:nvSpPr>
            <p:cNvPr id="19" name="Freeform: Shape 18"/>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2" name="Graphic 4"/>
          <p:cNvGrpSpPr>
            <a:grpSpLocks noGrp="1" noRot="1" noChangeAspect="1" noMove="1" noResize="1" noUngrp="1"/>
          </p:cNvGrpSpPr>
          <p:nvPr/>
        </p:nvGrpSpPr>
        <p:grpSpPr>
          <a:xfrm>
            <a:off x="4689048" y="2445529"/>
            <a:ext cx="849365" cy="849366"/>
            <a:chOff x="5829300" y="3162300"/>
            <a:chExt cx="532256" cy="532257"/>
          </a:xfrm>
          <a:solidFill>
            <a:srgbClr val="FFFFFF"/>
          </a:solidFill>
        </p:grpSpPr>
        <p:sp>
          <p:nvSpPr>
            <p:cNvPr id="23" name="Freeform: Shape 22"/>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31"/>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 name="Graphic 4"/>
          <p:cNvGrpSpPr>
            <a:grpSpLocks noGrp="1" noRot="1" noChangeAspect="1" noMove="1" noResize="1" noUngrp="1"/>
          </p:cNvGrpSpPr>
          <p:nvPr/>
        </p:nvGrpSpPr>
        <p:grpSpPr>
          <a:xfrm>
            <a:off x="4689048" y="2445529"/>
            <a:ext cx="849365" cy="849366"/>
            <a:chOff x="5829300" y="3162300"/>
            <a:chExt cx="532256" cy="532257"/>
          </a:xfrm>
          <a:solidFill>
            <a:schemeClr val="bg1"/>
          </a:solidFill>
        </p:grpSpPr>
        <p:sp>
          <p:nvSpPr>
            <p:cNvPr id="38" name="Freeform: Shape 37"/>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1" name="Freeform: Shape 40"/>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Freeform: Shape 46"/>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Freeform: Shape 47"/>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Freeform: Shape 48"/>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Freeform: Shape 49"/>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4572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4" name="Content Placeholder 3"/>
          <p:cNvSpPr>
            <a:spLocks noGrp="1"/>
          </p:cNvSpPr>
          <p:nvPr>
            <p:ph sz="half" idx="2"/>
          </p:nvPr>
        </p:nvSpPr>
        <p:spPr>
          <a:xfrm>
            <a:off x="6572070" y="805742"/>
            <a:ext cx="4879971" cy="5324714"/>
          </a:xfrm>
        </p:spPr>
        <p:txBody>
          <a:bodyPr vert="horz" lIns="91440" tIns="45720" rIns="91440" bIns="45720" rtlCol="0">
            <a:normAutofit lnSpcReduction="10000"/>
          </a:bodyPr>
          <a:lstStyle/>
          <a:p>
            <a:pPr marL="0" lvl="0" indent="0">
              <a:buNone/>
            </a:pPr>
            <a:r>
              <a:rPr lang="en-US" sz="2400" dirty="0">
                <a:solidFill>
                  <a:schemeClr val="bg1"/>
                </a:solidFill>
                <a:latin typeface="Times New Roman" panose="02020603050405020304" pitchFamily="18" charset="0"/>
                <a:cs typeface="Times New Roman" panose="02020603050405020304" pitchFamily="18" charset="0"/>
              </a:rPr>
              <a:t>While extensive literature exists on the transition of military veterans to civilian employment, a majority of this research is centered around studies conducted in the United States (US) (Iversen et al., 2008).</a:t>
            </a:r>
            <a:endParaRPr lang="en-US" sz="2400" dirty="0">
              <a:solidFill>
                <a:schemeClr val="bg1"/>
              </a:solidFill>
              <a:latin typeface="Times New Roman" panose="02020603050405020304" pitchFamily="18" charset="0"/>
              <a:cs typeface="Times New Roman" panose="02020603050405020304" pitchFamily="18" charset="0"/>
            </a:endParaRPr>
          </a:p>
          <a:p>
            <a:pPr marL="0" lvl="0" indent="0">
              <a:buNone/>
            </a:pPr>
            <a:r>
              <a:rPr lang="en-US" sz="2400" dirty="0">
                <a:solidFill>
                  <a:schemeClr val="bg1"/>
                </a:solidFill>
                <a:latin typeface="Times New Roman" panose="02020603050405020304" pitchFamily="18" charset="0"/>
                <a:cs typeface="Times New Roman" panose="02020603050405020304" pitchFamily="18" charset="0"/>
              </a:rPr>
              <a:t>Additionally, most available data primarily concentrates on the transition of healthcare personnel exclusively (Watts et al., 2016; Whybrow, 2020).</a:t>
            </a:r>
            <a:endParaRPr lang="en-US" sz="2400" dirty="0">
              <a:solidFill>
                <a:schemeClr val="bg1"/>
              </a:solidFill>
              <a:latin typeface="Times New Roman" panose="02020603050405020304" pitchFamily="18" charset="0"/>
              <a:cs typeface="Times New Roman" panose="02020603050405020304" pitchFamily="18" charset="0"/>
            </a:endParaRPr>
          </a:p>
          <a:p>
            <a:pPr marL="0" lvl="0" indent="0">
              <a:buNone/>
            </a:pPr>
            <a:r>
              <a:rPr lang="en-US" sz="2400" dirty="0">
                <a:solidFill>
                  <a:schemeClr val="bg1"/>
                </a:solidFill>
                <a:latin typeface="Times New Roman" panose="02020603050405020304" pitchFamily="18" charset="0"/>
                <a:cs typeface="Times New Roman" panose="02020603050405020304" pitchFamily="18" charset="0"/>
              </a:rPr>
              <a:t>Unfortunately, there is a significant dearth of data specifically addressing the integration experiences of UK veterans into the construction industry. </a:t>
            </a:r>
            <a:endParaRPr lang="en-US" sz="2400" dirty="0">
              <a:solidFill>
                <a:schemeClr val="bg1"/>
              </a:solidFill>
              <a:latin typeface="Times New Roman" panose="02020603050405020304" pitchFamily="18" charset="0"/>
              <a:cs typeface="Times New Roman" panose="02020603050405020304" pitchFamily="18" charset="0"/>
            </a:endParaRPr>
          </a:p>
          <a:p>
            <a:endParaRPr lang="en-US" sz="2000"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109182"/>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20486" y="1393941"/>
            <a:ext cx="11856068" cy="4791266"/>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5036696" y="444936"/>
            <a:ext cx="6743836"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Adobe Garamond Pro Bold" panose="02020702060506020403" pitchFamily="18" charset="0"/>
              </a:rPr>
              <a:t>Problem Statement</a:t>
            </a:r>
            <a:endParaRPr lang="en-GB" sz="4800" b="1" dirty="0">
              <a:solidFill>
                <a:schemeClr val="bg1"/>
              </a:solidFill>
              <a:effectLst/>
              <a:latin typeface="Adobe Garamond Pro Bold" panose="02020702060506020403" pitchFamily="18" charset="0"/>
            </a:endParaRPr>
          </a:p>
        </p:txBody>
      </p:sp>
      <p:sp>
        <p:nvSpPr>
          <p:cNvPr id="6" name="Rectangle 5"/>
          <p:cNvSpPr/>
          <p:nvPr/>
        </p:nvSpPr>
        <p:spPr>
          <a:xfrm>
            <a:off x="487631" y="1393941"/>
            <a:ext cx="11121777" cy="5201617"/>
          </a:xfrm>
          <a:prstGeom prst="rect">
            <a:avLst/>
          </a:prstGeom>
        </p:spPr>
        <p:txBody>
          <a:bodyPr wrap="square">
            <a:spAutoFit/>
          </a:bodyPr>
          <a:lstStyle/>
          <a:p>
            <a:pPr algn="just">
              <a:spcAft>
                <a:spcPts val="500"/>
              </a:spcAft>
            </a:pP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Transitioning into the civilian workforce, especially construction where mental distress often goes unnoticed, is a critical concern, across industries post-military service. However, the construction industry's unique cultural characteristics pose significant barriers, given the prevailing tough and masculine image.</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Notably, while substantial research has been conducted in the US and other European nations regarding military perceptions and experiences, the UK lacks a comprehensive body of research with nationally representative sample sizes in this context.</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400" dirty="0">
                <a:solidFill>
                  <a:schemeClr val="bg1"/>
                </a:solidFill>
                <a:latin typeface="Times New Roman" panose="02020603050405020304" pitchFamily="18" charset="0"/>
                <a:cs typeface="Times New Roman" panose="02020603050405020304" pitchFamily="18" charset="0"/>
              </a:rPr>
              <a:t>Exploring this issue through the lens of individuals' moral rights, including their understanding of the problem and their entitlement to improved mental health outcomes, is crucial.</a:t>
            </a: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000" dirty="0">
              <a:solidFill>
                <a:schemeClr val="bg1"/>
              </a:solidFill>
              <a:latin typeface="Adobe Garamond Pro" panose="02020502060506020403" pitchFamily="18" charset="0"/>
            </a:endParaRPr>
          </a:p>
          <a:p>
            <a:pPr marL="457200" indent="-457200" algn="just">
              <a:lnSpc>
                <a:spcPct val="150000"/>
              </a:lnSpc>
              <a:spcAft>
                <a:spcPts val="500"/>
              </a:spcAft>
              <a:buFont typeface="+mj-lt"/>
              <a:buAutoNum type="arabicPeriod"/>
            </a:pPr>
            <a:endParaRPr lang="en-US" sz="2000" dirty="0">
              <a:solidFill>
                <a:schemeClr val="bg1"/>
              </a:solidFill>
              <a:latin typeface="Adobe Garamond Pro" panose="02020502060506020403"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109182"/>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20486" y="1393941"/>
            <a:ext cx="11856068" cy="4791266"/>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5036696" y="444936"/>
            <a:ext cx="6743836"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Times New Roman" panose="02020603050405020304" pitchFamily="18" charset="0"/>
                <a:cs typeface="Times New Roman" panose="02020603050405020304" pitchFamily="18" charset="0"/>
              </a:rPr>
              <a:t>Aims And Objectives</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6" name="Rectangle 5"/>
          <p:cNvSpPr/>
          <p:nvPr/>
        </p:nvSpPr>
        <p:spPr>
          <a:xfrm>
            <a:off x="487631" y="1393941"/>
            <a:ext cx="11121777" cy="5265737"/>
          </a:xfrm>
          <a:prstGeom prst="rect">
            <a:avLst/>
          </a:prstGeom>
        </p:spPr>
        <p:txBody>
          <a:bodyPr wrap="square">
            <a:spAutoFit/>
          </a:bodyPr>
          <a:lstStyle/>
          <a:p>
            <a:pPr marL="457200" indent="-457200" algn="just">
              <a:spcAft>
                <a:spcPts val="500"/>
              </a:spcAft>
              <a:buFont typeface="Wingdings" panose="05000000000000000000" pitchFamily="2" charset="2"/>
              <a:buChar char="Ø"/>
            </a:pP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Aim: To explore the subjective experiences, intricate connections and complexities of military service, transition, veterans' mental wellbeing, and the construction industry through Interpretative Phenomenological Analysis (IPA).</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Objectives 1. Uncover any common themes related to the transition process, and the lived experience of readjustment to civilian life for military veterans.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Objective 2. Identify and inform the veteran community about any key findings to support their mental health and employment in the construction industry.</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400" dirty="0">
                <a:solidFill>
                  <a:schemeClr val="bg1"/>
                </a:solidFill>
                <a:latin typeface="Times New Roman" panose="02020603050405020304" pitchFamily="18" charset="0"/>
                <a:cs typeface="Times New Roman" panose="02020603050405020304" pitchFamily="18" charset="0"/>
              </a:rPr>
              <a:t>Objectives 3. Explore the attitudes, enablers, obstacles, and mechanisms for help-seeking by veterans working in the construction industry and the facilitators that promote help-seeking behaviour and inform stakeholders and policy makers. </a:t>
            </a:r>
            <a:endParaRPr lang="en-GB" sz="2400" dirty="0">
              <a:solidFill>
                <a:schemeClr val="bg1"/>
              </a:solidFill>
              <a:latin typeface="Times New Roman" panose="02020603050405020304" pitchFamily="18" charset="0"/>
              <a:cs typeface="Times New Roman" panose="02020603050405020304" pitchFamily="18" charset="0"/>
            </a:endParaRPr>
          </a:p>
          <a:p>
            <a:pPr marL="457200" indent="-457200" algn="just">
              <a:spcAft>
                <a:spcPts val="500"/>
              </a:spcAft>
              <a:buFont typeface="Wingdings" panose="05000000000000000000" pitchFamily="2" charset="2"/>
              <a:buChar char="Ø"/>
            </a:pPr>
            <a:endParaRPr lang="en-GB" sz="2000" dirty="0">
              <a:solidFill>
                <a:schemeClr val="bg1"/>
              </a:solidFill>
              <a:latin typeface="Adobe Garamond Pro" panose="02020502060506020403" pitchFamily="18" charset="0"/>
            </a:endParaRPr>
          </a:p>
          <a:p>
            <a:pPr marL="457200" indent="-457200" algn="just">
              <a:lnSpc>
                <a:spcPct val="150000"/>
              </a:lnSpc>
              <a:spcAft>
                <a:spcPts val="500"/>
              </a:spcAft>
              <a:buFont typeface="+mj-lt"/>
              <a:buAutoNum type="arabicPeriod"/>
            </a:pPr>
            <a:endParaRPr lang="en-US" sz="2000" dirty="0">
              <a:solidFill>
                <a:schemeClr val="bg1"/>
              </a:solidFill>
              <a:latin typeface="Adobe Garamond Pro" panose="02020502060506020403"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ounded Rectangle 1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p:cNvSpPr/>
          <p:nvPr/>
        </p:nvSpPr>
        <p:spPr>
          <a:xfrm>
            <a:off x="250839" y="1700912"/>
            <a:ext cx="11707917" cy="3496730"/>
          </a:xfrm>
          <a:prstGeom prst="roundRect">
            <a:avLst>
              <a:gd name="adj" fmla="val 5541"/>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10053" y="165639"/>
            <a:ext cx="11133132" cy="1569660"/>
          </a:xfrm>
          <a:prstGeom prst="rect">
            <a:avLst/>
          </a:prstGeom>
          <a:noFill/>
        </p:spPr>
        <p:txBody>
          <a:bodyPr wrap="square" rtlCol="0" anchor="ctr">
            <a:spAutoFit/>
          </a:bodyPr>
          <a:lstStyle/>
          <a:p>
            <a:pPr algn="ctr"/>
            <a:r>
              <a:rPr lang="en-US" altLang="ko-KR" sz="4800" dirty="0">
                <a:solidFill>
                  <a:schemeClr val="bg1"/>
                </a:solidFill>
                <a:latin typeface="Times New Roman" panose="02020603050405020304" pitchFamily="18" charset="0"/>
                <a:cs typeface="Times New Roman" panose="02020603050405020304" pitchFamily="18" charset="0"/>
              </a:rPr>
              <a:t>Philosophical Underpinnings of the Research</a:t>
            </a:r>
            <a:endParaRPr lang="ko-KR" altLang="en-US" sz="4800" dirty="0">
              <a:solidFill>
                <a:schemeClr val="bg1"/>
              </a:solidFill>
              <a:latin typeface="Times New Roman" panose="02020603050405020304" pitchFamily="18" charset="0"/>
              <a:cs typeface="Times New Roman" panose="02020603050405020304" pitchFamily="18" charset="0"/>
            </a:endParaRPr>
          </a:p>
        </p:txBody>
      </p:sp>
      <p:sp>
        <p:nvSpPr>
          <p:cNvPr id="6" name="Rectangle 5"/>
          <p:cNvSpPr/>
          <p:nvPr/>
        </p:nvSpPr>
        <p:spPr>
          <a:xfrm>
            <a:off x="-2614864" y="1807071"/>
            <a:ext cx="15095621" cy="4655121"/>
          </a:xfrm>
          <a:prstGeom prst="rect">
            <a:avLst/>
          </a:prstGeom>
        </p:spPr>
        <p:txBody>
          <a:bodyPr wrap="square">
            <a:spAutoFit/>
          </a:bodyPr>
          <a:lstStyle/>
          <a:p>
            <a:pPr lvl="6">
              <a:spcAft>
                <a:spcPts val="500"/>
              </a:spcAft>
            </a:pPr>
            <a:r>
              <a:rPr lang="en-GB" sz="3600" dirty="0">
                <a:solidFill>
                  <a:schemeClr val="bg1"/>
                </a:solidFill>
                <a:latin typeface="Times New Roman" panose="02020603050405020304" pitchFamily="18" charset="0"/>
                <a:cs typeface="Times New Roman" panose="02020603050405020304" pitchFamily="18" charset="0"/>
              </a:rPr>
              <a:t>The research adopts an inductive and critical realist approach.</a:t>
            </a:r>
            <a:endParaRPr lang="en-GB" sz="3600" dirty="0">
              <a:solidFill>
                <a:schemeClr val="bg1"/>
              </a:solidFill>
              <a:latin typeface="Times New Roman" panose="02020603050405020304" pitchFamily="18" charset="0"/>
              <a:cs typeface="Times New Roman" panose="02020603050405020304" pitchFamily="18" charset="0"/>
            </a:endParaRPr>
          </a:p>
          <a:p>
            <a:pPr lvl="6">
              <a:spcAft>
                <a:spcPts val="500"/>
              </a:spcAft>
            </a:pPr>
            <a:r>
              <a:rPr lang="en-US" sz="3600" dirty="0">
                <a:solidFill>
                  <a:schemeClr val="bg1"/>
                </a:solidFill>
                <a:latin typeface="Times New Roman" panose="02020603050405020304" pitchFamily="18" charset="0"/>
                <a:cs typeface="Times New Roman" panose="02020603050405020304" pitchFamily="18" charset="0"/>
              </a:rPr>
              <a:t>This is based on philosophical assumptions that beliefs and attitudes </a:t>
            </a:r>
            <a:endParaRPr lang="en-US" sz="3600" dirty="0">
              <a:solidFill>
                <a:schemeClr val="bg1"/>
              </a:solidFill>
              <a:latin typeface="Times New Roman" panose="02020603050405020304" pitchFamily="18" charset="0"/>
              <a:cs typeface="Times New Roman" panose="02020603050405020304" pitchFamily="18" charset="0"/>
            </a:endParaRPr>
          </a:p>
          <a:p>
            <a:pPr lvl="6">
              <a:spcAft>
                <a:spcPts val="500"/>
              </a:spcAft>
            </a:pPr>
            <a:r>
              <a:rPr lang="en-US" sz="3600" dirty="0">
                <a:solidFill>
                  <a:schemeClr val="bg1"/>
                </a:solidFill>
                <a:latin typeface="Times New Roman" panose="02020603050405020304" pitchFamily="18" charset="0"/>
                <a:cs typeface="Times New Roman" panose="02020603050405020304" pitchFamily="18" charset="0"/>
              </a:rPr>
              <a:t>are all intertwined and embedded in one’s thinking (Creswell, 2003). The researcher’s stance towards the nature of reality (ontology) and how the researcher knows what they know (epistemology).</a:t>
            </a:r>
            <a:endParaRPr lang="en-US" sz="3600" dirty="0">
              <a:solidFill>
                <a:schemeClr val="bg1"/>
              </a:solidFill>
              <a:latin typeface="Times New Roman" panose="02020603050405020304" pitchFamily="18" charset="0"/>
              <a:cs typeface="Times New Roman" panose="02020603050405020304" pitchFamily="18" charset="0"/>
            </a:endParaRPr>
          </a:p>
          <a:p>
            <a:pPr lvl="6">
              <a:spcAft>
                <a:spcPts val="500"/>
              </a:spcAft>
            </a:pPr>
            <a:endParaRPr lang="en-US" sz="32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0"/>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0" y="1225046"/>
            <a:ext cx="11856068" cy="4919079"/>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2638268" y="553833"/>
            <a:ext cx="9726880"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Times New Roman" panose="02020603050405020304" pitchFamily="18" charset="0"/>
                <a:cs typeface="Times New Roman" panose="02020603050405020304" pitchFamily="18" charset="0"/>
              </a:rPr>
              <a:t>Epistemological Position</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6" name="Rectangle 5"/>
          <p:cNvSpPr/>
          <p:nvPr/>
        </p:nvSpPr>
        <p:spPr>
          <a:xfrm>
            <a:off x="209634" y="1732909"/>
            <a:ext cx="11646661" cy="5093702"/>
          </a:xfrm>
          <a:prstGeom prst="rect">
            <a:avLst/>
          </a:prstGeom>
        </p:spPr>
        <p:txBody>
          <a:bodyPr wrap="square">
            <a:spAutoFit/>
          </a:bodyPr>
          <a:lstStyle/>
          <a:p>
            <a:pPr algn="just">
              <a:spcAft>
                <a:spcPts val="1000"/>
              </a:spcAft>
            </a:pPr>
            <a:r>
              <a:rPr lang="en-US" sz="2800" dirty="0">
                <a:solidFill>
                  <a:schemeClr val="bg1"/>
                </a:solidFill>
                <a:latin typeface="Times New Roman" panose="02020603050405020304" pitchFamily="18" charset="0"/>
                <a:cs typeface="Times New Roman" panose="02020603050405020304" pitchFamily="18" charset="0"/>
              </a:rPr>
              <a:t>This research attempts to understand </a:t>
            </a:r>
            <a:r>
              <a:rPr lang="en-GB" sz="2800" dirty="0">
                <a:solidFill>
                  <a:schemeClr val="bg1"/>
                </a:solidFill>
                <a:latin typeface="Times New Roman" panose="02020603050405020304" pitchFamily="18" charset="0"/>
                <a:cs typeface="Times New Roman" panose="02020603050405020304" pitchFamily="18" charset="0"/>
              </a:rPr>
              <a:t>the different ways in which people experience something (a phenomena); </a:t>
            </a:r>
            <a:r>
              <a:rPr lang="en-US" sz="2800" dirty="0">
                <a:solidFill>
                  <a:schemeClr val="bg1"/>
                </a:solidFill>
                <a:latin typeface="Times New Roman" panose="02020603050405020304" pitchFamily="18" charset="0"/>
                <a:cs typeface="Times New Roman" panose="02020603050405020304" pitchFamily="18" charset="0"/>
              </a:rPr>
              <a:t>a rich source of ideas, thoughts, feelings and perceptions of individuals through their own language about a particular experience (Willig, 2008).</a:t>
            </a:r>
            <a:endParaRPr lang="en-US" sz="2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800" dirty="0">
                <a:solidFill>
                  <a:schemeClr val="bg1"/>
                </a:solidFill>
                <a:latin typeface="Times New Roman" panose="02020603050405020304" pitchFamily="18" charset="0"/>
                <a:cs typeface="Times New Roman" panose="02020603050405020304" pitchFamily="18" charset="0"/>
              </a:rPr>
              <a:t>Phenomenology claims that one can gain some understanding of individual’ experiences and </a:t>
            </a:r>
            <a:r>
              <a:rPr lang="en-GB" sz="2800" dirty="0">
                <a:solidFill>
                  <a:schemeClr val="bg1"/>
                </a:solidFill>
                <a:latin typeface="Times New Roman" panose="02020603050405020304" pitchFamily="18" charset="0"/>
                <a:cs typeface="Times New Roman" panose="02020603050405020304" pitchFamily="18" charset="0"/>
              </a:rPr>
              <a:t>acknowledges that it may not be possible to gain full access into an individual’s life </a:t>
            </a:r>
            <a:r>
              <a:rPr lang="en-US" sz="2800" dirty="0">
                <a:solidFill>
                  <a:schemeClr val="bg1"/>
                </a:solidFill>
                <a:latin typeface="Times New Roman" panose="02020603050405020304" pitchFamily="18" charset="0"/>
                <a:cs typeface="Times New Roman" panose="02020603050405020304" pitchFamily="18" charset="0"/>
              </a:rPr>
              <a:t>(Reicher, 2002). However, this phenomenological research is set within an interpretivist paradigm and will explore, the “how do we know what we know” (Smith, 2002, 2008)</a:t>
            </a:r>
            <a:r>
              <a:rPr lang="en-GB" sz="2800" dirty="0">
                <a:solidFill>
                  <a:schemeClr val="bg1"/>
                </a:solidFill>
                <a:latin typeface="Times New Roman" panose="02020603050405020304" pitchFamily="18" charset="0"/>
                <a:cs typeface="Times New Roman" panose="02020603050405020304" pitchFamily="18" charset="0"/>
              </a:rPr>
              <a:t>.</a:t>
            </a:r>
            <a:endParaRPr lang="en-GB" sz="2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
            </a:pP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
            </a:pP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0"/>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1" y="1474623"/>
            <a:ext cx="11856068" cy="4806256"/>
          </a:xfrm>
          <a:prstGeom prst="roundRect">
            <a:avLst>
              <a:gd name="adj" fmla="val 13057"/>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2638268" y="553833"/>
            <a:ext cx="9726880"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Times New Roman" panose="02020603050405020304" pitchFamily="18" charset="0"/>
                <a:cs typeface="Times New Roman" panose="02020603050405020304" pitchFamily="18" charset="0"/>
              </a:rPr>
              <a:t>Ontological Position</a:t>
            </a:r>
            <a:endParaRPr lang="en-GB" sz="4800" b="1" dirty="0">
              <a:solidFill>
                <a:schemeClr val="bg1"/>
              </a:solidFill>
              <a:effectLst/>
              <a:latin typeface="Times New Roman" panose="02020603050405020304" pitchFamily="18" charset="0"/>
              <a:cs typeface="Times New Roman" panose="02020603050405020304" pitchFamily="18" charset="0"/>
            </a:endParaRPr>
          </a:p>
        </p:txBody>
      </p:sp>
      <p:sp>
        <p:nvSpPr>
          <p:cNvPr id="6" name="Rectangle 5"/>
          <p:cNvSpPr/>
          <p:nvPr/>
        </p:nvSpPr>
        <p:spPr>
          <a:xfrm>
            <a:off x="209634" y="1419653"/>
            <a:ext cx="11646661" cy="5165517"/>
          </a:xfrm>
          <a:prstGeom prst="rect">
            <a:avLst/>
          </a:prstGeom>
        </p:spPr>
        <p:txBody>
          <a:bodyPr wrap="square">
            <a:spAutoFit/>
          </a:bodyPr>
          <a:lstStyle/>
          <a:p>
            <a:pPr algn="just">
              <a:spcAft>
                <a:spcPts val="1000"/>
              </a:spcAft>
            </a:pP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400" dirty="0">
                <a:solidFill>
                  <a:schemeClr val="bg1"/>
                </a:solidFill>
                <a:latin typeface="Times New Roman" panose="02020603050405020304" pitchFamily="18" charset="0"/>
                <a:cs typeface="Times New Roman" panose="02020603050405020304" pitchFamily="18" charset="0"/>
              </a:rPr>
              <a:t>Willig (2008) noted that ontology discusses the nature of the world, while epistemology asks, ‘how can we know?’, the question driving ontology is, ‘what is there to know?’ (p.13).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400" dirty="0">
                <a:solidFill>
                  <a:schemeClr val="bg1"/>
                </a:solidFill>
                <a:latin typeface="Times New Roman" panose="02020603050405020304" pitchFamily="18" charset="0"/>
                <a:cs typeface="Times New Roman" panose="02020603050405020304" pitchFamily="18" charset="0"/>
              </a:rPr>
              <a:t>It is acknowledged that reality exists (Critical Realism) however it is important to be cautious about claiming that the reality experienced by the participants as true, due to the subjective experiences and the interpretation required to make sense of that reality (Fleetwood and Ackroyd, 2004).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400" dirty="0">
                <a:solidFill>
                  <a:schemeClr val="bg1"/>
                </a:solidFill>
                <a:latin typeface="Times New Roman" panose="02020603050405020304" pitchFamily="18" charset="0"/>
                <a:cs typeface="Times New Roman" panose="02020603050405020304" pitchFamily="18" charset="0"/>
              </a:rPr>
              <a:t>The research is consistent with qualitative research; that is that reality is subject with multiple versions of reality existing (Creswell, 2007).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400" dirty="0">
                <a:solidFill>
                  <a:schemeClr val="bg1"/>
                </a:solidFill>
                <a:latin typeface="Times New Roman" panose="02020603050405020304" pitchFamily="18" charset="0"/>
                <a:cs typeface="Times New Roman" panose="02020603050405020304" pitchFamily="18" charset="0"/>
              </a:rPr>
              <a:t>Curious questioning allows the opportunity to </a:t>
            </a:r>
            <a:r>
              <a:rPr lang="en-GB" sz="2400" dirty="0">
                <a:solidFill>
                  <a:schemeClr val="bg1"/>
                </a:solidFill>
                <a:latin typeface="Times New Roman" panose="02020603050405020304" pitchFamily="18" charset="0"/>
                <a:cs typeface="Times New Roman" panose="02020603050405020304" pitchFamily="18" charset="0"/>
              </a:rPr>
              <a:t>comprehensively exploring descriptive words relating to the participants.</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p:cNvSpPr/>
          <p:nvPr/>
        </p:nvSpPr>
        <p:spPr>
          <a:xfrm>
            <a:off x="0" y="0"/>
            <a:ext cx="12071514"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a:off x="104931" y="1474623"/>
            <a:ext cx="11856068" cy="5031658"/>
          </a:xfrm>
          <a:prstGeom prst="roundRect">
            <a:avLst>
              <a:gd name="adj" fmla="val 7425"/>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p:cNvSpPr txBox="1"/>
          <p:nvPr/>
        </p:nvSpPr>
        <p:spPr>
          <a:xfrm>
            <a:off x="2901820" y="497805"/>
            <a:ext cx="7893698" cy="769414"/>
          </a:xfrm>
          <a:prstGeom prst="rect">
            <a:avLst/>
          </a:prstGeom>
          <a:ln>
            <a:noFill/>
          </a:ln>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effectLst/>
                <a:latin typeface="Adobe Garamond Pro Bold" panose="02020702060506020403" pitchFamily="18" charset="0"/>
              </a:rPr>
              <a:t>Methodology</a:t>
            </a:r>
            <a:endParaRPr lang="en-GB" sz="4800" b="1" dirty="0">
              <a:solidFill>
                <a:schemeClr val="bg1"/>
              </a:solidFill>
              <a:effectLst/>
              <a:latin typeface="Adobe Garamond Pro Bold" panose="02020702060506020403" pitchFamily="18" charset="0"/>
            </a:endParaRPr>
          </a:p>
        </p:txBody>
      </p:sp>
      <p:sp>
        <p:nvSpPr>
          <p:cNvPr id="6" name="Rectangle 5"/>
          <p:cNvSpPr/>
          <p:nvPr/>
        </p:nvSpPr>
        <p:spPr>
          <a:xfrm>
            <a:off x="209634" y="1551078"/>
            <a:ext cx="11646661" cy="5627181"/>
          </a:xfrm>
          <a:prstGeom prst="rect">
            <a:avLst/>
          </a:prstGeom>
        </p:spPr>
        <p:txBody>
          <a:bodyPr wrap="square">
            <a:spAutoFit/>
          </a:bodyPr>
          <a:lstStyle/>
          <a:p>
            <a:pPr algn="just">
              <a:spcAft>
                <a:spcPts val="1000"/>
              </a:spcAft>
            </a:pPr>
            <a:endParaRPr lang="en-US" sz="2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800" dirty="0">
                <a:solidFill>
                  <a:schemeClr val="bg1"/>
                </a:solidFill>
                <a:latin typeface="Times New Roman" panose="02020603050405020304" pitchFamily="18" charset="0"/>
                <a:cs typeface="Times New Roman" panose="02020603050405020304" pitchFamily="18" charset="0"/>
              </a:rPr>
              <a:t>IPA is a qualitative research allows the researcher opportunities to assess and seek </a:t>
            </a:r>
            <a:r>
              <a:rPr lang="en-GB" sz="2800" dirty="0">
                <a:solidFill>
                  <a:schemeClr val="bg1"/>
                </a:solidFill>
                <a:latin typeface="Times New Roman" panose="02020603050405020304" pitchFamily="18" charset="0"/>
                <a:cs typeface="Times New Roman" panose="02020603050405020304" pitchFamily="18" charset="0"/>
              </a:rPr>
              <a:t>participant’s views, ideas, thoughts, beliefs and new insights about phenomena.</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800" dirty="0">
                <a:solidFill>
                  <a:schemeClr val="bg1"/>
                </a:solidFill>
                <a:latin typeface="Times New Roman" panose="02020603050405020304" pitchFamily="18" charset="0"/>
                <a:cs typeface="Times New Roman" panose="02020603050405020304" pitchFamily="18" charset="0"/>
              </a:rPr>
              <a:t>Patton (2002) stressed that ‘in new fields of study where little work has been done, few definitive hypotheses exist, and little is known about the nature of the phenomenon, qualitative inquiry is a reasonable beginning point for research’ (p.193).</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800" dirty="0">
                <a:solidFill>
                  <a:schemeClr val="bg1"/>
                </a:solidFill>
                <a:latin typeface="Times New Roman" panose="02020603050405020304" pitchFamily="18" charset="0"/>
                <a:cs typeface="Times New Roman" panose="02020603050405020304" pitchFamily="18" charset="0"/>
              </a:rPr>
              <a:t>Exploratory research by asking questions will discover in detail what is happening during a specific event or situation (Robson, 2002). </a:t>
            </a:r>
            <a:endParaRPr lang="en-GB" sz="2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
            </a:pPr>
            <a:endParaRPr lang="en-GB" sz="1900" dirty="0">
              <a:solidFill>
                <a:schemeClr val="bg1"/>
              </a:solidFill>
              <a:latin typeface="Adobe Garamond Pro" panose="02020502060506020403" pitchFamily="18" charset="0"/>
            </a:endParaRPr>
          </a:p>
          <a:p>
            <a:pPr marL="342900" indent="-342900" algn="just">
              <a:spcAft>
                <a:spcPts val="1000"/>
              </a:spcAft>
              <a:buFont typeface="Wingdings" panose="05000000000000000000" pitchFamily="2" charset="2"/>
              <a:buChar char="§"/>
            </a:pPr>
            <a:endParaRPr lang="en-US" sz="1900" dirty="0">
              <a:solidFill>
                <a:schemeClr val="bg1"/>
              </a:solidFill>
              <a:latin typeface="Adobe Garamond Pro" panose="02020502060506020403"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ounded Rectangle 1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p:cNvSpPr/>
          <p:nvPr/>
        </p:nvSpPr>
        <p:spPr>
          <a:xfrm>
            <a:off x="250839" y="1614765"/>
            <a:ext cx="11707917" cy="4922252"/>
          </a:xfrm>
          <a:prstGeom prst="roundRect">
            <a:avLst>
              <a:gd name="adj" fmla="val 5541"/>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10053" y="534970"/>
            <a:ext cx="11133132" cy="830997"/>
          </a:xfrm>
          <a:prstGeom prst="rect">
            <a:avLst/>
          </a:prstGeom>
          <a:noFill/>
        </p:spPr>
        <p:txBody>
          <a:bodyPr wrap="square" rtlCol="0" anchor="ctr">
            <a:spAutoFit/>
          </a:bodyPr>
          <a:lstStyle/>
          <a:p>
            <a:pPr algn="ctr"/>
            <a:r>
              <a:rPr lang="en-US" altLang="ko-KR" sz="4800" b="1" dirty="0">
                <a:solidFill>
                  <a:schemeClr val="bg1"/>
                </a:solidFill>
                <a:latin typeface="Times New Roman" panose="02020603050405020304" pitchFamily="18" charset="0"/>
                <a:cs typeface="Times New Roman" panose="02020603050405020304" pitchFamily="18" charset="0"/>
              </a:rPr>
              <a:t>Rational for IPA</a:t>
            </a:r>
            <a:endParaRPr lang="ko-KR" altLang="en-US" sz="4800" b="1" dirty="0">
              <a:solidFill>
                <a:schemeClr val="bg1"/>
              </a:solidFill>
              <a:latin typeface="Times New Roman" panose="02020603050405020304" pitchFamily="18" charset="0"/>
              <a:cs typeface="Times New Roman" panose="02020603050405020304" pitchFamily="18" charset="0"/>
            </a:endParaRPr>
          </a:p>
        </p:txBody>
      </p:sp>
      <p:sp>
        <p:nvSpPr>
          <p:cNvPr id="6" name="Rectangle 5"/>
          <p:cNvSpPr/>
          <p:nvPr/>
        </p:nvSpPr>
        <p:spPr>
          <a:xfrm>
            <a:off x="250839" y="1900937"/>
            <a:ext cx="11605101" cy="3978012"/>
          </a:xfrm>
          <a:prstGeom prst="rect">
            <a:avLst/>
          </a:prstGeom>
        </p:spPr>
        <p:txBody>
          <a:bodyPr wrap="square">
            <a:spAutoFit/>
          </a:bodyPr>
          <a:lstStyle/>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Interpretative Phenomenological Analysis (IPA) is considered the most appropriate method of analysis as it supports the aims and research question. </a:t>
            </a:r>
            <a:r>
              <a:rPr lang="en-GB" sz="2400" i="1" dirty="0">
                <a:solidFill>
                  <a:schemeClr val="bg1"/>
                </a:solidFill>
                <a:latin typeface="Times New Roman" panose="02020603050405020304" pitchFamily="18" charset="0"/>
                <a:cs typeface="Times New Roman" panose="02020603050405020304" pitchFamily="18" charset="0"/>
              </a:rPr>
              <a:t>What are the challenges faced while transitioning, how does this apply to seeking employment in the civilian construction sector and what helps overcome these challenges?</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IPA holds interpretative power whereas other methods are based on existing theoretical framework where analytic claims are made (Smith, Flowers &amp; Larkin, 2023).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IPA explores people’s understanding and perceptions of reality in greater detail, greater depth understanding of a phenomenon (McLeod, 2001). </a:t>
            </a:r>
            <a:endParaRPr lang="en-US" sz="24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400" dirty="0">
                <a:solidFill>
                  <a:schemeClr val="bg1"/>
                </a:solidFill>
                <a:latin typeface="Times New Roman" panose="02020603050405020304" pitchFamily="18" charset="0"/>
                <a:cs typeface="Times New Roman" panose="02020603050405020304" pitchFamily="18" charset="0"/>
              </a:rPr>
              <a:t>IPA provides a structure of how to conduct analysis, such as, step-by-step process </a:t>
            </a:r>
            <a:r>
              <a:rPr lang="en-GB" sz="2400" dirty="0">
                <a:solidFill>
                  <a:schemeClr val="bg1"/>
                </a:solidFill>
                <a:latin typeface="Times New Roman" panose="02020603050405020304" pitchFamily="18" charset="0"/>
                <a:cs typeface="Times New Roman" panose="02020603050405020304" pitchFamily="18" charset="0"/>
              </a:rPr>
              <a:t>and explores the individual participants’ account of reality (Smith, Flowers &amp; Larkin, 2023). </a:t>
            </a: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ounded Rectangle 1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Rounded Corners 18"/>
          <p:cNvSpPr/>
          <p:nvPr/>
        </p:nvSpPr>
        <p:spPr>
          <a:xfrm>
            <a:off x="250839" y="1365968"/>
            <a:ext cx="11707917" cy="5171049"/>
          </a:xfrm>
          <a:prstGeom prst="roundRect">
            <a:avLst>
              <a:gd name="adj" fmla="val 5541"/>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058868" y="320983"/>
            <a:ext cx="11133132" cy="830997"/>
          </a:xfrm>
          <a:prstGeom prst="rect">
            <a:avLst/>
          </a:prstGeom>
          <a:noFill/>
        </p:spPr>
        <p:txBody>
          <a:bodyPr wrap="square" rtlCol="0" anchor="ctr">
            <a:spAutoFit/>
          </a:bodyPr>
          <a:lstStyle/>
          <a:p>
            <a:pPr algn="ctr"/>
            <a:r>
              <a:rPr lang="en-US" altLang="ko-KR" sz="4800" b="1" dirty="0">
                <a:solidFill>
                  <a:schemeClr val="bg1"/>
                </a:solidFill>
                <a:latin typeface="Times New Roman" panose="02020603050405020304" pitchFamily="18" charset="0"/>
                <a:cs typeface="Times New Roman" panose="02020603050405020304" pitchFamily="18" charset="0"/>
              </a:rPr>
              <a:t>Overview of IPA</a:t>
            </a:r>
            <a:endParaRPr lang="ko-KR" altLang="en-US" sz="6000" b="1" dirty="0">
              <a:solidFill>
                <a:schemeClr val="bg1"/>
              </a:solidFill>
              <a:latin typeface="Times New Roman" panose="02020603050405020304" pitchFamily="18" charset="0"/>
              <a:cs typeface="Times New Roman" panose="02020603050405020304" pitchFamily="18" charset="0"/>
            </a:endParaRPr>
          </a:p>
        </p:txBody>
      </p:sp>
      <p:sp>
        <p:nvSpPr>
          <p:cNvPr id="6" name="Rectangle 5"/>
          <p:cNvSpPr/>
          <p:nvPr/>
        </p:nvSpPr>
        <p:spPr>
          <a:xfrm>
            <a:off x="341597" y="1571439"/>
            <a:ext cx="11508806" cy="5024452"/>
          </a:xfrm>
          <a:prstGeom prst="rect">
            <a:avLst/>
          </a:prstGeom>
        </p:spPr>
        <p:txBody>
          <a:bodyPr wrap="square">
            <a:spAutoFit/>
          </a:bodyPr>
          <a:lstStyle/>
          <a:p>
            <a:pPr algn="just">
              <a:spcAft>
                <a:spcPts val="500"/>
              </a:spcAft>
            </a:pPr>
            <a:r>
              <a:rPr lang="en-US" sz="2800" dirty="0">
                <a:solidFill>
                  <a:schemeClr val="bg1"/>
                </a:solidFill>
                <a:latin typeface="Times New Roman" panose="02020603050405020304" pitchFamily="18" charset="0"/>
                <a:cs typeface="Times New Roman" panose="02020603050405020304" pitchFamily="18" charset="0"/>
              </a:rPr>
              <a:t>IPA is widely used in many social, and health domains as well as psychological (Smith, 2004). It is a </a:t>
            </a:r>
            <a:r>
              <a:rPr lang="en-GB" sz="2800" dirty="0">
                <a:solidFill>
                  <a:schemeClr val="bg1"/>
                </a:solidFill>
                <a:latin typeface="Times New Roman" panose="02020603050405020304" pitchFamily="18" charset="0"/>
                <a:cs typeface="Times New Roman" panose="02020603050405020304" pitchFamily="18" charset="0"/>
              </a:rPr>
              <a:t>dynamic process where the researcher plays an active role throughout the development of the research (Smith &amp; Osborn, 2008).</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US" sz="2800" dirty="0">
                <a:solidFill>
                  <a:schemeClr val="bg1"/>
                </a:solidFill>
                <a:latin typeface="Times New Roman" panose="02020603050405020304" pitchFamily="18" charset="0"/>
                <a:cs typeface="Times New Roman" panose="02020603050405020304" pitchFamily="18" charset="0"/>
              </a:rPr>
              <a:t>Exploring how people make sense of their lived experiences in their social and personal worlds the researcher tries to make sense of the participant meaning making of their own lived experiences (</a:t>
            </a:r>
            <a:r>
              <a:rPr lang="en-US" sz="2800" dirty="0" err="1">
                <a:solidFill>
                  <a:schemeClr val="bg1"/>
                </a:solidFill>
                <a:latin typeface="Times New Roman" panose="02020603050405020304" pitchFamily="18" charset="0"/>
                <a:cs typeface="Times New Roman" panose="02020603050405020304" pitchFamily="18" charset="0"/>
              </a:rPr>
              <a:t>Eatough</a:t>
            </a:r>
            <a:r>
              <a:rPr lang="en-US" sz="2800" dirty="0">
                <a:solidFill>
                  <a:schemeClr val="bg1"/>
                </a:solidFill>
                <a:latin typeface="Times New Roman" panose="02020603050405020304" pitchFamily="18" charset="0"/>
                <a:cs typeface="Times New Roman" panose="02020603050405020304" pitchFamily="18" charset="0"/>
              </a:rPr>
              <a:t> &amp; Smith 2008; Smith, Larkin and Flower, 2023).</a:t>
            </a:r>
            <a:endParaRPr lang="en-US"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r>
              <a:rPr lang="en-GB" sz="2800" dirty="0">
                <a:solidFill>
                  <a:schemeClr val="bg1"/>
                </a:solidFill>
                <a:latin typeface="Times New Roman" panose="02020603050405020304" pitchFamily="18" charset="0"/>
                <a:cs typeface="Times New Roman" panose="02020603050405020304" pitchFamily="18" charset="0"/>
              </a:rPr>
              <a:t>It fits with Method of Levels (MOL) (Carey, 2005) a conversational approach exploring the phenomena of language by investigating how it is experienced and what meaning was given to it by an individual.</a:t>
            </a:r>
            <a:endParaRPr lang="en-GB" sz="2800" dirty="0">
              <a:solidFill>
                <a:schemeClr val="bg1"/>
              </a:solidFill>
              <a:latin typeface="Times New Roman" panose="02020603050405020304" pitchFamily="18" charset="0"/>
              <a:cs typeface="Times New Roman" panose="02020603050405020304" pitchFamily="18" charset="0"/>
            </a:endParaRPr>
          </a:p>
          <a:p>
            <a:pPr algn="just">
              <a:spcAft>
                <a:spcPts val="500"/>
              </a:spcAft>
            </a:pPr>
            <a:endParaRPr lang="en-US"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10493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390151" y="4434257"/>
            <a:ext cx="463196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6000" b="1" dirty="0">
                <a:solidFill>
                  <a:schemeClr val="bg1"/>
                </a:solidFill>
                <a:latin typeface="Adobe Garamond Pro Bold" panose="02020702060506020403" pitchFamily="18" charset="0"/>
              </a:rPr>
              <a:t>Sampling</a:t>
            </a:r>
            <a:endParaRPr lang="ko-KR" altLang="en-US" sz="6000" dirty="0">
              <a:solidFill>
                <a:schemeClr val="bg1"/>
              </a:solidFill>
              <a:latin typeface="Adobe Garamond Pro Bold" panose="02020702060506020403" pitchFamily="18" charset="0"/>
            </a:endParaRPr>
          </a:p>
        </p:txBody>
      </p:sp>
      <p:sp>
        <p:nvSpPr>
          <p:cNvPr id="11" name="Rounded Rectangle 10"/>
          <p:cNvSpPr/>
          <p:nvPr/>
        </p:nvSpPr>
        <p:spPr>
          <a:xfrm>
            <a:off x="104930" y="1648918"/>
            <a:ext cx="7115331" cy="4287188"/>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179823" y="1765734"/>
            <a:ext cx="6965543" cy="3554819"/>
          </a:xfrm>
          <a:prstGeom prst="rect">
            <a:avLst/>
          </a:prstGeom>
        </p:spPr>
        <p:txBody>
          <a:bodyPr wrap="square">
            <a:spAutoFit/>
          </a:bodyPr>
          <a:lstStyle/>
          <a:p>
            <a:pPr algn="just">
              <a:spcAft>
                <a:spcPts val="1000"/>
              </a:spcAft>
            </a:pPr>
            <a:r>
              <a:rPr lang="en-GB" sz="2000" dirty="0">
                <a:solidFill>
                  <a:schemeClr val="bg1"/>
                </a:solidFill>
                <a:latin typeface="Times New Roman" panose="02020603050405020304" pitchFamily="18" charset="0"/>
                <a:cs typeface="Times New Roman" panose="02020603050405020304" pitchFamily="18" charset="0"/>
              </a:rPr>
              <a:t>A purposive sample of British Army veterans (rather than through randomised probability methods) </a:t>
            </a:r>
            <a:endParaRPr lang="en-GB"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000" dirty="0">
                <a:solidFill>
                  <a:schemeClr val="bg1"/>
                </a:solidFill>
                <a:latin typeface="Times New Roman" panose="02020603050405020304" pitchFamily="18" charset="0"/>
                <a:cs typeface="Times New Roman" panose="02020603050405020304" pitchFamily="18" charset="0"/>
              </a:rPr>
              <a:t>Participants are selected specifically because they have insight into their experiences of that phenomena under exploration. </a:t>
            </a:r>
            <a:endParaRPr lang="en-GB"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2000" dirty="0">
                <a:solidFill>
                  <a:schemeClr val="bg1"/>
                </a:solidFill>
                <a:latin typeface="Times New Roman" panose="02020603050405020304" pitchFamily="18" charset="0"/>
                <a:cs typeface="Times New Roman" panose="02020603050405020304" pitchFamily="18" charset="0"/>
              </a:rPr>
              <a:t>Participants over the age of 18, (male and female) who have worked in the construction industry for at least twelve months, will be drawn from within the UK construction industry (i.e., Belfour Beatty, Morgan Sindall, Hercules and/or Fortum). </a:t>
            </a:r>
            <a:endParaRPr lang="en-US"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2000" dirty="0">
                <a:solidFill>
                  <a:schemeClr val="bg1"/>
                </a:solidFill>
                <a:latin typeface="Times New Roman" panose="02020603050405020304" pitchFamily="18" charset="0"/>
                <a:cs typeface="Times New Roman" panose="02020603050405020304" pitchFamily="18" charset="0"/>
              </a:rPr>
              <a:t>A homogeneous sample for whom the research questions will be meaningful </a:t>
            </a:r>
            <a:r>
              <a:rPr lang="en-GB" sz="2000" dirty="0">
                <a:solidFill>
                  <a:schemeClr val="bg1"/>
                </a:solidFill>
                <a:latin typeface="Times New Roman" panose="02020603050405020304" pitchFamily="18" charset="0"/>
                <a:cs typeface="Times New Roman" panose="02020603050405020304" pitchFamily="18" charset="0"/>
              </a:rPr>
              <a:t>(Smith, Flowers and Larkin 2009).</a:t>
            </a:r>
            <a:endParaRPr lang="en-US"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277721" y="4824001"/>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6000" b="1" dirty="0">
                <a:solidFill>
                  <a:schemeClr val="bg1"/>
                </a:solidFill>
                <a:latin typeface="Adobe Garamond Pro Bold" panose="02020702060506020403" pitchFamily="18" charset="0"/>
              </a:rPr>
              <a:t>Sample Size</a:t>
            </a:r>
            <a:endParaRPr lang="ko-KR" altLang="en-US" sz="6000" dirty="0">
              <a:solidFill>
                <a:schemeClr val="bg1"/>
              </a:solidFill>
              <a:latin typeface="Adobe Garamond Pro Bold" panose="02020702060506020403" pitchFamily="18" charset="0"/>
            </a:endParaRPr>
          </a:p>
        </p:txBody>
      </p:sp>
      <p:sp>
        <p:nvSpPr>
          <p:cNvPr id="11" name="Rounded Rectangle 10"/>
          <p:cNvSpPr/>
          <p:nvPr/>
        </p:nvSpPr>
        <p:spPr>
          <a:xfrm>
            <a:off x="104931" y="599607"/>
            <a:ext cx="7120326" cy="5336499"/>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157395" y="887717"/>
            <a:ext cx="7015397" cy="5923673"/>
          </a:xfrm>
          <a:prstGeom prst="rect">
            <a:avLst/>
          </a:prstGeom>
        </p:spPr>
        <p:txBody>
          <a:bodyPr wrap="square">
            <a:spAutoFit/>
          </a:bodyPr>
          <a:lstStyle/>
          <a:p>
            <a:pPr marL="523240" marR="116205" indent="-342900" algn="just">
              <a:lnSpc>
                <a:spcPct val="107000"/>
              </a:lnSpc>
              <a:spcAft>
                <a:spcPts val="0"/>
              </a:spcAft>
              <a:buFont typeface="Wingdings" panose="05000000000000000000" pitchFamily="2" charset="2"/>
              <a:buChar char="Ø"/>
            </a:pPr>
            <a:r>
              <a:rPr lang="en-US" sz="3200" dirty="0">
                <a:solidFill>
                  <a:schemeClr val="bg1"/>
                </a:solidFill>
                <a:latin typeface="Times New Roman" panose="02020603050405020304" pitchFamily="18" charset="0"/>
                <a:cs typeface="Times New Roman" panose="02020603050405020304" pitchFamily="18" charset="0"/>
              </a:rPr>
              <a:t>Twelve participants will take part in this IPA qualitative research </a:t>
            </a:r>
            <a:r>
              <a:rPr lang="en-GB" sz="3200" dirty="0">
                <a:solidFill>
                  <a:schemeClr val="bg1"/>
                </a:solidFill>
                <a:latin typeface="Times New Roman" panose="02020603050405020304" pitchFamily="18" charset="0"/>
                <a:cs typeface="Times New Roman" panose="02020603050405020304" pitchFamily="18" charset="0"/>
              </a:rPr>
              <a:t>to explore experiences in greater detail.</a:t>
            </a:r>
            <a:endParaRPr lang="en-US" sz="3200" dirty="0">
              <a:solidFill>
                <a:schemeClr val="bg1"/>
              </a:solidFill>
              <a:latin typeface="Times New Roman" panose="02020603050405020304" pitchFamily="18" charset="0"/>
              <a:cs typeface="Times New Roman" panose="02020603050405020304" pitchFamily="18" charset="0"/>
            </a:endParaRPr>
          </a:p>
          <a:p>
            <a:pPr marL="523240" marR="116205" indent="-342900" algn="just">
              <a:lnSpc>
                <a:spcPct val="107000"/>
              </a:lnSpc>
              <a:spcAft>
                <a:spcPts val="0"/>
              </a:spcAft>
              <a:buFont typeface="Wingdings" panose="05000000000000000000" pitchFamily="2" charset="2"/>
              <a:buChar char="Ø"/>
            </a:pPr>
            <a:r>
              <a:rPr lang="en-GB" sz="3200" dirty="0">
                <a:solidFill>
                  <a:schemeClr val="bg1"/>
                </a:solidFill>
                <a:latin typeface="Times New Roman" panose="02020603050405020304" pitchFamily="18" charset="0"/>
                <a:cs typeface="Times New Roman" panose="02020603050405020304" pitchFamily="18" charset="0"/>
              </a:rPr>
              <a:t>Small sample sizes are recommended to produce enough information about similarities and differences between participants (Smith and Osborn, 2003). </a:t>
            </a:r>
            <a:endParaRPr lang="en-GB" sz="3200" dirty="0">
              <a:solidFill>
                <a:schemeClr val="bg1"/>
              </a:solidFill>
              <a:latin typeface="Times New Roman" panose="02020603050405020304" pitchFamily="18" charset="0"/>
              <a:cs typeface="Times New Roman" panose="02020603050405020304" pitchFamily="18" charset="0"/>
            </a:endParaRPr>
          </a:p>
          <a:p>
            <a:pPr algn="just">
              <a:spcAft>
                <a:spcPts val="1000"/>
              </a:spcAft>
            </a:pPr>
            <a:endParaRPr lang="en-GB"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endParaRPr lang="en-GB"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endParaRPr lang="en-GB" sz="2000" dirty="0">
              <a:solidFill>
                <a:schemeClr val="bg1"/>
              </a:solidFill>
              <a:latin typeface="Times New Roman" panose="02020603050405020304" pitchFamily="18" charset="0"/>
              <a:cs typeface="Times New Roman" panose="02020603050405020304" pitchFamily="18" charset="0"/>
            </a:endParaRPr>
          </a:p>
          <a:p>
            <a:pPr algn="just">
              <a:spcAft>
                <a:spcPts val="1000"/>
              </a:spcAft>
            </a:pPr>
            <a:endParaRPr lang="en-US"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390151" y="4434257"/>
            <a:ext cx="463196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5400" b="1" dirty="0">
                <a:solidFill>
                  <a:schemeClr val="bg1"/>
                </a:solidFill>
                <a:latin typeface="Times New Roman" panose="02020603050405020304" pitchFamily="18" charset="0"/>
                <a:cs typeface="Times New Roman" panose="02020603050405020304" pitchFamily="18" charset="0"/>
              </a:rPr>
              <a:t>Exclusion  Criteria</a:t>
            </a:r>
            <a:endParaRPr lang="ko-KR" altLang="en-US" sz="5400" dirty="0">
              <a:solidFill>
                <a:schemeClr val="bg1"/>
              </a:solidFill>
              <a:latin typeface="Times New Roman" panose="02020603050405020304" pitchFamily="18" charset="0"/>
              <a:cs typeface="Times New Roman" panose="02020603050405020304" pitchFamily="18" charset="0"/>
            </a:endParaRPr>
          </a:p>
        </p:txBody>
      </p:sp>
      <p:sp>
        <p:nvSpPr>
          <p:cNvPr id="11" name="Rounded Rectangle 10"/>
          <p:cNvSpPr/>
          <p:nvPr/>
        </p:nvSpPr>
        <p:spPr>
          <a:xfrm>
            <a:off x="104931" y="3293806"/>
            <a:ext cx="6565692" cy="2642300"/>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0340" marR="116205" algn="just">
              <a:lnSpc>
                <a:spcPct val="107000"/>
              </a:lnSpc>
              <a:spcAft>
                <a:spcPts val="0"/>
              </a:spcAf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Inclusion Criteria: British Army Veterans who have been employed in the construction industry for a minimum of six months, regardless of gender.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180340" marR="116205" algn="just">
              <a:lnSpc>
                <a:spcPct val="107000"/>
              </a:lnSpc>
              <a:spcAft>
                <a:spcPts val="0"/>
              </a:spcAf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Exclusion Criteria: Veterans from the Royal Navy, Royal Marines, and Royal Air Force, as well as service leavers who have less than 12 months </a:t>
            </a:r>
            <a:r>
              <a:rPr lang="en-GB" dirty="0">
                <a:latin typeface="Times New Roman" panose="02020603050405020304" pitchFamily="18" charset="0"/>
                <a:ea typeface="Times New Roman" panose="02020603050405020304" pitchFamily="18" charset="0"/>
                <a:cs typeface="Times New Roman" panose="02020603050405020304" pitchFamily="18" charset="0"/>
              </a:rPr>
              <a:t>working in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construction.</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marL="180340" marR="116205" algn="just">
              <a:lnSpc>
                <a:spcPct val="107000"/>
              </a:lnSpc>
              <a:spcAft>
                <a:spcPts val="0"/>
              </a:spcAf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Must not have been diagnosed with Post-Traumatic Stress Disorder (PTSD) in the last 12months.</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330188" y="5261548"/>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5400" b="1" dirty="0">
                <a:solidFill>
                  <a:schemeClr val="bg1"/>
                </a:solidFill>
                <a:latin typeface="Times New Roman" panose="02020603050405020304" pitchFamily="18" charset="0"/>
                <a:cs typeface="Times New Roman" panose="02020603050405020304" pitchFamily="18" charset="0"/>
              </a:rPr>
              <a:t>Procedure</a:t>
            </a:r>
            <a:endParaRPr lang="ko-KR" altLang="en-US" sz="5400" dirty="0">
              <a:solidFill>
                <a:schemeClr val="bg1"/>
              </a:solidFill>
              <a:latin typeface="Times New Roman" panose="02020603050405020304" pitchFamily="18" charset="0"/>
              <a:cs typeface="Times New Roman" panose="02020603050405020304" pitchFamily="18" charset="0"/>
            </a:endParaRPr>
          </a:p>
        </p:txBody>
      </p:sp>
      <p:sp>
        <p:nvSpPr>
          <p:cNvPr id="11" name="Rounded Rectangle 10"/>
          <p:cNvSpPr/>
          <p:nvPr/>
        </p:nvSpPr>
        <p:spPr>
          <a:xfrm>
            <a:off x="29980" y="959370"/>
            <a:ext cx="7277719" cy="5306519"/>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157393" y="1223483"/>
            <a:ext cx="7015397" cy="4970591"/>
          </a:xfrm>
          <a:prstGeom prst="rect">
            <a:avLst/>
          </a:prstGeom>
        </p:spPr>
        <p:txBody>
          <a:bodyPr wrap="square">
            <a:spAutoFit/>
          </a:bodyPr>
          <a:lstStyle/>
          <a:p>
            <a:pPr marL="342900" indent="-342900" algn="just">
              <a:spcAft>
                <a:spcPts val="1000"/>
              </a:spcAft>
              <a:buFont typeface="Wingdings" panose="05000000000000000000" pitchFamily="2" charset="2"/>
              <a:buChar char="Ø"/>
            </a:pP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r>
              <a:rPr lang="en-US" sz="2400" dirty="0">
                <a:solidFill>
                  <a:schemeClr val="bg1"/>
                </a:solidFill>
                <a:latin typeface="Times New Roman" panose="02020603050405020304" pitchFamily="18" charset="0"/>
                <a:cs typeface="Times New Roman" panose="02020603050405020304" pitchFamily="18" charset="0"/>
              </a:rPr>
              <a:t>Participants will be asked to take part in the study through flyer advertisement. Responders will contact via email. They will be sent a Participant Information Sheet, consent form and information on their right to withdraw. </a:t>
            </a: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r>
              <a:rPr lang="en-US" sz="2400" dirty="0">
                <a:solidFill>
                  <a:schemeClr val="bg1"/>
                </a:solidFill>
                <a:latin typeface="Times New Roman" panose="02020603050405020304" pitchFamily="18" charset="0"/>
                <a:cs typeface="Times New Roman" panose="02020603050405020304" pitchFamily="18" charset="0"/>
              </a:rPr>
              <a:t>The researcher is trained to conduct in-depth research interviews and practice these important skills and an IPA </a:t>
            </a:r>
            <a:r>
              <a:rPr lang="en-GB" sz="2400" dirty="0">
                <a:solidFill>
                  <a:schemeClr val="bg1"/>
                </a:solidFill>
                <a:latin typeface="Times New Roman" panose="02020603050405020304" pitchFamily="18" charset="0"/>
                <a:cs typeface="Times New Roman" panose="02020603050405020304" pitchFamily="18" charset="0"/>
              </a:rPr>
              <a:t>is adopted to explore and collect data about their subjective experience and information. </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4" name="Content Placeholder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640595" y="1200223"/>
            <a:ext cx="2667693" cy="407281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425279" y="4076841"/>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5400" b="1" dirty="0">
                <a:solidFill>
                  <a:schemeClr val="bg1"/>
                </a:solidFill>
                <a:latin typeface="Adobe Garamond Pro Bold" panose="02020702060506020403" pitchFamily="18" charset="0"/>
              </a:rPr>
              <a:t>Interview Schedule</a:t>
            </a:r>
            <a:endParaRPr lang="ko-KR" altLang="en-US" sz="5400" dirty="0">
              <a:solidFill>
                <a:schemeClr val="bg1"/>
              </a:solidFill>
              <a:latin typeface="Adobe Garamond Pro Bold" panose="02020702060506020403" pitchFamily="18" charset="0"/>
            </a:endParaRPr>
          </a:p>
        </p:txBody>
      </p:sp>
      <p:sp>
        <p:nvSpPr>
          <p:cNvPr id="11" name="Rounded Rectangle 10"/>
          <p:cNvSpPr/>
          <p:nvPr/>
        </p:nvSpPr>
        <p:spPr>
          <a:xfrm>
            <a:off x="29980" y="1454046"/>
            <a:ext cx="7277719" cy="4811843"/>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86181" y="1798547"/>
            <a:ext cx="7015397" cy="4662815"/>
          </a:xfrm>
          <a:prstGeom prst="rect">
            <a:avLst/>
          </a:prstGeom>
        </p:spPr>
        <p:txBody>
          <a:bodyPr wrap="square">
            <a:spAutoFit/>
          </a:bodyPr>
          <a:lstStyle/>
          <a:p>
            <a:pPr marL="342900" indent="-342900" algn="just">
              <a:spcAft>
                <a:spcPts val="1000"/>
              </a:spcAft>
              <a:buFont typeface="Wingdings" panose="05000000000000000000" pitchFamily="2" charset="2"/>
              <a:buChar char="Ø"/>
            </a:pPr>
            <a:r>
              <a:rPr lang="en-US" sz="2400" dirty="0">
                <a:solidFill>
                  <a:schemeClr val="bg1"/>
                </a:solidFill>
                <a:latin typeface="Times New Roman" panose="02020603050405020304" pitchFamily="18" charset="0"/>
                <a:cs typeface="Times New Roman" panose="02020603050405020304" pitchFamily="18" charset="0"/>
              </a:rPr>
              <a:t>Semi-structured interview to ensure the same basic lines of inquiry is pursued with each participant and explore aspects of the phenomena which relate to the research questions through IPA.</a:t>
            </a: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r>
              <a:rPr lang="en-US" sz="2400" dirty="0">
                <a:solidFill>
                  <a:schemeClr val="bg1"/>
                </a:solidFill>
                <a:latin typeface="Times New Roman" panose="02020603050405020304" pitchFamily="18" charset="0"/>
                <a:cs typeface="Times New Roman" panose="02020603050405020304" pitchFamily="18" charset="0"/>
              </a:rPr>
              <a:t>Probing for deeper meaning of words relating to questions through Method of Levels (MOL) techniques. Employing a combined approach of MOL and IPA to comprehensively explore the associated data of the participants.</a:t>
            </a:r>
            <a:endParaRPr lang="en-US" sz="2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238586" y="-91878"/>
            <a:ext cx="11794755"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4400" b="1" dirty="0">
                <a:solidFill>
                  <a:schemeClr val="bg1"/>
                </a:solidFill>
                <a:latin typeface="Adobe Garamond Pro Bold" panose="02020702060506020403" pitchFamily="18" charset="0"/>
              </a:rPr>
              <a:t>Question and Prompts  </a:t>
            </a:r>
            <a:endParaRPr lang="ko-KR" altLang="en-US" sz="4400" dirty="0">
              <a:solidFill>
                <a:schemeClr val="bg1"/>
              </a:solidFill>
              <a:latin typeface="Adobe Garamond Pro Bold" panose="02020702060506020403" pitchFamily="18" charset="0"/>
            </a:endParaRPr>
          </a:p>
        </p:txBody>
      </p:sp>
      <p:graphicFrame>
        <p:nvGraphicFramePr>
          <p:cNvPr id="6" name="Table 5"/>
          <p:cNvGraphicFramePr>
            <a:graphicFrameLocks noGrp="1"/>
          </p:cNvGraphicFramePr>
          <p:nvPr/>
        </p:nvGraphicFramePr>
        <p:xfrm>
          <a:off x="718457" y="1305040"/>
          <a:ext cx="10698480" cy="6421120"/>
        </p:xfrm>
        <a:graphic>
          <a:graphicData uri="http://schemas.openxmlformats.org/drawingml/2006/table">
            <a:tbl>
              <a:tblPr firstRow="1" firstCol="1" bandRow="1">
                <a:tableStyleId>{5C22544A-7EE6-4342-B048-85BDC9FD1C3A}</a:tableStyleId>
              </a:tblPr>
              <a:tblGrid>
                <a:gridCol w="5515283"/>
                <a:gridCol w="5183197"/>
              </a:tblGrid>
              <a:tr h="2410180">
                <a:tc>
                  <a:txBody>
                    <a:bodyPr/>
                    <a:lstStyle/>
                    <a:p>
                      <a:pPr rtl="0" fontAlgn="base"/>
                      <a:r>
                        <a:rPr lang="en-GB" sz="2400" b="0" i="0" kern="1200" dirty="0">
                          <a:solidFill>
                            <a:schemeClr val="lt1"/>
                          </a:solidFill>
                          <a:effectLst/>
                          <a:latin typeface="Times New Roman" panose="02020603050405020304" pitchFamily="18" charset="0"/>
                          <a:ea typeface="+mn-ea"/>
                          <a:cs typeface="Times New Roman" panose="02020603050405020304" pitchFamily="18" charset="0"/>
                        </a:rPr>
                        <a:t> </a:t>
                      </a:r>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r>
                        <a:rPr lang="en-GB" sz="2400" b="1" i="0" u="none" kern="1200" dirty="0">
                          <a:solidFill>
                            <a:schemeClr val="lt1"/>
                          </a:solidFill>
                          <a:effectLst/>
                          <a:latin typeface="Times New Roman" panose="02020603050405020304" pitchFamily="18" charset="0"/>
                          <a:ea typeface="+mn-ea"/>
                          <a:cs typeface="Times New Roman" panose="02020603050405020304" pitchFamily="18" charset="0"/>
                        </a:rPr>
                        <a:t>Question 01</a:t>
                      </a:r>
                      <a:r>
                        <a:rPr lang="en-GB" sz="2400" b="0" i="0" u="none" kern="1200" dirty="0">
                          <a:solidFill>
                            <a:schemeClr val="lt1"/>
                          </a:solidFill>
                          <a:effectLst/>
                          <a:latin typeface="Times New Roman" panose="02020603050405020304" pitchFamily="18" charset="0"/>
                          <a:ea typeface="+mn-ea"/>
                          <a:cs typeface="Times New Roman" panose="02020603050405020304" pitchFamily="18" charset="0"/>
                        </a:rPr>
                        <a:t>. </a:t>
                      </a:r>
                      <a:r>
                        <a:rPr lang="en-GB" sz="2400" b="0" i="0" kern="1200" dirty="0">
                          <a:solidFill>
                            <a:schemeClr val="lt1"/>
                          </a:solidFill>
                          <a:effectLst/>
                          <a:latin typeface="Times New Roman" panose="02020603050405020304" pitchFamily="18" charset="0"/>
                          <a:ea typeface="+mn-ea"/>
                          <a:cs typeface="Times New Roman" panose="02020603050405020304" pitchFamily="18" charset="0"/>
                        </a:rPr>
                        <a:t> </a:t>
                      </a:r>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r>
                        <a:rPr lang="en-GB" sz="2400" b="0" i="1" kern="1200" dirty="0">
                          <a:solidFill>
                            <a:schemeClr val="lt1"/>
                          </a:solidFill>
                          <a:effectLst/>
                          <a:latin typeface="Times New Roman" panose="02020603050405020304" pitchFamily="18" charset="0"/>
                          <a:ea typeface="+mn-ea"/>
                          <a:cs typeface="Times New Roman" panose="02020603050405020304" pitchFamily="18" charset="0"/>
                        </a:rPr>
                        <a:t>Tell me about your experience transitioning from the British Army into Construction</a:t>
                      </a:r>
                      <a:r>
                        <a:rPr lang="en-GB" sz="2400" b="0" i="0" kern="1200" dirty="0">
                          <a:solidFill>
                            <a:schemeClr val="lt1"/>
                          </a:solidFill>
                          <a:effectLst/>
                          <a:latin typeface="Times New Roman" panose="02020603050405020304" pitchFamily="18" charset="0"/>
                          <a:ea typeface="+mn-ea"/>
                          <a:cs typeface="Times New Roman" panose="02020603050405020304" pitchFamily="18" charset="0"/>
                        </a:rPr>
                        <a:t>? </a:t>
                      </a:r>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r>
                        <a:rPr lang="en-GB" sz="2400" b="0" i="0" kern="1200" dirty="0">
                          <a:solidFill>
                            <a:schemeClr val="lt1"/>
                          </a:solidFill>
                          <a:effectLst/>
                          <a:latin typeface="Times New Roman" panose="02020603050405020304" pitchFamily="18" charset="0"/>
                          <a:ea typeface="+mn-ea"/>
                          <a:cs typeface="Times New Roman" panose="02020603050405020304" pitchFamily="18" charset="0"/>
                        </a:rPr>
                        <a:t> </a:t>
                      </a:r>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p>
                      <a:pPr rtl="0" fontAlgn="base"/>
                      <a:r>
                        <a:rPr lang="en-GB" sz="2400" b="0" i="0" kern="1200" dirty="0">
                          <a:solidFill>
                            <a:schemeClr val="lt1"/>
                          </a:solidFill>
                          <a:effectLst/>
                          <a:latin typeface="Times New Roman" panose="02020603050405020304" pitchFamily="18" charset="0"/>
                          <a:ea typeface="+mn-ea"/>
                          <a:cs typeface="Times New Roman" panose="02020603050405020304" pitchFamily="18" charset="0"/>
                        </a:rPr>
                        <a:t> </a:t>
                      </a:r>
                      <a:endParaRPr lang="en-GB" sz="2400" b="0" i="0"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solidFill>
                      <a:schemeClr val="accent2">
                        <a:lumMod val="60000"/>
                        <a:lumOff val="40000"/>
                      </a:schemeClr>
                    </a:solidFill>
                  </a:tcPr>
                </a:tc>
                <a:tc>
                  <a:txBody>
                    <a:bodyPr/>
                    <a:lstStyle/>
                    <a:p>
                      <a:pPr algn="l">
                        <a:lnSpc>
                          <a:spcPct val="1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Prompt 01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0000"/>
                        </a:lnSpc>
                        <a:spcAft>
                          <a:spcPts val="800"/>
                        </a:spcAf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0000"/>
                        </a:lnSpc>
                        <a:spcAft>
                          <a:spcPts val="800"/>
                        </a:spcAft>
                      </a:pPr>
                      <a:r>
                        <a:rPr lang="en-GB" sz="2400" b="0" i="1" dirty="0">
                          <a:effectLst/>
                          <a:latin typeface="Times New Roman" panose="02020603050405020304" pitchFamily="18" charset="0"/>
                          <a:ea typeface="Calibri" panose="020F0502020204030204" pitchFamily="34" charset="0"/>
                          <a:cs typeface="Times New Roman" panose="02020603050405020304" pitchFamily="18" charset="0"/>
                        </a:rPr>
                        <a:t>What barriers or struggles did you face? </a:t>
                      </a:r>
                      <a:endParaRPr lang="en-GB" sz="2400" b="0" i="1"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0000"/>
                        </a:lnSpc>
                        <a:spcAft>
                          <a:spcPts val="800"/>
                        </a:spcAf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accent1">
                        <a:lumMod val="75000"/>
                      </a:schemeClr>
                    </a:solidFill>
                  </a:tcPr>
                </a:tc>
              </a:tr>
              <a:tr h="2711706">
                <a:tc>
                  <a:txBody>
                    <a:bodyPr/>
                    <a:lstStyle/>
                    <a:p>
                      <a:pPr algn="l">
                        <a:lnSpc>
                          <a:spcPct val="200000"/>
                        </a:lnSpc>
                        <a:spcAft>
                          <a:spcPts val="800"/>
                        </a:spcAft>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Prompt 02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r>
                        <a:rPr lang="en-GB" sz="2400" b="0" i="1" dirty="0">
                          <a:effectLst/>
                          <a:latin typeface="Times New Roman" panose="02020603050405020304" pitchFamily="18" charset="0"/>
                          <a:ea typeface="Calibri" panose="020F0502020204030204" pitchFamily="34" charset="0"/>
                          <a:cs typeface="Times New Roman" panose="02020603050405020304" pitchFamily="18" charset="0"/>
                        </a:rPr>
                        <a:t>What support was offered? </a:t>
                      </a:r>
                      <a:endParaRPr lang="en-GB" sz="2400" b="0" i="1"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200000"/>
                        </a:lnSpc>
                        <a:spcAft>
                          <a:spcPts val="800"/>
                        </a:spcAf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solidFill>
                      <a:schemeClr val="tx2">
                        <a:lumMod val="60000"/>
                        <a:lumOff val="40000"/>
                      </a:schemeClr>
                    </a:solidFill>
                  </a:tcPr>
                </a:tc>
                <a:tc>
                  <a:txBody>
                    <a:bodyPr/>
                    <a:lstStyle/>
                    <a:p>
                      <a:pPr algn="just">
                        <a:lnSpc>
                          <a:spcPct val="100000"/>
                        </a:lnSpc>
                        <a:spcAft>
                          <a:spcPts val="800"/>
                        </a:spcAft>
                      </a:pPr>
                      <a:endParaRPr lang="en-GB" sz="2400" b="1" dirty="0">
                        <a:solidFill>
                          <a:schemeClr val="bg1"/>
                        </a:solidFill>
                        <a:effectLst/>
                        <a:latin typeface="Times New Roman" panose="02020603050405020304" pitchFamily="18" charset="0"/>
                        <a:cs typeface="Times New Roman" panose="02020603050405020304" pitchFamily="18" charset="0"/>
                      </a:endParaRPr>
                    </a:p>
                    <a:p>
                      <a:pPr algn="just">
                        <a:lnSpc>
                          <a:spcPct val="100000"/>
                        </a:lnSpc>
                        <a:spcAft>
                          <a:spcPts val="800"/>
                        </a:spcAft>
                      </a:pPr>
                      <a:r>
                        <a:rPr lang="en-GB" sz="2400" b="1" dirty="0">
                          <a:solidFill>
                            <a:schemeClr val="bg1"/>
                          </a:solidFill>
                          <a:effectLst/>
                          <a:latin typeface="Times New Roman" panose="02020603050405020304" pitchFamily="18" charset="0"/>
                          <a:cs typeface="Times New Roman" panose="02020603050405020304" pitchFamily="18" charset="0"/>
                        </a:rPr>
                        <a:t>Prompt 02 </a:t>
                      </a:r>
                      <a:endParaRPr lang="en-GB" sz="2400" b="1" dirty="0">
                        <a:solidFill>
                          <a:schemeClr val="bg1"/>
                        </a:solidFill>
                        <a:effectLst/>
                        <a:latin typeface="Times New Roman" panose="02020603050405020304" pitchFamily="18" charset="0"/>
                        <a:cs typeface="Times New Roman" panose="02020603050405020304" pitchFamily="18" charset="0"/>
                      </a:endParaRPr>
                    </a:p>
                    <a:p>
                      <a:pPr algn="just">
                        <a:lnSpc>
                          <a:spcPct val="100000"/>
                        </a:lnSpc>
                        <a:spcAft>
                          <a:spcPts val="800"/>
                        </a:spcAft>
                      </a:pPr>
                      <a:r>
                        <a:rPr lang="en-GB" sz="2400" b="0" i="1" dirty="0">
                          <a:solidFill>
                            <a:schemeClr val="bg1"/>
                          </a:solidFill>
                          <a:effectLst/>
                          <a:latin typeface="Times New Roman" panose="02020603050405020304" pitchFamily="18" charset="0"/>
                          <a:cs typeface="Times New Roman" panose="02020603050405020304" pitchFamily="18" charset="0"/>
                        </a:rPr>
                        <a:t>What changes would you like to see regarding the transition process.  Do you have any other comments about the help you received or did not receive from Military Service to your time in construction? Is there anything else you would like to share? </a:t>
                      </a:r>
                      <a:endParaRPr lang="en-GB" sz="2400" b="0" i="1" dirty="0">
                        <a:solidFill>
                          <a:schemeClr val="bg1"/>
                        </a:solidFill>
                        <a:effectLst/>
                        <a:latin typeface="Times New Roman" panose="02020603050405020304" pitchFamily="18" charset="0"/>
                        <a:cs typeface="Times New Roman" panose="02020603050405020304" pitchFamily="18" charset="0"/>
                      </a:endParaRPr>
                    </a:p>
                  </a:txBody>
                  <a:tcPr marL="68580" marR="68580" marT="0" marB="0" anchor="ctr">
                    <a:solidFill>
                      <a:schemeClr val="accent1">
                        <a:lumMod val="60000"/>
                        <a:lumOff val="40000"/>
                      </a:schemeClr>
                    </a:solidFill>
                  </a:tcPr>
                </a:tc>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425279" y="4076841"/>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4800" b="1" dirty="0">
                <a:solidFill>
                  <a:schemeClr val="bg1"/>
                </a:solidFill>
                <a:latin typeface="Times New Roman" panose="02020603050405020304" pitchFamily="18" charset="0"/>
                <a:cs typeface="Times New Roman" panose="02020603050405020304" pitchFamily="18" charset="0"/>
              </a:rPr>
              <a:t>Data Collection</a:t>
            </a:r>
            <a:endParaRPr lang="ko-KR" altLang="en-US" sz="4800" dirty="0">
              <a:solidFill>
                <a:schemeClr val="bg1"/>
              </a:solidFill>
              <a:latin typeface="Times New Roman" panose="02020603050405020304" pitchFamily="18" charset="0"/>
              <a:cs typeface="Times New Roman" panose="02020603050405020304" pitchFamily="18" charset="0"/>
            </a:endParaRPr>
          </a:p>
        </p:txBody>
      </p:sp>
      <p:sp>
        <p:nvSpPr>
          <p:cNvPr id="11" name="Rounded Rectangle 10"/>
          <p:cNvSpPr/>
          <p:nvPr/>
        </p:nvSpPr>
        <p:spPr>
          <a:xfrm>
            <a:off x="29980" y="1454046"/>
            <a:ext cx="7277719" cy="4811843"/>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161140" y="1454046"/>
            <a:ext cx="7015397" cy="4401205"/>
          </a:xfrm>
          <a:prstGeom prst="rect">
            <a:avLst/>
          </a:prstGeom>
        </p:spPr>
        <p:txBody>
          <a:bodyPr wrap="square">
            <a:spAutoFit/>
          </a:bodyPr>
          <a:lstStyle/>
          <a:p>
            <a:pPr algn="just">
              <a:spcAft>
                <a:spcPts val="1000"/>
              </a:spcAft>
            </a:pPr>
            <a:r>
              <a:rPr lang="en-GB" sz="2800" dirty="0">
                <a:solidFill>
                  <a:schemeClr val="bg1"/>
                </a:solidFill>
                <a:latin typeface="Times New Roman" panose="02020603050405020304" pitchFamily="18" charset="0"/>
                <a:cs typeface="Times New Roman" panose="02020603050405020304" pitchFamily="18" charset="0"/>
              </a:rPr>
              <a:t>This study aims to shed light on the experiences of British Army veterans in the construction industry and their attitudes towards seeking help after their military service. By transcribing the interviews and searching for themes that emerge from the exploration of experiences.  The technique will contribute to emerging themes and sub-themes that will help to code and identify a deeper understanding of the barriers and facilitators to help seeking. </a:t>
            </a:r>
            <a:endParaRPr lang="en-US" sz="2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425279" y="4076841"/>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5400" b="1" dirty="0">
                <a:solidFill>
                  <a:schemeClr val="bg1"/>
                </a:solidFill>
                <a:latin typeface="Adobe Garamond Pro Bold" panose="02020702060506020403" pitchFamily="18" charset="0"/>
              </a:rPr>
              <a:t>Ethics </a:t>
            </a:r>
            <a:endParaRPr lang="ko-KR" altLang="en-US" sz="5400" dirty="0">
              <a:solidFill>
                <a:schemeClr val="bg1"/>
              </a:solidFill>
              <a:latin typeface="Adobe Garamond Pro Bold" panose="02020702060506020403" pitchFamily="18" charset="0"/>
            </a:endParaRPr>
          </a:p>
        </p:txBody>
      </p:sp>
      <p:sp>
        <p:nvSpPr>
          <p:cNvPr id="11" name="Rounded Rectangle 10"/>
          <p:cNvSpPr/>
          <p:nvPr/>
        </p:nvSpPr>
        <p:spPr>
          <a:xfrm>
            <a:off x="73780" y="1252028"/>
            <a:ext cx="7277719" cy="4811843"/>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ounded Rectangle 1"/>
          <p:cNvSpPr/>
          <p:nvPr/>
        </p:nvSpPr>
        <p:spPr>
          <a:xfrm>
            <a:off x="120" y="1162493"/>
            <a:ext cx="7277719" cy="4811843"/>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en-US" sz="1600" dirty="0">
                <a:latin typeface="Times New Roman Regular" panose="02020603050405020304" charset="0"/>
                <a:cs typeface="Times New Roman Regular" panose="02020603050405020304" charset="0"/>
              </a:rPr>
              <a:t>Under Data Protection Law, participants have specific rights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Participation Information Sheet, and participants will complete a consent form before any interview.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A thorough explanation of how their personal information is held will also be provided verbally to ensure complete understanding.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The researcher is committed to maintaining confidentiality and ensuring informed consent.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Data transcription will be carried out with the removal of any identifying markers to guarantee anonymity.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Microsoft Teams network drives with no access granted to others.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Debrief form, listing available support services for veterans to address any potential barriers mitigate any potential distress will be provided as a handout.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It is not anticipated that there is any risk of harm or non compliance for either the researcher or the partipant.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The researcher will strictly adhere to ethical guidelines and professional standards in line with the British Association for Counselling and Psychotherapy (BACP) and the British Psychologial Society (BPS). </a:t>
            </a:r>
            <a:endParaRPr lang="en-US" sz="1600" dirty="0">
              <a:latin typeface="Times New Roman Regular" panose="02020603050405020304" charset="0"/>
              <a:cs typeface="Times New Roman Regular" panose="02020603050405020304" charset="0"/>
            </a:endParaRPr>
          </a:p>
          <a:p>
            <a:pPr algn="l"/>
            <a:r>
              <a:rPr lang="en-US" sz="1600" dirty="0">
                <a:latin typeface="Times New Roman Regular" panose="02020603050405020304" charset="0"/>
                <a:cs typeface="Times New Roman Regular" panose="02020603050405020304" charset="0"/>
              </a:rPr>
              <a:t>Safeguarding standards will be upheld to mitigate any risk and ensure power imbalance is reflectively considered.</a:t>
            </a:r>
            <a:endParaRPr lang="en-US" dirty="0">
              <a:latin typeface="Times New Roman Regular" panose="02020603050405020304" charset="0"/>
              <a:cs typeface="Times New Roman Regular" panose="020206030504050203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15000" b="-15000"/>
          </a:stretch>
        </a:blipFill>
        <a:effectLst/>
      </p:bgPr>
    </p:bg>
    <p:spTree>
      <p:nvGrpSpPr>
        <p:cNvPr id="1" name=""/>
        <p:cNvGrpSpPr/>
        <p:nvPr/>
      </p:nvGrpSpPr>
      <p:grpSpPr>
        <a:xfrm>
          <a:off x="0" y="0"/>
          <a:ext cx="0" cy="0"/>
          <a:chOff x="0" y="0"/>
          <a:chExt cx="0" cy="0"/>
        </a:xfrm>
      </p:grpSpPr>
      <p:sp>
        <p:nvSpPr>
          <p:cNvPr id="10" name="Rounded Rectangle 9"/>
          <p:cNvSpPr/>
          <p:nvPr/>
        </p:nvSpPr>
        <p:spPr>
          <a:xfrm>
            <a:off x="0" y="0"/>
            <a:ext cx="12192000" cy="6858000"/>
          </a:xfrm>
          <a:prstGeom prst="roundRect">
            <a:avLst>
              <a:gd name="adj" fmla="val 0"/>
            </a:avLst>
          </a:prstGeom>
          <a:solidFill>
            <a:schemeClr val="accent3">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p:cNvSpPr txBox="1"/>
          <p:nvPr/>
        </p:nvSpPr>
        <p:spPr>
          <a:xfrm>
            <a:off x="7425279" y="4076841"/>
            <a:ext cx="5019210" cy="1396918"/>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anose="020B0604020202020204" pitchFamily="34" charset="0"/>
              </a:defRPr>
            </a:lvl1pPr>
          </a:lstStyle>
          <a:p>
            <a:r>
              <a:rPr lang="en-US" altLang="ko-KR" sz="5400" b="1" dirty="0">
                <a:solidFill>
                  <a:schemeClr val="bg1"/>
                </a:solidFill>
                <a:latin typeface="Adobe Garamond Pro Bold" panose="02020702060506020403" pitchFamily="18" charset="0"/>
              </a:rPr>
              <a:t>References</a:t>
            </a:r>
            <a:endParaRPr lang="ko-KR" altLang="en-US" sz="5400" dirty="0">
              <a:solidFill>
                <a:schemeClr val="bg1"/>
              </a:solidFill>
              <a:latin typeface="Adobe Garamond Pro Bold" panose="02020702060506020403" pitchFamily="18" charset="0"/>
            </a:endParaRPr>
          </a:p>
        </p:txBody>
      </p:sp>
      <p:sp>
        <p:nvSpPr>
          <p:cNvPr id="11" name="Rounded Rectangle 10"/>
          <p:cNvSpPr/>
          <p:nvPr/>
        </p:nvSpPr>
        <p:spPr>
          <a:xfrm>
            <a:off x="29980" y="1454046"/>
            <a:ext cx="7277719" cy="4811843"/>
          </a:xfrm>
          <a:prstGeom prst="roundRect">
            <a:avLst>
              <a:gd name="adj" fmla="val 5519"/>
            </a:avLst>
          </a:prstGeom>
          <a:solidFill>
            <a:schemeClr val="accent3">
              <a:alpha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161140" y="1454046"/>
            <a:ext cx="7015397" cy="6463308"/>
          </a:xfrm>
          <a:prstGeom prst="rect">
            <a:avLst/>
          </a:prstGeom>
        </p:spPr>
        <p:txBody>
          <a:bodyPr wrap="square">
            <a:spAutoFit/>
          </a:bodyPr>
          <a:lstStyle/>
          <a:p>
            <a:pPr algn="just">
              <a:spcAft>
                <a:spcPts val="1000"/>
              </a:spcAft>
            </a:pP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800" dirty="0">
                <a:solidFill>
                  <a:schemeClr val="bg1"/>
                </a:solidFill>
                <a:latin typeface="Times New Roman" panose="02020603050405020304" pitchFamily="18" charset="0"/>
                <a:cs typeface="Times New Roman" panose="02020603050405020304" pitchFamily="18" charset="0"/>
              </a:rPr>
              <a:t>Carey, T. A. (2006). The method of levels: How to do psychotherapy without getting in the way. Living Control Systems Publ. </a:t>
            </a: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800" dirty="0" err="1">
                <a:solidFill>
                  <a:schemeClr val="bg1"/>
                </a:solidFill>
                <a:latin typeface="Times New Roman" panose="02020603050405020304" pitchFamily="18" charset="0"/>
                <a:cs typeface="Times New Roman" panose="02020603050405020304" pitchFamily="18" charset="0"/>
              </a:rPr>
              <a:t>Eatough</a:t>
            </a:r>
            <a:r>
              <a:rPr lang="en-US" sz="800" dirty="0">
                <a:solidFill>
                  <a:schemeClr val="bg1"/>
                </a:solidFill>
                <a:latin typeface="Times New Roman" panose="02020603050405020304" pitchFamily="18" charset="0"/>
                <a:cs typeface="Times New Roman" panose="02020603050405020304" pitchFamily="18" charset="0"/>
              </a:rPr>
              <a:t>, V., &amp; Smith, J. A. (2017). Interpretative phenomenological analysis. The Sage handbook of qualitative research in psychology, 193-209. </a:t>
            </a: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800" dirty="0">
                <a:solidFill>
                  <a:schemeClr val="bg1"/>
                </a:solidFill>
                <a:latin typeface="Times New Roman" panose="02020603050405020304" pitchFamily="18" charset="0"/>
                <a:cs typeface="Times New Roman" panose="02020603050405020304" pitchFamily="18" charset="0"/>
              </a:rPr>
              <a:t>Iversen, A., Nikolaou, V., Greenberg, N., Unwin, C., Hull, L., </a:t>
            </a:r>
            <a:r>
              <a:rPr lang="en-US" sz="800" dirty="0" err="1">
                <a:solidFill>
                  <a:schemeClr val="bg1"/>
                </a:solidFill>
                <a:latin typeface="Times New Roman" panose="02020603050405020304" pitchFamily="18" charset="0"/>
                <a:cs typeface="Times New Roman" panose="02020603050405020304" pitchFamily="18" charset="0"/>
              </a:rPr>
              <a:t>Hotopf</a:t>
            </a:r>
            <a:r>
              <a:rPr lang="en-US" sz="800" dirty="0">
                <a:solidFill>
                  <a:schemeClr val="bg1"/>
                </a:solidFill>
                <a:latin typeface="Times New Roman" panose="02020603050405020304" pitchFamily="18" charset="0"/>
                <a:cs typeface="Times New Roman" panose="02020603050405020304" pitchFamily="18" charset="0"/>
              </a:rPr>
              <a:t>, M., </a:t>
            </a:r>
            <a:r>
              <a:rPr lang="en-US" sz="800" dirty="0" err="1">
                <a:solidFill>
                  <a:schemeClr val="bg1"/>
                </a:solidFill>
                <a:latin typeface="Times New Roman" panose="02020603050405020304" pitchFamily="18" charset="0"/>
                <a:cs typeface="Times New Roman" panose="02020603050405020304" pitchFamily="18" charset="0"/>
              </a:rPr>
              <a:t>Dandeker</a:t>
            </a:r>
            <a:r>
              <a:rPr lang="en-US" sz="800" dirty="0">
                <a:solidFill>
                  <a:schemeClr val="bg1"/>
                </a:solidFill>
                <a:latin typeface="Times New Roman" panose="02020603050405020304" pitchFamily="18" charset="0"/>
                <a:cs typeface="Times New Roman" panose="02020603050405020304" pitchFamily="18" charset="0"/>
              </a:rPr>
              <a:t>, C., Ross, J., &amp; </a:t>
            </a:r>
            <a:r>
              <a:rPr lang="en-US" sz="800" dirty="0" err="1">
                <a:solidFill>
                  <a:schemeClr val="bg1"/>
                </a:solidFill>
                <a:latin typeface="Times New Roman" panose="02020603050405020304" pitchFamily="18" charset="0"/>
                <a:cs typeface="Times New Roman" panose="02020603050405020304" pitchFamily="18" charset="0"/>
              </a:rPr>
              <a:t>Wessely</a:t>
            </a:r>
            <a:r>
              <a:rPr lang="en-US" sz="800" dirty="0">
                <a:solidFill>
                  <a:schemeClr val="bg1"/>
                </a:solidFill>
                <a:latin typeface="Times New Roman" panose="02020603050405020304" pitchFamily="18" charset="0"/>
                <a:cs typeface="Times New Roman" panose="02020603050405020304" pitchFamily="18" charset="0"/>
              </a:rPr>
              <a:t>, S. (2005). What happens to British veterans when they leave the armed forces? </a:t>
            </a:r>
            <a:r>
              <a:rPr lang="en-US" sz="800" dirty="0" err="1">
                <a:solidFill>
                  <a:schemeClr val="bg1"/>
                </a:solidFill>
                <a:latin typeface="Times New Roman" panose="02020603050405020304" pitchFamily="18" charset="0"/>
                <a:cs typeface="Times New Roman" panose="02020603050405020304" pitchFamily="18" charset="0"/>
              </a:rPr>
              <a:t>Eur</a:t>
            </a:r>
            <a:r>
              <a:rPr lang="en-US" sz="800" dirty="0">
                <a:solidFill>
                  <a:schemeClr val="bg1"/>
                </a:solidFill>
                <a:latin typeface="Times New Roman" panose="02020603050405020304" pitchFamily="18" charset="0"/>
                <a:cs typeface="Times New Roman" panose="02020603050405020304" pitchFamily="18" charset="0"/>
              </a:rPr>
              <a:t> J Public Health, 15(2), 175-184. https://doi.org/10.1093/eurpub/cki128 </a:t>
            </a: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800" dirty="0">
                <a:solidFill>
                  <a:schemeClr val="bg1"/>
                </a:solidFill>
                <a:latin typeface="Times New Roman" panose="02020603050405020304" pitchFamily="18" charset="0"/>
                <a:cs typeface="Times New Roman" panose="02020603050405020304" pitchFamily="18" charset="0"/>
              </a:rPr>
              <a:t>Iversen, A. C., Fear, N. T., Ehlers, A., Hughes, J. H., Hull, L., Earnshaw, M., Greenberg, N., Rona, R., </a:t>
            </a:r>
            <a:r>
              <a:rPr lang="en-US" sz="800" dirty="0" err="1">
                <a:solidFill>
                  <a:schemeClr val="bg1"/>
                </a:solidFill>
                <a:latin typeface="Times New Roman" panose="02020603050405020304" pitchFamily="18" charset="0"/>
                <a:cs typeface="Times New Roman" panose="02020603050405020304" pitchFamily="18" charset="0"/>
              </a:rPr>
              <a:t>Wessely</a:t>
            </a:r>
            <a:r>
              <a:rPr lang="en-US" sz="800" dirty="0">
                <a:solidFill>
                  <a:schemeClr val="bg1"/>
                </a:solidFill>
                <a:latin typeface="Times New Roman" panose="02020603050405020304" pitchFamily="18" charset="0"/>
                <a:cs typeface="Times New Roman" panose="02020603050405020304" pitchFamily="18" charset="0"/>
              </a:rPr>
              <a:t>, S., &amp; </a:t>
            </a:r>
            <a:r>
              <a:rPr lang="en-US" sz="800" dirty="0" err="1">
                <a:solidFill>
                  <a:schemeClr val="bg1"/>
                </a:solidFill>
                <a:latin typeface="Times New Roman" panose="02020603050405020304" pitchFamily="18" charset="0"/>
                <a:cs typeface="Times New Roman" panose="02020603050405020304" pitchFamily="18" charset="0"/>
              </a:rPr>
              <a:t>Hotopf</a:t>
            </a:r>
            <a:r>
              <a:rPr lang="en-US" sz="800" dirty="0">
                <a:solidFill>
                  <a:schemeClr val="bg1"/>
                </a:solidFill>
                <a:latin typeface="Times New Roman" panose="02020603050405020304" pitchFamily="18" charset="0"/>
                <a:cs typeface="Times New Roman" panose="02020603050405020304" pitchFamily="18" charset="0"/>
              </a:rPr>
              <a:t>, M. (2008). Risk factors for post-traumatic stress disorder among UK Armed Forces personnel. Psychological medicine, 38(4), 511-522. </a:t>
            </a: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US" sz="800" dirty="0">
                <a:solidFill>
                  <a:schemeClr val="bg1"/>
                </a:solidFill>
                <a:latin typeface="Times New Roman" panose="02020603050405020304" pitchFamily="18" charset="0"/>
                <a:cs typeface="Times New Roman" panose="02020603050405020304" pitchFamily="18" charset="0"/>
              </a:rPr>
              <a:t>Mansell, W., &amp; Goldstein, D. M. (2020). Method of levels therapy. In The Interdisciplinary Handbook of Perceptual Control Theory (pp. 503-515). Elsevier. </a:t>
            </a:r>
            <a:endParaRPr lang="en-US"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Smith, J. A. (1996). Beyond the divide between cognition and discourse: Using interpretative phenomenological analysis in health psychology. Psychology and health, 11(2), 261-271.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Smith, J. A., Jarman, M., &amp; Osborn, M. (1999). Doing interpretative phenomenological analysis. Qualitative health psychology: Theories and methods, 1, 218-240.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Unwin, M., &amp; Winder, B. (2021). A qualitative exploration of the experiences of veterans who are serving sentences in custody. Journal of interpersonal violence, 36(5-6), NP2527-NP2550.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Meltzer, H., Griffiths, C., Brock, A., Rooney, C., &amp; Jenkins, R. (2008). Patterns of suicide by occupation in England and Wales: 2001–2005. The British Journal of Psychiatry, 193(1), 73-76.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NHS. (2021). Veterans, service leavers and </a:t>
            </a:r>
            <a:r>
              <a:rPr lang="en-GB" sz="800" dirty="0" err="1">
                <a:solidFill>
                  <a:schemeClr val="bg1"/>
                </a:solidFill>
                <a:latin typeface="Times New Roman" panose="02020603050405020304" pitchFamily="18" charset="0"/>
                <a:cs typeface="Times New Roman" panose="02020603050405020304" pitchFamily="18" charset="0"/>
              </a:rPr>
              <a:t>nonmobilised</a:t>
            </a:r>
            <a:r>
              <a:rPr lang="en-GB" sz="800" dirty="0">
                <a:solidFill>
                  <a:schemeClr val="bg1"/>
                </a:solidFill>
                <a:latin typeface="Times New Roman" panose="02020603050405020304" pitchFamily="18" charset="0"/>
                <a:cs typeface="Times New Roman" panose="02020603050405020304" pitchFamily="18" charset="0"/>
              </a:rPr>
              <a:t> reservists. Retrieved 15-6-2023 from </a:t>
            </a:r>
            <a:r>
              <a:rPr lang="en-GB" sz="800" dirty="0">
                <a:solidFill>
                  <a:schemeClr val="bg1"/>
                </a:solidFill>
                <a:latin typeface="Times New Roman" panose="02020603050405020304" pitchFamily="18" charset="0"/>
                <a:cs typeface="Times New Roman" panose="02020603050405020304" pitchFamily="18" charset="0"/>
                <a:hlinkClick r:id="rId2"/>
              </a:rPr>
              <a:t>https://www.nhs.uk/nhsservices/armed-forces-community/veteransservice-leavers-non-mobilised-reservists</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Turner, M., Mills, T., Kleiner, B., &amp; Lingard, H. (2017). Suicide in the construction industry: It’s time to talk. Proceedings of the Joint CIB W099 and TG48 International Safety, Health, and People in Construction Conference.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Watts, B., Lawrence, R. H., Schaub, K., Lea, E., </a:t>
            </a:r>
            <a:r>
              <a:rPr lang="en-GB" sz="800" dirty="0" err="1">
                <a:solidFill>
                  <a:schemeClr val="bg1"/>
                </a:solidFill>
                <a:latin typeface="Times New Roman" panose="02020603050405020304" pitchFamily="18" charset="0"/>
                <a:cs typeface="Times New Roman" panose="02020603050405020304" pitchFamily="18" charset="0"/>
              </a:rPr>
              <a:t>Hasenstaub</a:t>
            </a:r>
            <a:r>
              <a:rPr lang="en-GB" sz="800" dirty="0">
                <a:solidFill>
                  <a:schemeClr val="bg1"/>
                </a:solidFill>
                <a:latin typeface="Times New Roman" panose="02020603050405020304" pitchFamily="18" charset="0"/>
                <a:cs typeface="Times New Roman" panose="02020603050405020304" pitchFamily="18" charset="0"/>
              </a:rPr>
              <a:t>, M., </a:t>
            </a:r>
            <a:r>
              <a:rPr lang="en-GB" sz="800" dirty="0" err="1">
                <a:solidFill>
                  <a:schemeClr val="bg1"/>
                </a:solidFill>
                <a:latin typeface="Times New Roman" panose="02020603050405020304" pitchFamily="18" charset="0"/>
                <a:cs typeface="Times New Roman" panose="02020603050405020304" pitchFamily="18" charset="0"/>
              </a:rPr>
              <a:t>Slivka</a:t>
            </a:r>
            <a:r>
              <a:rPr lang="en-GB" sz="800" dirty="0">
                <a:solidFill>
                  <a:schemeClr val="bg1"/>
                </a:solidFill>
                <a:latin typeface="Times New Roman" panose="02020603050405020304" pitchFamily="18" charset="0"/>
                <a:cs typeface="Times New Roman" panose="02020603050405020304" pitchFamily="18" charset="0"/>
              </a:rPr>
              <a:t>, J., Smith, T. I., &amp; </a:t>
            </a:r>
            <a:r>
              <a:rPr lang="en-GB" sz="800" dirty="0" err="1">
                <a:solidFill>
                  <a:schemeClr val="bg1"/>
                </a:solidFill>
                <a:latin typeface="Times New Roman" panose="02020603050405020304" pitchFamily="18" charset="0"/>
                <a:cs typeface="Times New Roman" panose="02020603050405020304" pitchFamily="18" charset="0"/>
              </a:rPr>
              <a:t>Kirsh</a:t>
            </a:r>
            <a:r>
              <a:rPr lang="en-GB" sz="800" dirty="0">
                <a:solidFill>
                  <a:schemeClr val="bg1"/>
                </a:solidFill>
                <a:latin typeface="Times New Roman" panose="02020603050405020304" pitchFamily="18" charset="0"/>
                <a:cs typeface="Times New Roman" panose="02020603050405020304" pitchFamily="18" charset="0"/>
              </a:rPr>
              <a:t>, S. (2016). Transitioning Former Military Medics to Civilian Health Care Jobs: A Novel Pilot Program to Integrate Medics Into Ambulatory Care Teams for High-Risk Patients. Mil Med, 181(11), e1464-e1469. https://doi.org/10.7205/milmed-d-15-00586 </a:t>
            </a:r>
            <a:endParaRPr lang="en-GB" sz="800" dirty="0">
              <a:solidFill>
                <a:schemeClr val="bg1"/>
              </a:solidFill>
              <a:latin typeface="Times New Roman" panose="02020603050405020304" pitchFamily="18" charset="0"/>
              <a:cs typeface="Times New Roman" panose="02020603050405020304" pitchFamily="18" charset="0"/>
            </a:endParaRPr>
          </a:p>
          <a:p>
            <a:pPr algn="just">
              <a:spcAft>
                <a:spcPts val="1000"/>
              </a:spcAft>
            </a:pPr>
            <a:r>
              <a:rPr lang="en-GB" sz="800" dirty="0">
                <a:solidFill>
                  <a:schemeClr val="bg1"/>
                </a:solidFill>
                <a:latin typeface="Times New Roman" panose="02020603050405020304" pitchFamily="18" charset="0"/>
                <a:cs typeface="Times New Roman" panose="02020603050405020304" pitchFamily="18" charset="0"/>
              </a:rPr>
              <a:t>Whybrow, D. (2020). Military Healthcare Professionals’ Experience of Transitioning into Civilian Employment: A Heuristic Inquiry. Lancaster University (United Kingdom). </a:t>
            </a:r>
            <a:endParaRPr lang="en-GB" sz="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GB" sz="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GB" sz="8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GB" sz="1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1400" dirty="0">
              <a:solidFill>
                <a:schemeClr val="bg1"/>
              </a:solidFill>
              <a:latin typeface="Times New Roman" panose="02020603050405020304" pitchFamily="18" charset="0"/>
              <a:cs typeface="Times New Roman" panose="02020603050405020304" pitchFamily="18" charset="0"/>
            </a:endParaRPr>
          </a:p>
          <a:p>
            <a:pPr marL="342900" indent="-342900" algn="just">
              <a:spcAft>
                <a:spcPts val="1000"/>
              </a:spcAft>
              <a:buFont typeface="Wingdings" panose="05000000000000000000" pitchFamily="2" charset="2"/>
              <a:buChar char="Ø"/>
            </a:pPr>
            <a:endParaRPr lang="en-US" sz="2800" dirty="0">
              <a:solidFill>
                <a:schemeClr val="bg1"/>
              </a:solidFill>
              <a:latin typeface="Times New Roman" panose="02020603050405020304" pitchFamily="18" charset="0"/>
              <a:cs typeface="Times New Roman" panose="02020603050405020304" pitchFamily="18" charset="0"/>
            </a:endParaRPr>
          </a:p>
        </p:txBody>
      </p:sp>
    </p:spTree>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Contents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SOCCER SPORTS">
      <a:dk1>
        <a:sysClr val="windowText" lastClr="000000"/>
      </a:dk1>
      <a:lt1>
        <a:sysClr val="window" lastClr="FFFFFF"/>
      </a:lt1>
      <a:dk2>
        <a:srgbClr val="44546A"/>
      </a:dk2>
      <a:lt2>
        <a:srgbClr val="E7E6E6"/>
      </a:lt2>
      <a:accent1>
        <a:srgbClr val="5A9BD5"/>
      </a:accent1>
      <a:accent2>
        <a:srgbClr val="224A90"/>
      </a:accent2>
      <a:accent3>
        <a:srgbClr val="010A4F"/>
      </a:accent3>
      <a:accent4>
        <a:srgbClr val="5A9BD5"/>
      </a:accent4>
      <a:accent5>
        <a:srgbClr val="224A90"/>
      </a:accent5>
      <a:accent6>
        <a:srgbClr val="010A4F"/>
      </a:accent6>
      <a:hlink>
        <a:srgbClr val="262626"/>
      </a:hlink>
      <a:folHlink>
        <a:srgbClr val="262626"/>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15224</Words>
  <Application>WPS Writer</Application>
  <PresentationFormat>Widescreen</PresentationFormat>
  <Paragraphs>205</Paragraphs>
  <Slides>24</Slides>
  <Notes>0</Notes>
  <HiddenSlides>0</HiddenSlides>
  <MMClips>0</MMClips>
  <ScaleCrop>false</ScaleCrop>
  <HeadingPairs>
    <vt:vector size="6" baseType="variant">
      <vt:variant>
        <vt:lpstr>已用的字体</vt:lpstr>
      </vt:variant>
      <vt:variant>
        <vt:i4>20</vt:i4>
      </vt:variant>
      <vt:variant>
        <vt:lpstr>主题</vt:lpstr>
      </vt:variant>
      <vt:variant>
        <vt:i4>3</vt:i4>
      </vt:variant>
      <vt:variant>
        <vt:lpstr>幻灯片标题</vt:lpstr>
      </vt:variant>
      <vt:variant>
        <vt:i4>24</vt:i4>
      </vt:variant>
    </vt:vector>
  </HeadingPairs>
  <TitlesOfParts>
    <vt:vector size="47" baseType="lpstr">
      <vt:lpstr>Arial</vt:lpstr>
      <vt:lpstr>SimSun</vt:lpstr>
      <vt:lpstr>Wingdings</vt:lpstr>
      <vt:lpstr>Times New Roman</vt:lpstr>
      <vt:lpstr>Calibri</vt:lpstr>
      <vt:lpstr>Adobe Garamond Pro Bold</vt:lpstr>
      <vt:lpstr>苹方-简</vt:lpstr>
      <vt:lpstr>Adobe Garamond Pro</vt:lpstr>
      <vt:lpstr>Calibri</vt:lpstr>
      <vt:lpstr>Helvetica Neue</vt:lpstr>
      <vt:lpstr>Microsoft YaHei</vt:lpstr>
      <vt:lpstr>汉仪旗黑</vt:lpstr>
      <vt:lpstr>Arial Unicode MS</vt:lpstr>
      <vt:lpstr>Calibri Light</vt:lpstr>
      <vt:lpstr>宋体-简</vt:lpstr>
      <vt:lpstr>Apple Color Emoji</vt:lpstr>
      <vt:lpstr>Apple SD Gothic Neo Regular</vt:lpstr>
      <vt:lpstr>Trebuchet MS Regular</vt:lpstr>
      <vt:lpstr>Trattatello</vt:lpstr>
      <vt:lpstr>Times New Roman Regular</vt:lpstr>
      <vt:lpstr>Contents Slide Master</vt:lpstr>
      <vt:lpstr>Section Break Slide Master</vt:lpstr>
      <vt:lpstr>Office Theme</vt:lpstr>
      <vt:lpstr>PowerPoint 演示文稿</vt:lpstr>
      <vt:lpstr>Background </vt:lpstr>
      <vt:lpstr>PowerPoint 演示文稿</vt:lpstr>
      <vt:lpstr>PowerPoint 演示文稿</vt:lpstr>
      <vt:lpstr>PowerPoint 演示文稿</vt:lpstr>
      <vt:lpstr>Research Gap: UK Veterans in the Construction Industry Transition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Susan McCormack</cp:lastModifiedBy>
  <cp:revision>110</cp:revision>
  <dcterms:created xsi:type="dcterms:W3CDTF">2023-10-14T21:15:21Z</dcterms:created>
  <dcterms:modified xsi:type="dcterms:W3CDTF">2023-10-14T21:15:21Z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1033-4.2.0.7541</vt:lpwstr>
  </property>
</Properties>
</file>