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84" r:id="rId1"/>
  </p:sldMasterIdLst>
  <p:notesMasterIdLst>
    <p:notesMasterId r:id="rId22"/>
  </p:notesMasterIdLst>
  <p:sldIdLst>
    <p:sldId id="256" r:id="rId2"/>
    <p:sldId id="274" r:id="rId3"/>
    <p:sldId id="275" r:id="rId4"/>
    <p:sldId id="276" r:id="rId5"/>
    <p:sldId id="277" r:id="rId6"/>
    <p:sldId id="279" r:id="rId7"/>
    <p:sldId id="280" r:id="rId8"/>
    <p:sldId id="278" r:id="rId9"/>
    <p:sldId id="281" r:id="rId10"/>
    <p:sldId id="282" r:id="rId11"/>
    <p:sldId id="283" r:id="rId12"/>
    <p:sldId id="284" r:id="rId13"/>
    <p:sldId id="285" r:id="rId14"/>
    <p:sldId id="286" r:id="rId15"/>
    <p:sldId id="287" r:id="rId16"/>
    <p:sldId id="288" r:id="rId17"/>
    <p:sldId id="289" r:id="rId18"/>
    <p:sldId id="290" r:id="rId19"/>
    <p:sldId id="291" r:id="rId20"/>
    <p:sldId id="272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7" d="100"/>
          <a:sy n="77" d="100"/>
        </p:scale>
        <p:origin x="1314" y="5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A472D6-FB44-4B38-9548-B828FE1588F7}" type="datetimeFigureOut">
              <a:rPr lang="en-US" smtClean="0"/>
              <a:pPr/>
              <a:t>1/25/2021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156BB9-C2F0-49B0-8FDE-99BD602D37F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83943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Matrices &amp; Arrays I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5987008" cy="1752600"/>
          </a:xfrm>
        </p:spPr>
        <p:txBody>
          <a:bodyPr>
            <a:normAutofit/>
          </a:bodyPr>
          <a:lstStyle/>
          <a:p>
            <a:r>
              <a:rPr lang="en-GB" dirty="0"/>
              <a:t>ACCA7022 </a:t>
            </a:r>
          </a:p>
          <a:p>
            <a:r>
              <a:rPr lang="en-GB" dirty="0"/>
              <a:t>Advanced Statistical Programming</a:t>
            </a:r>
          </a:p>
          <a:p>
            <a:endParaRPr lang="en-GB" dirty="0"/>
          </a:p>
          <a:p>
            <a:r>
              <a:rPr lang="en-GB" sz="2000" dirty="0"/>
              <a:t>Dr Nik Whitehead</a:t>
            </a:r>
            <a:endParaRPr lang="en-GB" sz="2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Matrices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</a:t>
            </a:r>
            <a:r>
              <a:rPr lang="en-GB" i="1" dirty="0" smtClean="0"/>
              <a:t>matrix</a:t>
            </a:r>
            <a:r>
              <a:rPr lang="en-GB" dirty="0" smtClean="0"/>
              <a:t> is a vector with two additional attributes</a:t>
            </a:r>
          </a:p>
          <a:p>
            <a:pPr lvl="1"/>
            <a:r>
              <a:rPr lang="en-GB" dirty="0" smtClean="0"/>
              <a:t>The number of rows</a:t>
            </a:r>
          </a:p>
          <a:p>
            <a:pPr lvl="1"/>
            <a:r>
              <a:rPr lang="en-GB" dirty="0" smtClean="0"/>
              <a:t>The number of columns</a:t>
            </a:r>
          </a:p>
          <a:p>
            <a:r>
              <a:rPr lang="en-GB" dirty="0" smtClean="0"/>
              <a:t>They have all of the other attributes of vectors such as modes (but a vector is not a 1-column or 1-row matrix)</a:t>
            </a:r>
          </a:p>
          <a:p>
            <a:r>
              <a:rPr lang="en-GB" dirty="0" smtClean="0"/>
              <a:t>A matrix is a two-dimensional object, but the principles behind matrix operations can be extended to three-, four- or n-dimensional objects</a:t>
            </a:r>
          </a:p>
          <a:p>
            <a:pPr lvl="1"/>
            <a:r>
              <a:rPr lang="en-GB" dirty="0" smtClean="0"/>
              <a:t>Higher-order matrices are known as </a:t>
            </a:r>
            <a:r>
              <a:rPr lang="en-GB" i="1" dirty="0" smtClean="0"/>
              <a:t>arrays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67797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Creating Matrices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 smtClean="0"/>
              <a:t>All matrix row and column subscripts begin at 1, so the top left element of matrix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en-GB" dirty="0" smtClean="0"/>
              <a:t> is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a[1,1]</a:t>
            </a:r>
          </a:p>
          <a:p>
            <a:r>
              <a:rPr lang="en-GB" dirty="0" smtClean="0"/>
              <a:t>Matrices are stored in </a:t>
            </a:r>
            <a:r>
              <a:rPr lang="en-GB" i="1" dirty="0" smtClean="0"/>
              <a:t>column-major order</a:t>
            </a:r>
            <a:endParaRPr lang="en-GB" dirty="0" smtClean="0"/>
          </a:p>
          <a:p>
            <a:pPr lvl="1"/>
            <a:r>
              <a:rPr lang="en-GB" dirty="0" smtClean="0"/>
              <a:t>i.e. all of column 1 is stored before any of column 2</a:t>
            </a:r>
          </a:p>
          <a:p>
            <a:r>
              <a:rPr lang="en-GB" dirty="0" smtClean="0"/>
              <a:t>The simplest way to create a matrix is using the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matrix() </a:t>
            </a:r>
            <a:r>
              <a:rPr lang="en-GB" dirty="0" smtClean="0"/>
              <a:t>function, passing it the data, number of rows and number of columns</a:t>
            </a:r>
          </a:p>
          <a:p>
            <a:pPr marL="667512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x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&lt;-matrix(c(1,2,3,4), </a:t>
            </a:r>
            <a:r>
              <a:rPr lang="en-GB" sz="2800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nrow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=2, </a:t>
            </a:r>
            <a:r>
              <a:rPr lang="en-GB" sz="2800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ncol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=2)</a:t>
            </a:r>
            <a:endParaRPr lang="en-GB" sz="28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x</a:t>
            </a:r>
            <a:endParaRPr lang="en-GB" sz="28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[,1] [,2] </a:t>
            </a:r>
          </a:p>
          <a:p>
            <a:pPr marL="676656" lvl="2" indent="0">
              <a:buNone/>
            </a:pP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[1,]  1    3  </a:t>
            </a: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Note that this is row </a:t>
            </a:r>
            <a:r>
              <a:rPr lang="en-GB" sz="2800" dirty="0" smtClean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first</a:t>
            </a:r>
          </a:p>
          <a:p>
            <a:pPr marL="676656" lvl="2" indent="0">
              <a:buNone/>
            </a:pP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[2,]  2    4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96419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Creating Matrices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Matrices are shown in the data window as having a name, a mode, the number of rows and columns, and the data</a:t>
            </a:r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To display a row or column, call the matrix name with the column or row index</a:t>
            </a:r>
          </a:p>
          <a:p>
            <a:pPr marL="667512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x[1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,] 		</a:t>
            </a:r>
            <a:r>
              <a:rPr lang="en-GB" sz="2800" dirty="0" smtClean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Row 1</a:t>
            </a:r>
            <a:endParaRPr lang="en-GB" sz="2800" dirty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 1  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endParaRPr lang="en-GB" sz="28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67512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x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[,2] 		</a:t>
            </a:r>
            <a:r>
              <a:rPr lang="en-GB" sz="2800" dirty="0" smtClean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Column 2</a:t>
            </a:r>
            <a:endParaRPr lang="en-GB" sz="2800" dirty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 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3  4</a:t>
            </a:r>
            <a:endParaRPr lang="en-GB" sz="28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4</a:t>
            </a:fld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1640" y="2420888"/>
            <a:ext cx="5621830" cy="12961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72560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Creating Matrices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Knowing how to access individual elements allows us to build a matrix element by element</a:t>
            </a:r>
          </a:p>
          <a:p>
            <a:pPr marL="667512" lvl="2" indent="0">
              <a:buNone/>
            </a:pP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y&lt;-matrix(</a:t>
            </a:r>
            <a:r>
              <a:rPr lang="en-GB" sz="2800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nrow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=2,ncol=2)</a:t>
            </a:r>
          </a:p>
          <a:p>
            <a:pPr marL="667512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y[1,1]&lt;-1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y[2,1]&lt;-2</a:t>
            </a:r>
            <a:endParaRPr lang="en-GB" sz="28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y[1,2]&lt;-3</a:t>
            </a:r>
            <a:endParaRPr lang="en-GB" sz="28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y[2,2]&lt;-4</a:t>
            </a:r>
            <a:endParaRPr lang="en-GB" sz="28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[,</a:t>
            </a: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1] [,2] 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[1,]  1    3  	</a:t>
            </a:r>
            <a:endParaRPr lang="en-GB" sz="2800" dirty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[2,]  2    4</a:t>
            </a:r>
            <a:endParaRPr lang="en-GB" dirty="0" smtClean="0"/>
          </a:p>
          <a:p>
            <a:r>
              <a:rPr lang="en-GB" dirty="0" smtClean="0"/>
              <a:t>Note that we have to declare the blank matrix and its number of rows and columns first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38293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 smtClean="0"/>
              <a:t>Create a script to do the following using 4 different methods:</a:t>
            </a:r>
          </a:p>
          <a:p>
            <a:pPr lvl="1"/>
            <a:r>
              <a:rPr lang="en-GB" dirty="0" smtClean="0"/>
              <a:t>Create a matrix m containing 3 rows and 4 columns</a:t>
            </a:r>
          </a:p>
          <a:p>
            <a:pPr lvl="1"/>
            <a:r>
              <a:rPr lang="en-GB" dirty="0" smtClean="0"/>
              <a:t>It should contain the following data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[,</a:t>
            </a: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1] [,2] 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[,3] [,4]</a:t>
            </a:r>
            <a:endParaRPr lang="en-GB" sz="28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[1,]  1    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2    3    4  </a:t>
            </a: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endParaRPr lang="en-GB" sz="2800" dirty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[2,]  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5    6    7    8</a:t>
            </a:r>
          </a:p>
          <a:p>
            <a:pPr marL="676656" lvl="2" indent="0">
              <a:buNone/>
            </a:pP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[3,]  9  10  11  12</a:t>
            </a:r>
            <a:endParaRPr lang="en-GB" dirty="0"/>
          </a:p>
          <a:p>
            <a:endParaRPr lang="en-GB" dirty="0" smtClean="0"/>
          </a:p>
          <a:p>
            <a:r>
              <a:rPr lang="en-GB" dirty="0" smtClean="0"/>
              <a:t>Hint</a:t>
            </a:r>
          </a:p>
          <a:p>
            <a:pPr lvl="1"/>
            <a:r>
              <a:rPr lang="en-GB" dirty="0" smtClean="0"/>
              <a:t>Check the documentation for the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matrix() </a:t>
            </a:r>
            <a:r>
              <a:rPr lang="en-GB" dirty="0" smtClean="0"/>
              <a:t>argument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byrow</a:t>
            </a:r>
            <a:r>
              <a:rPr lang="en-GB" dirty="0" smtClean="0"/>
              <a:t> for an extra fifth method </a:t>
            </a:r>
            <a:r>
              <a:rPr lang="en-GB" dirty="0" smtClean="0">
                <a:sym typeface="Wingdings" panose="05000000000000000000" pitchFamily="2" charset="2"/>
              </a:rPr>
              <a:t></a:t>
            </a:r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90318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General Matrix Operations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 includes a number of matrix-specific operations</a:t>
            </a:r>
          </a:p>
          <a:p>
            <a:pPr lvl="1"/>
            <a:r>
              <a:rPr lang="en-GB" dirty="0" smtClean="0"/>
              <a:t>Addition, subtraction, division, scalar multiplication, matrix multiplication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</a:t>
            </a:r>
            <a:endParaRPr lang="en-GB" sz="28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[,1] [,2] 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[1,]  1    3  	</a:t>
            </a:r>
            <a:endParaRPr lang="en-GB" sz="2800" dirty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[2,]  2    4</a:t>
            </a:r>
            <a:endParaRPr lang="en-GB" dirty="0"/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y*y 		</a:t>
            </a:r>
            <a:r>
              <a:rPr lang="en-GB" sz="2800" dirty="0" smtClean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scalar multiplication</a:t>
            </a:r>
            <a:endParaRPr lang="en-GB" sz="2800" dirty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[,1] [,2] 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[1,]  1    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9  </a:t>
            </a: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endParaRPr lang="en-GB" sz="2800" dirty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[2,]  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4  12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18250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General Matrix Operations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Most of these work in an element-by element manner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y-2 		</a:t>
            </a:r>
            <a:r>
              <a:rPr lang="en-GB" sz="2800" dirty="0" smtClean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subtraction</a:t>
            </a:r>
            <a:endParaRPr lang="en-GB" sz="2800" dirty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[,1] [,2] 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[1,] 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-1    1  </a:t>
            </a: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endParaRPr lang="en-GB" sz="2800" dirty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[2,]  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0    2</a:t>
            </a:r>
            <a:endParaRPr lang="en-GB" dirty="0"/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sz="2800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y+y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	</a:t>
            </a:r>
            <a:r>
              <a:rPr lang="en-GB" sz="2800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</a:t>
            </a:r>
            <a:r>
              <a:rPr lang="en-GB" sz="2800" dirty="0" smtClean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addition</a:t>
            </a:r>
            <a:endParaRPr lang="en-GB" sz="2800" dirty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[,1] [,2] 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[1,]  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2    6  </a:t>
            </a: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endParaRPr lang="en-GB" sz="2800" dirty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[2,]  4  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8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18366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General Matrix Operations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/>
          <a:lstStyle/>
          <a:p>
            <a:r>
              <a:rPr lang="en-GB" dirty="0" smtClean="0"/>
              <a:t>There is a difference between matrix scalar multiplication and matrix multiplication</a:t>
            </a:r>
          </a:p>
          <a:p>
            <a:pPr lvl="1"/>
            <a:r>
              <a:rPr lang="en-GB" dirty="0" smtClean="0"/>
              <a:t>This is based upon the order in which things are multiplied together and added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y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%*% y 	</a:t>
            </a:r>
            <a:r>
              <a:rPr lang="en-GB" sz="2800" dirty="0" smtClean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matrix multiplication</a:t>
            </a:r>
            <a:endParaRPr lang="en-GB" sz="2800" dirty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[,1] [,2] 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[1,]  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7  15  </a:t>
            </a: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endParaRPr lang="en-GB" sz="2800" dirty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[2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,]10  16</a:t>
            </a:r>
            <a:endParaRPr lang="en-GB" dirty="0"/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y*y 		</a:t>
            </a:r>
            <a:r>
              <a:rPr lang="en-GB" sz="2800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</a:t>
            </a:r>
            <a:r>
              <a:rPr lang="en-GB" sz="2800" dirty="0" smtClean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matrix scalar </a:t>
            </a:r>
            <a:r>
              <a:rPr lang="en-GB" sz="2800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multiplication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[,1] [,2] 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[1,]  1    9  	</a:t>
            </a:r>
            <a:endParaRPr lang="en-GB" sz="2800" dirty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[2,]  4  12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90526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Matrix Indexing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Matrix elements can be accessed in the same way as vector elements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m</a:t>
            </a:r>
          </a:p>
          <a:p>
            <a:pPr marL="676656" lvl="2" indent="0">
              <a:buNone/>
            </a:pP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[,1] [,2] [,3] [,4]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[1,]  1    2    3    4  	</a:t>
            </a:r>
            <a:endParaRPr lang="en-GB" sz="2800" dirty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[2,]  5    6    7    8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[3,]  9  10  11  12</a:t>
            </a:r>
            <a:endParaRPr lang="en-GB" sz="2800" dirty="0"/>
          </a:p>
          <a:p>
            <a:pPr marL="676656" lvl="2" indent="0">
              <a:buNone/>
            </a:pP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m[,2:3] 	</a:t>
            </a:r>
            <a:r>
              <a:rPr lang="en-GB" sz="2800" dirty="0" smtClean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Display columns 2-3</a:t>
            </a:r>
            <a:endParaRPr lang="en-GB" sz="2800" dirty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[,1] [,2] 	</a:t>
            </a:r>
            <a:r>
              <a:rPr lang="en-GB" sz="2800" dirty="0" smtClean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Column numbers in output</a:t>
            </a:r>
            <a:endParaRPr lang="en-GB" sz="2800" dirty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[1,]  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2    3  </a:t>
            </a: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endParaRPr lang="en-GB" sz="2800" dirty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[2,] 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6    7</a:t>
            </a:r>
            <a:endParaRPr lang="en-GB" sz="28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[3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,]10  11</a:t>
            </a:r>
            <a:endParaRPr lang="en-GB" dirty="0"/>
          </a:p>
          <a:p>
            <a:r>
              <a:rPr lang="en-GB" dirty="0" smtClean="0"/>
              <a:t>Note that the column numbers are for the output matrix, not the input matrix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92850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Matrix Indexing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 smtClean="0"/>
              <a:t>Rows can be accessed in the same manner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m</a:t>
            </a:r>
          </a:p>
          <a:p>
            <a:pPr marL="676656" lvl="2" indent="0">
              <a:buNone/>
            </a:pP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[,1] [,2] [,3] [,4]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[1,]  1    2    3    4  	</a:t>
            </a:r>
            <a:endParaRPr lang="en-GB" sz="2800" dirty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[2,]  5    6    7    8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[3,]  9  10  11  12</a:t>
            </a:r>
            <a:endParaRPr lang="en-GB" sz="2800" dirty="0"/>
          </a:p>
          <a:p>
            <a:pPr marL="676656" lvl="2" indent="0">
              <a:buNone/>
            </a:pP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m[c(1,3),] 	</a:t>
            </a:r>
            <a:r>
              <a:rPr lang="en-GB" sz="2800" dirty="0" smtClean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Display rows 1 and 3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</a:p>
          <a:p>
            <a:pPr marL="676656" lvl="2" indent="0">
              <a:buNone/>
            </a:pP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[,1] [,2] [,3] [,4]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[1,]  1    2    3    4  	</a:t>
            </a:r>
            <a:r>
              <a:rPr lang="en-GB" sz="2800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Row numbers in </a:t>
            </a:r>
            <a:r>
              <a:rPr lang="en-GB" sz="2800" dirty="0" smtClean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output</a:t>
            </a:r>
            <a:endParaRPr lang="en-GB" sz="2800" dirty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[2,]  </a:t>
            </a: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9  10  11  12</a:t>
            </a:r>
            <a:endParaRPr lang="en-GB" sz="2800" dirty="0"/>
          </a:p>
          <a:p>
            <a:r>
              <a:rPr lang="en-GB" dirty="0" smtClean="0"/>
              <a:t>Note that the row numbers are for the output matrix, not the input matrix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523765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Matrix Indexing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 smtClean="0"/>
              <a:t>You can also assign values to submatrices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m</a:t>
            </a:r>
          </a:p>
          <a:p>
            <a:pPr marL="676656" lvl="2" indent="0">
              <a:buNone/>
            </a:pP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[,1] [,2] [,3] [,4]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[1,]  1    2    3    4  	</a:t>
            </a:r>
            <a:endParaRPr lang="en-GB" sz="2800" dirty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[2,]  5    6    7    8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[3,]  9  10  11  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12</a:t>
            </a:r>
          </a:p>
          <a:p>
            <a:pPr marL="676656" lvl="2" indent="0">
              <a:buNone/>
            </a:pPr>
            <a:r>
              <a:rPr lang="en-GB" sz="2800" dirty="0" smtClean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Create a 2x3 matrix and insert into cols 3:4</a:t>
            </a:r>
            <a:endParaRPr lang="en-GB" sz="2800" dirty="0">
              <a:solidFill>
                <a:schemeClr val="accent5">
                  <a:lumMod val="75000"/>
                </a:schemeClr>
              </a:solidFill>
            </a:endParaRPr>
          </a:p>
          <a:p>
            <a:pPr marL="676656" lvl="2" indent="0">
              <a:buNone/>
            </a:pP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m[,3:4]&lt;- matrix(c(1,2,3,4,5,6), </a:t>
            </a:r>
            <a:r>
              <a:rPr lang="en-GB" sz="2800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nrow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=3)</a:t>
            </a:r>
          </a:p>
          <a:p>
            <a:pPr marL="676656" lvl="2" indent="0">
              <a:buNone/>
            </a:pP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[,1] [,2] [,3] [,4]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[1,]  1    2    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    </a:t>
            </a: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 </a:t>
            </a:r>
            <a:endParaRPr lang="en-GB" sz="2800" dirty="0" smtClean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[2,]  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5    6    2    5</a:t>
            </a:r>
          </a:p>
          <a:p>
            <a:pPr marL="676656" lvl="2" indent="0">
              <a:buNone/>
            </a:pP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[3,]  </a:t>
            </a: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9  10   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3    6</a:t>
            </a:r>
            <a:endParaRPr lang="en-GB" sz="2800" dirty="0"/>
          </a:p>
          <a:p>
            <a:pPr marL="676656" lvl="2" indent="0">
              <a:buNone/>
            </a:pPr>
            <a:endParaRPr lang="en-GB" sz="2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12</a:t>
            </a:fld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2915816" y="5229200"/>
            <a:ext cx="1152128" cy="1440160"/>
          </a:xfrm>
          <a:prstGeom prst="rect">
            <a:avLst/>
          </a:prstGeom>
          <a:noFill/>
          <a:ln w="57150"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951628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Matrix Indexing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 smtClean="0"/>
              <a:t>Negative subscripts, used with vectors to exclude elements, also work with matrices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m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[,1] [,2] [,3] [,4]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[1,]  1    2    3    4  	</a:t>
            </a:r>
            <a:endParaRPr lang="en-GB" sz="2800" dirty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[2,]  5    6    7    8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[3,]  9  10  11  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12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m[-2,-3]</a:t>
            </a:r>
            <a:endParaRPr lang="en-GB" sz="28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[,1] [,2] [,3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]</a:t>
            </a:r>
            <a:endParaRPr lang="en-GB" sz="28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[1,]  1    2    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  </a:t>
            </a: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endParaRPr lang="en-GB" sz="2800" dirty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[2,]  </a:t>
            </a: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9  10  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12</a:t>
            </a:r>
            <a:endParaRPr lang="en-GB" sz="2800" dirty="0"/>
          </a:p>
          <a:p>
            <a:pPr marL="676656" lvl="2" indent="0">
              <a:buNone/>
            </a:pPr>
            <a:endParaRPr lang="en-GB" sz="2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204318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 smtClean="0"/>
              <a:t>Create a script to do the following:</a:t>
            </a:r>
          </a:p>
          <a:p>
            <a:pPr lvl="1"/>
            <a:r>
              <a:rPr lang="en-GB" dirty="0" smtClean="0"/>
              <a:t>Create a matrix m containing: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[,</a:t>
            </a: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1] [,2] 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[,3] [,4]</a:t>
            </a:r>
            <a:endParaRPr lang="en-GB" sz="28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[1,]  1    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2    3    4  </a:t>
            </a: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endParaRPr lang="en-GB" sz="2800" dirty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[2,]  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5    6    7    8</a:t>
            </a:r>
          </a:p>
          <a:p>
            <a:pPr marL="676656" lvl="2" indent="0">
              <a:buNone/>
            </a:pP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[3,]  9  10  11  12</a:t>
            </a:r>
            <a:endParaRPr lang="en-GB" dirty="0"/>
          </a:p>
          <a:p>
            <a:pPr lvl="1"/>
            <a:r>
              <a:rPr lang="en-GB" dirty="0" smtClean="0"/>
              <a:t>Extract row 3 into a vector row3</a:t>
            </a:r>
          </a:p>
          <a:p>
            <a:pPr lvl="1"/>
            <a:r>
              <a:rPr lang="en-GB" dirty="0" smtClean="0"/>
              <a:t>Extract column 2 into a vector col2</a:t>
            </a:r>
          </a:p>
          <a:p>
            <a:pPr lvl="1"/>
            <a:r>
              <a:rPr lang="en-GB" dirty="0" smtClean="0"/>
              <a:t>Insert the submatrix below into rows 2-3, columns 1-2 of your matrix (there are several ways to do this)</a:t>
            </a:r>
          </a:p>
          <a:p>
            <a:pPr marL="676656" lvl="2" indent="0">
              <a:buNone/>
            </a:pP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1    0</a:t>
            </a: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endParaRPr lang="en-GB" sz="2800" dirty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0    1</a:t>
            </a:r>
          </a:p>
          <a:p>
            <a:pPr marL="676656" lvl="2" indent="0">
              <a:buNone/>
            </a:pPr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975023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apply() Function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*apply() functions are some of R’s most useful and frequently used</a:t>
            </a:r>
          </a:p>
          <a:p>
            <a:r>
              <a:rPr lang="en-GB" dirty="0" smtClean="0"/>
              <a:t>These tell R to call a user-specified function on each row or column of a matrix</a:t>
            </a:r>
          </a:p>
          <a:p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pply(m,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dimcode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, f,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fargs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lvl="1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lang="en-GB" dirty="0" smtClean="0"/>
              <a:t> – the matrix</a:t>
            </a:r>
          </a:p>
          <a:p>
            <a:pPr lvl="1"/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imcode</a:t>
            </a:r>
            <a:r>
              <a:rPr lang="en-GB" dirty="0" smtClean="0"/>
              <a:t> – the dimension (1 for rows, 2 for columns)</a:t>
            </a:r>
          </a:p>
          <a:p>
            <a:pPr lvl="1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f</a:t>
            </a:r>
            <a:r>
              <a:rPr lang="en-GB" dirty="0" smtClean="0"/>
              <a:t> – the function to be applied</a:t>
            </a:r>
          </a:p>
          <a:p>
            <a:pPr lvl="1"/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args</a:t>
            </a:r>
            <a:r>
              <a:rPr lang="en-GB" dirty="0" smtClean="0"/>
              <a:t> – (optional) arguments to be applied to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f</a:t>
            </a:r>
          </a:p>
          <a:p>
            <a:endParaRPr lang="en-GB" dirty="0"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715812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apply() Function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 smtClean="0"/>
              <a:t>Suppose we want the means of each row/column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m</a:t>
            </a:r>
          </a:p>
          <a:p>
            <a:pPr marL="676656" lvl="2" indent="0">
              <a:buNone/>
            </a:pP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[,1] [,2] [,3] [,4]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[1,]  1    2    3    4  	</a:t>
            </a:r>
            <a:endParaRPr lang="en-GB" sz="2800" dirty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[2,]  5    6    7    8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[3,]  9  10  11  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12</a:t>
            </a:r>
          </a:p>
          <a:p>
            <a:pPr marL="676656" lvl="2" indent="0">
              <a:buNone/>
            </a:pPr>
            <a:endParaRPr lang="en-GB" sz="2800" dirty="0" smtClean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sz="2800" dirty="0" smtClean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Calculate means using apply()</a:t>
            </a:r>
            <a:endParaRPr lang="en-GB" sz="2800" dirty="0">
              <a:solidFill>
                <a:schemeClr val="accent5">
                  <a:lumMod val="75000"/>
                </a:schemeClr>
              </a:solidFill>
            </a:endParaRP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apply(m, 1, mean)</a:t>
            </a:r>
            <a:endParaRPr lang="en-GB" sz="28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[1,]  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2.5  6.5  10.5</a:t>
            </a:r>
            <a:endParaRPr lang="en-GB" sz="28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apply(m, 2, mean)</a:t>
            </a:r>
            <a:endParaRPr lang="en-GB" sz="28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[1,]  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5  6  7  8</a:t>
            </a:r>
            <a:endParaRPr lang="en-GB" sz="28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7992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apply() Function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We can also apply user-defined functions</a:t>
            </a:r>
          </a:p>
          <a:p>
            <a:r>
              <a:rPr lang="en-GB" dirty="0" smtClean="0"/>
              <a:t>Suppose we want a function to divide by 2</a:t>
            </a:r>
          </a:p>
          <a:p>
            <a:pPr marL="676656" lvl="2" indent="0">
              <a:buNone/>
            </a:pPr>
            <a:r>
              <a:rPr lang="en-GB" sz="2800" dirty="0" smtClean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Define halve function</a:t>
            </a:r>
          </a:p>
          <a:p>
            <a:pPr marL="676656" lvl="2" indent="0">
              <a:buNone/>
            </a:pP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halve&lt;-function(x) x/2</a:t>
            </a:r>
            <a:endParaRPr lang="en-GB" sz="28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sz="2800" dirty="0" smtClean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Apply halve function</a:t>
            </a:r>
          </a:p>
          <a:p>
            <a:pPr marL="676656" lvl="2" indent="0">
              <a:buNone/>
            </a:pP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apply(m, 1, halve)</a:t>
            </a:r>
          </a:p>
          <a:p>
            <a:pPr marL="676656" lvl="2" indent="0">
              <a:buNone/>
            </a:pP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</a:t>
            </a: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[,1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]  </a:t>
            </a: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[,2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]  </a:t>
            </a: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[,3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]</a:t>
            </a:r>
            <a:endParaRPr lang="en-GB" sz="28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[1,]  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0.5  2.5  4.5 </a:t>
            </a: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endParaRPr lang="en-GB" sz="2800" dirty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[2,]  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1.0  3.0  5.0</a:t>
            </a:r>
          </a:p>
          <a:p>
            <a:pPr marL="676656" lvl="2" indent="0">
              <a:buNone/>
            </a:pP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</a:t>
            </a: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3,]  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1.5  3.5  5.5</a:t>
            </a:r>
          </a:p>
          <a:p>
            <a:pPr marL="676656" lvl="2" indent="0">
              <a:buNone/>
            </a:pP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[4,]  2.0  4.0  6.0</a:t>
            </a:r>
            <a:endParaRPr lang="en-GB" sz="28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 smtClean="0"/>
          </a:p>
          <a:p>
            <a:r>
              <a:rPr lang="en-GB" dirty="0" smtClean="0"/>
              <a:t>What is wrong with this?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01266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apply() Function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output is a 4x3 matrix, not a 3x4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pply() </a:t>
            </a:r>
            <a:r>
              <a:rPr lang="en-GB" dirty="0" smtClean="0"/>
              <a:t>always does this</a:t>
            </a:r>
          </a:p>
          <a:p>
            <a:pPr lvl="1"/>
            <a:r>
              <a:rPr lang="en-GB" dirty="0" smtClean="0"/>
              <a:t>If the function applied returns a vector of k components then the output of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apply() </a:t>
            </a:r>
            <a:r>
              <a:rPr lang="en-GB" dirty="0" smtClean="0"/>
              <a:t>will have k rows</a:t>
            </a:r>
          </a:p>
          <a:p>
            <a:r>
              <a:rPr lang="en-GB" dirty="0" smtClean="0"/>
              <a:t>We can get around this by transposing the result using the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t() </a:t>
            </a:r>
            <a:r>
              <a:rPr lang="en-GB" dirty="0" smtClean="0"/>
              <a:t>function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t(apply(m</a:t>
            </a: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1, halve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))</a:t>
            </a:r>
            <a:endParaRPr lang="en-GB" sz="28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[,1] 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[,</a:t>
            </a: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2] 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[,</a:t>
            </a: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]  [,4]</a:t>
            </a:r>
            <a:endParaRPr lang="en-GB" sz="28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[1,]  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0.5     1  1.5     2</a:t>
            </a: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endParaRPr lang="en-GB" sz="2800" dirty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[2,]  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2.5     3  3.5     4</a:t>
            </a:r>
          </a:p>
          <a:p>
            <a:pPr marL="676656" lvl="2" indent="0">
              <a:buNone/>
            </a:pP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</a:t>
            </a: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3,]  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4.5     5  5.5     6</a:t>
            </a:r>
            <a:endParaRPr lang="en-GB" dirty="0" smtClean="0"/>
          </a:p>
          <a:p>
            <a:pPr marL="676656" lvl="2" indent="0">
              <a:buNone/>
            </a:pPr>
            <a:endParaRPr lang="en-GB" sz="28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05940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Exercise and Homework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91264" cy="5877272"/>
          </a:xfrm>
        </p:spPr>
        <p:txBody>
          <a:bodyPr>
            <a:normAutofit/>
          </a:bodyPr>
          <a:lstStyle/>
          <a:p>
            <a:r>
              <a:rPr lang="en-GB" dirty="0" smtClean="0"/>
              <a:t>Create a script to do the following:</a:t>
            </a:r>
          </a:p>
          <a:p>
            <a:pPr lvl="1"/>
            <a:r>
              <a:rPr lang="en-GB" dirty="0" smtClean="0"/>
              <a:t>Create a matrix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lang="en-GB" dirty="0" smtClean="0"/>
              <a:t> containing: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[,</a:t>
            </a: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1] [,2] 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[,3] [,4]</a:t>
            </a:r>
            <a:endParaRPr lang="en-GB" sz="28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[1,]  1    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2    3    4  </a:t>
            </a: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endParaRPr lang="en-GB" sz="2800" dirty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[2,]  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5    6    7    8</a:t>
            </a:r>
          </a:p>
          <a:p>
            <a:pPr marL="676656" lvl="2" indent="0">
              <a:buNone/>
            </a:pP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[3,]  9  10  11  12</a:t>
            </a:r>
            <a:endParaRPr lang="en-GB" dirty="0"/>
          </a:p>
          <a:p>
            <a:pPr lvl="1"/>
            <a:r>
              <a:rPr lang="en-GB" dirty="0" smtClean="0"/>
              <a:t>Create a function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square() </a:t>
            </a:r>
            <a:r>
              <a:rPr lang="en-GB" dirty="0" smtClean="0"/>
              <a:t>to square all elements passed to it</a:t>
            </a:r>
          </a:p>
          <a:p>
            <a:pPr lvl="1"/>
            <a:r>
              <a:rPr lang="en-GB" dirty="0" smtClean="0"/>
              <a:t>Apply square to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lang="en-GB" dirty="0" smtClean="0"/>
              <a:t> and note the format of the result</a:t>
            </a:r>
          </a:p>
          <a:p>
            <a:pPr lvl="1"/>
            <a:r>
              <a:rPr lang="en-GB" dirty="0" smtClean="0"/>
              <a:t>Transpose the result of applying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square() </a:t>
            </a:r>
            <a:r>
              <a:rPr lang="en-GB" dirty="0" smtClean="0"/>
              <a:t>to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lang="en-GB" dirty="0" smtClean="0"/>
              <a:t> and make sure it produces what you expect</a:t>
            </a:r>
            <a:endParaRPr lang="en-GB" dirty="0"/>
          </a:p>
          <a:p>
            <a:pPr lvl="1"/>
            <a:r>
              <a:rPr lang="en-GB" dirty="0" smtClean="0"/>
              <a:t>What happens if you run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square(3) </a:t>
            </a:r>
            <a:r>
              <a:rPr lang="en-GB" dirty="0" smtClean="0">
                <a:cs typeface="Arial" panose="020B0604020202020204" pitchFamily="34" charset="0"/>
              </a:rPr>
              <a:t>or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square(2:4)</a:t>
            </a:r>
            <a:r>
              <a:rPr lang="en-GB" dirty="0" smtClean="0"/>
              <a:t>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361750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Looking ahead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Next week: More Matrices &amp; Arrays</a:t>
            </a:r>
          </a:p>
          <a:p>
            <a:endParaRPr lang="en-GB" dirty="0" smtClean="0"/>
          </a:p>
          <a:p>
            <a:r>
              <a:rPr lang="en-GB" dirty="0" smtClean="0"/>
              <a:t>Homework: </a:t>
            </a:r>
          </a:p>
          <a:p>
            <a:pPr lvl="1"/>
            <a:r>
              <a:rPr lang="en-GB" dirty="0" smtClean="0"/>
              <a:t>Read sections 3.1-3.3 of </a:t>
            </a:r>
            <a:r>
              <a:rPr lang="en-GB" dirty="0" err="1" smtClean="0"/>
              <a:t>Matloff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20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ik2013">
  <a:themeElements>
    <a:clrScheme name="Story">
      <a:dk1>
        <a:sysClr val="windowText" lastClr="000000"/>
      </a:dk1>
      <a:lt1>
        <a:sysClr val="window" lastClr="FFFFFF"/>
      </a:lt1>
      <a:dk2>
        <a:srgbClr val="212121"/>
      </a:dk2>
      <a:lt2>
        <a:srgbClr val="CDD4D7"/>
      </a:lt2>
      <a:accent1>
        <a:srgbClr val="1D86CD"/>
      </a:accent1>
      <a:accent2>
        <a:srgbClr val="732E9A"/>
      </a:accent2>
      <a:accent3>
        <a:srgbClr val="B50B1B"/>
      </a:accent3>
      <a:accent4>
        <a:srgbClr val="E8950E"/>
      </a:accent4>
      <a:accent5>
        <a:srgbClr val="55992B"/>
      </a:accent5>
      <a:accent6>
        <a:srgbClr val="2C9C89"/>
      </a:accent6>
      <a:hlink>
        <a:srgbClr val="EC4D4D"/>
      </a:hlink>
      <a:folHlink>
        <a:srgbClr val="F8CE8A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Nik2013</Template>
  <TotalTime>29439</TotalTime>
  <Words>1577</Words>
  <Application>Microsoft Office PowerPoint</Application>
  <PresentationFormat>On-screen Show (4:3)</PresentationFormat>
  <Paragraphs>228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7" baseType="lpstr">
      <vt:lpstr>Arial</vt:lpstr>
      <vt:lpstr>Calibri</vt:lpstr>
      <vt:lpstr>Georgia</vt:lpstr>
      <vt:lpstr>Trebuchet MS</vt:lpstr>
      <vt:lpstr>Wingdings</vt:lpstr>
      <vt:lpstr>Wingdings 2</vt:lpstr>
      <vt:lpstr>Nik2013</vt:lpstr>
      <vt:lpstr> Matrices &amp; Arrays I</vt:lpstr>
      <vt:lpstr>Matrices</vt:lpstr>
      <vt:lpstr>Creating Matrices</vt:lpstr>
      <vt:lpstr>Creating Matrices</vt:lpstr>
      <vt:lpstr>Creating Matrices</vt:lpstr>
      <vt:lpstr>Exercise</vt:lpstr>
      <vt:lpstr>General Matrix Operations</vt:lpstr>
      <vt:lpstr>General Matrix Operations</vt:lpstr>
      <vt:lpstr>General Matrix Operations</vt:lpstr>
      <vt:lpstr>Matrix Indexing</vt:lpstr>
      <vt:lpstr>Matrix Indexing</vt:lpstr>
      <vt:lpstr>Matrix Indexing</vt:lpstr>
      <vt:lpstr>Matrix Indexing</vt:lpstr>
      <vt:lpstr>Exercise</vt:lpstr>
      <vt:lpstr>The apply() Function</vt:lpstr>
      <vt:lpstr>The apply() Function</vt:lpstr>
      <vt:lpstr>The apply() Function</vt:lpstr>
      <vt:lpstr>The apply() Function</vt:lpstr>
      <vt:lpstr>Exercise and Homework</vt:lpstr>
      <vt:lpstr>Looking ahead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ACCA5021 Statistical Programming</dc:title>
  <dc:creator>NJW</dc:creator>
  <cp:lastModifiedBy>Nik Whitehead</cp:lastModifiedBy>
  <cp:revision>418</cp:revision>
  <dcterms:created xsi:type="dcterms:W3CDTF">2011-09-13T10:27:46Z</dcterms:created>
  <dcterms:modified xsi:type="dcterms:W3CDTF">2021-01-25T10:27:12Z</dcterms:modified>
</cp:coreProperties>
</file>