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Agrandir Wide" panose="020B0604020202020204" charset="0"/>
      <p:regular r:id="rId17"/>
    </p:embeddedFont>
    <p:embeddedFont>
      <p:font typeface="Agrandir Wide Bold" panose="020B0604020202020204" charset="0"/>
      <p:regular r:id="rId18"/>
    </p:embeddedFont>
    <p:embeddedFont>
      <p:font typeface="Anantason ExtraCondensed Bold" panose="020B0604020202020204" charset="-34"/>
      <p:regular r:id="rId19"/>
    </p:embeddedFont>
    <p:embeddedFont>
      <p:font typeface="Anantason ExtraCondensed Bold Italics" panose="020B0604020202020204" charset="-34"/>
      <p:regular r:id="rId20"/>
    </p:embeddedFont>
    <p:embeddedFont>
      <p:font typeface="Open Sans" panose="020B0606030504020204" pitchFamily="34" charset="0"/>
      <p:regular r:id="rId21"/>
    </p:embeddedFont>
    <p:embeddedFont>
      <p:font typeface="Open Sans Bold" panose="020B0806030504020204" charset="0"/>
      <p:regular r:id="rId22"/>
    </p:embeddedFont>
    <p:embeddedFont>
      <p:font typeface="Questrial" pitchFamily="2"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2" d="100"/>
          <a:sy n="42" d="100"/>
        </p:scale>
        <p:origin x="94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02.06.2026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Good morning/afternoon everyone. This presentation examines recruitment and selection strategies that can support </a:t>
            </a:r>
            <a:r>
              <a:rPr lang="en-US" dirty="0" err="1"/>
              <a:t>organisational</a:t>
            </a:r>
            <a:r>
              <a:rPr lang="en-US" dirty="0"/>
              <a:t> transformation at Rolls-Royce Holdings plc. As one of the world's leading engineering and aerospace </a:t>
            </a:r>
            <a:r>
              <a:rPr lang="en-US" dirty="0" err="1"/>
              <a:t>organisations</a:t>
            </a:r>
            <a:r>
              <a:rPr lang="en-US" dirty="0"/>
              <a:t>, Rolls-Royce is undergoing significant transformation driven by </a:t>
            </a:r>
            <a:r>
              <a:rPr lang="en-US" dirty="0" err="1"/>
              <a:t>digitalisation</a:t>
            </a:r>
            <a:r>
              <a:rPr lang="en-US" dirty="0"/>
              <a:t>, sustainability objectives, advanced manufacturing technologies, and increased global competition. Successful transformation requires more than technological investment; it depends on attracting, selecting, and retaining talented employees with the skills needed to drive change. This presentation evaluates recruitment processes, interview methods, questioning techniques, and strategic recommendations that can help Rolls-Royce recruit future-ready employees capable of supporting long-term </a:t>
            </a:r>
            <a:r>
              <a:rPr lang="en-US" dirty="0" err="1"/>
              <a:t>organisational</a:t>
            </a:r>
            <a:r>
              <a:rPr lang="en-US" dirty="0"/>
              <a:t> success.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Rolls-Royce operates in an increasingly competitive and technology-driven environment. Digital manufacturing, artificial intelligence, sustainability commitments, and Industry 4.0 technologies are transforming how the organisation operates. However, successful transformation depends not only on technology but also on people. The organisation must recruit employees who possess technical expertise, adaptability, leadership capability, and innovation skills. This presentation evaluates recruitment and selection strategies that can help Rolls-Royce secure the right talent at the right time. Effective recruitment supports organisational performance, workforce agility, innovation capability, and long-term competitive advantage.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Several factors are driving organisational transformation at Rolls-Royce. Digital manufacturing technologies are improving operational efficiency and productivity. Artificial intelligence is supporting predictive maintenance and advanced decision-making processes. Industry 4.0 technologies are creating smarter and more connected production systems. At the same time, net-zero sustainability commitments require innovative engineering solutions and new workforce capabilities. These developments create significant recruitment challenges because transformation requires employees who can operate effectively in dynamic and rapidly changing environments. Therefore, attracting skilled professionals becomes essential for maintaining competitiveness and achieving strategic objectives.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support transformation effectively, Rolls-Royce requires several specialist roles. Change Managers help employees adapt to organisational change and reduce resistance. Digital Transformation Managers oversee technology implementation and innovation initiatives. Project Managers coordinate transformation programmes and ensure successful delivery. Data Analysts provide insights that support evidence-based decision-making, while Cyber Security Specialists protect digital systems and critical infrastructure from emerging threats. These positions contribute directly to transformation success. Recruiting individuals with the appropriate technical competencies, leadership qualities, and problem-solving abilities enables Rolls-Royce to strengthen organisational resilience and sustain future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Recruitment should follow a structured process to ensure the selection of suitable candidates. Workforce planning identifies future staffing requirements aligned with strategic goals. Job analysis determines the responsibilities and competencies required for each role. This information informs the development of job descriptions and person specifications. Suitable advertising channels attract qualified candidates, while screening processes help narrow the applicant pool. Interviews and assessments allow recruiters to evaluate candidate suitability before making selection decisions. According to Potočnik, Anderson and Zhou (2021), structured recruitment systems improve hiring quality, reduce bias, and strengthen organisational effectiveness. Therefore, a systematic recruitment process is essential during organisational transformation.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Job analysis forms the foundation of successful recruitment. For the Digital Transformation Manager position, responsibilities include leading transformation initiatives, coordinating stakeholders, driving innovation programmes, managing organisational change, and monitoring project outcomes. Beyond technical expertise, candidates must demonstrate leadership capability, strategic thinking, communication skills, digital competence, and problem-solving ability. These competencies are necessary because transformation projects often involve uncertainty, resistance to change, and complex stakeholder relationships. Conducting effective job analysis enables Rolls-Royce to identify precisely what knowledge, skills, and behaviours are required, improving recruitment accuracy and reducing the likelihood of poor hiring decisions.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Job descriptions and person specifications perform different but complementary functions. The job description explains the responsibilities, duties, and expectations associated with the role. This helps applicants understand what the organisation requires. The person specification outlines the qualifications, experience, skills, and competencies needed to perform successfully. Essential requirements for a Digital Transformation Manager include leadership capability, transformation experience, digital knowledge, and relevant educational qualifications. Desirable requirements include aerospace industry experience and project management certifications. Together, these documents improve recruitment effectiveness by ensuring candidates are assessed against clearly defined organisational requirements.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Selecting appropriate recruitment channels is critical for attracting high-quality candidates. LinkedIn provides access to a global pool of skilled professionals and supports employer branding activities. Corporate career portals allow organisations to communicate their values, culture, and opportunities directly to applicants. Professional engineering networks are particularly valuable for sourcing specialist technical talent. Graduate recruitment programmes help develop future leaders and support long-term workforce planning. By combining multiple recruitment channels, Rolls-Royce can expand its talent pool, improve candidate quality, and ensure access to individuals with the specialised skills required for organisational transformation.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Structured interviews involve asking all candidates the same predetermined questions. This approach improves consistency, fairness, and objectivity during the selection process. Structured interviews reduce interviewer bias and enable more reliable comparisons between candidates. They are particularly suitable for roles such as Project Managers, Data Analysts, and Cyber Security Specialists where technical competencies can be assessed systematically. Although structured interviews provide high reliability, they can sometimes limit flexibility and restrict opportunities for deeper exploration of candidate responses. Nevertheless, they remain one of the most effective methods for ensuring fair and evidence-based recruitment decisions.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Panel interviews involve multiple interviewers assessing candidates simultaneously. In this example, the panel consists of an HR Director, Technical Manager, and Transformation Lead. This approach provides diverse perspectives and reduces the influence of individual bias. Panel interviews are particularly useful for senior leadership and strategic transformation roles because they allow organisations to evaluate candidates from multiple viewpoints. However, they can be challenging to schedule and may increase pressure on candidates. Despite these limitations, panel interviews improve decision quality and support more balanced recruitment outcomes for critical organisational positions.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Face-to-face interviews allow recruiters to observe non-verbal communication, assess interpersonal skills, and build stronger relationships with candidates. These benefits are particularly valuable when recruiting transformation leaders who must influence stakeholders and manage change. However, face-to-face interviews involve higher costs and scheduling challenges. Virtual interviews offer greater flexibility, reduced costs, and access to wider talent pools. According to Naidu et al. (2025), virtual interviewing improves accessibility and convenience, while Breitkopf et al. (2022) highlight its efficiency advantages. Rolls-Royce should therefore adopt a hybrid approach that combines virtual screening with face-to-face assessment for final-stage candidates.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Several strategic recommendations can strengthen recruitment effectiveness during organisational transformation. First, competency-based recruitment should be adopted because it focuses on behaviours and capabilities that predict future performance. Second, hybrid interviewing approaches should combine the efficiency of virtual methods with the deeper assessment opportunities provided by face-to-face interviews. Third, Rolls-Royce should expand its use of digital recruitment platforms to access global talent. Fourth, diversity and inclusion initiatives should be strengthened to enhance innovation and reduce bias. Finally, long-term talent pipelines should be developed through graduate programmes and succession planning. These actions improve workforce agility, innovation capability, and organisational resilience.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conclusion, organisational transformation at Rolls-Royce depends heavily on attracting and selecting the right talent. Digitalisation, sustainability objectives, and advanced manufacturing technologies require employees who possess both technical expertise and strong behavioural competencies. Effective recruitment processes, comprehensive job analysis, structured interviews, competency-based assessment, and hybrid interviewing strategies all contribute to better hiring decisions. Furthermore, strategic investments in digital recruitment channels, diversity initiatives, and long-term talent development can strengthen workforce capability and support future organisational success. Ultimately, recruitment should be viewed as a strategic investment that enables Rolls-Royce to maintain innovation, competitiveness, and sustainable growth in an increasingly complex business environment.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8.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Freeform 2"/>
          <p:cNvSpPr/>
          <p:nvPr/>
        </p:nvSpPr>
        <p:spPr>
          <a:xfrm flipH="1" flipV="1">
            <a:off x="4939991" y="7804207"/>
            <a:ext cx="11851670" cy="11873257"/>
          </a:xfrm>
          <a:custGeom>
            <a:avLst/>
            <a:gdLst/>
            <a:ahLst/>
            <a:cxnLst/>
            <a:rect l="l" t="t" r="r" b="b"/>
            <a:pathLst>
              <a:path w="11851670" h="11873257">
                <a:moveTo>
                  <a:pt x="11851670" y="11873258"/>
                </a:moveTo>
                <a:lnTo>
                  <a:pt x="0" y="11873258"/>
                </a:lnTo>
                <a:lnTo>
                  <a:pt x="0" y="0"/>
                </a:lnTo>
                <a:lnTo>
                  <a:pt x="11851670" y="0"/>
                </a:lnTo>
                <a:lnTo>
                  <a:pt x="11851670" y="11873258"/>
                </a:lnTo>
                <a:close/>
              </a:path>
            </a:pathLst>
          </a:custGeom>
          <a:blipFill>
            <a:blip r:embed="rId3"/>
            <a:stretch>
              <a:fillRect/>
            </a:stretch>
          </a:blipFill>
        </p:spPr>
      </p:sp>
      <p:sp>
        <p:nvSpPr>
          <p:cNvPr id="3" name="Freeform 3"/>
          <p:cNvSpPr/>
          <p:nvPr/>
        </p:nvSpPr>
        <p:spPr>
          <a:xfrm flipH="1">
            <a:off x="14445113" y="5143500"/>
            <a:ext cx="6006535" cy="3239695"/>
          </a:xfrm>
          <a:custGeom>
            <a:avLst/>
            <a:gdLst/>
            <a:ahLst/>
            <a:cxnLst/>
            <a:rect l="l" t="t" r="r" b="b"/>
            <a:pathLst>
              <a:path w="6006535" h="3239695">
                <a:moveTo>
                  <a:pt x="6006535" y="0"/>
                </a:moveTo>
                <a:lnTo>
                  <a:pt x="0" y="0"/>
                </a:lnTo>
                <a:lnTo>
                  <a:pt x="0" y="3239695"/>
                </a:lnTo>
                <a:lnTo>
                  <a:pt x="6006535" y="3239695"/>
                </a:lnTo>
                <a:lnTo>
                  <a:pt x="6006535"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flipV="1">
            <a:off x="-6193963" y="-1294147"/>
            <a:ext cx="11851670" cy="11873257"/>
          </a:xfrm>
          <a:custGeom>
            <a:avLst/>
            <a:gdLst/>
            <a:ahLst/>
            <a:cxnLst/>
            <a:rect l="l" t="t" r="r" b="b"/>
            <a:pathLst>
              <a:path w="11851670" h="11873257">
                <a:moveTo>
                  <a:pt x="0" y="11873258"/>
                </a:moveTo>
                <a:lnTo>
                  <a:pt x="11851669" y="11873258"/>
                </a:lnTo>
                <a:lnTo>
                  <a:pt x="11851669" y="0"/>
                </a:lnTo>
                <a:lnTo>
                  <a:pt x="0" y="0"/>
                </a:lnTo>
                <a:lnTo>
                  <a:pt x="0" y="11873258"/>
                </a:lnTo>
                <a:close/>
              </a:path>
            </a:pathLst>
          </a:custGeom>
          <a:blipFill>
            <a:blip r:embed="rId3">
              <a:alphaModFix amt="60000"/>
            </a:blip>
            <a:stretch>
              <a:fillRect/>
            </a:stretch>
          </a:blipFill>
        </p:spPr>
      </p:sp>
      <p:sp>
        <p:nvSpPr>
          <p:cNvPr id="5" name="TextBox 5"/>
          <p:cNvSpPr txBox="1"/>
          <p:nvPr/>
        </p:nvSpPr>
        <p:spPr>
          <a:xfrm>
            <a:off x="1028700" y="483942"/>
            <a:ext cx="15936298" cy="3879943"/>
          </a:xfrm>
          <a:prstGeom prst="rect">
            <a:avLst/>
          </a:prstGeom>
        </p:spPr>
        <p:txBody>
          <a:bodyPr lIns="0" tIns="0" rIns="0" bIns="0" rtlCol="0" anchor="t">
            <a:spAutoFit/>
          </a:bodyPr>
          <a:lstStyle/>
          <a:p>
            <a:pPr algn="ctr">
              <a:lnSpc>
                <a:spcPts val="10318"/>
              </a:lnSpc>
            </a:pPr>
            <a:r>
              <a:rPr lang="en-US" sz="7370" b="1" i="1">
                <a:solidFill>
                  <a:srgbClr val="5C584E"/>
                </a:solidFill>
                <a:latin typeface="Anantason ExtraCondensed Bold Italics"/>
                <a:ea typeface="Anantason ExtraCondensed Bold Italics"/>
                <a:cs typeface="Anantason ExtraCondensed Bold Italics"/>
                <a:sym typeface="Anantason ExtraCondensed Bold Italics"/>
              </a:rPr>
              <a:t>RECRUITING TALENT FOR ORGANISATIONAL TRANSFORMATION AT ROLLS-ROYCE HOLDINGS PLC</a:t>
            </a:r>
          </a:p>
        </p:txBody>
      </p:sp>
      <p:sp>
        <p:nvSpPr>
          <p:cNvPr id="6" name="Freeform 6"/>
          <p:cNvSpPr/>
          <p:nvPr/>
        </p:nvSpPr>
        <p:spPr>
          <a:xfrm flipH="1">
            <a:off x="2473723" y="3809267"/>
            <a:ext cx="11971391" cy="4294736"/>
          </a:xfrm>
          <a:custGeom>
            <a:avLst/>
            <a:gdLst/>
            <a:ahLst/>
            <a:cxnLst/>
            <a:rect l="l" t="t" r="r" b="b"/>
            <a:pathLst>
              <a:path w="11971391" h="4294736">
                <a:moveTo>
                  <a:pt x="11971390" y="0"/>
                </a:moveTo>
                <a:lnTo>
                  <a:pt x="0" y="0"/>
                </a:lnTo>
                <a:lnTo>
                  <a:pt x="0" y="4294737"/>
                </a:lnTo>
                <a:lnTo>
                  <a:pt x="11971390" y="4294737"/>
                </a:lnTo>
                <a:lnTo>
                  <a:pt x="11971390" y="0"/>
                </a:lnTo>
                <a:close/>
              </a:path>
            </a:pathLst>
          </a:custGeom>
          <a:blipFill>
            <a:blip r:embed="rId5">
              <a:alphaModFix amt="14000"/>
            </a:blip>
            <a:stretch>
              <a:fillRect/>
            </a:stretch>
          </a:blipFill>
        </p:spPr>
      </p:sp>
      <p:sp>
        <p:nvSpPr>
          <p:cNvPr id="7" name="TextBox 7"/>
          <p:cNvSpPr txBox="1"/>
          <p:nvPr/>
        </p:nvSpPr>
        <p:spPr>
          <a:xfrm>
            <a:off x="1235405" y="4518657"/>
            <a:ext cx="15729593" cy="951946"/>
          </a:xfrm>
          <a:prstGeom prst="rect">
            <a:avLst/>
          </a:prstGeom>
        </p:spPr>
        <p:txBody>
          <a:bodyPr lIns="0" tIns="0" rIns="0" bIns="0" rtlCol="0" anchor="t">
            <a:spAutoFit/>
          </a:bodyPr>
          <a:lstStyle/>
          <a:p>
            <a:pPr algn="ctr">
              <a:lnSpc>
                <a:spcPts val="3522"/>
              </a:lnSpc>
              <a:spcBef>
                <a:spcPct val="0"/>
              </a:spcBef>
            </a:pPr>
            <a:r>
              <a:rPr lang="en-US" sz="2516" b="1">
                <a:solidFill>
                  <a:srgbClr val="5C584E"/>
                </a:solidFill>
                <a:latin typeface="Agrandir Wide Bold"/>
                <a:ea typeface="Agrandir Wide Bold"/>
                <a:cs typeface="Agrandir Wide Bold"/>
                <a:sym typeface="Agrandir Wide Bold"/>
              </a:rPr>
              <a:t>BUILDING FUTURE-READY TALENT FOR DIGITAL AND SUSTAINABLE TRANSFORMATION</a:t>
            </a:r>
          </a:p>
        </p:txBody>
      </p:sp>
      <p:sp>
        <p:nvSpPr>
          <p:cNvPr id="9" name="TextBox 9"/>
          <p:cNvSpPr txBox="1"/>
          <p:nvPr/>
        </p:nvSpPr>
        <p:spPr>
          <a:xfrm>
            <a:off x="1235405" y="6447739"/>
            <a:ext cx="5885246" cy="2028119"/>
          </a:xfrm>
          <a:prstGeom prst="rect">
            <a:avLst/>
          </a:prstGeom>
        </p:spPr>
        <p:txBody>
          <a:bodyPr lIns="0" tIns="0" rIns="0" bIns="0" rtlCol="0" anchor="t">
            <a:spAutoFit/>
          </a:bodyPr>
          <a:lstStyle/>
          <a:p>
            <a:pPr>
              <a:lnSpc>
                <a:spcPts val="3207"/>
              </a:lnSpc>
            </a:pPr>
            <a:r>
              <a:rPr lang="en-US" sz="2400" b="1" dirty="0">
                <a:solidFill>
                  <a:srgbClr val="5C584E"/>
                </a:solidFill>
                <a:latin typeface="Agrandir Wide"/>
                <a:ea typeface="Agrandir Wide"/>
                <a:cs typeface="Agrandir Wide"/>
                <a:sym typeface="Agrandir Wide"/>
              </a:rPr>
              <a:t>MODULE:</a:t>
            </a:r>
            <a:r>
              <a:rPr lang="en-US" sz="2400" dirty="0">
                <a:solidFill>
                  <a:srgbClr val="5C584E"/>
                </a:solidFill>
                <a:latin typeface="Agrandir Wide"/>
                <a:ea typeface="Agrandir Wide"/>
                <a:cs typeface="Agrandir Wide"/>
                <a:sym typeface="Agrandir Wide"/>
              </a:rPr>
              <a:t> LCLM5002</a:t>
            </a:r>
          </a:p>
          <a:p>
            <a:pPr>
              <a:lnSpc>
                <a:spcPts val="3207"/>
              </a:lnSpc>
            </a:pPr>
            <a:r>
              <a:rPr lang="en-US" sz="2290" b="1" dirty="0">
                <a:solidFill>
                  <a:srgbClr val="5C584E"/>
                </a:solidFill>
                <a:latin typeface="Agrandir Wide"/>
                <a:ea typeface="Agrandir Wide"/>
                <a:cs typeface="Agrandir Wide"/>
                <a:sym typeface="Agrandir Wide"/>
              </a:rPr>
              <a:t>STUDENT NAME:</a:t>
            </a:r>
            <a:r>
              <a:rPr lang="en-US" sz="2290" dirty="0">
                <a:solidFill>
                  <a:srgbClr val="5C584E"/>
                </a:solidFill>
                <a:latin typeface="Agrandir Wide"/>
                <a:ea typeface="Agrandir Wide"/>
                <a:cs typeface="Agrandir Wide"/>
                <a:sym typeface="Agrandir Wide"/>
              </a:rPr>
              <a:t> ZAFFAR HUSSAIN</a:t>
            </a:r>
          </a:p>
          <a:p>
            <a:pPr>
              <a:lnSpc>
                <a:spcPts val="3207"/>
              </a:lnSpc>
            </a:pPr>
            <a:r>
              <a:rPr lang="en-US" sz="2290" b="1" dirty="0">
                <a:solidFill>
                  <a:srgbClr val="5C584E"/>
                </a:solidFill>
                <a:latin typeface="Agrandir Wide"/>
                <a:ea typeface="Agrandir Wide"/>
                <a:cs typeface="Agrandir Wide"/>
                <a:sym typeface="Agrandir Wide"/>
              </a:rPr>
              <a:t>Student ID:</a:t>
            </a:r>
            <a:r>
              <a:rPr lang="en-US" sz="2290" dirty="0">
                <a:solidFill>
                  <a:srgbClr val="5C584E"/>
                </a:solidFill>
                <a:latin typeface="Agrandir Wide"/>
                <a:ea typeface="Agrandir Wide"/>
                <a:cs typeface="Agrandir Wide"/>
                <a:sym typeface="Agrandir Wide"/>
              </a:rPr>
              <a:t> 2436275</a:t>
            </a:r>
            <a:br>
              <a:rPr lang="en-US" sz="2290" dirty="0">
                <a:solidFill>
                  <a:srgbClr val="5C584E"/>
                </a:solidFill>
                <a:latin typeface="Agrandir Wide"/>
                <a:ea typeface="Agrandir Wide"/>
                <a:cs typeface="Agrandir Wide"/>
                <a:sym typeface="Agrandir Wide"/>
              </a:rPr>
            </a:br>
            <a:r>
              <a:rPr lang="en-US" sz="2290" b="1" dirty="0">
                <a:solidFill>
                  <a:srgbClr val="5C584E"/>
                </a:solidFill>
                <a:latin typeface="Agrandir Wide"/>
                <a:ea typeface="Agrandir Wide"/>
                <a:cs typeface="Agrandir Wide"/>
                <a:sym typeface="Agrandir Wide"/>
              </a:rPr>
              <a:t>Lecturer Name:</a:t>
            </a:r>
            <a:r>
              <a:rPr lang="en-US" sz="2290" dirty="0">
                <a:solidFill>
                  <a:srgbClr val="5C584E"/>
                </a:solidFill>
                <a:latin typeface="Agrandir Wide"/>
                <a:ea typeface="Agrandir Wide"/>
                <a:cs typeface="Agrandir Wide"/>
                <a:sym typeface="Agrandir Wide"/>
              </a:rPr>
              <a:t> Dr Samson </a:t>
            </a:r>
            <a:r>
              <a:rPr lang="en-US" sz="2290" dirty="0" err="1">
                <a:solidFill>
                  <a:srgbClr val="5C584E"/>
                </a:solidFill>
                <a:latin typeface="Agrandir Wide"/>
                <a:ea typeface="Agrandir Wide"/>
                <a:cs typeface="Agrandir Wide"/>
                <a:sym typeface="Agrandir Wide"/>
              </a:rPr>
              <a:t>Oladego</a:t>
            </a:r>
            <a:endParaRPr lang="en-US" sz="2290" dirty="0">
              <a:solidFill>
                <a:srgbClr val="5C584E"/>
              </a:solidFill>
              <a:latin typeface="Agrandir Wide"/>
              <a:ea typeface="Agrandir Wide"/>
              <a:cs typeface="Agrandir Wide"/>
              <a:sym typeface="Agrandir Wide"/>
            </a:endParaRPr>
          </a:p>
          <a:p>
            <a:pPr>
              <a:lnSpc>
                <a:spcPts val="3207"/>
              </a:lnSpc>
              <a:spcBef>
                <a:spcPct val="0"/>
              </a:spcBef>
            </a:pPr>
            <a:endParaRPr lang="en-US" sz="2290" dirty="0">
              <a:solidFill>
                <a:srgbClr val="5C584E"/>
              </a:solidFill>
              <a:latin typeface="Agrandir Wide"/>
              <a:ea typeface="Agrandir Wide"/>
              <a:cs typeface="Agrandir Wide"/>
              <a:sym typeface="Agrandir Wid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Freeform 2"/>
          <p:cNvSpPr/>
          <p:nvPr/>
        </p:nvSpPr>
        <p:spPr>
          <a:xfrm flipH="1" flipV="1">
            <a:off x="8126884" y="3519904"/>
            <a:ext cx="11851670" cy="11873257"/>
          </a:xfrm>
          <a:custGeom>
            <a:avLst/>
            <a:gdLst/>
            <a:ahLst/>
            <a:cxnLst/>
            <a:rect l="l" t="t" r="r" b="b"/>
            <a:pathLst>
              <a:path w="11851670" h="11873257">
                <a:moveTo>
                  <a:pt x="11851670" y="11873257"/>
                </a:moveTo>
                <a:lnTo>
                  <a:pt x="0" y="11873257"/>
                </a:lnTo>
                <a:lnTo>
                  <a:pt x="0" y="0"/>
                </a:lnTo>
                <a:lnTo>
                  <a:pt x="11851670" y="0"/>
                </a:lnTo>
                <a:lnTo>
                  <a:pt x="11851670" y="11873257"/>
                </a:lnTo>
                <a:close/>
              </a:path>
            </a:pathLst>
          </a:custGeom>
          <a:blipFill>
            <a:blip r:embed="rId3"/>
            <a:stretch>
              <a:fillRect/>
            </a:stretch>
          </a:blipFill>
        </p:spPr>
      </p:sp>
      <p:grpSp>
        <p:nvGrpSpPr>
          <p:cNvPr id="3" name="Group 3"/>
          <p:cNvGrpSpPr/>
          <p:nvPr/>
        </p:nvGrpSpPr>
        <p:grpSpPr>
          <a:xfrm>
            <a:off x="10086646" y="0"/>
            <a:ext cx="11629142" cy="10287000"/>
            <a:chOff x="0" y="0"/>
            <a:chExt cx="7178483" cy="6350000"/>
          </a:xfrm>
        </p:grpSpPr>
        <p:sp>
          <p:nvSpPr>
            <p:cNvPr id="4" name="Freeform 4"/>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4"/>
              <a:stretch>
                <a:fillRect l="-40390" r="-17096" b="-28508"/>
              </a:stretch>
            </a:blipFill>
          </p:spPr>
        </p:sp>
      </p:grpSp>
      <p:sp>
        <p:nvSpPr>
          <p:cNvPr id="5" name="Freeform 5"/>
          <p:cNvSpPr/>
          <p:nvPr/>
        </p:nvSpPr>
        <p:spPr>
          <a:xfrm flipV="1">
            <a:off x="-4296754" y="8989963"/>
            <a:ext cx="11851670" cy="11873257"/>
          </a:xfrm>
          <a:custGeom>
            <a:avLst/>
            <a:gdLst/>
            <a:ahLst/>
            <a:cxnLst/>
            <a:rect l="l" t="t" r="r" b="b"/>
            <a:pathLst>
              <a:path w="11851670" h="11873257">
                <a:moveTo>
                  <a:pt x="0" y="11873257"/>
                </a:moveTo>
                <a:lnTo>
                  <a:pt x="11851670" y="11873257"/>
                </a:lnTo>
                <a:lnTo>
                  <a:pt x="11851670" y="0"/>
                </a:lnTo>
                <a:lnTo>
                  <a:pt x="0" y="0"/>
                </a:lnTo>
                <a:lnTo>
                  <a:pt x="0" y="11873257"/>
                </a:lnTo>
                <a:close/>
              </a:path>
            </a:pathLst>
          </a:custGeom>
          <a:blipFill>
            <a:blip r:embed="rId3">
              <a:alphaModFix amt="60000"/>
            </a:blip>
            <a:stretch>
              <a:fillRect/>
            </a:stretch>
          </a:blipFill>
        </p:spPr>
      </p:sp>
      <p:grpSp>
        <p:nvGrpSpPr>
          <p:cNvPr id="6" name="Group 6"/>
          <p:cNvGrpSpPr/>
          <p:nvPr/>
        </p:nvGrpSpPr>
        <p:grpSpPr>
          <a:xfrm>
            <a:off x="8549003" y="4366550"/>
            <a:ext cx="4913183" cy="4346143"/>
            <a:chOff x="0" y="0"/>
            <a:chExt cx="7178483" cy="6350000"/>
          </a:xfrm>
        </p:grpSpPr>
        <p:sp>
          <p:nvSpPr>
            <p:cNvPr id="7" name="Freeform 7"/>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5"/>
              <a:stretch>
                <a:fillRect t="-35172" b="-35172"/>
              </a:stretch>
            </a:blipFill>
          </p:spPr>
        </p:sp>
      </p:grpSp>
      <p:sp>
        <p:nvSpPr>
          <p:cNvPr id="8" name="TextBox 8"/>
          <p:cNvSpPr txBox="1"/>
          <p:nvPr/>
        </p:nvSpPr>
        <p:spPr>
          <a:xfrm>
            <a:off x="283645" y="1450982"/>
            <a:ext cx="11322857" cy="1353897"/>
          </a:xfrm>
          <a:prstGeom prst="rect">
            <a:avLst/>
          </a:prstGeom>
        </p:spPr>
        <p:txBody>
          <a:bodyPr lIns="0" tIns="0" rIns="0" bIns="0" rtlCol="0" anchor="t">
            <a:spAutoFit/>
          </a:bodyPr>
          <a:lstStyle/>
          <a:p>
            <a:pPr algn="l">
              <a:lnSpc>
                <a:spcPts val="10178"/>
              </a:lnSpc>
            </a:pPr>
            <a:r>
              <a:rPr lang="en-US" sz="9693" b="1" i="1" dirty="0">
                <a:solidFill>
                  <a:srgbClr val="5C584E"/>
                </a:solidFill>
                <a:latin typeface="Anantason ExtraCondensed Bold Italics"/>
                <a:ea typeface="Anantason ExtraCondensed Bold Italics"/>
                <a:cs typeface="Anantason ExtraCondensed Bold Italics"/>
                <a:sym typeface="Anantason ExtraCondensed Bold Italics"/>
              </a:rPr>
              <a:t>EXECUTIVE OVERVIEW</a:t>
            </a:r>
          </a:p>
        </p:txBody>
      </p:sp>
      <p:sp>
        <p:nvSpPr>
          <p:cNvPr id="9" name="TextBox 9"/>
          <p:cNvSpPr txBox="1"/>
          <p:nvPr/>
        </p:nvSpPr>
        <p:spPr>
          <a:xfrm>
            <a:off x="283645" y="3784446"/>
            <a:ext cx="8265358" cy="5205516"/>
          </a:xfrm>
          <a:prstGeom prst="rect">
            <a:avLst/>
          </a:prstGeom>
        </p:spPr>
        <p:txBody>
          <a:bodyPr lIns="0" tIns="0" rIns="0" bIns="0" rtlCol="0" anchor="t">
            <a:spAutoFit/>
          </a:bodyPr>
          <a:lstStyle/>
          <a:p>
            <a:pPr algn="just">
              <a:lnSpc>
                <a:spcPts val="3739"/>
              </a:lnSpc>
            </a:pPr>
            <a:r>
              <a:rPr lang="en-US" sz="2493" dirty="0">
                <a:solidFill>
                  <a:srgbClr val="5C584E"/>
                </a:solidFill>
                <a:latin typeface="Open Sans"/>
                <a:ea typeface="Open Sans"/>
                <a:cs typeface="Open Sans"/>
                <a:sym typeface="Open Sans"/>
              </a:rPr>
              <a:t>A </a:t>
            </a:r>
            <a:r>
              <a:rPr lang="en-US" sz="2493" dirty="0" err="1">
                <a:solidFill>
                  <a:srgbClr val="5C584E"/>
                </a:solidFill>
                <a:latin typeface="Open Sans"/>
                <a:ea typeface="Open Sans"/>
                <a:cs typeface="Open Sans"/>
                <a:sym typeface="Open Sans"/>
              </a:rPr>
              <a:t>digitalisation</a:t>
            </a:r>
            <a:r>
              <a:rPr lang="en-US" sz="2493" dirty="0">
                <a:solidFill>
                  <a:srgbClr val="5C584E"/>
                </a:solidFill>
                <a:latin typeface="Open Sans"/>
                <a:ea typeface="Open Sans"/>
                <a:cs typeface="Open Sans"/>
                <a:sym typeface="Open Sans"/>
              </a:rPr>
              <a:t>, sustainability, smart manufacturing and advanced engineering innovation agenda is driving major </a:t>
            </a:r>
            <a:r>
              <a:rPr lang="en-US" sz="2493" dirty="0" err="1">
                <a:solidFill>
                  <a:srgbClr val="5C584E"/>
                </a:solidFill>
                <a:latin typeface="Open Sans"/>
                <a:ea typeface="Open Sans"/>
                <a:cs typeface="Open Sans"/>
                <a:sym typeface="Open Sans"/>
              </a:rPr>
              <a:t>organisational</a:t>
            </a:r>
            <a:r>
              <a:rPr lang="en-US" sz="2493" dirty="0">
                <a:solidFill>
                  <a:srgbClr val="5C584E"/>
                </a:solidFill>
                <a:latin typeface="Open Sans"/>
                <a:ea typeface="Open Sans"/>
                <a:cs typeface="Open Sans"/>
                <a:sym typeface="Open Sans"/>
              </a:rPr>
              <a:t> change at Rolls-Royce. To achieve these strategic goals, you need to hire highly skilled individuals who can drive technological innovation. This presentation assesses recruitment procedures, interviewing approaches, questioning tactics and selection tactics which help transform the workforce and long term </a:t>
            </a:r>
            <a:r>
              <a:rPr lang="en-US" sz="2493" dirty="0" err="1">
                <a:solidFill>
                  <a:srgbClr val="5C584E"/>
                </a:solidFill>
                <a:latin typeface="Open Sans"/>
                <a:ea typeface="Open Sans"/>
                <a:cs typeface="Open Sans"/>
                <a:sym typeface="Open Sans"/>
              </a:rPr>
              <a:t>organisational</a:t>
            </a:r>
            <a:r>
              <a:rPr lang="en-US" sz="2493" dirty="0">
                <a:solidFill>
                  <a:srgbClr val="5C584E"/>
                </a:solidFill>
                <a:latin typeface="Open Sans"/>
                <a:ea typeface="Open Sans"/>
                <a:cs typeface="Open Sans"/>
                <a:sym typeface="Open Sans"/>
              </a:rPr>
              <a:t> success. (Potočnik, Anderson and Zhou, 2021).</a:t>
            </a:r>
          </a:p>
          <a:p>
            <a:pPr algn="just">
              <a:lnSpc>
                <a:spcPts val="3739"/>
              </a:lnSpc>
            </a:pPr>
            <a:endParaRPr lang="en-US" sz="2493" dirty="0">
              <a:solidFill>
                <a:srgbClr val="5C584E"/>
              </a:solidFill>
              <a:latin typeface="Open Sans"/>
              <a:ea typeface="Open Sans"/>
              <a:cs typeface="Open Sans"/>
              <a:sym typeface="Open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TextBox 2"/>
          <p:cNvSpPr txBox="1"/>
          <p:nvPr/>
        </p:nvSpPr>
        <p:spPr>
          <a:xfrm>
            <a:off x="1131656" y="2879809"/>
            <a:ext cx="10599420" cy="5725350"/>
          </a:xfrm>
          <a:prstGeom prst="rect">
            <a:avLst/>
          </a:prstGeom>
        </p:spPr>
        <p:txBody>
          <a:bodyPr wrap="square" lIns="0" tIns="0" rIns="0" bIns="0" rtlCol="0" anchor="t">
            <a:spAutoFit/>
          </a:bodyPr>
          <a:lstStyle/>
          <a:p>
            <a:pPr algn="just">
              <a:lnSpc>
                <a:spcPts val="3150"/>
              </a:lnSpc>
            </a:pPr>
            <a:r>
              <a:rPr lang="en-US" sz="2500" b="1" dirty="0">
                <a:solidFill>
                  <a:srgbClr val="5C584E"/>
                </a:solidFill>
                <a:latin typeface="Open Sans Bold"/>
                <a:ea typeface="Open Sans Bold"/>
                <a:cs typeface="Open Sans Bold"/>
                <a:sym typeface="Open Sans Bold"/>
              </a:rPr>
              <a:t>Transformation Drivers</a:t>
            </a:r>
          </a:p>
          <a:p>
            <a:pPr marL="906780" lvl="2" indent="-302260" algn="just">
              <a:lnSpc>
                <a:spcPts val="3150"/>
              </a:lnSpc>
              <a:buFont typeface="Arial"/>
              <a:buChar char="⚬"/>
            </a:pPr>
            <a:r>
              <a:rPr lang="en-US" sz="2500" dirty="0">
                <a:solidFill>
                  <a:srgbClr val="5C584E"/>
                </a:solidFill>
                <a:latin typeface="Open Sans"/>
                <a:ea typeface="Open Sans"/>
                <a:cs typeface="Open Sans"/>
                <a:sym typeface="Open Sans"/>
              </a:rPr>
              <a:t> Digital manufacturing integration</a:t>
            </a:r>
          </a:p>
          <a:p>
            <a:pPr marL="906780" lvl="2" indent="-302260" algn="just">
              <a:lnSpc>
                <a:spcPts val="3150"/>
              </a:lnSpc>
              <a:buFont typeface="Arial"/>
              <a:buChar char="⚬"/>
            </a:pPr>
            <a:r>
              <a:rPr lang="en-US" sz="2500" dirty="0">
                <a:solidFill>
                  <a:srgbClr val="5C584E"/>
                </a:solidFill>
                <a:latin typeface="Open Sans"/>
                <a:ea typeface="Open Sans"/>
                <a:cs typeface="Open Sans"/>
                <a:sym typeface="Open Sans"/>
              </a:rPr>
              <a:t>Artificial intelligence adoption</a:t>
            </a:r>
          </a:p>
          <a:p>
            <a:pPr marL="906780" lvl="2" indent="-302260" algn="just">
              <a:lnSpc>
                <a:spcPts val="3150"/>
              </a:lnSpc>
              <a:buFont typeface="Arial"/>
              <a:buChar char="⚬"/>
            </a:pPr>
            <a:r>
              <a:rPr lang="en-US" sz="2500" dirty="0">
                <a:solidFill>
                  <a:srgbClr val="5C584E"/>
                </a:solidFill>
                <a:latin typeface="Open Sans"/>
                <a:ea typeface="Open Sans"/>
                <a:cs typeface="Open Sans"/>
                <a:sym typeface="Open Sans"/>
              </a:rPr>
              <a:t>Industry 4.0 implementation</a:t>
            </a:r>
          </a:p>
          <a:p>
            <a:pPr marL="906780" lvl="2" indent="-302260" algn="just">
              <a:lnSpc>
                <a:spcPts val="3150"/>
              </a:lnSpc>
              <a:buFont typeface="Arial"/>
              <a:buChar char="⚬"/>
            </a:pPr>
            <a:r>
              <a:rPr lang="en-US" sz="2500" dirty="0">
                <a:solidFill>
                  <a:srgbClr val="5C584E"/>
                </a:solidFill>
                <a:latin typeface="Open Sans"/>
                <a:ea typeface="Open Sans"/>
                <a:cs typeface="Open Sans"/>
                <a:sym typeface="Open Sans"/>
              </a:rPr>
              <a:t>Net-zero sustainability commitments</a:t>
            </a:r>
          </a:p>
          <a:p>
            <a:pPr marL="906780" lvl="2" indent="-302260" algn="just">
              <a:lnSpc>
                <a:spcPts val="3150"/>
              </a:lnSpc>
              <a:buFont typeface="Arial"/>
              <a:buChar char="⚬"/>
            </a:pPr>
            <a:r>
              <a:rPr lang="en-US" sz="2500" dirty="0">
                <a:solidFill>
                  <a:srgbClr val="5C584E"/>
                </a:solidFill>
                <a:latin typeface="Open Sans"/>
                <a:ea typeface="Open Sans"/>
                <a:cs typeface="Open Sans"/>
                <a:sym typeface="Open Sans"/>
              </a:rPr>
              <a:t>Functional growth of high-tech projects</a:t>
            </a:r>
          </a:p>
          <a:p>
            <a:pPr algn="just">
              <a:lnSpc>
                <a:spcPts val="3150"/>
              </a:lnSpc>
            </a:pPr>
            <a:endParaRPr lang="en-US" sz="2500" dirty="0">
              <a:solidFill>
                <a:srgbClr val="5C584E"/>
              </a:solidFill>
              <a:latin typeface="Open Sans"/>
              <a:ea typeface="Open Sans"/>
              <a:cs typeface="Open Sans"/>
              <a:sym typeface="Open Sans"/>
            </a:endParaRPr>
          </a:p>
          <a:p>
            <a:pPr algn="just">
              <a:lnSpc>
                <a:spcPts val="3150"/>
              </a:lnSpc>
            </a:pPr>
            <a:r>
              <a:rPr lang="en-US" sz="2500" b="1" dirty="0">
                <a:solidFill>
                  <a:srgbClr val="5C584E"/>
                </a:solidFill>
                <a:latin typeface="Open Sans Bold"/>
                <a:ea typeface="Open Sans Bold"/>
                <a:cs typeface="Open Sans Bold"/>
                <a:sym typeface="Open Sans Bold"/>
              </a:rPr>
              <a:t>Business Challenge</a:t>
            </a:r>
            <a:r>
              <a:rPr lang="en-US" sz="2500" dirty="0">
                <a:solidFill>
                  <a:srgbClr val="5C584E"/>
                </a:solidFill>
                <a:latin typeface="Open Sans"/>
                <a:ea typeface="Open Sans"/>
                <a:cs typeface="Open Sans"/>
                <a:sym typeface="Open Sans"/>
              </a:rPr>
              <a:t> </a:t>
            </a:r>
          </a:p>
          <a:p>
            <a:pPr algn="just">
              <a:lnSpc>
                <a:spcPts val="3150"/>
              </a:lnSpc>
            </a:pPr>
            <a:endParaRPr lang="en-US" sz="2500" dirty="0">
              <a:solidFill>
                <a:srgbClr val="5C584E"/>
              </a:solidFill>
              <a:latin typeface="Open Sans"/>
              <a:ea typeface="Open Sans"/>
              <a:cs typeface="Open Sans"/>
              <a:sym typeface="Open Sans"/>
            </a:endParaRPr>
          </a:p>
          <a:p>
            <a:pPr algn="just">
              <a:lnSpc>
                <a:spcPts val="3150"/>
              </a:lnSpc>
            </a:pPr>
            <a:r>
              <a:rPr lang="en-US" sz="2500" dirty="0">
                <a:solidFill>
                  <a:srgbClr val="5C584E"/>
                </a:solidFill>
                <a:latin typeface="Open Sans"/>
                <a:ea typeface="Open Sans"/>
                <a:cs typeface="Open Sans"/>
                <a:sym typeface="Open Sans"/>
              </a:rPr>
              <a:t>Technical, leadership, adaptability and innovation skills are essential for employees in the process of transformation. Therefore, the process of attracting the right people is crucial to ensure competitive advantage and </a:t>
            </a:r>
            <a:r>
              <a:rPr lang="en-US" sz="2500" dirty="0" err="1">
                <a:solidFill>
                  <a:srgbClr val="5C584E"/>
                </a:solidFill>
                <a:latin typeface="Open Sans"/>
                <a:ea typeface="Open Sans"/>
                <a:cs typeface="Open Sans"/>
                <a:sym typeface="Open Sans"/>
              </a:rPr>
              <a:t>organisational</a:t>
            </a:r>
            <a:r>
              <a:rPr lang="en-US" sz="2500" dirty="0">
                <a:solidFill>
                  <a:srgbClr val="5C584E"/>
                </a:solidFill>
                <a:latin typeface="Open Sans"/>
                <a:ea typeface="Open Sans"/>
                <a:cs typeface="Open Sans"/>
                <a:sym typeface="Open Sans"/>
              </a:rPr>
              <a:t> sustainability. (</a:t>
            </a:r>
            <a:r>
              <a:rPr lang="en-US" sz="2500" dirty="0" err="1">
                <a:solidFill>
                  <a:srgbClr val="5C584E"/>
                </a:solidFill>
                <a:latin typeface="Open Sans"/>
                <a:ea typeface="Open Sans"/>
                <a:cs typeface="Open Sans"/>
                <a:sym typeface="Open Sans"/>
              </a:rPr>
              <a:t>Sawaludin</a:t>
            </a:r>
            <a:r>
              <a:rPr lang="en-US" sz="2500" dirty="0">
                <a:solidFill>
                  <a:srgbClr val="5C584E"/>
                </a:solidFill>
                <a:latin typeface="Open Sans"/>
                <a:ea typeface="Open Sans"/>
                <a:cs typeface="Open Sans"/>
                <a:sym typeface="Open Sans"/>
              </a:rPr>
              <a:t> and Namina, 2026)</a:t>
            </a:r>
          </a:p>
          <a:p>
            <a:pPr algn="just">
              <a:lnSpc>
                <a:spcPts val="3150"/>
              </a:lnSpc>
            </a:pPr>
            <a:endParaRPr lang="en-US" sz="2500" dirty="0">
              <a:solidFill>
                <a:srgbClr val="5C584E"/>
              </a:solidFill>
              <a:latin typeface="Open Sans"/>
              <a:ea typeface="Open Sans"/>
              <a:cs typeface="Open Sans"/>
              <a:sym typeface="Open Sans"/>
            </a:endParaRPr>
          </a:p>
        </p:txBody>
      </p:sp>
      <p:sp>
        <p:nvSpPr>
          <p:cNvPr id="3" name="Freeform 3"/>
          <p:cNvSpPr/>
          <p:nvPr/>
        </p:nvSpPr>
        <p:spPr>
          <a:xfrm flipV="1">
            <a:off x="8241670" y="-7882556"/>
            <a:ext cx="11851670" cy="11873257"/>
          </a:xfrm>
          <a:custGeom>
            <a:avLst/>
            <a:gdLst/>
            <a:ahLst/>
            <a:cxnLst/>
            <a:rect l="l" t="t" r="r" b="b"/>
            <a:pathLst>
              <a:path w="11851670" h="11873257">
                <a:moveTo>
                  <a:pt x="0" y="11873258"/>
                </a:moveTo>
                <a:lnTo>
                  <a:pt x="11851669" y="11873258"/>
                </a:lnTo>
                <a:lnTo>
                  <a:pt x="11851669" y="0"/>
                </a:lnTo>
                <a:lnTo>
                  <a:pt x="0" y="0"/>
                </a:lnTo>
                <a:lnTo>
                  <a:pt x="0" y="11873258"/>
                </a:lnTo>
                <a:close/>
              </a:path>
            </a:pathLst>
          </a:custGeom>
          <a:blipFill>
            <a:blip r:embed="rId3">
              <a:alphaModFix amt="60000"/>
            </a:blip>
            <a:stretch>
              <a:fillRect/>
            </a:stretch>
          </a:blipFill>
        </p:spPr>
      </p:sp>
      <p:grpSp>
        <p:nvGrpSpPr>
          <p:cNvPr id="4" name="Group 4"/>
          <p:cNvGrpSpPr/>
          <p:nvPr/>
        </p:nvGrpSpPr>
        <p:grpSpPr>
          <a:xfrm>
            <a:off x="11856635" y="-660512"/>
            <a:ext cx="12455843" cy="11018290"/>
            <a:chOff x="0" y="0"/>
            <a:chExt cx="7178483" cy="6350000"/>
          </a:xfrm>
        </p:grpSpPr>
        <p:sp>
          <p:nvSpPr>
            <p:cNvPr id="5" name="Freeform 5"/>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4"/>
              <a:stretch>
                <a:fillRect l="-16385" r="-16385"/>
              </a:stretch>
            </a:blipFill>
          </p:spPr>
        </p:sp>
      </p:grpSp>
      <p:sp>
        <p:nvSpPr>
          <p:cNvPr id="6" name="Freeform 6"/>
          <p:cNvSpPr/>
          <p:nvPr/>
        </p:nvSpPr>
        <p:spPr>
          <a:xfrm flipV="1">
            <a:off x="-8354651" y="5143500"/>
            <a:ext cx="11851670" cy="11873257"/>
          </a:xfrm>
          <a:custGeom>
            <a:avLst/>
            <a:gdLst/>
            <a:ahLst/>
            <a:cxnLst/>
            <a:rect l="l" t="t" r="r" b="b"/>
            <a:pathLst>
              <a:path w="11851670" h="11873257">
                <a:moveTo>
                  <a:pt x="0" y="11873257"/>
                </a:moveTo>
                <a:lnTo>
                  <a:pt x="11851670" y="11873257"/>
                </a:lnTo>
                <a:lnTo>
                  <a:pt x="11851670" y="0"/>
                </a:lnTo>
                <a:lnTo>
                  <a:pt x="0" y="0"/>
                </a:lnTo>
                <a:lnTo>
                  <a:pt x="0" y="11873257"/>
                </a:lnTo>
                <a:close/>
              </a:path>
            </a:pathLst>
          </a:custGeom>
          <a:blipFill>
            <a:blip r:embed="rId3">
              <a:alphaModFix amt="60000"/>
            </a:blip>
            <a:stretch>
              <a:fillRect/>
            </a:stretch>
          </a:blipFill>
        </p:spPr>
      </p:sp>
      <p:grpSp>
        <p:nvGrpSpPr>
          <p:cNvPr id="7" name="Group 7"/>
          <p:cNvGrpSpPr/>
          <p:nvPr/>
        </p:nvGrpSpPr>
        <p:grpSpPr>
          <a:xfrm>
            <a:off x="227492" y="9258300"/>
            <a:ext cx="11629142" cy="10287000"/>
            <a:chOff x="0" y="0"/>
            <a:chExt cx="7178483" cy="6350000"/>
          </a:xfrm>
        </p:grpSpPr>
        <p:sp>
          <p:nvSpPr>
            <p:cNvPr id="8" name="Freeform 8"/>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5"/>
              <a:stretch>
                <a:fillRect l="-40390" r="-17096" b="-28508"/>
              </a:stretch>
            </a:blipFill>
          </p:spPr>
        </p:sp>
      </p:grpSp>
      <p:sp>
        <p:nvSpPr>
          <p:cNvPr id="9" name="TextBox 9"/>
          <p:cNvSpPr txBox="1"/>
          <p:nvPr/>
        </p:nvSpPr>
        <p:spPr>
          <a:xfrm>
            <a:off x="888993" y="977959"/>
            <a:ext cx="10306142" cy="2359601"/>
          </a:xfrm>
          <a:prstGeom prst="rect">
            <a:avLst/>
          </a:prstGeom>
        </p:spPr>
        <p:txBody>
          <a:bodyPr lIns="0" tIns="0" rIns="0" bIns="0" rtlCol="0" anchor="t">
            <a:spAutoFit/>
          </a:bodyPr>
          <a:lstStyle/>
          <a:p>
            <a:pPr algn="l">
              <a:lnSpc>
                <a:spcPts val="6133"/>
              </a:lnSpc>
            </a:pPr>
            <a:r>
              <a:rPr lang="en-US" sz="5841" b="1" i="1">
                <a:solidFill>
                  <a:srgbClr val="5C584E"/>
                </a:solidFill>
                <a:latin typeface="Anantason ExtraCondensed Bold Italics"/>
                <a:ea typeface="Anantason ExtraCondensed Bold Italics"/>
                <a:cs typeface="Anantason ExtraCondensed Bold Italics"/>
                <a:sym typeface="Anantason ExtraCondensed Bold Italics"/>
              </a:rPr>
              <a:t>ROLLS-ROYCE TRANSFORMATION LANDSCAPE</a:t>
            </a:r>
          </a:p>
          <a:p>
            <a:pPr algn="l">
              <a:lnSpc>
                <a:spcPts val="6133"/>
              </a:lnSpc>
            </a:pPr>
            <a:endParaRPr lang="en-US" sz="5841" b="1" i="1">
              <a:solidFill>
                <a:srgbClr val="5C584E"/>
              </a:solidFill>
              <a:latin typeface="Anantason ExtraCondensed Bold Italics"/>
              <a:ea typeface="Anantason ExtraCondensed Bold Italics"/>
              <a:cs typeface="Anantason ExtraCondensed Bold Italics"/>
              <a:sym typeface="Anantason ExtraCondensed Bold Itali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Freeform 2"/>
          <p:cNvSpPr/>
          <p:nvPr/>
        </p:nvSpPr>
        <p:spPr>
          <a:xfrm flipV="1">
            <a:off x="1028700" y="-434644"/>
            <a:ext cx="11851670" cy="11873257"/>
          </a:xfrm>
          <a:custGeom>
            <a:avLst/>
            <a:gdLst/>
            <a:ahLst/>
            <a:cxnLst/>
            <a:rect l="l" t="t" r="r" b="b"/>
            <a:pathLst>
              <a:path w="11851670" h="11873257">
                <a:moveTo>
                  <a:pt x="0" y="11873258"/>
                </a:moveTo>
                <a:lnTo>
                  <a:pt x="11851670" y="11873258"/>
                </a:lnTo>
                <a:lnTo>
                  <a:pt x="11851670" y="0"/>
                </a:lnTo>
                <a:lnTo>
                  <a:pt x="0" y="0"/>
                </a:lnTo>
                <a:lnTo>
                  <a:pt x="0" y="11873258"/>
                </a:lnTo>
                <a:close/>
              </a:path>
            </a:pathLst>
          </a:custGeom>
          <a:blipFill>
            <a:blip r:embed="rId3">
              <a:alphaModFix amt="60000"/>
            </a:blip>
            <a:stretch>
              <a:fillRect/>
            </a:stretch>
          </a:blipFill>
        </p:spPr>
      </p:sp>
      <p:grpSp>
        <p:nvGrpSpPr>
          <p:cNvPr id="3" name="Group 3"/>
          <p:cNvGrpSpPr/>
          <p:nvPr/>
        </p:nvGrpSpPr>
        <p:grpSpPr>
          <a:xfrm>
            <a:off x="-3480501" y="0"/>
            <a:ext cx="11629142" cy="10287000"/>
            <a:chOff x="0" y="0"/>
            <a:chExt cx="7178483" cy="6350000"/>
          </a:xfrm>
        </p:grpSpPr>
        <p:sp>
          <p:nvSpPr>
            <p:cNvPr id="4" name="Freeform 4"/>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4"/>
              <a:stretch>
                <a:fillRect l="-16385" r="-16385"/>
              </a:stretch>
            </a:blipFill>
          </p:spPr>
        </p:sp>
      </p:grpSp>
      <p:grpSp>
        <p:nvGrpSpPr>
          <p:cNvPr id="5" name="Group 5"/>
          <p:cNvGrpSpPr/>
          <p:nvPr/>
        </p:nvGrpSpPr>
        <p:grpSpPr>
          <a:xfrm>
            <a:off x="4561110" y="1578323"/>
            <a:ext cx="4913183" cy="4346143"/>
            <a:chOff x="0" y="0"/>
            <a:chExt cx="7178483" cy="6350000"/>
          </a:xfrm>
        </p:grpSpPr>
        <p:sp>
          <p:nvSpPr>
            <p:cNvPr id="6" name="Freeform 6"/>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5"/>
              <a:stretch>
                <a:fillRect r="-33271"/>
              </a:stretch>
            </a:blipFill>
          </p:spPr>
        </p:sp>
      </p:grpSp>
      <p:sp>
        <p:nvSpPr>
          <p:cNvPr id="7" name="Freeform 7"/>
          <p:cNvSpPr/>
          <p:nvPr/>
        </p:nvSpPr>
        <p:spPr>
          <a:xfrm flipV="1">
            <a:off x="9144000" y="6207575"/>
            <a:ext cx="11851670" cy="11873257"/>
          </a:xfrm>
          <a:custGeom>
            <a:avLst/>
            <a:gdLst/>
            <a:ahLst/>
            <a:cxnLst/>
            <a:rect l="l" t="t" r="r" b="b"/>
            <a:pathLst>
              <a:path w="11851670" h="11873257">
                <a:moveTo>
                  <a:pt x="0" y="11873257"/>
                </a:moveTo>
                <a:lnTo>
                  <a:pt x="11851670" y="11873257"/>
                </a:lnTo>
                <a:lnTo>
                  <a:pt x="11851670" y="0"/>
                </a:lnTo>
                <a:lnTo>
                  <a:pt x="0" y="0"/>
                </a:lnTo>
                <a:lnTo>
                  <a:pt x="0" y="11873257"/>
                </a:lnTo>
                <a:close/>
              </a:path>
            </a:pathLst>
          </a:custGeom>
          <a:blipFill>
            <a:blip r:embed="rId3">
              <a:alphaModFix amt="60000"/>
            </a:blip>
            <a:stretch>
              <a:fillRect/>
            </a:stretch>
          </a:blipFill>
        </p:spPr>
      </p:sp>
      <p:sp>
        <p:nvSpPr>
          <p:cNvPr id="8" name="TextBox 8"/>
          <p:cNvSpPr txBox="1"/>
          <p:nvPr/>
        </p:nvSpPr>
        <p:spPr>
          <a:xfrm>
            <a:off x="9474294" y="426783"/>
            <a:ext cx="9976895" cy="2623059"/>
          </a:xfrm>
          <a:prstGeom prst="rect">
            <a:avLst/>
          </a:prstGeom>
        </p:spPr>
        <p:txBody>
          <a:bodyPr lIns="0" tIns="0" rIns="0" bIns="0" rtlCol="0" anchor="t">
            <a:spAutoFit/>
          </a:bodyPr>
          <a:lstStyle/>
          <a:p>
            <a:pPr algn="l">
              <a:lnSpc>
                <a:spcPts val="10178"/>
              </a:lnSpc>
            </a:pPr>
            <a:r>
              <a:rPr lang="en-US" sz="9693" b="1">
                <a:solidFill>
                  <a:srgbClr val="5C584E"/>
                </a:solidFill>
                <a:latin typeface="Anantason ExtraCondensed Bold"/>
                <a:ea typeface="Anantason ExtraCondensed Bold"/>
                <a:cs typeface="Anantason ExtraCondensed Bold"/>
                <a:sym typeface="Anantason ExtraCondensed Bold"/>
              </a:rPr>
              <a:t>TALENT REQUIREMENTS</a:t>
            </a:r>
          </a:p>
        </p:txBody>
      </p:sp>
      <p:sp>
        <p:nvSpPr>
          <p:cNvPr id="9" name="TextBox 9"/>
          <p:cNvSpPr txBox="1"/>
          <p:nvPr/>
        </p:nvSpPr>
        <p:spPr>
          <a:xfrm>
            <a:off x="9144000" y="2983167"/>
            <a:ext cx="8115300" cy="7425910"/>
          </a:xfrm>
          <a:prstGeom prst="rect">
            <a:avLst/>
          </a:prstGeom>
        </p:spPr>
        <p:txBody>
          <a:bodyPr lIns="0" tIns="0" rIns="0" bIns="0" rtlCol="0" anchor="t">
            <a:spAutoFit/>
          </a:bodyPr>
          <a:lstStyle/>
          <a:p>
            <a:pPr marL="506116" lvl="1" indent="-253058" algn="l">
              <a:lnSpc>
                <a:spcPts val="3516"/>
              </a:lnSpc>
              <a:buFont typeface="Arial"/>
              <a:buChar char="•"/>
            </a:pPr>
            <a:r>
              <a:rPr lang="en-US" sz="2344" b="1" dirty="0">
                <a:solidFill>
                  <a:srgbClr val="5C584E"/>
                </a:solidFill>
                <a:latin typeface="Open Sans Bold"/>
                <a:ea typeface="Open Sans Bold"/>
                <a:cs typeface="Open Sans Bold"/>
                <a:sym typeface="Open Sans Bold"/>
              </a:rPr>
              <a:t>Change Manager</a:t>
            </a:r>
          </a:p>
          <a:p>
            <a:pPr algn="l">
              <a:lnSpc>
                <a:spcPts val="3516"/>
              </a:lnSpc>
            </a:pPr>
            <a:r>
              <a:rPr lang="en-US" sz="2344" dirty="0">
                <a:solidFill>
                  <a:srgbClr val="5C584E"/>
                </a:solidFill>
                <a:latin typeface="Open Sans"/>
                <a:ea typeface="Open Sans"/>
                <a:cs typeface="Open Sans"/>
                <a:sym typeface="Open Sans"/>
              </a:rPr>
              <a:t>Drives change </a:t>
            </a:r>
            <a:r>
              <a:rPr lang="en-US" sz="2344" dirty="0" err="1">
                <a:solidFill>
                  <a:srgbClr val="5C584E"/>
                </a:solidFill>
                <a:latin typeface="Open Sans"/>
                <a:ea typeface="Open Sans"/>
                <a:cs typeface="Open Sans"/>
                <a:sym typeface="Open Sans"/>
              </a:rPr>
              <a:t>programmes</a:t>
            </a:r>
            <a:r>
              <a:rPr lang="en-US" sz="2344" dirty="0">
                <a:solidFill>
                  <a:srgbClr val="5C584E"/>
                </a:solidFill>
                <a:latin typeface="Open Sans"/>
                <a:ea typeface="Open Sans"/>
                <a:cs typeface="Open Sans"/>
                <a:sym typeface="Open Sans"/>
              </a:rPr>
              <a:t> and employee engagement in </a:t>
            </a:r>
            <a:r>
              <a:rPr lang="en-US" sz="2344" dirty="0" err="1">
                <a:solidFill>
                  <a:srgbClr val="5C584E"/>
                </a:solidFill>
                <a:latin typeface="Open Sans"/>
                <a:ea typeface="Open Sans"/>
                <a:cs typeface="Open Sans"/>
                <a:sym typeface="Open Sans"/>
              </a:rPr>
              <a:t>organisations</a:t>
            </a:r>
            <a:r>
              <a:rPr lang="en-US" sz="2344" dirty="0">
                <a:solidFill>
                  <a:srgbClr val="5C584E"/>
                </a:solidFill>
                <a:latin typeface="Open Sans"/>
                <a:ea typeface="Open Sans"/>
                <a:cs typeface="Open Sans"/>
                <a:sym typeface="Open Sans"/>
              </a:rPr>
              <a:t>.</a:t>
            </a:r>
          </a:p>
          <a:p>
            <a:pPr algn="l">
              <a:lnSpc>
                <a:spcPts val="3516"/>
              </a:lnSpc>
            </a:pPr>
            <a:endParaRPr lang="en-US" sz="2344" dirty="0">
              <a:solidFill>
                <a:srgbClr val="5C584E"/>
              </a:solidFill>
              <a:latin typeface="Open Sans"/>
              <a:ea typeface="Open Sans"/>
              <a:cs typeface="Open Sans"/>
              <a:sym typeface="Open Sans"/>
            </a:endParaRPr>
          </a:p>
          <a:p>
            <a:pPr marL="506116" lvl="1" indent="-253058" algn="l">
              <a:lnSpc>
                <a:spcPts val="3516"/>
              </a:lnSpc>
              <a:buFont typeface="Arial"/>
              <a:buChar char="•"/>
            </a:pPr>
            <a:r>
              <a:rPr lang="en-US" sz="2344" b="1" dirty="0">
                <a:solidFill>
                  <a:srgbClr val="5C584E"/>
                </a:solidFill>
                <a:latin typeface="Open Sans Bold"/>
                <a:ea typeface="Open Sans Bold"/>
                <a:cs typeface="Open Sans Bold"/>
                <a:sym typeface="Open Sans Bold"/>
              </a:rPr>
              <a:t>Digital Transformation Manager</a:t>
            </a:r>
          </a:p>
          <a:p>
            <a:pPr algn="l">
              <a:lnSpc>
                <a:spcPts val="3516"/>
              </a:lnSpc>
            </a:pPr>
            <a:r>
              <a:rPr lang="en-US" sz="2344" dirty="0">
                <a:solidFill>
                  <a:srgbClr val="5C584E"/>
                </a:solidFill>
                <a:latin typeface="Open Sans"/>
                <a:ea typeface="Open Sans"/>
                <a:cs typeface="Open Sans"/>
                <a:sym typeface="Open Sans"/>
              </a:rPr>
              <a:t>Leads with technology and digital innovation.</a:t>
            </a:r>
          </a:p>
          <a:p>
            <a:pPr algn="l">
              <a:lnSpc>
                <a:spcPts val="3516"/>
              </a:lnSpc>
            </a:pPr>
            <a:endParaRPr lang="en-US" sz="2344" dirty="0">
              <a:solidFill>
                <a:srgbClr val="5C584E"/>
              </a:solidFill>
              <a:latin typeface="Open Sans"/>
              <a:ea typeface="Open Sans"/>
              <a:cs typeface="Open Sans"/>
              <a:sym typeface="Open Sans"/>
            </a:endParaRPr>
          </a:p>
          <a:p>
            <a:pPr marL="506116" lvl="1" indent="-253058" algn="l">
              <a:lnSpc>
                <a:spcPts val="3516"/>
              </a:lnSpc>
              <a:buFont typeface="Arial"/>
              <a:buChar char="•"/>
            </a:pPr>
            <a:r>
              <a:rPr lang="en-US" sz="2344" b="1" dirty="0">
                <a:solidFill>
                  <a:srgbClr val="5C584E"/>
                </a:solidFill>
                <a:latin typeface="Open Sans Bold"/>
                <a:ea typeface="Open Sans Bold"/>
                <a:cs typeface="Open Sans Bold"/>
                <a:sym typeface="Open Sans Bold"/>
              </a:rPr>
              <a:t>Project Manager</a:t>
            </a:r>
          </a:p>
          <a:p>
            <a:pPr algn="l">
              <a:lnSpc>
                <a:spcPts val="3516"/>
              </a:lnSpc>
            </a:pPr>
            <a:r>
              <a:rPr lang="en-US" sz="2344" dirty="0">
                <a:solidFill>
                  <a:srgbClr val="5C584E"/>
                </a:solidFill>
                <a:latin typeface="Open Sans"/>
                <a:ea typeface="Open Sans"/>
                <a:cs typeface="Open Sans"/>
                <a:sym typeface="Open Sans"/>
              </a:rPr>
              <a:t>Delivers transformation projects successfully.</a:t>
            </a:r>
          </a:p>
          <a:p>
            <a:pPr algn="l">
              <a:lnSpc>
                <a:spcPts val="3516"/>
              </a:lnSpc>
            </a:pPr>
            <a:endParaRPr lang="en-US" sz="2344" dirty="0">
              <a:solidFill>
                <a:srgbClr val="5C584E"/>
              </a:solidFill>
              <a:latin typeface="Open Sans"/>
              <a:ea typeface="Open Sans"/>
              <a:cs typeface="Open Sans"/>
              <a:sym typeface="Open Sans"/>
            </a:endParaRPr>
          </a:p>
          <a:p>
            <a:pPr marL="506116" lvl="1" indent="-253058" algn="l">
              <a:lnSpc>
                <a:spcPts val="3516"/>
              </a:lnSpc>
              <a:buFont typeface="Arial"/>
              <a:buChar char="•"/>
            </a:pPr>
            <a:r>
              <a:rPr lang="en-US" sz="2344" b="1" dirty="0">
                <a:solidFill>
                  <a:srgbClr val="5C584E"/>
                </a:solidFill>
                <a:latin typeface="Open Sans Bold"/>
                <a:ea typeface="Open Sans Bold"/>
                <a:cs typeface="Open Sans Bold"/>
                <a:sym typeface="Open Sans Bold"/>
              </a:rPr>
              <a:t>Data Analyst</a:t>
            </a:r>
          </a:p>
          <a:p>
            <a:pPr algn="l">
              <a:lnSpc>
                <a:spcPts val="3516"/>
              </a:lnSpc>
            </a:pPr>
            <a:r>
              <a:rPr lang="en-US" sz="2344" dirty="0">
                <a:solidFill>
                  <a:srgbClr val="5C584E"/>
                </a:solidFill>
                <a:latin typeface="Open Sans"/>
                <a:ea typeface="Open Sans"/>
                <a:cs typeface="Open Sans"/>
                <a:sym typeface="Open Sans"/>
              </a:rPr>
              <a:t>Utilizes evidence to make decisions.</a:t>
            </a:r>
          </a:p>
          <a:p>
            <a:pPr algn="l">
              <a:lnSpc>
                <a:spcPts val="3516"/>
              </a:lnSpc>
            </a:pPr>
            <a:endParaRPr lang="en-US" sz="2344" dirty="0">
              <a:solidFill>
                <a:srgbClr val="5C584E"/>
              </a:solidFill>
              <a:latin typeface="Open Sans"/>
              <a:ea typeface="Open Sans"/>
              <a:cs typeface="Open Sans"/>
              <a:sym typeface="Open Sans"/>
            </a:endParaRPr>
          </a:p>
          <a:p>
            <a:pPr marL="506116" lvl="1" indent="-253058" algn="l">
              <a:lnSpc>
                <a:spcPts val="3516"/>
              </a:lnSpc>
              <a:buFont typeface="Arial"/>
              <a:buChar char="•"/>
            </a:pPr>
            <a:r>
              <a:rPr lang="en-US" sz="2344" b="1" dirty="0">
                <a:solidFill>
                  <a:srgbClr val="5C584E"/>
                </a:solidFill>
                <a:latin typeface="Open Sans Bold"/>
                <a:ea typeface="Open Sans Bold"/>
                <a:cs typeface="Open Sans Bold"/>
                <a:sym typeface="Open Sans Bold"/>
              </a:rPr>
              <a:t>Cyber Security Specialist</a:t>
            </a:r>
          </a:p>
          <a:p>
            <a:pPr algn="l">
              <a:lnSpc>
                <a:spcPts val="3516"/>
              </a:lnSpc>
            </a:pPr>
            <a:r>
              <a:rPr lang="en-US" sz="2344" dirty="0">
                <a:solidFill>
                  <a:srgbClr val="5C584E"/>
                </a:solidFill>
                <a:latin typeface="Open Sans"/>
                <a:ea typeface="Open Sans"/>
                <a:cs typeface="Open Sans"/>
                <a:sym typeface="Open Sans"/>
              </a:rPr>
              <a:t>Uses the protection of critical systems and digital infrastructure. (</a:t>
            </a:r>
            <a:r>
              <a:rPr lang="en-US" sz="2344" dirty="0" err="1">
                <a:solidFill>
                  <a:srgbClr val="5C584E"/>
                </a:solidFill>
                <a:latin typeface="Open Sans"/>
                <a:ea typeface="Open Sans"/>
                <a:cs typeface="Open Sans"/>
                <a:sym typeface="Open Sans"/>
              </a:rPr>
              <a:t>Sawaludin</a:t>
            </a:r>
            <a:r>
              <a:rPr lang="en-US" sz="2344" dirty="0">
                <a:solidFill>
                  <a:srgbClr val="5C584E"/>
                </a:solidFill>
                <a:latin typeface="Open Sans"/>
                <a:ea typeface="Open Sans"/>
                <a:cs typeface="Open Sans"/>
                <a:sym typeface="Open Sans"/>
              </a:rPr>
              <a:t> and Namina, 2026)</a:t>
            </a:r>
          </a:p>
          <a:p>
            <a:pPr algn="l">
              <a:lnSpc>
                <a:spcPts val="3516"/>
              </a:lnSpc>
            </a:pPr>
            <a:endParaRPr lang="en-US" sz="2344" dirty="0">
              <a:solidFill>
                <a:srgbClr val="5C584E"/>
              </a:solidFill>
              <a:latin typeface="Open Sans"/>
              <a:ea typeface="Open Sans"/>
              <a:cs typeface="Open Sans"/>
              <a:sym typeface="Open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grpSp>
        <p:nvGrpSpPr>
          <p:cNvPr id="2" name="Group 2"/>
          <p:cNvGrpSpPr/>
          <p:nvPr/>
        </p:nvGrpSpPr>
        <p:grpSpPr>
          <a:xfrm>
            <a:off x="-3480501" y="0"/>
            <a:ext cx="10992147" cy="10287000"/>
            <a:chOff x="0" y="0"/>
            <a:chExt cx="6785276" cy="6350000"/>
          </a:xfrm>
        </p:grpSpPr>
        <p:sp>
          <p:nvSpPr>
            <p:cNvPr id="3" name="Freeform 3"/>
            <p:cNvSpPr/>
            <p:nvPr/>
          </p:nvSpPr>
          <p:spPr>
            <a:xfrm>
              <a:off x="0" y="0"/>
              <a:ext cx="6785276" cy="6350000"/>
            </a:xfrm>
            <a:custGeom>
              <a:avLst/>
              <a:gdLst/>
              <a:ahLst/>
              <a:cxnLst/>
              <a:rect l="l" t="t" r="r" b="b"/>
              <a:pathLst>
                <a:path w="6785276" h="6350000">
                  <a:moveTo>
                    <a:pt x="6785276" y="0"/>
                  </a:moveTo>
                  <a:lnTo>
                    <a:pt x="4814236" y="6350000"/>
                  </a:lnTo>
                  <a:lnTo>
                    <a:pt x="4501373" y="6350000"/>
                  </a:lnTo>
                  <a:lnTo>
                    <a:pt x="2138790" y="6350000"/>
                  </a:lnTo>
                  <a:lnTo>
                    <a:pt x="0" y="6350000"/>
                  </a:lnTo>
                  <a:lnTo>
                    <a:pt x="1971040" y="0"/>
                  </a:lnTo>
                  <a:lnTo>
                    <a:pt x="2138790" y="0"/>
                  </a:lnTo>
                  <a:lnTo>
                    <a:pt x="4501373" y="0"/>
                  </a:lnTo>
                  <a:lnTo>
                    <a:pt x="6785276" y="0"/>
                  </a:lnTo>
                  <a:close/>
                </a:path>
              </a:pathLst>
            </a:custGeom>
            <a:blipFill>
              <a:blip r:embed="rId3"/>
              <a:stretch>
                <a:fillRect l="-12808" r="-12808"/>
              </a:stretch>
            </a:blipFill>
          </p:spPr>
        </p:sp>
      </p:grpSp>
      <p:sp>
        <p:nvSpPr>
          <p:cNvPr id="4" name="Freeform 4"/>
          <p:cNvSpPr/>
          <p:nvPr/>
        </p:nvSpPr>
        <p:spPr>
          <a:xfrm flipV="1">
            <a:off x="12362165" y="-6231374"/>
            <a:ext cx="11851670" cy="11873257"/>
          </a:xfrm>
          <a:custGeom>
            <a:avLst/>
            <a:gdLst/>
            <a:ahLst/>
            <a:cxnLst/>
            <a:rect l="l" t="t" r="r" b="b"/>
            <a:pathLst>
              <a:path w="11851670" h="11873257">
                <a:moveTo>
                  <a:pt x="0" y="11873257"/>
                </a:moveTo>
                <a:lnTo>
                  <a:pt x="11851670" y="11873257"/>
                </a:lnTo>
                <a:lnTo>
                  <a:pt x="11851670" y="0"/>
                </a:lnTo>
                <a:lnTo>
                  <a:pt x="0" y="0"/>
                </a:lnTo>
                <a:lnTo>
                  <a:pt x="0" y="11873257"/>
                </a:lnTo>
                <a:close/>
              </a:path>
            </a:pathLst>
          </a:custGeom>
          <a:blipFill>
            <a:blip r:embed="rId4">
              <a:alphaModFix amt="60000"/>
            </a:blip>
            <a:stretch>
              <a:fillRect/>
            </a:stretch>
          </a:blipFill>
        </p:spPr>
      </p:sp>
      <p:sp>
        <p:nvSpPr>
          <p:cNvPr id="5" name="TextBox 5"/>
          <p:cNvSpPr txBox="1"/>
          <p:nvPr/>
        </p:nvSpPr>
        <p:spPr>
          <a:xfrm>
            <a:off x="7511646" y="581858"/>
            <a:ext cx="10550133" cy="2072746"/>
          </a:xfrm>
          <a:prstGeom prst="rect">
            <a:avLst/>
          </a:prstGeom>
        </p:spPr>
        <p:txBody>
          <a:bodyPr lIns="0" tIns="0" rIns="0" bIns="0" rtlCol="0" anchor="t">
            <a:spAutoFit/>
          </a:bodyPr>
          <a:lstStyle/>
          <a:p>
            <a:pPr algn="l">
              <a:lnSpc>
                <a:spcPts val="8040"/>
              </a:lnSpc>
            </a:pPr>
            <a:r>
              <a:rPr lang="en-US" sz="7657" b="1" i="1">
                <a:solidFill>
                  <a:srgbClr val="5C584E"/>
                </a:solidFill>
                <a:latin typeface="Anantason ExtraCondensed Bold Italics"/>
                <a:ea typeface="Anantason ExtraCondensed Bold Italics"/>
                <a:cs typeface="Anantason ExtraCondensed Bold Italics"/>
                <a:sym typeface="Anantason ExtraCondensed Bold Italics"/>
              </a:rPr>
              <a:t>RECRUITMENT PROCESS</a:t>
            </a:r>
          </a:p>
          <a:p>
            <a:pPr algn="l">
              <a:lnSpc>
                <a:spcPts val="8040"/>
              </a:lnSpc>
            </a:pPr>
            <a:endParaRPr lang="en-US" sz="7657" b="1" i="1">
              <a:solidFill>
                <a:srgbClr val="5C584E"/>
              </a:solidFill>
              <a:latin typeface="Anantason ExtraCondensed Bold Italics"/>
              <a:ea typeface="Anantason ExtraCondensed Bold Italics"/>
              <a:cs typeface="Anantason ExtraCondensed Bold Italics"/>
              <a:sym typeface="Anantason ExtraCondensed Bold Italics"/>
            </a:endParaRPr>
          </a:p>
        </p:txBody>
      </p:sp>
      <p:sp>
        <p:nvSpPr>
          <p:cNvPr id="6" name="TextBox 6"/>
          <p:cNvSpPr txBox="1"/>
          <p:nvPr/>
        </p:nvSpPr>
        <p:spPr>
          <a:xfrm>
            <a:off x="7117791" y="1692275"/>
            <a:ext cx="10943988" cy="8594725"/>
          </a:xfrm>
          <a:prstGeom prst="rect">
            <a:avLst/>
          </a:prstGeom>
        </p:spPr>
        <p:txBody>
          <a:bodyPr wrap="square" lIns="0" tIns="0" rIns="0" bIns="0" rtlCol="0" anchor="t">
            <a:spAutoFit/>
          </a:bodyPr>
          <a:lstStyle/>
          <a:p>
            <a:pPr algn="just">
              <a:lnSpc>
                <a:spcPct val="150000"/>
              </a:lnSpc>
            </a:pPr>
            <a:r>
              <a:rPr lang="en-US" sz="2500" dirty="0">
                <a:solidFill>
                  <a:srgbClr val="5C584E"/>
                </a:solidFill>
                <a:latin typeface="Open Sans"/>
                <a:ea typeface="Open Sans"/>
                <a:cs typeface="Open Sans"/>
                <a:sym typeface="Open Sans"/>
              </a:rPr>
              <a:t> Recruitment should be carried out in a structured manner:</a:t>
            </a:r>
          </a:p>
          <a:p>
            <a:pPr marL="1128051" lvl="2" indent="-376017" algn="just">
              <a:lnSpc>
                <a:spcPct val="150000"/>
              </a:lnSpc>
              <a:buFont typeface="Arial"/>
              <a:buChar char="⚬"/>
            </a:pPr>
            <a:r>
              <a:rPr lang="en-US" sz="2500" dirty="0">
                <a:solidFill>
                  <a:srgbClr val="5C584E"/>
                </a:solidFill>
                <a:latin typeface="Open Sans"/>
                <a:ea typeface="Open Sans"/>
                <a:cs typeface="Open Sans"/>
                <a:sym typeface="Open Sans"/>
              </a:rPr>
              <a:t>Workforce </a:t>
            </a:r>
          </a:p>
          <a:p>
            <a:pPr marL="1128051" lvl="2" indent="-376017" algn="just">
              <a:lnSpc>
                <a:spcPct val="150000"/>
              </a:lnSpc>
              <a:buFont typeface="Arial"/>
              <a:buChar char="⚬"/>
            </a:pPr>
            <a:r>
              <a:rPr lang="en-US" sz="2500" dirty="0" err="1">
                <a:solidFill>
                  <a:srgbClr val="5C584E"/>
                </a:solidFill>
                <a:latin typeface="Open Sans"/>
                <a:ea typeface="Open Sans"/>
                <a:cs typeface="Open Sans"/>
                <a:sym typeface="Open Sans"/>
              </a:rPr>
              <a:t>PlanningJob</a:t>
            </a:r>
            <a:r>
              <a:rPr lang="en-US" sz="2500" dirty="0">
                <a:solidFill>
                  <a:srgbClr val="5C584E"/>
                </a:solidFill>
                <a:latin typeface="Open Sans"/>
                <a:ea typeface="Open Sans"/>
                <a:cs typeface="Open Sans"/>
                <a:sym typeface="Open Sans"/>
              </a:rPr>
              <a:t> </a:t>
            </a:r>
          </a:p>
          <a:p>
            <a:pPr marL="1128051" lvl="2" indent="-376017" algn="just">
              <a:lnSpc>
                <a:spcPct val="150000"/>
              </a:lnSpc>
              <a:buFont typeface="Arial"/>
              <a:buChar char="⚬"/>
            </a:pPr>
            <a:r>
              <a:rPr lang="en-US" sz="2500" dirty="0" err="1">
                <a:solidFill>
                  <a:srgbClr val="5C584E"/>
                </a:solidFill>
                <a:latin typeface="Open Sans"/>
                <a:ea typeface="Open Sans"/>
                <a:cs typeface="Open Sans"/>
                <a:sym typeface="Open Sans"/>
              </a:rPr>
              <a:t>AnalysisJob</a:t>
            </a:r>
            <a:r>
              <a:rPr lang="en-US" sz="2500" dirty="0">
                <a:solidFill>
                  <a:srgbClr val="5C584E"/>
                </a:solidFill>
                <a:latin typeface="Open Sans"/>
                <a:ea typeface="Open Sans"/>
                <a:cs typeface="Open Sans"/>
                <a:sym typeface="Open Sans"/>
              </a:rPr>
              <a:t> </a:t>
            </a:r>
          </a:p>
          <a:p>
            <a:pPr marL="1128051" lvl="2" indent="-376017" algn="just">
              <a:lnSpc>
                <a:spcPct val="150000"/>
              </a:lnSpc>
              <a:buFont typeface="Arial"/>
              <a:buChar char="⚬"/>
            </a:pPr>
            <a:r>
              <a:rPr lang="en-US" sz="2500" dirty="0" err="1">
                <a:solidFill>
                  <a:srgbClr val="5C584E"/>
                </a:solidFill>
                <a:latin typeface="Open Sans"/>
                <a:ea typeface="Open Sans"/>
                <a:cs typeface="Open Sans"/>
                <a:sym typeface="Open Sans"/>
              </a:rPr>
              <a:t>DescriptionPerson</a:t>
            </a:r>
            <a:endParaRPr lang="en-US" sz="2500" dirty="0">
              <a:solidFill>
                <a:srgbClr val="5C584E"/>
              </a:solidFill>
              <a:latin typeface="Open Sans"/>
              <a:ea typeface="Open Sans"/>
              <a:cs typeface="Open Sans"/>
              <a:sym typeface="Open Sans"/>
            </a:endParaRPr>
          </a:p>
          <a:p>
            <a:pPr marL="1128051" lvl="2" indent="-376017" algn="just">
              <a:lnSpc>
                <a:spcPct val="150000"/>
              </a:lnSpc>
              <a:buFont typeface="Arial"/>
              <a:buChar char="⚬"/>
            </a:pPr>
            <a:r>
              <a:rPr lang="en-US" sz="2500" dirty="0" err="1">
                <a:solidFill>
                  <a:srgbClr val="5C584E"/>
                </a:solidFill>
                <a:latin typeface="Open Sans"/>
                <a:ea typeface="Open Sans"/>
                <a:cs typeface="Open Sans"/>
                <a:sym typeface="Open Sans"/>
              </a:rPr>
              <a:t>SpecificationJob</a:t>
            </a:r>
            <a:r>
              <a:rPr lang="en-US" sz="2500" dirty="0">
                <a:solidFill>
                  <a:srgbClr val="5C584E"/>
                </a:solidFill>
                <a:latin typeface="Open Sans"/>
                <a:ea typeface="Open Sans"/>
                <a:cs typeface="Open Sans"/>
                <a:sym typeface="Open Sans"/>
              </a:rPr>
              <a:t> </a:t>
            </a:r>
          </a:p>
          <a:p>
            <a:pPr marL="1128051" lvl="2" indent="-376017" algn="just">
              <a:lnSpc>
                <a:spcPct val="150000"/>
              </a:lnSpc>
              <a:buFont typeface="Arial"/>
              <a:buChar char="⚬"/>
            </a:pPr>
            <a:r>
              <a:rPr lang="en-US" sz="2500" dirty="0" err="1">
                <a:solidFill>
                  <a:srgbClr val="5C584E"/>
                </a:solidFill>
                <a:latin typeface="Open Sans"/>
                <a:ea typeface="Open Sans"/>
                <a:cs typeface="Open Sans"/>
                <a:sym typeface="Open Sans"/>
              </a:rPr>
              <a:t>AdvertisementCandidate</a:t>
            </a:r>
            <a:r>
              <a:rPr lang="en-US" sz="2500" dirty="0">
                <a:solidFill>
                  <a:srgbClr val="5C584E"/>
                </a:solidFill>
                <a:latin typeface="Open Sans"/>
                <a:ea typeface="Open Sans"/>
                <a:cs typeface="Open Sans"/>
                <a:sym typeface="Open Sans"/>
              </a:rPr>
              <a:t> </a:t>
            </a:r>
          </a:p>
          <a:p>
            <a:pPr marL="1128051" lvl="2" indent="-376017" algn="just">
              <a:lnSpc>
                <a:spcPct val="150000"/>
              </a:lnSpc>
              <a:buFont typeface="Arial"/>
              <a:buChar char="⚬"/>
            </a:pPr>
            <a:r>
              <a:rPr lang="en-US" sz="2500" dirty="0" err="1">
                <a:solidFill>
                  <a:srgbClr val="5C584E"/>
                </a:solidFill>
                <a:latin typeface="Open Sans"/>
                <a:ea typeface="Open Sans"/>
                <a:cs typeface="Open Sans"/>
                <a:sym typeface="Open Sans"/>
              </a:rPr>
              <a:t>ScreeningInterview</a:t>
            </a:r>
            <a:r>
              <a:rPr lang="en-US" sz="2500" dirty="0">
                <a:solidFill>
                  <a:srgbClr val="5C584E"/>
                </a:solidFill>
                <a:latin typeface="Open Sans"/>
                <a:ea typeface="Open Sans"/>
                <a:cs typeface="Open Sans"/>
                <a:sym typeface="Open Sans"/>
              </a:rPr>
              <a:t> </a:t>
            </a:r>
          </a:p>
          <a:p>
            <a:pPr marL="1128051" lvl="2" indent="-376017" algn="just">
              <a:lnSpc>
                <a:spcPct val="150000"/>
              </a:lnSpc>
              <a:buFont typeface="Arial"/>
              <a:buChar char="⚬"/>
            </a:pPr>
            <a:r>
              <a:rPr lang="en-US" sz="2500" dirty="0" err="1">
                <a:solidFill>
                  <a:srgbClr val="5C584E"/>
                </a:solidFill>
                <a:latin typeface="Open Sans"/>
                <a:ea typeface="Open Sans"/>
                <a:cs typeface="Open Sans"/>
                <a:sym typeface="Open Sans"/>
              </a:rPr>
              <a:t>ProcessSelection</a:t>
            </a:r>
            <a:r>
              <a:rPr lang="en-US" sz="2500" dirty="0">
                <a:solidFill>
                  <a:srgbClr val="5C584E"/>
                </a:solidFill>
                <a:latin typeface="Open Sans"/>
                <a:ea typeface="Open Sans"/>
                <a:cs typeface="Open Sans"/>
                <a:sym typeface="Open Sans"/>
              </a:rPr>
              <a:t> </a:t>
            </a:r>
          </a:p>
          <a:p>
            <a:pPr marL="1128051" lvl="2" indent="-376017" algn="just">
              <a:lnSpc>
                <a:spcPct val="150000"/>
              </a:lnSpc>
              <a:buFont typeface="Arial"/>
              <a:buChar char="⚬"/>
            </a:pPr>
            <a:r>
              <a:rPr lang="en-US" sz="2500" dirty="0">
                <a:solidFill>
                  <a:srgbClr val="5C584E"/>
                </a:solidFill>
                <a:latin typeface="Open Sans"/>
                <a:ea typeface="Open Sans"/>
                <a:cs typeface="Open Sans"/>
                <a:sym typeface="Open Sans"/>
              </a:rPr>
              <a:t>Decision</a:t>
            </a:r>
          </a:p>
          <a:p>
            <a:pPr marL="1128051" lvl="2" indent="-376017" algn="just">
              <a:lnSpc>
                <a:spcPct val="150000"/>
              </a:lnSpc>
              <a:buFont typeface="Arial"/>
              <a:buChar char="⚬"/>
            </a:pPr>
            <a:r>
              <a:rPr lang="en-US" sz="2500" dirty="0">
                <a:solidFill>
                  <a:srgbClr val="5C584E"/>
                </a:solidFill>
                <a:latin typeface="Open Sans"/>
                <a:ea typeface="Open Sans"/>
                <a:cs typeface="Open Sans"/>
                <a:sym typeface="Open Sans"/>
              </a:rPr>
              <a:t>Appointment and Onboarding</a:t>
            </a:r>
          </a:p>
          <a:p>
            <a:pPr algn="just">
              <a:lnSpc>
                <a:spcPct val="150000"/>
              </a:lnSpc>
            </a:pPr>
            <a:endParaRPr lang="en-US" sz="2500" dirty="0">
              <a:solidFill>
                <a:srgbClr val="5C584E"/>
              </a:solidFill>
              <a:latin typeface="Open Sans"/>
              <a:ea typeface="Open Sans"/>
              <a:cs typeface="Open Sans"/>
              <a:sym typeface="Open Sans"/>
            </a:endParaRPr>
          </a:p>
          <a:p>
            <a:pPr algn="just">
              <a:lnSpc>
                <a:spcPct val="150000"/>
              </a:lnSpc>
            </a:pPr>
            <a:r>
              <a:rPr lang="en-US" sz="2500" dirty="0">
                <a:solidFill>
                  <a:srgbClr val="5C584E"/>
                </a:solidFill>
                <a:latin typeface="Open Sans"/>
                <a:ea typeface="Open Sans"/>
                <a:cs typeface="Open Sans"/>
                <a:sym typeface="Open Sans"/>
              </a:rPr>
              <a:t>Better recruitment systems make the workforce and </a:t>
            </a:r>
            <a:r>
              <a:rPr lang="en-US" sz="2500" dirty="0" err="1">
                <a:solidFill>
                  <a:srgbClr val="5C584E"/>
                </a:solidFill>
                <a:latin typeface="Open Sans"/>
                <a:ea typeface="Open Sans"/>
                <a:cs typeface="Open Sans"/>
                <a:sym typeface="Open Sans"/>
              </a:rPr>
              <a:t>organisation</a:t>
            </a:r>
            <a:r>
              <a:rPr lang="en-US" sz="2500" dirty="0">
                <a:solidFill>
                  <a:srgbClr val="5C584E"/>
                </a:solidFill>
                <a:latin typeface="Open Sans"/>
                <a:ea typeface="Open Sans"/>
                <a:cs typeface="Open Sans"/>
                <a:sym typeface="Open Sans"/>
              </a:rPr>
              <a:t> better (Potočnik, Anderson and Zhou, 2021).</a:t>
            </a:r>
          </a:p>
          <a:p>
            <a:pPr algn="just">
              <a:lnSpc>
                <a:spcPct val="150000"/>
              </a:lnSpc>
            </a:pPr>
            <a:endParaRPr lang="en-US" sz="2500" dirty="0">
              <a:solidFill>
                <a:srgbClr val="5C584E"/>
              </a:solidFill>
              <a:latin typeface="Open Sans"/>
              <a:ea typeface="Open Sans"/>
              <a:cs typeface="Open Sans"/>
              <a:sym typeface="Open Sans"/>
            </a:endParaRPr>
          </a:p>
        </p:txBody>
      </p:sp>
      <p:sp>
        <p:nvSpPr>
          <p:cNvPr id="7" name="Freeform 7"/>
          <p:cNvSpPr/>
          <p:nvPr/>
        </p:nvSpPr>
        <p:spPr>
          <a:xfrm flipH="1" flipV="1">
            <a:off x="7370011" y="9258300"/>
            <a:ext cx="11851670" cy="11873257"/>
          </a:xfrm>
          <a:custGeom>
            <a:avLst/>
            <a:gdLst/>
            <a:ahLst/>
            <a:cxnLst/>
            <a:rect l="l" t="t" r="r" b="b"/>
            <a:pathLst>
              <a:path w="11851670" h="11873257">
                <a:moveTo>
                  <a:pt x="11851670" y="11873257"/>
                </a:moveTo>
                <a:lnTo>
                  <a:pt x="0" y="11873257"/>
                </a:lnTo>
                <a:lnTo>
                  <a:pt x="0" y="0"/>
                </a:lnTo>
                <a:lnTo>
                  <a:pt x="11851670" y="0"/>
                </a:lnTo>
                <a:lnTo>
                  <a:pt x="11851670" y="11873257"/>
                </a:lnTo>
                <a:close/>
              </a:path>
            </a:pathLst>
          </a:custGeom>
          <a:blipFill>
            <a:blip r:embed="rId4"/>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Freeform 2"/>
          <p:cNvSpPr/>
          <p:nvPr/>
        </p:nvSpPr>
        <p:spPr>
          <a:xfrm flipV="1">
            <a:off x="6954535" y="-6848487"/>
            <a:ext cx="11851670" cy="11873257"/>
          </a:xfrm>
          <a:custGeom>
            <a:avLst/>
            <a:gdLst/>
            <a:ahLst/>
            <a:cxnLst/>
            <a:rect l="l" t="t" r="r" b="b"/>
            <a:pathLst>
              <a:path w="11851670" h="11873257">
                <a:moveTo>
                  <a:pt x="0" y="11873258"/>
                </a:moveTo>
                <a:lnTo>
                  <a:pt x="11851670" y="11873258"/>
                </a:lnTo>
                <a:lnTo>
                  <a:pt x="11851670" y="0"/>
                </a:lnTo>
                <a:lnTo>
                  <a:pt x="0" y="0"/>
                </a:lnTo>
                <a:lnTo>
                  <a:pt x="0" y="11873258"/>
                </a:lnTo>
                <a:close/>
              </a:path>
            </a:pathLst>
          </a:custGeom>
          <a:blipFill>
            <a:blip r:embed="rId3">
              <a:alphaModFix amt="60000"/>
            </a:blip>
            <a:stretch>
              <a:fillRect/>
            </a:stretch>
          </a:blipFill>
        </p:spPr>
      </p:sp>
      <p:grpSp>
        <p:nvGrpSpPr>
          <p:cNvPr id="3" name="Group 3"/>
          <p:cNvGrpSpPr/>
          <p:nvPr/>
        </p:nvGrpSpPr>
        <p:grpSpPr>
          <a:xfrm>
            <a:off x="10996956" y="-760167"/>
            <a:ext cx="6561260" cy="5804012"/>
            <a:chOff x="0" y="0"/>
            <a:chExt cx="7178483" cy="6350000"/>
          </a:xfrm>
        </p:grpSpPr>
        <p:sp>
          <p:nvSpPr>
            <p:cNvPr id="4" name="Freeform 4"/>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4"/>
              <a:stretch>
                <a:fillRect t="-35172" b="-35172"/>
              </a:stretch>
            </a:blipFill>
          </p:spPr>
        </p:sp>
      </p:grpSp>
      <p:grpSp>
        <p:nvGrpSpPr>
          <p:cNvPr id="5" name="Group 5"/>
          <p:cNvGrpSpPr/>
          <p:nvPr/>
        </p:nvGrpSpPr>
        <p:grpSpPr>
          <a:xfrm>
            <a:off x="9144000" y="5243155"/>
            <a:ext cx="6561260" cy="5804012"/>
            <a:chOff x="0" y="0"/>
            <a:chExt cx="7178483" cy="6350000"/>
          </a:xfrm>
        </p:grpSpPr>
        <p:sp>
          <p:nvSpPr>
            <p:cNvPr id="6" name="Freeform 6"/>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5"/>
              <a:stretch>
                <a:fillRect t="-46546" b="-46546"/>
              </a:stretch>
            </a:blipFill>
          </p:spPr>
        </p:sp>
      </p:grpSp>
      <p:grpSp>
        <p:nvGrpSpPr>
          <p:cNvPr id="7" name="Group 7"/>
          <p:cNvGrpSpPr/>
          <p:nvPr/>
        </p:nvGrpSpPr>
        <p:grpSpPr>
          <a:xfrm>
            <a:off x="14628288" y="3682960"/>
            <a:ext cx="6561260" cy="5804012"/>
            <a:chOff x="0" y="0"/>
            <a:chExt cx="7178483" cy="6350000"/>
          </a:xfrm>
        </p:grpSpPr>
        <p:sp>
          <p:nvSpPr>
            <p:cNvPr id="8" name="Freeform 8"/>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6"/>
              <a:stretch>
                <a:fillRect t="-24910" b="-24910"/>
              </a:stretch>
            </a:blipFill>
          </p:spPr>
        </p:sp>
      </p:grpSp>
      <p:sp>
        <p:nvSpPr>
          <p:cNvPr id="9" name="TextBox 9"/>
          <p:cNvSpPr txBox="1"/>
          <p:nvPr/>
        </p:nvSpPr>
        <p:spPr>
          <a:xfrm>
            <a:off x="704857" y="804656"/>
            <a:ext cx="9976895" cy="2623059"/>
          </a:xfrm>
          <a:prstGeom prst="rect">
            <a:avLst/>
          </a:prstGeom>
        </p:spPr>
        <p:txBody>
          <a:bodyPr lIns="0" tIns="0" rIns="0" bIns="0" rtlCol="0" anchor="t">
            <a:spAutoFit/>
          </a:bodyPr>
          <a:lstStyle/>
          <a:p>
            <a:pPr algn="l">
              <a:lnSpc>
                <a:spcPts val="10178"/>
              </a:lnSpc>
            </a:pPr>
            <a:r>
              <a:rPr lang="en-US" sz="9693" b="1" i="1">
                <a:solidFill>
                  <a:srgbClr val="5C584E"/>
                </a:solidFill>
                <a:latin typeface="Anantason ExtraCondensed Bold Italics"/>
                <a:ea typeface="Anantason ExtraCondensed Bold Italics"/>
                <a:cs typeface="Anantason ExtraCondensed Bold Italics"/>
                <a:sym typeface="Anantason ExtraCondensed Bold Italics"/>
              </a:rPr>
              <a:t>JOB ANALYSIS</a:t>
            </a:r>
          </a:p>
          <a:p>
            <a:pPr algn="l">
              <a:lnSpc>
                <a:spcPts val="10178"/>
              </a:lnSpc>
            </a:pPr>
            <a:endParaRPr lang="en-US" sz="9693" b="1" i="1">
              <a:solidFill>
                <a:srgbClr val="5C584E"/>
              </a:solidFill>
              <a:latin typeface="Anantason ExtraCondensed Bold Italics"/>
              <a:ea typeface="Anantason ExtraCondensed Bold Italics"/>
              <a:cs typeface="Anantason ExtraCondensed Bold Italics"/>
              <a:sym typeface="Anantason ExtraCondensed Bold Italics"/>
            </a:endParaRPr>
          </a:p>
        </p:txBody>
      </p:sp>
      <p:sp>
        <p:nvSpPr>
          <p:cNvPr id="10" name="TextBox 10"/>
          <p:cNvSpPr txBox="1"/>
          <p:nvPr/>
        </p:nvSpPr>
        <p:spPr>
          <a:xfrm>
            <a:off x="283827" y="2363389"/>
            <a:ext cx="7055541" cy="3660682"/>
          </a:xfrm>
          <a:prstGeom prst="rect">
            <a:avLst/>
          </a:prstGeom>
        </p:spPr>
        <p:txBody>
          <a:bodyPr lIns="0" tIns="0" rIns="0" bIns="0" rtlCol="0" anchor="t">
            <a:spAutoFit/>
          </a:bodyPr>
          <a:lstStyle/>
          <a:p>
            <a:pPr algn="just">
              <a:lnSpc>
                <a:spcPts val="3648"/>
              </a:lnSpc>
            </a:pPr>
            <a:r>
              <a:rPr lang="en-US" sz="2500" b="1" dirty="0">
                <a:solidFill>
                  <a:srgbClr val="5C584E"/>
                </a:solidFill>
                <a:latin typeface="Open Sans Bold"/>
                <a:ea typeface="Open Sans Bold"/>
                <a:cs typeface="Open Sans Bold"/>
                <a:sym typeface="Open Sans Bold"/>
              </a:rPr>
              <a:t>Core Responsibilities</a:t>
            </a:r>
          </a:p>
          <a:p>
            <a:pPr marL="1050271" lvl="2" indent="-350090" algn="just">
              <a:lnSpc>
                <a:spcPts val="3648"/>
              </a:lnSpc>
              <a:buFont typeface="Arial"/>
              <a:buChar char="⚬"/>
            </a:pPr>
            <a:r>
              <a:rPr lang="en-US" sz="2500" dirty="0">
                <a:solidFill>
                  <a:srgbClr val="5C584E"/>
                </a:solidFill>
                <a:latin typeface="Open Sans"/>
                <a:ea typeface="Open Sans"/>
                <a:cs typeface="Open Sans"/>
                <a:sym typeface="Open Sans"/>
              </a:rPr>
              <a:t>Drive digital transformation efforts</a:t>
            </a:r>
          </a:p>
          <a:p>
            <a:pPr marL="1050271" lvl="2" indent="-350090" algn="just">
              <a:lnSpc>
                <a:spcPts val="3648"/>
              </a:lnSpc>
              <a:buFont typeface="Arial"/>
              <a:buChar char="⚬"/>
            </a:pPr>
            <a:r>
              <a:rPr lang="en-US" sz="2500" dirty="0">
                <a:solidFill>
                  <a:srgbClr val="5C584E"/>
                </a:solidFill>
                <a:latin typeface="Open Sans"/>
                <a:ea typeface="Open Sans"/>
                <a:cs typeface="Open Sans"/>
                <a:sym typeface="Open Sans"/>
              </a:rPr>
              <a:t>Manage </a:t>
            </a:r>
            <a:r>
              <a:rPr lang="en-US" sz="2500" dirty="0" err="1">
                <a:solidFill>
                  <a:srgbClr val="5C584E"/>
                </a:solidFill>
                <a:latin typeface="Open Sans"/>
                <a:ea typeface="Open Sans"/>
                <a:cs typeface="Open Sans"/>
                <a:sym typeface="Open Sans"/>
              </a:rPr>
              <a:t>organisational</a:t>
            </a:r>
            <a:r>
              <a:rPr lang="en-US" sz="2500" dirty="0">
                <a:solidFill>
                  <a:srgbClr val="5C584E"/>
                </a:solidFill>
                <a:latin typeface="Open Sans"/>
                <a:ea typeface="Open Sans"/>
                <a:cs typeface="Open Sans"/>
                <a:sym typeface="Open Sans"/>
              </a:rPr>
              <a:t> change</a:t>
            </a:r>
          </a:p>
          <a:p>
            <a:pPr marL="1050271" lvl="2" indent="-350090" algn="just">
              <a:lnSpc>
                <a:spcPts val="3648"/>
              </a:lnSpc>
              <a:buFont typeface="Arial"/>
              <a:buChar char="⚬"/>
            </a:pPr>
            <a:r>
              <a:rPr lang="en-US" sz="2500" dirty="0">
                <a:solidFill>
                  <a:srgbClr val="5C584E"/>
                </a:solidFill>
                <a:latin typeface="Open Sans"/>
                <a:ea typeface="Open Sans"/>
                <a:cs typeface="Open Sans"/>
                <a:sym typeface="Open Sans"/>
              </a:rPr>
              <a:t>Coordinate stakeholders</a:t>
            </a:r>
          </a:p>
          <a:p>
            <a:pPr marL="1050271" lvl="2" indent="-350090" algn="just">
              <a:lnSpc>
                <a:spcPts val="3648"/>
              </a:lnSpc>
              <a:buFont typeface="Arial"/>
              <a:buChar char="⚬"/>
            </a:pPr>
            <a:r>
              <a:rPr lang="en-US" sz="2500" dirty="0">
                <a:solidFill>
                  <a:srgbClr val="5C584E"/>
                </a:solidFill>
                <a:latin typeface="Open Sans"/>
                <a:ea typeface="Open Sans"/>
                <a:cs typeface="Open Sans"/>
                <a:sym typeface="Open Sans"/>
              </a:rPr>
              <a:t>Drive innovation </a:t>
            </a:r>
            <a:r>
              <a:rPr lang="en-US" sz="2500" dirty="0" err="1">
                <a:solidFill>
                  <a:srgbClr val="5C584E"/>
                </a:solidFill>
                <a:latin typeface="Open Sans"/>
                <a:ea typeface="Open Sans"/>
                <a:cs typeface="Open Sans"/>
                <a:sym typeface="Open Sans"/>
              </a:rPr>
              <a:t>programmes</a:t>
            </a:r>
            <a:endParaRPr lang="en-US" sz="2500" dirty="0">
              <a:solidFill>
                <a:srgbClr val="5C584E"/>
              </a:solidFill>
              <a:latin typeface="Open Sans"/>
              <a:ea typeface="Open Sans"/>
              <a:cs typeface="Open Sans"/>
              <a:sym typeface="Open Sans"/>
            </a:endParaRPr>
          </a:p>
          <a:p>
            <a:pPr marL="1050271" lvl="2" indent="-350090" algn="just">
              <a:lnSpc>
                <a:spcPts val="3648"/>
              </a:lnSpc>
              <a:buFont typeface="Arial"/>
              <a:buChar char="⚬"/>
            </a:pPr>
            <a:r>
              <a:rPr lang="en-US" sz="2500" dirty="0">
                <a:solidFill>
                  <a:srgbClr val="5C584E"/>
                </a:solidFill>
                <a:latin typeface="Open Sans"/>
                <a:ea typeface="Open Sans"/>
                <a:cs typeface="Open Sans"/>
                <a:sym typeface="Open Sans"/>
              </a:rPr>
              <a:t>Monitor project outcomes (Potočnik, Anderson and Zhou, 2021).</a:t>
            </a:r>
          </a:p>
          <a:p>
            <a:pPr algn="just">
              <a:lnSpc>
                <a:spcPts val="3648"/>
              </a:lnSpc>
            </a:pPr>
            <a:endParaRPr lang="en-US" sz="2500" dirty="0">
              <a:solidFill>
                <a:srgbClr val="5C584E"/>
              </a:solidFill>
              <a:latin typeface="Open Sans"/>
              <a:ea typeface="Open Sans"/>
              <a:cs typeface="Open Sans"/>
              <a:sym typeface="Open Sans"/>
            </a:endParaRPr>
          </a:p>
        </p:txBody>
      </p:sp>
      <p:sp>
        <p:nvSpPr>
          <p:cNvPr id="11" name="Freeform 11"/>
          <p:cNvSpPr/>
          <p:nvPr/>
        </p:nvSpPr>
        <p:spPr>
          <a:xfrm flipV="1">
            <a:off x="-4897135" y="8802386"/>
            <a:ext cx="11851670" cy="11873257"/>
          </a:xfrm>
          <a:custGeom>
            <a:avLst/>
            <a:gdLst/>
            <a:ahLst/>
            <a:cxnLst/>
            <a:rect l="l" t="t" r="r" b="b"/>
            <a:pathLst>
              <a:path w="11851670" h="11873257">
                <a:moveTo>
                  <a:pt x="0" y="11873257"/>
                </a:moveTo>
                <a:lnTo>
                  <a:pt x="11851670" y="11873257"/>
                </a:lnTo>
                <a:lnTo>
                  <a:pt x="11851670" y="0"/>
                </a:lnTo>
                <a:lnTo>
                  <a:pt x="0" y="0"/>
                </a:lnTo>
                <a:lnTo>
                  <a:pt x="0" y="11873257"/>
                </a:lnTo>
                <a:close/>
              </a:path>
            </a:pathLst>
          </a:custGeom>
          <a:blipFill>
            <a:blip r:embed="rId3">
              <a:alphaModFix amt="60000"/>
            </a:blip>
            <a:stretch>
              <a:fillRect/>
            </a:stretch>
          </a:blipFill>
        </p:spPr>
      </p:sp>
      <p:sp>
        <p:nvSpPr>
          <p:cNvPr id="12" name="TextBox 12"/>
          <p:cNvSpPr txBox="1"/>
          <p:nvPr/>
        </p:nvSpPr>
        <p:spPr>
          <a:xfrm>
            <a:off x="283827" y="6440912"/>
            <a:ext cx="7333960" cy="3341823"/>
          </a:xfrm>
          <a:prstGeom prst="rect">
            <a:avLst/>
          </a:prstGeom>
        </p:spPr>
        <p:txBody>
          <a:bodyPr lIns="0" tIns="0" rIns="0" bIns="0" rtlCol="0" anchor="t">
            <a:spAutoFit/>
          </a:bodyPr>
          <a:lstStyle/>
          <a:p>
            <a:pPr algn="just">
              <a:lnSpc>
                <a:spcPts val="3792"/>
              </a:lnSpc>
            </a:pPr>
            <a:r>
              <a:rPr lang="en-US" sz="2500" b="1">
                <a:solidFill>
                  <a:srgbClr val="5C584E"/>
                </a:solidFill>
                <a:latin typeface="Open Sans Bold"/>
                <a:ea typeface="Open Sans Bold"/>
                <a:cs typeface="Open Sans Bold"/>
                <a:sym typeface="Open Sans Bold"/>
              </a:rPr>
              <a:t>Required Competencies</a:t>
            </a:r>
          </a:p>
          <a:p>
            <a:pPr marL="1091716" lvl="2" indent="-363905" algn="just">
              <a:lnSpc>
                <a:spcPts val="3792"/>
              </a:lnSpc>
              <a:buFont typeface="Arial"/>
              <a:buChar char="⚬"/>
            </a:pPr>
            <a:r>
              <a:rPr lang="en-US" sz="2500">
                <a:solidFill>
                  <a:srgbClr val="5C584E"/>
                </a:solidFill>
                <a:latin typeface="Open Sans"/>
                <a:ea typeface="Open Sans"/>
                <a:cs typeface="Open Sans"/>
                <a:sym typeface="Open Sans"/>
              </a:rPr>
              <a:t>Leadership</a:t>
            </a:r>
          </a:p>
          <a:p>
            <a:pPr marL="1091716" lvl="2" indent="-363905" algn="just">
              <a:lnSpc>
                <a:spcPts val="3792"/>
              </a:lnSpc>
              <a:buFont typeface="Arial"/>
              <a:buChar char="⚬"/>
            </a:pPr>
            <a:r>
              <a:rPr lang="en-US" sz="2500">
                <a:solidFill>
                  <a:srgbClr val="5C584E"/>
                </a:solidFill>
                <a:latin typeface="Open Sans"/>
                <a:ea typeface="Open Sans"/>
                <a:cs typeface="Open Sans"/>
                <a:sym typeface="Open Sans"/>
              </a:rPr>
              <a:t>Strategic thinking</a:t>
            </a:r>
          </a:p>
          <a:p>
            <a:pPr marL="1091716" lvl="2" indent="-363905" algn="just">
              <a:lnSpc>
                <a:spcPts val="3792"/>
              </a:lnSpc>
              <a:buFont typeface="Arial"/>
              <a:buChar char="⚬"/>
            </a:pPr>
            <a:r>
              <a:rPr lang="en-US" sz="2500">
                <a:solidFill>
                  <a:srgbClr val="5C584E"/>
                </a:solidFill>
                <a:latin typeface="Open Sans"/>
                <a:ea typeface="Open Sans"/>
                <a:cs typeface="Open Sans"/>
                <a:sym typeface="Open Sans"/>
              </a:rPr>
              <a:t>Digital expertise</a:t>
            </a:r>
          </a:p>
          <a:p>
            <a:pPr marL="1091716" lvl="2" indent="-363905" algn="just">
              <a:lnSpc>
                <a:spcPts val="3792"/>
              </a:lnSpc>
              <a:buFont typeface="Arial"/>
              <a:buChar char="⚬"/>
            </a:pPr>
            <a:r>
              <a:rPr lang="en-US" sz="2500">
                <a:solidFill>
                  <a:srgbClr val="5C584E"/>
                </a:solidFill>
                <a:latin typeface="Open Sans"/>
                <a:ea typeface="Open Sans"/>
                <a:cs typeface="Open Sans"/>
                <a:sym typeface="Open Sans"/>
              </a:rPr>
              <a:t>Problem-solving</a:t>
            </a:r>
          </a:p>
          <a:p>
            <a:pPr marL="1091716" lvl="2" indent="-363905" algn="just">
              <a:lnSpc>
                <a:spcPts val="3792"/>
              </a:lnSpc>
              <a:buFont typeface="Arial"/>
              <a:buChar char="⚬"/>
            </a:pPr>
            <a:r>
              <a:rPr lang="en-US" sz="2500">
                <a:solidFill>
                  <a:srgbClr val="5C584E"/>
                </a:solidFill>
                <a:latin typeface="Open Sans"/>
                <a:ea typeface="Open Sans"/>
                <a:cs typeface="Open Sans"/>
                <a:sym typeface="Open Sans"/>
              </a:rPr>
              <a:t>Communication skills</a:t>
            </a:r>
          </a:p>
          <a:p>
            <a:pPr algn="just">
              <a:lnSpc>
                <a:spcPts val="3792"/>
              </a:lnSpc>
            </a:pPr>
            <a:endParaRPr lang="en-US" sz="2500">
              <a:solidFill>
                <a:srgbClr val="5C584E"/>
              </a:solidFill>
              <a:latin typeface="Open Sans"/>
              <a:ea typeface="Open Sans"/>
              <a:cs typeface="Open Sans"/>
              <a:sym typeface="Open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Freeform 2"/>
          <p:cNvSpPr/>
          <p:nvPr/>
        </p:nvSpPr>
        <p:spPr>
          <a:xfrm flipV="1">
            <a:off x="5660612" y="-651574"/>
            <a:ext cx="7526459" cy="11873257"/>
          </a:xfrm>
          <a:custGeom>
            <a:avLst/>
            <a:gdLst/>
            <a:ahLst/>
            <a:cxnLst/>
            <a:rect l="l" t="t" r="r" b="b"/>
            <a:pathLst>
              <a:path w="7526459" h="11873257">
                <a:moveTo>
                  <a:pt x="0" y="11873257"/>
                </a:moveTo>
                <a:lnTo>
                  <a:pt x="7526459" y="11873257"/>
                </a:lnTo>
                <a:lnTo>
                  <a:pt x="7526459" y="0"/>
                </a:lnTo>
                <a:lnTo>
                  <a:pt x="0" y="0"/>
                </a:lnTo>
                <a:lnTo>
                  <a:pt x="0" y="11873257"/>
                </a:lnTo>
                <a:close/>
              </a:path>
            </a:pathLst>
          </a:custGeom>
          <a:blipFill>
            <a:blip r:embed="rId3">
              <a:alphaModFix amt="60000"/>
            </a:blip>
            <a:stretch>
              <a:fillRect l="-57466"/>
            </a:stretch>
          </a:blipFill>
        </p:spPr>
      </p:sp>
      <p:grpSp>
        <p:nvGrpSpPr>
          <p:cNvPr id="3" name="Group 3"/>
          <p:cNvGrpSpPr/>
          <p:nvPr/>
        </p:nvGrpSpPr>
        <p:grpSpPr>
          <a:xfrm>
            <a:off x="3209344" y="-967414"/>
            <a:ext cx="6561260" cy="5804012"/>
            <a:chOff x="0" y="0"/>
            <a:chExt cx="7178483" cy="6350000"/>
          </a:xfrm>
        </p:grpSpPr>
        <p:sp>
          <p:nvSpPr>
            <p:cNvPr id="4" name="Freeform 4"/>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4"/>
              <a:stretch>
                <a:fillRect l="-9368" r="-9368"/>
              </a:stretch>
            </a:blipFill>
          </p:spPr>
        </p:sp>
      </p:grpSp>
      <p:grpSp>
        <p:nvGrpSpPr>
          <p:cNvPr id="5" name="Group 5"/>
          <p:cNvGrpSpPr/>
          <p:nvPr/>
        </p:nvGrpSpPr>
        <p:grpSpPr>
          <a:xfrm>
            <a:off x="1028700" y="5285055"/>
            <a:ext cx="6561260" cy="5804012"/>
            <a:chOff x="0" y="0"/>
            <a:chExt cx="7178483" cy="6350000"/>
          </a:xfrm>
        </p:grpSpPr>
        <p:sp>
          <p:nvSpPr>
            <p:cNvPr id="6" name="Freeform 6"/>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5"/>
              <a:stretch>
                <a:fillRect l="-11242" r="-22029"/>
              </a:stretch>
            </a:blipFill>
          </p:spPr>
        </p:sp>
      </p:grpSp>
      <p:grpSp>
        <p:nvGrpSpPr>
          <p:cNvPr id="7" name="Group 7"/>
          <p:cNvGrpSpPr/>
          <p:nvPr/>
        </p:nvGrpSpPr>
        <p:grpSpPr>
          <a:xfrm>
            <a:off x="-3113216" y="2702591"/>
            <a:ext cx="6561260" cy="5804012"/>
            <a:chOff x="0" y="0"/>
            <a:chExt cx="7178483" cy="6350000"/>
          </a:xfrm>
        </p:grpSpPr>
        <p:sp>
          <p:nvSpPr>
            <p:cNvPr id="8" name="Freeform 8"/>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6"/>
              <a:stretch>
                <a:fillRect l="-16510" r="-16510"/>
              </a:stretch>
            </a:blipFill>
          </p:spPr>
        </p:sp>
      </p:grpSp>
      <p:sp>
        <p:nvSpPr>
          <p:cNvPr id="9" name="TextBox 9"/>
          <p:cNvSpPr txBox="1"/>
          <p:nvPr/>
        </p:nvSpPr>
        <p:spPr>
          <a:xfrm>
            <a:off x="10087697" y="295764"/>
            <a:ext cx="7642631" cy="2271293"/>
          </a:xfrm>
          <a:prstGeom prst="rect">
            <a:avLst/>
          </a:prstGeom>
        </p:spPr>
        <p:txBody>
          <a:bodyPr lIns="0" tIns="0" rIns="0" bIns="0" rtlCol="0" anchor="t">
            <a:spAutoFit/>
          </a:bodyPr>
          <a:lstStyle/>
          <a:p>
            <a:pPr algn="l">
              <a:lnSpc>
                <a:spcPts val="5910"/>
              </a:lnSpc>
            </a:pPr>
            <a:r>
              <a:rPr lang="en-US" sz="5629" b="1" i="1">
                <a:solidFill>
                  <a:srgbClr val="5C584E"/>
                </a:solidFill>
                <a:latin typeface="Anantason ExtraCondensed Bold Italics"/>
                <a:ea typeface="Anantason ExtraCondensed Bold Italics"/>
                <a:cs typeface="Anantason ExtraCondensed Bold Italics"/>
                <a:sym typeface="Anantason ExtraCondensed Bold Italics"/>
              </a:rPr>
              <a:t>JOB DESCRIPTION &amp; PERSON SPECIFICATION</a:t>
            </a:r>
          </a:p>
          <a:p>
            <a:pPr algn="l">
              <a:lnSpc>
                <a:spcPts val="5910"/>
              </a:lnSpc>
            </a:pPr>
            <a:endParaRPr lang="en-US" sz="5629" b="1" i="1">
              <a:solidFill>
                <a:srgbClr val="5C584E"/>
              </a:solidFill>
              <a:latin typeface="Anantason ExtraCondensed Bold Italics"/>
              <a:ea typeface="Anantason ExtraCondensed Bold Italics"/>
              <a:cs typeface="Anantason ExtraCondensed Bold Italics"/>
              <a:sym typeface="Anantason ExtraCondensed Bold Italics"/>
            </a:endParaRPr>
          </a:p>
        </p:txBody>
      </p:sp>
      <p:sp>
        <p:nvSpPr>
          <p:cNvPr id="10" name="TextBox 10"/>
          <p:cNvSpPr txBox="1"/>
          <p:nvPr/>
        </p:nvSpPr>
        <p:spPr>
          <a:xfrm>
            <a:off x="9144000" y="1690590"/>
            <a:ext cx="8324493" cy="8848576"/>
          </a:xfrm>
          <a:prstGeom prst="rect">
            <a:avLst/>
          </a:prstGeom>
        </p:spPr>
        <p:txBody>
          <a:bodyPr lIns="0" tIns="0" rIns="0" bIns="0" rtlCol="0" anchor="t">
            <a:spAutoFit/>
          </a:bodyPr>
          <a:lstStyle/>
          <a:p>
            <a:pPr algn="ctr">
              <a:lnSpc>
                <a:spcPts val="2981"/>
              </a:lnSpc>
            </a:pPr>
            <a:r>
              <a:rPr lang="en-US" sz="2500" b="1" dirty="0">
                <a:solidFill>
                  <a:srgbClr val="5C584E"/>
                </a:solidFill>
                <a:latin typeface="Open Sans Bold"/>
                <a:ea typeface="Open Sans Bold"/>
                <a:cs typeface="Open Sans Bold"/>
                <a:sym typeface="Open Sans Bold"/>
              </a:rPr>
              <a:t>Job Description</a:t>
            </a:r>
          </a:p>
          <a:p>
            <a:pPr algn="ctr">
              <a:lnSpc>
                <a:spcPts val="2981"/>
              </a:lnSpc>
            </a:pPr>
            <a:r>
              <a:rPr lang="en-US" sz="2500" b="1" dirty="0">
                <a:solidFill>
                  <a:srgbClr val="5C584E"/>
                </a:solidFill>
                <a:latin typeface="Open Sans Bold"/>
                <a:ea typeface="Open Sans Bold"/>
                <a:cs typeface="Open Sans Bold"/>
                <a:sym typeface="Open Sans Bold"/>
              </a:rPr>
              <a:t>Position:</a:t>
            </a:r>
            <a:r>
              <a:rPr lang="en-US" sz="2500" dirty="0">
                <a:solidFill>
                  <a:srgbClr val="5C584E"/>
                </a:solidFill>
                <a:latin typeface="Open Sans"/>
                <a:ea typeface="Open Sans"/>
                <a:cs typeface="Open Sans"/>
                <a:sym typeface="Open Sans"/>
              </a:rPr>
              <a:t> Digital Transformation Manager</a:t>
            </a:r>
          </a:p>
          <a:p>
            <a:pPr algn="ctr">
              <a:lnSpc>
                <a:spcPts val="2981"/>
              </a:lnSpc>
            </a:pPr>
            <a:endParaRPr lang="en-US" sz="2500" dirty="0">
              <a:solidFill>
                <a:srgbClr val="5C584E"/>
              </a:solidFill>
              <a:latin typeface="Open Sans"/>
              <a:ea typeface="Open Sans"/>
              <a:cs typeface="Open Sans"/>
              <a:sym typeface="Open Sans"/>
            </a:endParaRPr>
          </a:p>
          <a:p>
            <a:pPr algn="just">
              <a:lnSpc>
                <a:spcPts val="2981"/>
              </a:lnSpc>
            </a:pPr>
            <a:r>
              <a:rPr lang="en-US" sz="2500" b="1" dirty="0">
                <a:solidFill>
                  <a:srgbClr val="5C584E"/>
                </a:solidFill>
                <a:latin typeface="Open Sans Bold"/>
                <a:ea typeface="Open Sans Bold"/>
                <a:cs typeface="Open Sans Bold"/>
                <a:sym typeface="Open Sans Bold"/>
              </a:rPr>
              <a:t>Person Specification</a:t>
            </a:r>
          </a:p>
          <a:p>
            <a:pPr algn="just">
              <a:lnSpc>
                <a:spcPts val="2981"/>
              </a:lnSpc>
            </a:pPr>
            <a:endParaRPr lang="en-US" sz="2500" b="1" dirty="0">
              <a:solidFill>
                <a:srgbClr val="5C584E"/>
              </a:solidFill>
              <a:latin typeface="Open Sans Bold"/>
              <a:ea typeface="Open Sans Bold"/>
              <a:cs typeface="Open Sans Bold"/>
              <a:sym typeface="Open Sans Bold"/>
            </a:endParaRPr>
          </a:p>
          <a:p>
            <a:pPr algn="just">
              <a:lnSpc>
                <a:spcPts val="2981"/>
              </a:lnSpc>
            </a:pPr>
            <a:r>
              <a:rPr lang="en-US" sz="2500" b="1" dirty="0">
                <a:solidFill>
                  <a:srgbClr val="5C584E"/>
                </a:solidFill>
                <a:latin typeface="Open Sans Bold"/>
                <a:ea typeface="Open Sans Bold"/>
                <a:cs typeface="Open Sans Bold"/>
                <a:sym typeface="Open Sans Bold"/>
              </a:rPr>
              <a:t>Essential</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Degree qualification</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Transformation experience</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Leadership capability</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Digital knowledge</a:t>
            </a:r>
          </a:p>
          <a:p>
            <a:pPr algn="just">
              <a:lnSpc>
                <a:spcPts val="2981"/>
              </a:lnSpc>
            </a:pPr>
            <a:endParaRPr lang="en-US" sz="2500" b="1" dirty="0">
              <a:solidFill>
                <a:srgbClr val="5C584E"/>
              </a:solidFill>
              <a:latin typeface="Open Sans Bold"/>
              <a:ea typeface="Open Sans Bold"/>
              <a:cs typeface="Open Sans Bold"/>
              <a:sym typeface="Open Sans Bold"/>
            </a:endParaRPr>
          </a:p>
          <a:p>
            <a:pPr algn="just">
              <a:lnSpc>
                <a:spcPts val="2981"/>
              </a:lnSpc>
            </a:pPr>
            <a:r>
              <a:rPr lang="en-US" sz="2500" b="1" dirty="0">
                <a:solidFill>
                  <a:srgbClr val="5C584E"/>
                </a:solidFill>
                <a:latin typeface="Open Sans Bold"/>
                <a:ea typeface="Open Sans Bold"/>
                <a:cs typeface="Open Sans Bold"/>
                <a:sym typeface="Open Sans Bold"/>
              </a:rPr>
              <a:t>Desirable</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Aerospace industry experience</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Project management certification</a:t>
            </a:r>
          </a:p>
          <a:p>
            <a:pPr algn="just">
              <a:lnSpc>
                <a:spcPts val="2981"/>
              </a:lnSpc>
            </a:pPr>
            <a:endParaRPr lang="en-US" sz="2500" dirty="0">
              <a:solidFill>
                <a:srgbClr val="5C584E"/>
              </a:solidFill>
              <a:latin typeface="Open Sans"/>
              <a:ea typeface="Open Sans"/>
              <a:cs typeface="Open Sans"/>
              <a:sym typeface="Open Sans"/>
            </a:endParaRPr>
          </a:p>
          <a:p>
            <a:pPr algn="just">
              <a:lnSpc>
                <a:spcPts val="2981"/>
              </a:lnSpc>
            </a:pPr>
            <a:r>
              <a:rPr lang="en-US" sz="2500" dirty="0">
                <a:solidFill>
                  <a:srgbClr val="5C584E"/>
                </a:solidFill>
                <a:latin typeface="Open Sans"/>
                <a:ea typeface="Open Sans"/>
                <a:cs typeface="Open Sans"/>
                <a:sym typeface="Open Sans"/>
              </a:rPr>
              <a:t>(Potočnik, Anderson and Zhou, 2021)</a:t>
            </a:r>
          </a:p>
          <a:p>
            <a:pPr algn="just">
              <a:lnSpc>
                <a:spcPts val="2981"/>
              </a:lnSpc>
            </a:pPr>
            <a:endParaRPr lang="en-US" sz="2500" dirty="0">
              <a:solidFill>
                <a:srgbClr val="5C584E"/>
              </a:solidFill>
              <a:latin typeface="Open Sans"/>
              <a:ea typeface="Open Sans"/>
              <a:cs typeface="Open Sans"/>
              <a:sym typeface="Open Sans"/>
            </a:endParaRPr>
          </a:p>
          <a:p>
            <a:pPr algn="just">
              <a:lnSpc>
                <a:spcPts val="2981"/>
              </a:lnSpc>
            </a:pPr>
            <a:r>
              <a:rPr lang="en-US" sz="2500" b="1" dirty="0">
                <a:solidFill>
                  <a:srgbClr val="5C584E"/>
                </a:solidFill>
                <a:latin typeface="Open Sans Bold"/>
                <a:ea typeface="Open Sans Bold"/>
                <a:cs typeface="Open Sans Bold"/>
                <a:sym typeface="Open Sans Bold"/>
              </a:rPr>
              <a:t>Responsibilities</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Manage transformation projects</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Lead cross-functional teams</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Deliver digital solutions</a:t>
            </a:r>
          </a:p>
          <a:p>
            <a:pPr marL="858219" lvl="2" indent="-286073" algn="just">
              <a:lnSpc>
                <a:spcPts val="2981"/>
              </a:lnSpc>
              <a:buFont typeface="Arial"/>
              <a:buChar char="⚬"/>
            </a:pPr>
            <a:r>
              <a:rPr lang="en-US" sz="2500" dirty="0">
                <a:solidFill>
                  <a:srgbClr val="5C584E"/>
                </a:solidFill>
                <a:latin typeface="Open Sans"/>
                <a:ea typeface="Open Sans"/>
                <a:cs typeface="Open Sans"/>
                <a:sym typeface="Open Sans"/>
              </a:rPr>
              <a:t>Support </a:t>
            </a:r>
            <a:r>
              <a:rPr lang="en-US" sz="2500" dirty="0" err="1">
                <a:solidFill>
                  <a:srgbClr val="5C584E"/>
                </a:solidFill>
                <a:latin typeface="Open Sans"/>
                <a:ea typeface="Open Sans"/>
                <a:cs typeface="Open Sans"/>
                <a:sym typeface="Open Sans"/>
              </a:rPr>
              <a:t>organisational</a:t>
            </a:r>
            <a:r>
              <a:rPr lang="en-US" sz="2500" dirty="0">
                <a:solidFill>
                  <a:srgbClr val="5C584E"/>
                </a:solidFill>
                <a:latin typeface="Open Sans"/>
                <a:ea typeface="Open Sans"/>
                <a:cs typeface="Open Sans"/>
                <a:sym typeface="Open Sans"/>
              </a:rPr>
              <a:t> objectives</a:t>
            </a:r>
          </a:p>
          <a:p>
            <a:pPr algn="just">
              <a:lnSpc>
                <a:spcPts val="2981"/>
              </a:lnSpc>
            </a:pPr>
            <a:endParaRPr lang="en-US" sz="2500" dirty="0">
              <a:solidFill>
                <a:srgbClr val="5C584E"/>
              </a:solidFill>
              <a:latin typeface="Open Sans"/>
              <a:ea typeface="Open Sans"/>
              <a:cs typeface="Open Sans"/>
              <a:sym typeface="Open Sans"/>
            </a:endParaRPr>
          </a:p>
        </p:txBody>
      </p:sp>
      <p:sp>
        <p:nvSpPr>
          <p:cNvPr id="11" name="Freeform 11"/>
          <p:cNvSpPr/>
          <p:nvPr/>
        </p:nvSpPr>
        <p:spPr>
          <a:xfrm flipV="1">
            <a:off x="10087697" y="6419907"/>
            <a:ext cx="11851670" cy="11873257"/>
          </a:xfrm>
          <a:custGeom>
            <a:avLst/>
            <a:gdLst/>
            <a:ahLst/>
            <a:cxnLst/>
            <a:rect l="l" t="t" r="r" b="b"/>
            <a:pathLst>
              <a:path w="11851670" h="11873257">
                <a:moveTo>
                  <a:pt x="0" y="11873257"/>
                </a:moveTo>
                <a:lnTo>
                  <a:pt x="11851670" y="11873257"/>
                </a:lnTo>
                <a:lnTo>
                  <a:pt x="11851670" y="0"/>
                </a:lnTo>
                <a:lnTo>
                  <a:pt x="0" y="0"/>
                </a:lnTo>
                <a:lnTo>
                  <a:pt x="0" y="11873257"/>
                </a:lnTo>
                <a:close/>
              </a:path>
            </a:pathLst>
          </a:custGeom>
          <a:blipFill>
            <a:blip r:embed="rId3">
              <a:alphaModFix amt="60000"/>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Freeform 2"/>
          <p:cNvSpPr/>
          <p:nvPr/>
        </p:nvSpPr>
        <p:spPr>
          <a:xfrm flipH="1" flipV="1">
            <a:off x="6917921" y="-410365"/>
            <a:ext cx="11851670" cy="11873257"/>
          </a:xfrm>
          <a:custGeom>
            <a:avLst/>
            <a:gdLst/>
            <a:ahLst/>
            <a:cxnLst/>
            <a:rect l="l" t="t" r="r" b="b"/>
            <a:pathLst>
              <a:path w="11851670" h="11873257">
                <a:moveTo>
                  <a:pt x="11851669" y="11873257"/>
                </a:moveTo>
                <a:lnTo>
                  <a:pt x="0" y="11873257"/>
                </a:lnTo>
                <a:lnTo>
                  <a:pt x="0" y="0"/>
                </a:lnTo>
                <a:lnTo>
                  <a:pt x="11851669" y="0"/>
                </a:lnTo>
                <a:lnTo>
                  <a:pt x="11851669" y="11873257"/>
                </a:lnTo>
                <a:close/>
              </a:path>
            </a:pathLst>
          </a:custGeom>
          <a:blipFill>
            <a:blip r:embed="rId3"/>
            <a:stretch>
              <a:fillRect/>
            </a:stretch>
          </a:blipFill>
        </p:spPr>
      </p:sp>
      <p:grpSp>
        <p:nvGrpSpPr>
          <p:cNvPr id="3" name="Group 3"/>
          <p:cNvGrpSpPr/>
          <p:nvPr/>
        </p:nvGrpSpPr>
        <p:grpSpPr>
          <a:xfrm>
            <a:off x="10710839" y="-500650"/>
            <a:ext cx="10332655" cy="5804012"/>
            <a:chOff x="0" y="0"/>
            <a:chExt cx="11304655" cy="6350000"/>
          </a:xfrm>
        </p:grpSpPr>
        <p:sp>
          <p:nvSpPr>
            <p:cNvPr id="4" name="Freeform 4"/>
            <p:cNvSpPr/>
            <p:nvPr/>
          </p:nvSpPr>
          <p:spPr>
            <a:xfrm>
              <a:off x="0" y="0"/>
              <a:ext cx="11304655" cy="6350000"/>
            </a:xfrm>
            <a:custGeom>
              <a:avLst/>
              <a:gdLst/>
              <a:ahLst/>
              <a:cxnLst/>
              <a:rect l="l" t="t" r="r" b="b"/>
              <a:pathLst>
                <a:path w="11304655" h="6350000">
                  <a:moveTo>
                    <a:pt x="11304655" y="0"/>
                  </a:moveTo>
                  <a:lnTo>
                    <a:pt x="9333616" y="6350000"/>
                  </a:lnTo>
                  <a:lnTo>
                    <a:pt x="8590145" y="6350000"/>
                  </a:lnTo>
                  <a:lnTo>
                    <a:pt x="2261239" y="6350000"/>
                  </a:lnTo>
                  <a:lnTo>
                    <a:pt x="0" y="6350000"/>
                  </a:lnTo>
                  <a:lnTo>
                    <a:pt x="1971040" y="0"/>
                  </a:lnTo>
                  <a:lnTo>
                    <a:pt x="2261239" y="0"/>
                  </a:lnTo>
                  <a:lnTo>
                    <a:pt x="8590145" y="0"/>
                  </a:lnTo>
                  <a:lnTo>
                    <a:pt x="11304655" y="0"/>
                  </a:lnTo>
                  <a:close/>
                </a:path>
              </a:pathLst>
            </a:custGeom>
            <a:blipFill>
              <a:blip r:embed="rId4"/>
              <a:stretch>
                <a:fillRect t="-9304" b="-9304"/>
              </a:stretch>
            </a:blipFill>
          </p:spPr>
        </p:sp>
      </p:grpSp>
      <p:grpSp>
        <p:nvGrpSpPr>
          <p:cNvPr id="5" name="Group 5"/>
          <p:cNvGrpSpPr/>
          <p:nvPr/>
        </p:nvGrpSpPr>
        <p:grpSpPr>
          <a:xfrm>
            <a:off x="12088196" y="5526264"/>
            <a:ext cx="8382560" cy="5804012"/>
            <a:chOff x="0" y="0"/>
            <a:chExt cx="9171113" cy="6350000"/>
          </a:xfrm>
        </p:grpSpPr>
        <p:sp>
          <p:nvSpPr>
            <p:cNvPr id="6" name="Freeform 6"/>
            <p:cNvSpPr/>
            <p:nvPr/>
          </p:nvSpPr>
          <p:spPr>
            <a:xfrm>
              <a:off x="0" y="0"/>
              <a:ext cx="9171113" cy="6350000"/>
            </a:xfrm>
            <a:custGeom>
              <a:avLst/>
              <a:gdLst/>
              <a:ahLst/>
              <a:cxnLst/>
              <a:rect l="l" t="t" r="r" b="b"/>
              <a:pathLst>
                <a:path w="9171113" h="6350000">
                  <a:moveTo>
                    <a:pt x="9171113" y="0"/>
                  </a:moveTo>
                  <a:lnTo>
                    <a:pt x="7200074" y="6350000"/>
                  </a:lnTo>
                  <a:lnTo>
                    <a:pt x="6659887" y="6350000"/>
                  </a:lnTo>
                  <a:lnTo>
                    <a:pt x="2203432" y="6350000"/>
                  </a:lnTo>
                  <a:lnTo>
                    <a:pt x="0" y="6350000"/>
                  </a:lnTo>
                  <a:lnTo>
                    <a:pt x="1971040" y="0"/>
                  </a:lnTo>
                  <a:lnTo>
                    <a:pt x="2203432" y="0"/>
                  </a:lnTo>
                  <a:lnTo>
                    <a:pt x="6659887" y="0"/>
                  </a:lnTo>
                  <a:lnTo>
                    <a:pt x="9171113" y="0"/>
                  </a:lnTo>
                  <a:close/>
                </a:path>
              </a:pathLst>
            </a:custGeom>
            <a:blipFill>
              <a:blip r:embed="rId5"/>
              <a:stretch>
                <a:fillRect l="-1961" r="-1961"/>
              </a:stretch>
            </a:blipFill>
          </p:spPr>
        </p:sp>
      </p:grpSp>
      <p:sp>
        <p:nvSpPr>
          <p:cNvPr id="7" name="Freeform 7"/>
          <p:cNvSpPr/>
          <p:nvPr/>
        </p:nvSpPr>
        <p:spPr>
          <a:xfrm flipV="1">
            <a:off x="-4296754" y="8989963"/>
            <a:ext cx="11851670" cy="11873257"/>
          </a:xfrm>
          <a:custGeom>
            <a:avLst/>
            <a:gdLst/>
            <a:ahLst/>
            <a:cxnLst/>
            <a:rect l="l" t="t" r="r" b="b"/>
            <a:pathLst>
              <a:path w="11851670" h="11873257">
                <a:moveTo>
                  <a:pt x="0" y="11873257"/>
                </a:moveTo>
                <a:lnTo>
                  <a:pt x="11851670" y="11873257"/>
                </a:lnTo>
                <a:lnTo>
                  <a:pt x="11851670" y="0"/>
                </a:lnTo>
                <a:lnTo>
                  <a:pt x="0" y="0"/>
                </a:lnTo>
                <a:lnTo>
                  <a:pt x="0" y="11873257"/>
                </a:lnTo>
                <a:close/>
              </a:path>
            </a:pathLst>
          </a:custGeom>
          <a:blipFill>
            <a:blip r:embed="rId3">
              <a:alphaModFix amt="60000"/>
            </a:blip>
            <a:stretch>
              <a:fillRect/>
            </a:stretch>
          </a:blipFill>
        </p:spPr>
      </p:sp>
      <p:grpSp>
        <p:nvGrpSpPr>
          <p:cNvPr id="8" name="Group 8"/>
          <p:cNvGrpSpPr/>
          <p:nvPr/>
        </p:nvGrpSpPr>
        <p:grpSpPr>
          <a:xfrm>
            <a:off x="8956847" y="5526264"/>
            <a:ext cx="4373369" cy="3559009"/>
            <a:chOff x="0" y="0"/>
            <a:chExt cx="7802985" cy="6350000"/>
          </a:xfrm>
        </p:grpSpPr>
        <p:sp>
          <p:nvSpPr>
            <p:cNvPr id="9" name="Freeform 9"/>
            <p:cNvSpPr/>
            <p:nvPr/>
          </p:nvSpPr>
          <p:spPr>
            <a:xfrm>
              <a:off x="0" y="0"/>
              <a:ext cx="7802985" cy="6350000"/>
            </a:xfrm>
            <a:custGeom>
              <a:avLst/>
              <a:gdLst/>
              <a:ahLst/>
              <a:cxnLst/>
              <a:rect l="l" t="t" r="r" b="b"/>
              <a:pathLst>
                <a:path w="7802985" h="6350000">
                  <a:moveTo>
                    <a:pt x="7802985" y="0"/>
                  </a:moveTo>
                  <a:lnTo>
                    <a:pt x="5831945" y="6350000"/>
                  </a:lnTo>
                  <a:lnTo>
                    <a:pt x="5422114" y="6350000"/>
                  </a:lnTo>
                  <a:lnTo>
                    <a:pt x="2166364" y="6350000"/>
                  </a:lnTo>
                  <a:lnTo>
                    <a:pt x="0" y="6350000"/>
                  </a:lnTo>
                  <a:lnTo>
                    <a:pt x="1971040" y="0"/>
                  </a:lnTo>
                  <a:lnTo>
                    <a:pt x="2166364" y="0"/>
                  </a:lnTo>
                  <a:lnTo>
                    <a:pt x="5422114" y="0"/>
                  </a:lnTo>
                  <a:lnTo>
                    <a:pt x="7802985" y="0"/>
                  </a:lnTo>
                  <a:close/>
                </a:path>
              </a:pathLst>
            </a:custGeom>
            <a:blipFill>
              <a:blip r:embed="rId6"/>
              <a:stretch>
                <a:fillRect t="-31427" b="-31427"/>
              </a:stretch>
            </a:blipFill>
          </p:spPr>
        </p:sp>
      </p:grpSp>
      <p:sp>
        <p:nvSpPr>
          <p:cNvPr id="10" name="TextBox 10"/>
          <p:cNvSpPr txBox="1"/>
          <p:nvPr/>
        </p:nvSpPr>
        <p:spPr>
          <a:xfrm>
            <a:off x="248897" y="718553"/>
            <a:ext cx="8707950" cy="1682803"/>
          </a:xfrm>
          <a:prstGeom prst="rect">
            <a:avLst/>
          </a:prstGeom>
        </p:spPr>
        <p:txBody>
          <a:bodyPr lIns="0" tIns="0" rIns="0" bIns="0" rtlCol="0" anchor="t">
            <a:spAutoFit/>
          </a:bodyPr>
          <a:lstStyle/>
          <a:p>
            <a:pPr algn="l">
              <a:lnSpc>
                <a:spcPts val="6565"/>
              </a:lnSpc>
            </a:pPr>
            <a:r>
              <a:rPr lang="en-US" sz="6252" b="1" i="1">
                <a:solidFill>
                  <a:srgbClr val="5C584E"/>
                </a:solidFill>
                <a:latin typeface="Anantason ExtraCondensed Bold Italics"/>
                <a:ea typeface="Anantason ExtraCondensed Bold Italics"/>
                <a:cs typeface="Anantason ExtraCondensed Bold Italics"/>
                <a:sym typeface="Anantason ExtraCondensed Bold Italics"/>
              </a:rPr>
              <a:t>RECRUITMENT CHANNELS</a:t>
            </a:r>
          </a:p>
          <a:p>
            <a:pPr algn="l">
              <a:lnSpc>
                <a:spcPts val="6565"/>
              </a:lnSpc>
            </a:pPr>
            <a:endParaRPr lang="en-US" sz="6252" b="1" i="1">
              <a:solidFill>
                <a:srgbClr val="5C584E"/>
              </a:solidFill>
              <a:latin typeface="Anantason ExtraCondensed Bold Italics"/>
              <a:ea typeface="Anantason ExtraCondensed Bold Italics"/>
              <a:cs typeface="Anantason ExtraCondensed Bold Italics"/>
              <a:sym typeface="Anantason ExtraCondensed Bold Italics"/>
            </a:endParaRPr>
          </a:p>
        </p:txBody>
      </p:sp>
      <p:sp>
        <p:nvSpPr>
          <p:cNvPr id="11" name="TextBox 11"/>
          <p:cNvSpPr txBox="1"/>
          <p:nvPr/>
        </p:nvSpPr>
        <p:spPr>
          <a:xfrm>
            <a:off x="502994" y="1830612"/>
            <a:ext cx="7774117" cy="6703182"/>
          </a:xfrm>
          <a:prstGeom prst="rect">
            <a:avLst/>
          </a:prstGeom>
        </p:spPr>
        <p:txBody>
          <a:bodyPr lIns="0" tIns="0" rIns="0" bIns="0" rtlCol="0" anchor="t">
            <a:spAutoFit/>
          </a:bodyPr>
          <a:lstStyle/>
          <a:p>
            <a:pPr algn="just">
              <a:lnSpc>
                <a:spcPts val="3479"/>
              </a:lnSpc>
            </a:pPr>
            <a:r>
              <a:rPr lang="en-US" sz="2500" dirty="0">
                <a:solidFill>
                  <a:srgbClr val="5C584E"/>
                </a:solidFill>
                <a:latin typeface="Open Sans"/>
                <a:ea typeface="Open Sans"/>
                <a:cs typeface="Open Sans"/>
                <a:sym typeface="Open Sans"/>
              </a:rPr>
              <a:t> </a:t>
            </a:r>
            <a:r>
              <a:rPr lang="en-US" sz="2500" b="1" dirty="0">
                <a:solidFill>
                  <a:srgbClr val="5C584E"/>
                </a:solidFill>
                <a:latin typeface="Open Sans Bold"/>
                <a:ea typeface="Open Sans Bold"/>
                <a:cs typeface="Open Sans Bold"/>
                <a:sym typeface="Open Sans Bold"/>
              </a:rPr>
              <a:t>Recommended Platforms</a:t>
            </a:r>
          </a:p>
          <a:p>
            <a:pPr marL="1001637" lvl="2" indent="-333879" algn="just">
              <a:lnSpc>
                <a:spcPts val="3479"/>
              </a:lnSpc>
              <a:buFont typeface="Arial"/>
              <a:buChar char="⚬"/>
            </a:pPr>
            <a:r>
              <a:rPr lang="en-US" sz="2500" b="1" dirty="0">
                <a:solidFill>
                  <a:srgbClr val="5C584E"/>
                </a:solidFill>
                <a:latin typeface="Open Sans Bold"/>
                <a:ea typeface="Open Sans Bold"/>
                <a:cs typeface="Open Sans Bold"/>
                <a:sym typeface="Open Sans Bold"/>
              </a:rPr>
              <a:t>LinkedIn</a:t>
            </a:r>
          </a:p>
          <a:p>
            <a:pPr algn="just">
              <a:lnSpc>
                <a:spcPts val="3479"/>
              </a:lnSpc>
            </a:pPr>
            <a:r>
              <a:rPr lang="en-US" sz="2500" dirty="0">
                <a:solidFill>
                  <a:srgbClr val="5C584E"/>
                </a:solidFill>
                <a:latin typeface="Open Sans"/>
                <a:ea typeface="Open Sans"/>
                <a:cs typeface="Open Sans"/>
                <a:sym typeface="Open Sans"/>
              </a:rPr>
              <a:t>Access to highly skilled professionals from around the world.</a:t>
            </a:r>
          </a:p>
          <a:p>
            <a:pPr algn="just">
              <a:lnSpc>
                <a:spcPts val="3479"/>
              </a:lnSpc>
            </a:pPr>
            <a:endParaRPr lang="en-US" sz="2500" dirty="0">
              <a:solidFill>
                <a:srgbClr val="5C584E"/>
              </a:solidFill>
              <a:latin typeface="Open Sans"/>
              <a:ea typeface="Open Sans"/>
              <a:cs typeface="Open Sans"/>
              <a:sym typeface="Open Sans"/>
            </a:endParaRPr>
          </a:p>
          <a:p>
            <a:pPr marL="1001637" lvl="2" indent="-333879" algn="just">
              <a:lnSpc>
                <a:spcPts val="3479"/>
              </a:lnSpc>
              <a:buFont typeface="Arial"/>
              <a:buChar char="⚬"/>
            </a:pPr>
            <a:r>
              <a:rPr lang="en-US" sz="2500" b="1" dirty="0">
                <a:solidFill>
                  <a:srgbClr val="5C584E"/>
                </a:solidFill>
                <a:latin typeface="Open Sans Bold"/>
                <a:ea typeface="Open Sans Bold"/>
                <a:cs typeface="Open Sans Bold"/>
                <a:sym typeface="Open Sans Bold"/>
              </a:rPr>
              <a:t>Corporate Careers Portal</a:t>
            </a:r>
          </a:p>
          <a:p>
            <a:pPr algn="just">
              <a:lnSpc>
                <a:spcPts val="3479"/>
              </a:lnSpc>
            </a:pPr>
            <a:r>
              <a:rPr lang="en-US" sz="2500" dirty="0">
                <a:solidFill>
                  <a:srgbClr val="5C584E"/>
                </a:solidFill>
                <a:latin typeface="Open Sans"/>
                <a:ea typeface="Open Sans"/>
                <a:cs typeface="Open Sans"/>
                <a:sym typeface="Open Sans"/>
              </a:rPr>
              <a:t>Improves employer branding and reaches out to targeted candidates.</a:t>
            </a:r>
          </a:p>
          <a:p>
            <a:pPr algn="just">
              <a:lnSpc>
                <a:spcPts val="3479"/>
              </a:lnSpc>
            </a:pPr>
            <a:endParaRPr lang="en-US" sz="2500" dirty="0">
              <a:solidFill>
                <a:srgbClr val="5C584E"/>
              </a:solidFill>
              <a:latin typeface="Open Sans"/>
              <a:ea typeface="Open Sans"/>
              <a:cs typeface="Open Sans"/>
              <a:sym typeface="Open Sans"/>
            </a:endParaRPr>
          </a:p>
          <a:p>
            <a:pPr marL="1001637" lvl="2" indent="-333879" algn="just">
              <a:lnSpc>
                <a:spcPts val="3479"/>
              </a:lnSpc>
              <a:buFont typeface="Arial"/>
              <a:buChar char="⚬"/>
            </a:pPr>
            <a:r>
              <a:rPr lang="en-US" sz="2500" b="1" dirty="0">
                <a:solidFill>
                  <a:srgbClr val="5C584E"/>
                </a:solidFill>
                <a:latin typeface="Open Sans Bold"/>
                <a:ea typeface="Open Sans Bold"/>
                <a:cs typeface="Open Sans Bold"/>
                <a:sym typeface="Open Sans Bold"/>
              </a:rPr>
              <a:t>Professional Engineering Networks</a:t>
            </a:r>
          </a:p>
          <a:p>
            <a:pPr algn="just">
              <a:lnSpc>
                <a:spcPts val="3479"/>
              </a:lnSpc>
            </a:pPr>
            <a:r>
              <a:rPr lang="en-US" sz="2500" dirty="0">
                <a:solidFill>
                  <a:srgbClr val="5C584E"/>
                </a:solidFill>
                <a:latin typeface="Open Sans"/>
                <a:ea typeface="Open Sans"/>
                <a:cs typeface="Open Sans"/>
                <a:sym typeface="Open Sans"/>
              </a:rPr>
              <a:t>Get some engineering and digital expertise.</a:t>
            </a:r>
          </a:p>
          <a:p>
            <a:pPr algn="just">
              <a:lnSpc>
                <a:spcPts val="3479"/>
              </a:lnSpc>
            </a:pPr>
            <a:endParaRPr lang="en-US" sz="2500" dirty="0">
              <a:solidFill>
                <a:srgbClr val="5C584E"/>
              </a:solidFill>
              <a:latin typeface="Open Sans"/>
              <a:ea typeface="Open Sans"/>
              <a:cs typeface="Open Sans"/>
              <a:sym typeface="Open Sans"/>
            </a:endParaRPr>
          </a:p>
          <a:p>
            <a:pPr marL="1001637" lvl="2" indent="-333879" algn="just">
              <a:lnSpc>
                <a:spcPts val="3479"/>
              </a:lnSpc>
              <a:buFont typeface="Arial"/>
              <a:buChar char="⚬"/>
            </a:pPr>
            <a:r>
              <a:rPr lang="en-US" sz="2500" b="1" dirty="0">
                <a:solidFill>
                  <a:srgbClr val="5C584E"/>
                </a:solidFill>
                <a:latin typeface="Open Sans Bold"/>
                <a:ea typeface="Open Sans Bold"/>
                <a:cs typeface="Open Sans Bold"/>
                <a:sym typeface="Open Sans Bold"/>
              </a:rPr>
              <a:t>Graduate Recruitment </a:t>
            </a:r>
            <a:r>
              <a:rPr lang="en-US" sz="2500" b="1" dirty="0" err="1">
                <a:solidFill>
                  <a:srgbClr val="5C584E"/>
                </a:solidFill>
                <a:latin typeface="Open Sans Bold"/>
                <a:ea typeface="Open Sans Bold"/>
                <a:cs typeface="Open Sans Bold"/>
                <a:sym typeface="Open Sans Bold"/>
              </a:rPr>
              <a:t>Programmes</a:t>
            </a:r>
            <a:endParaRPr lang="en-US" sz="2500" b="1" dirty="0">
              <a:solidFill>
                <a:srgbClr val="5C584E"/>
              </a:solidFill>
              <a:latin typeface="Open Sans Bold"/>
              <a:ea typeface="Open Sans Bold"/>
              <a:cs typeface="Open Sans Bold"/>
              <a:sym typeface="Open Sans Bold"/>
            </a:endParaRPr>
          </a:p>
          <a:p>
            <a:pPr algn="just">
              <a:lnSpc>
                <a:spcPts val="3479"/>
              </a:lnSpc>
            </a:pPr>
            <a:r>
              <a:rPr lang="en-US" sz="2500" dirty="0">
                <a:solidFill>
                  <a:srgbClr val="5C584E"/>
                </a:solidFill>
                <a:latin typeface="Open Sans"/>
                <a:ea typeface="Open Sans"/>
                <a:cs typeface="Open Sans"/>
                <a:sym typeface="Open Sans"/>
              </a:rPr>
              <a:t>Develop leadership for the </a:t>
            </a:r>
            <a:r>
              <a:rPr lang="en-US" sz="2500" dirty="0" err="1">
                <a:solidFill>
                  <a:srgbClr val="5C584E"/>
                </a:solidFill>
                <a:latin typeface="Open Sans"/>
                <a:ea typeface="Open Sans"/>
                <a:cs typeface="Open Sans"/>
                <a:sym typeface="Open Sans"/>
              </a:rPr>
              <a:t>organisation’s</a:t>
            </a:r>
            <a:r>
              <a:rPr lang="en-US" sz="2500" dirty="0">
                <a:solidFill>
                  <a:srgbClr val="5C584E"/>
                </a:solidFill>
                <a:latin typeface="Open Sans"/>
                <a:ea typeface="Open Sans"/>
                <a:cs typeface="Open Sans"/>
                <a:sym typeface="Open Sans"/>
              </a:rPr>
              <a:t> future. (Potočnik, Anderson and Zhou, 2021)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Freeform 2"/>
          <p:cNvSpPr/>
          <p:nvPr/>
        </p:nvSpPr>
        <p:spPr>
          <a:xfrm flipV="1">
            <a:off x="4385412" y="0"/>
            <a:ext cx="7526459" cy="11873257"/>
          </a:xfrm>
          <a:custGeom>
            <a:avLst/>
            <a:gdLst/>
            <a:ahLst/>
            <a:cxnLst/>
            <a:rect l="l" t="t" r="r" b="b"/>
            <a:pathLst>
              <a:path w="7526459" h="11873257">
                <a:moveTo>
                  <a:pt x="0" y="11873257"/>
                </a:moveTo>
                <a:lnTo>
                  <a:pt x="7526459" y="11873257"/>
                </a:lnTo>
                <a:lnTo>
                  <a:pt x="7526459" y="0"/>
                </a:lnTo>
                <a:lnTo>
                  <a:pt x="0" y="0"/>
                </a:lnTo>
                <a:lnTo>
                  <a:pt x="0" y="11873257"/>
                </a:lnTo>
                <a:close/>
              </a:path>
            </a:pathLst>
          </a:custGeom>
          <a:blipFill>
            <a:blip r:embed="rId3">
              <a:alphaModFix amt="60000"/>
            </a:blip>
            <a:stretch>
              <a:fillRect l="-57466"/>
            </a:stretch>
          </a:blipFill>
        </p:spPr>
      </p:sp>
      <p:grpSp>
        <p:nvGrpSpPr>
          <p:cNvPr id="3" name="Group 3"/>
          <p:cNvGrpSpPr/>
          <p:nvPr/>
        </p:nvGrpSpPr>
        <p:grpSpPr>
          <a:xfrm>
            <a:off x="-3480501" y="0"/>
            <a:ext cx="11629142" cy="10287000"/>
            <a:chOff x="0" y="0"/>
            <a:chExt cx="7178483" cy="6350000"/>
          </a:xfrm>
        </p:grpSpPr>
        <p:sp>
          <p:nvSpPr>
            <p:cNvPr id="4" name="Freeform 4"/>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4"/>
              <a:stretch>
                <a:fillRect t="-46546" b="-46546"/>
              </a:stretch>
            </a:blipFill>
          </p:spPr>
        </p:sp>
      </p:grpSp>
      <p:sp>
        <p:nvSpPr>
          <p:cNvPr id="5" name="TextBox 5"/>
          <p:cNvSpPr txBox="1"/>
          <p:nvPr/>
        </p:nvSpPr>
        <p:spPr>
          <a:xfrm>
            <a:off x="8476252" y="735803"/>
            <a:ext cx="9811748" cy="3908934"/>
          </a:xfrm>
          <a:prstGeom prst="rect">
            <a:avLst/>
          </a:prstGeom>
        </p:spPr>
        <p:txBody>
          <a:bodyPr lIns="0" tIns="0" rIns="0" bIns="0" rtlCol="0" anchor="t">
            <a:spAutoFit/>
          </a:bodyPr>
          <a:lstStyle/>
          <a:p>
            <a:pPr algn="l">
              <a:lnSpc>
                <a:spcPts val="10178"/>
              </a:lnSpc>
            </a:pPr>
            <a:r>
              <a:rPr lang="en-US" sz="9693" b="1" i="1">
                <a:solidFill>
                  <a:srgbClr val="5C584E"/>
                </a:solidFill>
                <a:latin typeface="Anantason ExtraCondensed Bold Italics"/>
                <a:ea typeface="Anantason ExtraCondensed Bold Italics"/>
                <a:cs typeface="Anantason ExtraCondensed Bold Italics"/>
                <a:sym typeface="Anantason ExtraCondensed Bold Italics"/>
              </a:rPr>
              <a:t>STRUCTURED INTERVIEWS</a:t>
            </a:r>
          </a:p>
          <a:p>
            <a:pPr algn="l">
              <a:lnSpc>
                <a:spcPts val="10178"/>
              </a:lnSpc>
            </a:pPr>
            <a:endParaRPr lang="en-US" sz="9693" b="1" i="1">
              <a:solidFill>
                <a:srgbClr val="5C584E"/>
              </a:solidFill>
              <a:latin typeface="Anantason ExtraCondensed Bold Italics"/>
              <a:ea typeface="Anantason ExtraCondensed Bold Italics"/>
              <a:cs typeface="Anantason ExtraCondensed Bold Italics"/>
              <a:sym typeface="Anantason ExtraCondensed Bold Italics"/>
            </a:endParaRPr>
          </a:p>
        </p:txBody>
      </p:sp>
      <p:sp>
        <p:nvSpPr>
          <p:cNvPr id="6" name="Freeform 6"/>
          <p:cNvSpPr/>
          <p:nvPr/>
        </p:nvSpPr>
        <p:spPr>
          <a:xfrm flipV="1">
            <a:off x="10937738" y="8670016"/>
            <a:ext cx="11851670" cy="11873257"/>
          </a:xfrm>
          <a:custGeom>
            <a:avLst/>
            <a:gdLst/>
            <a:ahLst/>
            <a:cxnLst/>
            <a:rect l="l" t="t" r="r" b="b"/>
            <a:pathLst>
              <a:path w="11851670" h="11873257">
                <a:moveTo>
                  <a:pt x="0" y="11873258"/>
                </a:moveTo>
                <a:lnTo>
                  <a:pt x="11851670" y="11873258"/>
                </a:lnTo>
                <a:lnTo>
                  <a:pt x="11851670" y="0"/>
                </a:lnTo>
                <a:lnTo>
                  <a:pt x="0" y="0"/>
                </a:lnTo>
                <a:lnTo>
                  <a:pt x="0" y="11873258"/>
                </a:lnTo>
                <a:close/>
              </a:path>
            </a:pathLst>
          </a:custGeom>
          <a:blipFill>
            <a:blip r:embed="rId3">
              <a:alphaModFix amt="60000"/>
            </a:blip>
            <a:stretch>
              <a:fillRect/>
            </a:stretch>
          </a:blipFill>
        </p:spPr>
      </p:sp>
      <p:sp>
        <p:nvSpPr>
          <p:cNvPr id="7" name="TextBox 7"/>
          <p:cNvSpPr txBox="1"/>
          <p:nvPr/>
        </p:nvSpPr>
        <p:spPr>
          <a:xfrm>
            <a:off x="7469788" y="3311840"/>
            <a:ext cx="8544766" cy="6660593"/>
          </a:xfrm>
          <a:prstGeom prst="rect">
            <a:avLst/>
          </a:prstGeom>
        </p:spPr>
        <p:txBody>
          <a:bodyPr lIns="0" tIns="0" rIns="0" bIns="0" rtlCol="0" anchor="t">
            <a:spAutoFit/>
          </a:bodyPr>
          <a:lstStyle/>
          <a:p>
            <a:pPr algn="just">
              <a:lnSpc>
                <a:spcPts val="3503"/>
              </a:lnSpc>
            </a:pPr>
            <a:r>
              <a:rPr lang="en-US" sz="2500" b="1" dirty="0">
                <a:solidFill>
                  <a:srgbClr val="5C584E"/>
                </a:solidFill>
                <a:latin typeface="Open Sans Bold"/>
                <a:ea typeface="Open Sans Bold"/>
                <a:cs typeface="Open Sans Bold"/>
                <a:sym typeface="Open Sans Bold"/>
              </a:rPr>
              <a:t>Characteristics</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 </a:t>
            </a:r>
            <a:r>
              <a:rPr lang="en-US" sz="2500" dirty="0" err="1">
                <a:solidFill>
                  <a:srgbClr val="5C584E"/>
                </a:solidFill>
                <a:latin typeface="Open Sans"/>
                <a:ea typeface="Open Sans"/>
                <a:cs typeface="Open Sans"/>
                <a:sym typeface="Open Sans"/>
              </a:rPr>
              <a:t>Standardised</a:t>
            </a:r>
            <a:r>
              <a:rPr lang="en-US" sz="2500" dirty="0">
                <a:solidFill>
                  <a:srgbClr val="5C584E"/>
                </a:solidFill>
                <a:latin typeface="Open Sans"/>
                <a:ea typeface="Open Sans"/>
                <a:cs typeface="Open Sans"/>
                <a:sym typeface="Open Sans"/>
              </a:rPr>
              <a:t> questions</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 Consistent candidate evaluation</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Reduced interviewer bias </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Improved fairness</a:t>
            </a:r>
          </a:p>
          <a:p>
            <a:pPr algn="just">
              <a:lnSpc>
                <a:spcPts val="3503"/>
              </a:lnSpc>
            </a:pPr>
            <a:r>
              <a:rPr lang="en-US" sz="2500" b="1" dirty="0">
                <a:solidFill>
                  <a:srgbClr val="5C584E"/>
                </a:solidFill>
                <a:latin typeface="Open Sans Bold"/>
                <a:ea typeface="Open Sans Bold"/>
                <a:cs typeface="Open Sans Bold"/>
                <a:sym typeface="Open Sans Bold"/>
              </a:rPr>
              <a:t>Suitable Roles</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 Project Manager</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 Data Analyst</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 Cyber Security Specialist</a:t>
            </a:r>
          </a:p>
          <a:p>
            <a:pPr algn="just">
              <a:lnSpc>
                <a:spcPts val="3503"/>
              </a:lnSpc>
            </a:pPr>
            <a:r>
              <a:rPr lang="en-US" sz="2500" b="1" dirty="0">
                <a:solidFill>
                  <a:srgbClr val="5C584E"/>
                </a:solidFill>
                <a:latin typeface="Open Sans Bold"/>
                <a:ea typeface="Open Sans Bold"/>
                <a:cs typeface="Open Sans Bold"/>
                <a:sym typeface="Open Sans Bold"/>
              </a:rPr>
              <a:t>Advantages</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 High reliability</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Objective assessment</a:t>
            </a:r>
          </a:p>
          <a:p>
            <a:pPr algn="just">
              <a:lnSpc>
                <a:spcPts val="3503"/>
              </a:lnSpc>
            </a:pPr>
            <a:r>
              <a:rPr lang="en-US" sz="2500" b="1" dirty="0">
                <a:solidFill>
                  <a:srgbClr val="5C584E"/>
                </a:solidFill>
                <a:latin typeface="Open Sans Bold"/>
                <a:ea typeface="Open Sans Bold"/>
                <a:cs typeface="Open Sans Bold"/>
                <a:sym typeface="Open Sans Bold"/>
              </a:rPr>
              <a:t>Limitations</a:t>
            </a:r>
          </a:p>
          <a:p>
            <a:pPr marL="1008421" lvl="2" indent="-336140" algn="just">
              <a:lnSpc>
                <a:spcPts val="3503"/>
              </a:lnSpc>
              <a:buFont typeface="Arial"/>
              <a:buChar char="⚬"/>
            </a:pPr>
            <a:r>
              <a:rPr lang="en-US" sz="2500" dirty="0">
                <a:solidFill>
                  <a:srgbClr val="5C584E"/>
                </a:solidFill>
                <a:latin typeface="Open Sans"/>
                <a:ea typeface="Open Sans"/>
                <a:cs typeface="Open Sans"/>
                <a:sym typeface="Open Sans"/>
              </a:rPr>
              <a:t> Limited flexibility</a:t>
            </a:r>
          </a:p>
          <a:p>
            <a:pPr algn="just">
              <a:lnSpc>
                <a:spcPts val="3503"/>
              </a:lnSpc>
            </a:pPr>
            <a:endParaRPr lang="en-US" sz="2500" dirty="0">
              <a:solidFill>
                <a:srgbClr val="5C584E"/>
              </a:solidFill>
              <a:latin typeface="Open Sans"/>
              <a:ea typeface="Open Sans"/>
              <a:cs typeface="Open Sans"/>
              <a:sym typeface="Open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grpSp>
        <p:nvGrpSpPr>
          <p:cNvPr id="2" name="Group 2"/>
          <p:cNvGrpSpPr/>
          <p:nvPr/>
        </p:nvGrpSpPr>
        <p:grpSpPr>
          <a:xfrm>
            <a:off x="8706481" y="-660512"/>
            <a:ext cx="15605997" cy="11018290"/>
            <a:chOff x="0" y="0"/>
            <a:chExt cx="8993962" cy="6350000"/>
          </a:xfrm>
        </p:grpSpPr>
        <p:sp>
          <p:nvSpPr>
            <p:cNvPr id="3" name="Freeform 3"/>
            <p:cNvSpPr/>
            <p:nvPr/>
          </p:nvSpPr>
          <p:spPr>
            <a:xfrm>
              <a:off x="0" y="0"/>
              <a:ext cx="8993962" cy="6350000"/>
            </a:xfrm>
            <a:custGeom>
              <a:avLst/>
              <a:gdLst/>
              <a:ahLst/>
              <a:cxnLst/>
              <a:rect l="l" t="t" r="r" b="b"/>
              <a:pathLst>
                <a:path w="8993962" h="6350000">
                  <a:moveTo>
                    <a:pt x="8993962" y="0"/>
                  </a:moveTo>
                  <a:lnTo>
                    <a:pt x="7022922" y="6350000"/>
                  </a:lnTo>
                  <a:lnTo>
                    <a:pt x="6499615" y="6350000"/>
                  </a:lnTo>
                  <a:lnTo>
                    <a:pt x="2198633" y="6350000"/>
                  </a:lnTo>
                  <a:lnTo>
                    <a:pt x="0" y="6350000"/>
                  </a:lnTo>
                  <a:lnTo>
                    <a:pt x="1971040" y="0"/>
                  </a:lnTo>
                  <a:lnTo>
                    <a:pt x="2198633" y="0"/>
                  </a:lnTo>
                  <a:lnTo>
                    <a:pt x="6499615" y="0"/>
                  </a:lnTo>
                  <a:lnTo>
                    <a:pt x="8993962" y="0"/>
                  </a:lnTo>
                  <a:close/>
                </a:path>
              </a:pathLst>
            </a:custGeom>
            <a:blipFill>
              <a:blip r:embed="rId3"/>
              <a:stretch>
                <a:fillRect l="-2985" r="-2985"/>
              </a:stretch>
            </a:blipFill>
          </p:spPr>
        </p:sp>
      </p:grpSp>
      <p:grpSp>
        <p:nvGrpSpPr>
          <p:cNvPr id="4" name="Group 4"/>
          <p:cNvGrpSpPr/>
          <p:nvPr/>
        </p:nvGrpSpPr>
        <p:grpSpPr>
          <a:xfrm>
            <a:off x="8355466" y="1816426"/>
            <a:ext cx="4913183" cy="4346143"/>
            <a:chOff x="0" y="0"/>
            <a:chExt cx="7178483" cy="6350000"/>
          </a:xfrm>
        </p:grpSpPr>
        <p:sp>
          <p:nvSpPr>
            <p:cNvPr id="5" name="Freeform 5"/>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4"/>
              <a:stretch>
                <a:fillRect l="-16635" r="-16635"/>
              </a:stretch>
            </a:blipFill>
          </p:spPr>
        </p:sp>
      </p:grpSp>
      <p:sp>
        <p:nvSpPr>
          <p:cNvPr id="6" name="TextBox 6"/>
          <p:cNvSpPr txBox="1"/>
          <p:nvPr/>
        </p:nvSpPr>
        <p:spPr>
          <a:xfrm>
            <a:off x="592784" y="913848"/>
            <a:ext cx="7762681" cy="1917337"/>
          </a:xfrm>
          <a:prstGeom prst="rect">
            <a:avLst/>
          </a:prstGeom>
        </p:spPr>
        <p:txBody>
          <a:bodyPr lIns="0" tIns="0" rIns="0" bIns="0" rtlCol="0" anchor="t">
            <a:spAutoFit/>
          </a:bodyPr>
          <a:lstStyle/>
          <a:p>
            <a:pPr algn="l">
              <a:lnSpc>
                <a:spcPts val="7466"/>
              </a:lnSpc>
            </a:pPr>
            <a:r>
              <a:rPr lang="en-US" sz="7111" b="1" i="1">
                <a:solidFill>
                  <a:srgbClr val="5C584E"/>
                </a:solidFill>
                <a:latin typeface="Anantason ExtraCondensed Bold Italics"/>
                <a:ea typeface="Anantason ExtraCondensed Bold Italics"/>
                <a:cs typeface="Anantason ExtraCondensed Bold Italics"/>
                <a:sym typeface="Anantason ExtraCondensed Bold Italics"/>
              </a:rPr>
              <a:t>PANEL INTERVIEWS</a:t>
            </a:r>
          </a:p>
          <a:p>
            <a:pPr algn="l">
              <a:lnSpc>
                <a:spcPts val="7466"/>
              </a:lnSpc>
            </a:pPr>
            <a:endParaRPr lang="en-US" sz="7111" b="1" i="1">
              <a:solidFill>
                <a:srgbClr val="5C584E"/>
              </a:solidFill>
              <a:latin typeface="Anantason ExtraCondensed Bold Italics"/>
              <a:ea typeface="Anantason ExtraCondensed Bold Italics"/>
              <a:cs typeface="Anantason ExtraCondensed Bold Italics"/>
              <a:sym typeface="Anantason ExtraCondensed Bold Italics"/>
            </a:endParaRPr>
          </a:p>
        </p:txBody>
      </p:sp>
      <p:sp>
        <p:nvSpPr>
          <p:cNvPr id="7" name="TextBox 7"/>
          <p:cNvSpPr txBox="1"/>
          <p:nvPr/>
        </p:nvSpPr>
        <p:spPr>
          <a:xfrm>
            <a:off x="592784" y="2183210"/>
            <a:ext cx="8113697" cy="7958717"/>
          </a:xfrm>
          <a:prstGeom prst="rect">
            <a:avLst/>
          </a:prstGeom>
        </p:spPr>
        <p:txBody>
          <a:bodyPr lIns="0" tIns="0" rIns="0" bIns="0" rtlCol="0" anchor="t">
            <a:spAutoFit/>
          </a:bodyPr>
          <a:lstStyle/>
          <a:p>
            <a:pPr algn="l">
              <a:lnSpc>
                <a:spcPts val="3871"/>
              </a:lnSpc>
            </a:pPr>
            <a:r>
              <a:rPr lang="en-US" sz="2800" b="1" dirty="0">
                <a:solidFill>
                  <a:srgbClr val="5C584E"/>
                </a:solidFill>
                <a:latin typeface="Questrial"/>
                <a:ea typeface="Questrial"/>
                <a:cs typeface="Questrial"/>
                <a:sym typeface="Questrial"/>
              </a:rPr>
              <a:t>Panel Members</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HR Director</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Technical Manager</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Transformation Lead</a:t>
            </a:r>
          </a:p>
          <a:p>
            <a:pPr algn="l">
              <a:lnSpc>
                <a:spcPts val="3871"/>
              </a:lnSpc>
            </a:pPr>
            <a:r>
              <a:rPr lang="en-US" sz="2800" b="1" dirty="0">
                <a:solidFill>
                  <a:srgbClr val="5C584E"/>
                </a:solidFill>
                <a:latin typeface="Questrial"/>
                <a:ea typeface="Questrial"/>
                <a:cs typeface="Questrial"/>
                <a:sym typeface="Questrial"/>
              </a:rPr>
              <a:t>Advantages</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Multiple perspectives</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Better decision quality</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 Reduced individual bias</a:t>
            </a:r>
          </a:p>
          <a:p>
            <a:pPr algn="l">
              <a:lnSpc>
                <a:spcPts val="3871"/>
              </a:lnSpc>
            </a:pPr>
            <a:r>
              <a:rPr lang="en-US" sz="2800" b="1" dirty="0">
                <a:solidFill>
                  <a:srgbClr val="5C584E"/>
                </a:solidFill>
                <a:latin typeface="Questrial"/>
                <a:ea typeface="Questrial"/>
                <a:cs typeface="Questrial"/>
                <a:sym typeface="Questrial"/>
              </a:rPr>
              <a:t>Suitable Roles</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Senior leadership positions</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 Strategic transformation roles</a:t>
            </a:r>
          </a:p>
          <a:p>
            <a:pPr algn="l">
              <a:lnSpc>
                <a:spcPts val="3871"/>
              </a:lnSpc>
            </a:pPr>
            <a:r>
              <a:rPr lang="en-US" sz="2800" b="1" dirty="0">
                <a:solidFill>
                  <a:srgbClr val="5C584E"/>
                </a:solidFill>
                <a:latin typeface="Questrial"/>
                <a:ea typeface="Questrial"/>
                <a:cs typeface="Questrial"/>
                <a:sym typeface="Questrial"/>
              </a:rPr>
              <a:t>Limitations</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More complex scheduling</a:t>
            </a:r>
          </a:p>
          <a:p>
            <a:pPr marL="1194234" lvl="2" indent="-398078" algn="l">
              <a:lnSpc>
                <a:spcPts val="3871"/>
              </a:lnSpc>
              <a:buFont typeface="Arial"/>
              <a:buChar char="⚬"/>
            </a:pPr>
            <a:r>
              <a:rPr lang="en-US" sz="2600" dirty="0">
                <a:solidFill>
                  <a:srgbClr val="5C584E"/>
                </a:solidFill>
                <a:latin typeface="Questrial"/>
                <a:ea typeface="Questrial"/>
                <a:cs typeface="Questrial"/>
                <a:sym typeface="Questrial"/>
              </a:rPr>
              <a:t> Potential candidate pressure (</a:t>
            </a:r>
            <a:r>
              <a:rPr lang="en-US" sz="2600" dirty="0" err="1">
                <a:solidFill>
                  <a:srgbClr val="5C584E"/>
                </a:solidFill>
                <a:latin typeface="Questrial"/>
                <a:ea typeface="Questrial"/>
                <a:cs typeface="Questrial"/>
                <a:sym typeface="Questrial"/>
              </a:rPr>
              <a:t>Sawaludin</a:t>
            </a:r>
            <a:r>
              <a:rPr lang="en-US" sz="2600" dirty="0">
                <a:solidFill>
                  <a:srgbClr val="5C584E"/>
                </a:solidFill>
                <a:latin typeface="Questrial"/>
                <a:ea typeface="Questrial"/>
                <a:cs typeface="Questrial"/>
                <a:sym typeface="Questrial"/>
              </a:rPr>
              <a:t> and Namina, 2026).</a:t>
            </a:r>
          </a:p>
          <a:p>
            <a:pPr algn="l">
              <a:lnSpc>
                <a:spcPts val="3871"/>
              </a:lnSpc>
            </a:pPr>
            <a:endParaRPr lang="en-US" sz="2600" dirty="0">
              <a:solidFill>
                <a:srgbClr val="5C584E"/>
              </a:solidFill>
              <a:latin typeface="Questrial"/>
              <a:ea typeface="Questrial"/>
              <a:cs typeface="Questrial"/>
              <a:sym typeface="Quest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grpSp>
        <p:nvGrpSpPr>
          <p:cNvPr id="2" name="Group 2"/>
          <p:cNvGrpSpPr/>
          <p:nvPr/>
        </p:nvGrpSpPr>
        <p:grpSpPr>
          <a:xfrm>
            <a:off x="-3480501" y="0"/>
            <a:ext cx="10992147" cy="10287000"/>
            <a:chOff x="0" y="0"/>
            <a:chExt cx="6785276" cy="6350000"/>
          </a:xfrm>
        </p:grpSpPr>
        <p:sp>
          <p:nvSpPr>
            <p:cNvPr id="3" name="Freeform 3"/>
            <p:cNvSpPr/>
            <p:nvPr/>
          </p:nvSpPr>
          <p:spPr>
            <a:xfrm>
              <a:off x="0" y="0"/>
              <a:ext cx="6785276" cy="6350000"/>
            </a:xfrm>
            <a:custGeom>
              <a:avLst/>
              <a:gdLst/>
              <a:ahLst/>
              <a:cxnLst/>
              <a:rect l="l" t="t" r="r" b="b"/>
              <a:pathLst>
                <a:path w="6785276" h="6350000">
                  <a:moveTo>
                    <a:pt x="6785276" y="0"/>
                  </a:moveTo>
                  <a:lnTo>
                    <a:pt x="4814236" y="6350000"/>
                  </a:lnTo>
                  <a:lnTo>
                    <a:pt x="4501373" y="6350000"/>
                  </a:lnTo>
                  <a:lnTo>
                    <a:pt x="2138790" y="6350000"/>
                  </a:lnTo>
                  <a:lnTo>
                    <a:pt x="0" y="6350000"/>
                  </a:lnTo>
                  <a:lnTo>
                    <a:pt x="1971040" y="0"/>
                  </a:lnTo>
                  <a:lnTo>
                    <a:pt x="2138790" y="0"/>
                  </a:lnTo>
                  <a:lnTo>
                    <a:pt x="4501373" y="0"/>
                  </a:lnTo>
                  <a:lnTo>
                    <a:pt x="6785276" y="0"/>
                  </a:lnTo>
                  <a:close/>
                </a:path>
              </a:pathLst>
            </a:custGeom>
            <a:blipFill>
              <a:blip r:embed="rId3"/>
              <a:stretch>
                <a:fillRect l="-12808" r="-12808"/>
              </a:stretch>
            </a:blipFill>
          </p:spPr>
        </p:sp>
      </p:grpSp>
      <p:sp>
        <p:nvSpPr>
          <p:cNvPr id="4" name="Freeform 4"/>
          <p:cNvSpPr/>
          <p:nvPr/>
        </p:nvSpPr>
        <p:spPr>
          <a:xfrm flipV="1">
            <a:off x="12362165" y="-6231374"/>
            <a:ext cx="11851670" cy="11873257"/>
          </a:xfrm>
          <a:custGeom>
            <a:avLst/>
            <a:gdLst/>
            <a:ahLst/>
            <a:cxnLst/>
            <a:rect l="l" t="t" r="r" b="b"/>
            <a:pathLst>
              <a:path w="11851670" h="11873257">
                <a:moveTo>
                  <a:pt x="0" y="11873257"/>
                </a:moveTo>
                <a:lnTo>
                  <a:pt x="11851670" y="11873257"/>
                </a:lnTo>
                <a:lnTo>
                  <a:pt x="11851670" y="0"/>
                </a:lnTo>
                <a:lnTo>
                  <a:pt x="0" y="0"/>
                </a:lnTo>
                <a:lnTo>
                  <a:pt x="0" y="11873257"/>
                </a:lnTo>
                <a:close/>
              </a:path>
            </a:pathLst>
          </a:custGeom>
          <a:blipFill>
            <a:blip r:embed="rId4">
              <a:alphaModFix amt="60000"/>
            </a:blip>
            <a:stretch>
              <a:fillRect/>
            </a:stretch>
          </a:blipFill>
        </p:spPr>
      </p:sp>
      <p:sp>
        <p:nvSpPr>
          <p:cNvPr id="5" name="TextBox 5"/>
          <p:cNvSpPr txBox="1"/>
          <p:nvPr/>
        </p:nvSpPr>
        <p:spPr>
          <a:xfrm>
            <a:off x="7511646" y="562808"/>
            <a:ext cx="8824975" cy="2585443"/>
          </a:xfrm>
          <a:prstGeom prst="rect">
            <a:avLst/>
          </a:prstGeom>
        </p:spPr>
        <p:txBody>
          <a:bodyPr lIns="0" tIns="0" rIns="0" bIns="0" rtlCol="0" anchor="t">
            <a:spAutoFit/>
          </a:bodyPr>
          <a:lstStyle/>
          <a:p>
            <a:pPr algn="l">
              <a:lnSpc>
                <a:spcPts val="6725"/>
              </a:lnSpc>
            </a:pPr>
            <a:r>
              <a:rPr lang="en-US" sz="6405" b="1" i="1">
                <a:solidFill>
                  <a:srgbClr val="5C584E"/>
                </a:solidFill>
                <a:latin typeface="Anantason ExtraCondensed Bold Italics"/>
                <a:ea typeface="Anantason ExtraCondensed Bold Italics"/>
                <a:cs typeface="Anantason ExtraCondensed Bold Italics"/>
                <a:sym typeface="Anantason ExtraCondensed Bold Italics"/>
              </a:rPr>
              <a:t>FACE-TO-FACE VS VIRTUAL INTERVIEWS</a:t>
            </a:r>
          </a:p>
          <a:p>
            <a:pPr algn="l">
              <a:lnSpc>
                <a:spcPts val="6725"/>
              </a:lnSpc>
            </a:pPr>
            <a:endParaRPr lang="en-US" sz="6405" b="1" i="1">
              <a:solidFill>
                <a:srgbClr val="5C584E"/>
              </a:solidFill>
              <a:latin typeface="Anantason ExtraCondensed Bold Italics"/>
              <a:ea typeface="Anantason ExtraCondensed Bold Italics"/>
              <a:cs typeface="Anantason ExtraCondensed Bold Italics"/>
              <a:sym typeface="Anantason ExtraCondensed Bold Italics"/>
            </a:endParaRPr>
          </a:p>
        </p:txBody>
      </p:sp>
      <p:sp>
        <p:nvSpPr>
          <p:cNvPr id="6" name="TextBox 6"/>
          <p:cNvSpPr txBox="1"/>
          <p:nvPr/>
        </p:nvSpPr>
        <p:spPr>
          <a:xfrm>
            <a:off x="6976681" y="2536359"/>
            <a:ext cx="9894904" cy="7451236"/>
          </a:xfrm>
          <a:prstGeom prst="rect">
            <a:avLst/>
          </a:prstGeom>
        </p:spPr>
        <p:txBody>
          <a:bodyPr lIns="0" tIns="0" rIns="0" bIns="0" rtlCol="0" anchor="t">
            <a:spAutoFit/>
          </a:bodyPr>
          <a:lstStyle/>
          <a:p>
            <a:pPr algn="just">
              <a:lnSpc>
                <a:spcPts val="3918"/>
              </a:lnSpc>
            </a:pPr>
            <a:r>
              <a:rPr lang="en-US" sz="2612" b="1">
                <a:solidFill>
                  <a:srgbClr val="5C584E"/>
                </a:solidFill>
                <a:latin typeface="Open Sans Bold"/>
                <a:ea typeface="Open Sans Bold"/>
                <a:cs typeface="Open Sans Bold"/>
                <a:sym typeface="Open Sans Bold"/>
              </a:rPr>
              <a:t>Face-to-Face Interviews</a:t>
            </a:r>
          </a:p>
          <a:p>
            <a:pPr marL="1128051" lvl="2" indent="-376017" algn="just">
              <a:lnSpc>
                <a:spcPts val="3918"/>
              </a:lnSpc>
              <a:buFont typeface="Arial"/>
              <a:buChar char="⚬"/>
            </a:pPr>
            <a:r>
              <a:rPr lang="en-US" sz="2612">
                <a:solidFill>
                  <a:srgbClr val="5C584E"/>
                </a:solidFill>
                <a:latin typeface="Open Sans"/>
                <a:ea typeface="Open Sans"/>
                <a:cs typeface="Open Sans"/>
                <a:sym typeface="Open Sans"/>
              </a:rPr>
              <a:t>Strong behavioural assessment</a:t>
            </a:r>
          </a:p>
          <a:p>
            <a:pPr marL="1128051" lvl="2" indent="-376017" algn="just">
              <a:lnSpc>
                <a:spcPts val="3918"/>
              </a:lnSpc>
              <a:buFont typeface="Arial"/>
              <a:buChar char="⚬"/>
            </a:pPr>
            <a:r>
              <a:rPr lang="en-US" sz="2612">
                <a:solidFill>
                  <a:srgbClr val="5C584E"/>
                </a:solidFill>
                <a:latin typeface="Open Sans"/>
                <a:ea typeface="Open Sans"/>
                <a:cs typeface="Open Sans"/>
                <a:sym typeface="Open Sans"/>
              </a:rPr>
              <a:t>Increased awareness of communication skills.</a:t>
            </a:r>
          </a:p>
          <a:p>
            <a:pPr marL="1128051" lvl="2" indent="-376017" algn="just">
              <a:lnSpc>
                <a:spcPts val="3918"/>
              </a:lnSpc>
              <a:buFont typeface="Arial"/>
              <a:buChar char="⚬"/>
            </a:pPr>
            <a:r>
              <a:rPr lang="en-US" sz="2612">
                <a:solidFill>
                  <a:srgbClr val="5C584E"/>
                </a:solidFill>
                <a:latin typeface="Open Sans"/>
                <a:ea typeface="Open Sans"/>
                <a:cs typeface="Open Sans"/>
                <a:sym typeface="Open Sans"/>
              </a:rPr>
              <a:t> Improved relationship building</a:t>
            </a:r>
          </a:p>
          <a:p>
            <a:pPr marL="1128051" lvl="2" indent="-376017" algn="just">
              <a:lnSpc>
                <a:spcPts val="3918"/>
              </a:lnSpc>
              <a:buFont typeface="Arial"/>
              <a:buChar char="⚬"/>
            </a:pPr>
            <a:r>
              <a:rPr lang="en-US" sz="2612">
                <a:solidFill>
                  <a:srgbClr val="5C584E"/>
                </a:solidFill>
                <a:latin typeface="Open Sans"/>
                <a:ea typeface="Open Sans"/>
                <a:cs typeface="Open Sans"/>
                <a:sym typeface="Open Sans"/>
              </a:rPr>
              <a:t>Higher recruitment costs</a:t>
            </a:r>
          </a:p>
          <a:p>
            <a:pPr algn="just">
              <a:lnSpc>
                <a:spcPts val="3918"/>
              </a:lnSpc>
            </a:pPr>
            <a:r>
              <a:rPr lang="en-US" sz="2612" b="1">
                <a:solidFill>
                  <a:srgbClr val="5C584E"/>
                </a:solidFill>
                <a:latin typeface="Open Sans Bold"/>
                <a:ea typeface="Open Sans Bold"/>
                <a:cs typeface="Open Sans Bold"/>
                <a:sym typeface="Open Sans Bold"/>
              </a:rPr>
              <a:t>Virtual Interviews</a:t>
            </a:r>
          </a:p>
          <a:p>
            <a:pPr marL="1128051" lvl="2" indent="-376017" algn="just">
              <a:lnSpc>
                <a:spcPts val="3918"/>
              </a:lnSpc>
              <a:buFont typeface="Arial"/>
              <a:buChar char="⚬"/>
            </a:pPr>
            <a:r>
              <a:rPr lang="en-US" sz="2612">
                <a:solidFill>
                  <a:srgbClr val="5C584E"/>
                </a:solidFill>
                <a:latin typeface="Open Sans"/>
                <a:ea typeface="Open Sans"/>
                <a:cs typeface="Open Sans"/>
                <a:sym typeface="Open Sans"/>
              </a:rPr>
              <a:t>Wider talent access</a:t>
            </a:r>
          </a:p>
          <a:p>
            <a:pPr marL="1128051" lvl="2" indent="-376017" algn="just">
              <a:lnSpc>
                <a:spcPts val="3918"/>
              </a:lnSpc>
              <a:buFont typeface="Arial"/>
              <a:buChar char="⚬"/>
            </a:pPr>
            <a:r>
              <a:rPr lang="en-US" sz="2612">
                <a:solidFill>
                  <a:srgbClr val="5C584E"/>
                </a:solidFill>
                <a:latin typeface="Open Sans"/>
                <a:ea typeface="Open Sans"/>
                <a:cs typeface="Open Sans"/>
                <a:sym typeface="Open Sans"/>
              </a:rPr>
              <a:t>Reduced recruitment costs</a:t>
            </a:r>
          </a:p>
          <a:p>
            <a:pPr marL="1128051" lvl="2" indent="-376017" algn="just">
              <a:lnSpc>
                <a:spcPts val="3918"/>
              </a:lnSpc>
              <a:buFont typeface="Arial"/>
              <a:buChar char="⚬"/>
            </a:pPr>
            <a:r>
              <a:rPr lang="en-US" sz="2612">
                <a:solidFill>
                  <a:srgbClr val="5C584E"/>
                </a:solidFill>
                <a:latin typeface="Open Sans"/>
                <a:ea typeface="Open Sans"/>
                <a:cs typeface="Open Sans"/>
                <a:sym typeface="Open Sans"/>
              </a:rPr>
              <a:t>Greater flexibility</a:t>
            </a:r>
          </a:p>
          <a:p>
            <a:pPr marL="1128051" lvl="2" indent="-376017" algn="just">
              <a:lnSpc>
                <a:spcPts val="3918"/>
              </a:lnSpc>
              <a:buFont typeface="Arial"/>
              <a:buChar char="⚬"/>
            </a:pPr>
            <a:r>
              <a:rPr lang="en-US" sz="2612">
                <a:solidFill>
                  <a:srgbClr val="5C584E"/>
                </a:solidFill>
                <a:latin typeface="Open Sans"/>
                <a:ea typeface="Open Sans"/>
                <a:cs typeface="Open Sans"/>
                <a:sym typeface="Open Sans"/>
              </a:rPr>
              <a:t>Potential technological challenges</a:t>
            </a:r>
          </a:p>
          <a:p>
            <a:pPr algn="just">
              <a:lnSpc>
                <a:spcPts val="3918"/>
              </a:lnSpc>
            </a:pPr>
            <a:endParaRPr lang="en-US" sz="2612">
              <a:solidFill>
                <a:srgbClr val="5C584E"/>
              </a:solidFill>
              <a:latin typeface="Open Sans"/>
              <a:ea typeface="Open Sans"/>
              <a:cs typeface="Open Sans"/>
              <a:sym typeface="Open Sans"/>
            </a:endParaRPr>
          </a:p>
          <a:p>
            <a:pPr algn="just">
              <a:lnSpc>
                <a:spcPts val="3918"/>
              </a:lnSpc>
            </a:pPr>
            <a:r>
              <a:rPr lang="en-US" sz="2612" b="1">
                <a:solidFill>
                  <a:srgbClr val="5C584E"/>
                </a:solidFill>
                <a:latin typeface="Open Sans Bold"/>
                <a:ea typeface="Open Sans Bold"/>
                <a:cs typeface="Open Sans Bold"/>
                <a:sym typeface="Open Sans Bold"/>
              </a:rPr>
              <a:t>Recommendation</a:t>
            </a:r>
          </a:p>
          <a:p>
            <a:pPr algn="just">
              <a:lnSpc>
                <a:spcPts val="3918"/>
              </a:lnSpc>
            </a:pPr>
            <a:r>
              <a:rPr lang="en-US" sz="2612">
                <a:solidFill>
                  <a:srgbClr val="5C584E"/>
                </a:solidFill>
                <a:latin typeface="Open Sans"/>
                <a:ea typeface="Open Sans"/>
                <a:cs typeface="Open Sans"/>
                <a:sym typeface="Open Sans"/>
              </a:rPr>
              <a:t>The hybrid approach is an efficient and extensive candidate evaluation process (Naidu et al., 2025; Breitkopf et al., 2022).</a:t>
            </a:r>
          </a:p>
          <a:p>
            <a:pPr algn="just">
              <a:lnSpc>
                <a:spcPts val="3918"/>
              </a:lnSpc>
            </a:pPr>
            <a:endParaRPr lang="en-US" sz="2612">
              <a:solidFill>
                <a:srgbClr val="5C584E"/>
              </a:solidFill>
              <a:latin typeface="Open Sans"/>
              <a:ea typeface="Open Sans"/>
              <a:cs typeface="Open Sans"/>
              <a:sym typeface="Open Sans"/>
            </a:endParaRPr>
          </a:p>
        </p:txBody>
      </p:sp>
      <p:sp>
        <p:nvSpPr>
          <p:cNvPr id="7" name="Freeform 7"/>
          <p:cNvSpPr/>
          <p:nvPr/>
        </p:nvSpPr>
        <p:spPr>
          <a:xfrm flipH="1" flipV="1">
            <a:off x="7370011" y="9258300"/>
            <a:ext cx="11851670" cy="11873257"/>
          </a:xfrm>
          <a:custGeom>
            <a:avLst/>
            <a:gdLst/>
            <a:ahLst/>
            <a:cxnLst/>
            <a:rect l="l" t="t" r="r" b="b"/>
            <a:pathLst>
              <a:path w="11851670" h="11873257">
                <a:moveTo>
                  <a:pt x="11851670" y="11873257"/>
                </a:moveTo>
                <a:lnTo>
                  <a:pt x="0" y="11873257"/>
                </a:lnTo>
                <a:lnTo>
                  <a:pt x="0" y="0"/>
                </a:lnTo>
                <a:lnTo>
                  <a:pt x="11851670" y="0"/>
                </a:lnTo>
                <a:lnTo>
                  <a:pt x="11851670" y="11873257"/>
                </a:lnTo>
                <a:close/>
              </a:path>
            </a:pathLst>
          </a:custGeom>
          <a:blipFill>
            <a:blip r:embed="rId4"/>
            <a:stretch>
              <a:fillRect/>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TextBox 2"/>
          <p:cNvSpPr txBox="1"/>
          <p:nvPr/>
        </p:nvSpPr>
        <p:spPr>
          <a:xfrm>
            <a:off x="-2076" y="2223692"/>
            <a:ext cx="12088280" cy="6521457"/>
          </a:xfrm>
          <a:prstGeom prst="rect">
            <a:avLst/>
          </a:prstGeom>
        </p:spPr>
        <p:txBody>
          <a:bodyPr lIns="0" tIns="0" rIns="0" bIns="0" rtlCol="0" anchor="t">
            <a:spAutoFit/>
          </a:bodyPr>
          <a:lstStyle/>
          <a:p>
            <a:pPr marL="1350709" lvl="2" indent="-450236" algn="just">
              <a:lnSpc>
                <a:spcPts val="4692"/>
              </a:lnSpc>
              <a:buFont typeface="Arial"/>
              <a:buChar char="⚬"/>
            </a:pPr>
            <a:r>
              <a:rPr lang="en-US" sz="3128" dirty="0">
                <a:solidFill>
                  <a:srgbClr val="5C584E"/>
                </a:solidFill>
                <a:latin typeface="Open Sans"/>
                <a:ea typeface="Open Sans"/>
                <a:cs typeface="Open Sans"/>
                <a:sym typeface="Open Sans"/>
              </a:rPr>
              <a:t>Switch to competency based hiring practices.</a:t>
            </a:r>
          </a:p>
          <a:p>
            <a:pPr marL="1350709" lvl="2" indent="-450236" algn="just">
              <a:lnSpc>
                <a:spcPts val="4692"/>
              </a:lnSpc>
              <a:buFont typeface="Arial"/>
              <a:buChar char="⚬"/>
            </a:pPr>
            <a:r>
              <a:rPr lang="en-US" sz="3128" dirty="0">
                <a:solidFill>
                  <a:srgbClr val="5C584E"/>
                </a:solidFill>
                <a:latin typeface="Open Sans"/>
                <a:ea typeface="Open Sans"/>
                <a:cs typeface="Open Sans"/>
                <a:sym typeface="Open Sans"/>
              </a:rPr>
              <a:t>Apply blended interviewing techniques.</a:t>
            </a:r>
          </a:p>
          <a:p>
            <a:pPr marL="1350709" lvl="2" indent="-450236" algn="just">
              <a:lnSpc>
                <a:spcPts val="4692"/>
              </a:lnSpc>
              <a:buFont typeface="Arial"/>
              <a:buChar char="⚬"/>
            </a:pPr>
            <a:r>
              <a:rPr lang="en-US" sz="3128" dirty="0">
                <a:solidFill>
                  <a:srgbClr val="5C584E"/>
                </a:solidFill>
                <a:latin typeface="Open Sans"/>
                <a:ea typeface="Open Sans"/>
                <a:cs typeface="Open Sans"/>
                <a:sym typeface="Open Sans"/>
              </a:rPr>
              <a:t>Expand digital recruitment sourcing platform.</a:t>
            </a:r>
          </a:p>
          <a:p>
            <a:pPr marL="1350709" lvl="2" indent="-450236" algn="just">
              <a:lnSpc>
                <a:spcPts val="4692"/>
              </a:lnSpc>
              <a:buFont typeface="Arial"/>
              <a:buChar char="⚬"/>
            </a:pPr>
            <a:r>
              <a:rPr lang="en-US" sz="3128" dirty="0">
                <a:solidFill>
                  <a:srgbClr val="5C584E"/>
                </a:solidFill>
                <a:latin typeface="Open Sans"/>
                <a:ea typeface="Open Sans"/>
                <a:cs typeface="Open Sans"/>
                <a:sym typeface="Open Sans"/>
              </a:rPr>
              <a:t>Continue to enhance D&amp;I efforts.</a:t>
            </a:r>
          </a:p>
          <a:p>
            <a:pPr marL="1350709" lvl="2" indent="-450236" algn="just">
              <a:lnSpc>
                <a:spcPts val="4692"/>
              </a:lnSpc>
              <a:buFont typeface="Arial"/>
              <a:buChar char="⚬"/>
            </a:pPr>
            <a:r>
              <a:rPr lang="en-US" sz="3128" dirty="0">
                <a:solidFill>
                  <a:srgbClr val="5C584E"/>
                </a:solidFill>
                <a:latin typeface="Open Sans"/>
                <a:ea typeface="Open Sans"/>
                <a:cs typeface="Open Sans"/>
                <a:sym typeface="Open Sans"/>
              </a:rPr>
              <a:t>Develop long-term talent pipelines.</a:t>
            </a:r>
          </a:p>
          <a:p>
            <a:pPr marL="1350709" lvl="2" indent="-450236" algn="just">
              <a:lnSpc>
                <a:spcPts val="4692"/>
              </a:lnSpc>
              <a:buFont typeface="Arial"/>
              <a:buChar char="⚬"/>
            </a:pPr>
            <a:r>
              <a:rPr lang="en-US" sz="3128" dirty="0">
                <a:solidFill>
                  <a:srgbClr val="5C584E"/>
                </a:solidFill>
                <a:latin typeface="Open Sans"/>
                <a:ea typeface="Open Sans"/>
                <a:cs typeface="Open Sans"/>
                <a:sym typeface="Open Sans"/>
              </a:rPr>
              <a:t>Better hiring decisions</a:t>
            </a:r>
          </a:p>
          <a:p>
            <a:pPr marL="1350709" lvl="2" indent="-450236" algn="just">
              <a:lnSpc>
                <a:spcPts val="4692"/>
              </a:lnSpc>
              <a:buFont typeface="Arial"/>
              <a:buChar char="⚬"/>
            </a:pPr>
            <a:r>
              <a:rPr lang="en-US" sz="3128" dirty="0">
                <a:solidFill>
                  <a:srgbClr val="5C584E"/>
                </a:solidFill>
                <a:latin typeface="Open Sans"/>
                <a:ea typeface="Open Sans"/>
                <a:cs typeface="Open Sans"/>
                <a:sym typeface="Open Sans"/>
              </a:rPr>
              <a:t> Improved workforce agility</a:t>
            </a:r>
          </a:p>
          <a:p>
            <a:pPr marL="1350709" lvl="2" indent="-450236" algn="just">
              <a:lnSpc>
                <a:spcPts val="4692"/>
              </a:lnSpc>
              <a:buFont typeface="Arial"/>
              <a:buChar char="⚬"/>
            </a:pPr>
            <a:r>
              <a:rPr lang="en-US" sz="3128" dirty="0">
                <a:solidFill>
                  <a:srgbClr val="5C584E"/>
                </a:solidFill>
                <a:latin typeface="Open Sans"/>
                <a:ea typeface="Open Sans"/>
                <a:cs typeface="Open Sans"/>
                <a:sym typeface="Open Sans"/>
              </a:rPr>
              <a:t> Increased innovation capability</a:t>
            </a:r>
          </a:p>
          <a:p>
            <a:pPr marL="1350709" lvl="2" indent="-450236" algn="just">
              <a:lnSpc>
                <a:spcPts val="4692"/>
              </a:lnSpc>
              <a:buFont typeface="Arial"/>
              <a:buChar char="⚬"/>
            </a:pPr>
            <a:r>
              <a:rPr lang="en-US" sz="3128" dirty="0">
                <a:solidFill>
                  <a:srgbClr val="5C584E"/>
                </a:solidFill>
                <a:latin typeface="Open Sans"/>
                <a:ea typeface="Open Sans"/>
                <a:cs typeface="Open Sans"/>
                <a:sym typeface="Open Sans"/>
              </a:rPr>
              <a:t>Sustainable transformation success (</a:t>
            </a:r>
            <a:r>
              <a:rPr lang="en-US" sz="3128" dirty="0" err="1">
                <a:solidFill>
                  <a:srgbClr val="5C584E"/>
                </a:solidFill>
                <a:latin typeface="Open Sans"/>
                <a:ea typeface="Open Sans"/>
                <a:cs typeface="Open Sans"/>
                <a:sym typeface="Open Sans"/>
              </a:rPr>
              <a:t>Sawaludin</a:t>
            </a:r>
            <a:r>
              <a:rPr lang="en-US" sz="3128" dirty="0">
                <a:solidFill>
                  <a:srgbClr val="5C584E"/>
                </a:solidFill>
                <a:latin typeface="Open Sans"/>
                <a:ea typeface="Open Sans"/>
                <a:cs typeface="Open Sans"/>
                <a:sym typeface="Open Sans"/>
              </a:rPr>
              <a:t> and Namina, 2026).</a:t>
            </a:r>
          </a:p>
          <a:p>
            <a:pPr algn="just">
              <a:lnSpc>
                <a:spcPts val="4692"/>
              </a:lnSpc>
            </a:pPr>
            <a:endParaRPr lang="en-US" sz="3128" dirty="0">
              <a:solidFill>
                <a:srgbClr val="5C584E"/>
              </a:solidFill>
              <a:latin typeface="Open Sans"/>
              <a:ea typeface="Open Sans"/>
              <a:cs typeface="Open Sans"/>
              <a:sym typeface="Open Sans"/>
            </a:endParaRPr>
          </a:p>
        </p:txBody>
      </p:sp>
      <p:sp>
        <p:nvSpPr>
          <p:cNvPr id="3" name="Freeform 3"/>
          <p:cNvSpPr/>
          <p:nvPr/>
        </p:nvSpPr>
        <p:spPr>
          <a:xfrm flipV="1">
            <a:off x="8241670" y="-7882556"/>
            <a:ext cx="11851670" cy="11873257"/>
          </a:xfrm>
          <a:custGeom>
            <a:avLst/>
            <a:gdLst/>
            <a:ahLst/>
            <a:cxnLst/>
            <a:rect l="l" t="t" r="r" b="b"/>
            <a:pathLst>
              <a:path w="11851670" h="11873257">
                <a:moveTo>
                  <a:pt x="0" y="11873258"/>
                </a:moveTo>
                <a:lnTo>
                  <a:pt x="11851669" y="11873258"/>
                </a:lnTo>
                <a:lnTo>
                  <a:pt x="11851669" y="0"/>
                </a:lnTo>
                <a:lnTo>
                  <a:pt x="0" y="0"/>
                </a:lnTo>
                <a:lnTo>
                  <a:pt x="0" y="11873258"/>
                </a:lnTo>
                <a:close/>
              </a:path>
            </a:pathLst>
          </a:custGeom>
          <a:blipFill>
            <a:blip r:embed="rId3">
              <a:alphaModFix amt="60000"/>
            </a:blip>
            <a:stretch>
              <a:fillRect/>
            </a:stretch>
          </a:blipFill>
        </p:spPr>
      </p:sp>
      <p:grpSp>
        <p:nvGrpSpPr>
          <p:cNvPr id="4" name="Group 4"/>
          <p:cNvGrpSpPr/>
          <p:nvPr/>
        </p:nvGrpSpPr>
        <p:grpSpPr>
          <a:xfrm>
            <a:off x="11856635" y="-660512"/>
            <a:ext cx="12455843" cy="11018290"/>
            <a:chOff x="0" y="0"/>
            <a:chExt cx="7178483" cy="6350000"/>
          </a:xfrm>
        </p:grpSpPr>
        <p:sp>
          <p:nvSpPr>
            <p:cNvPr id="5" name="Freeform 5"/>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4"/>
              <a:stretch>
                <a:fillRect l="-16385" r="-16385"/>
              </a:stretch>
            </a:blipFill>
          </p:spPr>
        </p:sp>
      </p:grpSp>
      <p:sp>
        <p:nvSpPr>
          <p:cNvPr id="6" name="Freeform 6"/>
          <p:cNvSpPr/>
          <p:nvPr/>
        </p:nvSpPr>
        <p:spPr>
          <a:xfrm flipV="1">
            <a:off x="-8354651" y="5143500"/>
            <a:ext cx="11851670" cy="11873257"/>
          </a:xfrm>
          <a:custGeom>
            <a:avLst/>
            <a:gdLst/>
            <a:ahLst/>
            <a:cxnLst/>
            <a:rect l="l" t="t" r="r" b="b"/>
            <a:pathLst>
              <a:path w="11851670" h="11873257">
                <a:moveTo>
                  <a:pt x="0" y="11873257"/>
                </a:moveTo>
                <a:lnTo>
                  <a:pt x="11851670" y="11873257"/>
                </a:lnTo>
                <a:lnTo>
                  <a:pt x="11851670" y="0"/>
                </a:lnTo>
                <a:lnTo>
                  <a:pt x="0" y="0"/>
                </a:lnTo>
                <a:lnTo>
                  <a:pt x="0" y="11873257"/>
                </a:lnTo>
                <a:close/>
              </a:path>
            </a:pathLst>
          </a:custGeom>
          <a:blipFill>
            <a:blip r:embed="rId3">
              <a:alphaModFix amt="60000"/>
            </a:blip>
            <a:stretch>
              <a:fillRect/>
            </a:stretch>
          </a:blipFill>
        </p:spPr>
      </p:sp>
      <p:grpSp>
        <p:nvGrpSpPr>
          <p:cNvPr id="7" name="Group 7"/>
          <p:cNvGrpSpPr/>
          <p:nvPr/>
        </p:nvGrpSpPr>
        <p:grpSpPr>
          <a:xfrm>
            <a:off x="227492" y="9258300"/>
            <a:ext cx="11629142" cy="10287000"/>
            <a:chOff x="0" y="0"/>
            <a:chExt cx="7178483" cy="6350000"/>
          </a:xfrm>
        </p:grpSpPr>
        <p:sp>
          <p:nvSpPr>
            <p:cNvPr id="8" name="Freeform 8"/>
            <p:cNvSpPr/>
            <p:nvPr/>
          </p:nvSpPr>
          <p:spPr>
            <a:xfrm>
              <a:off x="0" y="0"/>
              <a:ext cx="7178483" cy="6350000"/>
            </a:xfrm>
            <a:custGeom>
              <a:avLst/>
              <a:gdLst/>
              <a:ahLst/>
              <a:cxnLst/>
              <a:rect l="l" t="t" r="r" b="b"/>
              <a:pathLst>
                <a:path w="7178483" h="6350000">
                  <a:moveTo>
                    <a:pt x="7178483" y="0"/>
                  </a:moveTo>
                  <a:lnTo>
                    <a:pt x="5207443" y="6350000"/>
                  </a:lnTo>
                  <a:lnTo>
                    <a:pt x="4857115" y="6350000"/>
                  </a:lnTo>
                  <a:lnTo>
                    <a:pt x="2149444" y="6350000"/>
                  </a:lnTo>
                  <a:lnTo>
                    <a:pt x="0" y="6350000"/>
                  </a:lnTo>
                  <a:lnTo>
                    <a:pt x="1971040" y="0"/>
                  </a:lnTo>
                  <a:lnTo>
                    <a:pt x="2149444" y="0"/>
                  </a:lnTo>
                  <a:lnTo>
                    <a:pt x="4857115" y="0"/>
                  </a:lnTo>
                  <a:lnTo>
                    <a:pt x="7178483" y="0"/>
                  </a:lnTo>
                  <a:close/>
                </a:path>
              </a:pathLst>
            </a:custGeom>
            <a:blipFill>
              <a:blip r:embed="rId5"/>
              <a:stretch>
                <a:fillRect l="-40390" r="-17096" b="-28508"/>
              </a:stretch>
            </a:blipFill>
          </p:spPr>
        </p:sp>
      </p:grpSp>
      <p:sp>
        <p:nvSpPr>
          <p:cNvPr id="9" name="TextBox 9"/>
          <p:cNvSpPr txBox="1"/>
          <p:nvPr/>
        </p:nvSpPr>
        <p:spPr>
          <a:xfrm>
            <a:off x="397057" y="724660"/>
            <a:ext cx="10306142" cy="1584758"/>
          </a:xfrm>
          <a:prstGeom prst="rect">
            <a:avLst/>
          </a:prstGeom>
        </p:spPr>
        <p:txBody>
          <a:bodyPr lIns="0" tIns="0" rIns="0" bIns="0" rtlCol="0" anchor="t">
            <a:spAutoFit/>
          </a:bodyPr>
          <a:lstStyle/>
          <a:p>
            <a:pPr algn="l">
              <a:lnSpc>
                <a:spcPts val="6133"/>
              </a:lnSpc>
            </a:pPr>
            <a:r>
              <a:rPr lang="en-US" sz="5841" b="1" i="1">
                <a:solidFill>
                  <a:srgbClr val="5C584E"/>
                </a:solidFill>
                <a:latin typeface="Anantason ExtraCondensed Bold Italics"/>
                <a:ea typeface="Anantason ExtraCondensed Bold Italics"/>
                <a:cs typeface="Anantason ExtraCondensed Bold Italics"/>
                <a:sym typeface="Anantason ExtraCondensed Bold Italics"/>
              </a:rPr>
              <a:t>STRATEGIC RECOMMENDATIONS</a:t>
            </a:r>
          </a:p>
          <a:p>
            <a:pPr algn="l">
              <a:lnSpc>
                <a:spcPts val="6133"/>
              </a:lnSpc>
            </a:pPr>
            <a:endParaRPr lang="en-US" sz="5841" b="1" i="1">
              <a:solidFill>
                <a:srgbClr val="5C584E"/>
              </a:solidFill>
              <a:latin typeface="Anantason ExtraCondensed Bold Italics"/>
              <a:ea typeface="Anantason ExtraCondensed Bold Italics"/>
              <a:cs typeface="Anantason ExtraCondensed Bold Italics"/>
              <a:sym typeface="Anantason ExtraCondensed Bold Itali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Freeform 2"/>
          <p:cNvSpPr/>
          <p:nvPr/>
        </p:nvSpPr>
        <p:spPr>
          <a:xfrm flipH="1" flipV="1">
            <a:off x="10588343" y="-513298"/>
            <a:ext cx="11851670" cy="11873257"/>
          </a:xfrm>
          <a:custGeom>
            <a:avLst/>
            <a:gdLst/>
            <a:ahLst/>
            <a:cxnLst/>
            <a:rect l="l" t="t" r="r" b="b"/>
            <a:pathLst>
              <a:path w="11851670" h="11873257">
                <a:moveTo>
                  <a:pt x="11851670" y="11873257"/>
                </a:moveTo>
                <a:lnTo>
                  <a:pt x="0" y="11873257"/>
                </a:lnTo>
                <a:lnTo>
                  <a:pt x="0" y="0"/>
                </a:lnTo>
                <a:lnTo>
                  <a:pt x="11851670" y="0"/>
                </a:lnTo>
                <a:lnTo>
                  <a:pt x="11851670" y="11873257"/>
                </a:lnTo>
                <a:close/>
              </a:path>
            </a:pathLst>
          </a:custGeom>
          <a:blipFill>
            <a:blip r:embed="rId3"/>
            <a:stretch>
              <a:fillRect/>
            </a:stretch>
          </a:blipFill>
        </p:spPr>
      </p:sp>
      <p:sp>
        <p:nvSpPr>
          <p:cNvPr id="3" name="Freeform 3"/>
          <p:cNvSpPr/>
          <p:nvPr/>
        </p:nvSpPr>
        <p:spPr>
          <a:xfrm flipV="1">
            <a:off x="-6816616" y="0"/>
            <a:ext cx="11851670" cy="11873257"/>
          </a:xfrm>
          <a:custGeom>
            <a:avLst/>
            <a:gdLst/>
            <a:ahLst/>
            <a:cxnLst/>
            <a:rect l="l" t="t" r="r" b="b"/>
            <a:pathLst>
              <a:path w="11851670" h="11873257">
                <a:moveTo>
                  <a:pt x="0" y="11873257"/>
                </a:moveTo>
                <a:lnTo>
                  <a:pt x="11851669" y="11873257"/>
                </a:lnTo>
                <a:lnTo>
                  <a:pt x="11851669" y="0"/>
                </a:lnTo>
                <a:lnTo>
                  <a:pt x="0" y="0"/>
                </a:lnTo>
                <a:lnTo>
                  <a:pt x="0" y="11873257"/>
                </a:lnTo>
                <a:close/>
              </a:path>
            </a:pathLst>
          </a:custGeom>
          <a:blipFill>
            <a:blip r:embed="rId3">
              <a:alphaModFix amt="60000"/>
            </a:blip>
            <a:stretch>
              <a:fillRect/>
            </a:stretch>
          </a:blipFill>
        </p:spPr>
      </p:sp>
      <p:sp>
        <p:nvSpPr>
          <p:cNvPr id="4" name="TextBox 4"/>
          <p:cNvSpPr txBox="1"/>
          <p:nvPr/>
        </p:nvSpPr>
        <p:spPr>
          <a:xfrm>
            <a:off x="5349518" y="337582"/>
            <a:ext cx="7028169" cy="1613881"/>
          </a:xfrm>
          <a:prstGeom prst="rect">
            <a:avLst/>
          </a:prstGeom>
        </p:spPr>
        <p:txBody>
          <a:bodyPr lIns="0" tIns="0" rIns="0" bIns="0" rtlCol="0" anchor="t">
            <a:spAutoFit/>
          </a:bodyPr>
          <a:lstStyle/>
          <a:p>
            <a:pPr algn="ctr">
              <a:lnSpc>
                <a:spcPts val="13278"/>
              </a:lnSpc>
            </a:pPr>
            <a:r>
              <a:rPr lang="en-US" sz="9484" b="1">
                <a:solidFill>
                  <a:srgbClr val="5C584E"/>
                </a:solidFill>
                <a:latin typeface="Anantason ExtraCondensed Bold"/>
                <a:ea typeface="Anantason ExtraCondensed Bold"/>
                <a:cs typeface="Anantason ExtraCondensed Bold"/>
                <a:sym typeface="Anantason ExtraCondensed Bold"/>
              </a:rPr>
              <a:t>CONCLUSION</a:t>
            </a:r>
          </a:p>
        </p:txBody>
      </p:sp>
      <p:sp>
        <p:nvSpPr>
          <p:cNvPr id="5" name="Freeform 5"/>
          <p:cNvSpPr/>
          <p:nvPr/>
        </p:nvSpPr>
        <p:spPr>
          <a:xfrm>
            <a:off x="289407" y="5423330"/>
            <a:ext cx="17998593" cy="6456995"/>
          </a:xfrm>
          <a:custGeom>
            <a:avLst/>
            <a:gdLst/>
            <a:ahLst/>
            <a:cxnLst/>
            <a:rect l="l" t="t" r="r" b="b"/>
            <a:pathLst>
              <a:path w="17998593" h="6456995">
                <a:moveTo>
                  <a:pt x="0" y="0"/>
                </a:moveTo>
                <a:lnTo>
                  <a:pt x="17998593" y="0"/>
                </a:lnTo>
                <a:lnTo>
                  <a:pt x="17998593" y="6456996"/>
                </a:lnTo>
                <a:lnTo>
                  <a:pt x="0" y="6456996"/>
                </a:lnTo>
                <a:lnTo>
                  <a:pt x="0" y="0"/>
                </a:lnTo>
                <a:close/>
              </a:path>
            </a:pathLst>
          </a:custGeom>
          <a:blipFill>
            <a:blip r:embed="rId4">
              <a:alphaModFix amt="9999"/>
            </a:blip>
            <a:stretch>
              <a:fillRect/>
            </a:stretch>
          </a:blipFill>
        </p:spPr>
      </p:sp>
      <p:sp>
        <p:nvSpPr>
          <p:cNvPr id="6" name="TextBox 6"/>
          <p:cNvSpPr txBox="1"/>
          <p:nvPr/>
        </p:nvSpPr>
        <p:spPr>
          <a:xfrm>
            <a:off x="1869789" y="2317693"/>
            <a:ext cx="14548421" cy="7133097"/>
          </a:xfrm>
          <a:prstGeom prst="rect">
            <a:avLst/>
          </a:prstGeom>
        </p:spPr>
        <p:txBody>
          <a:bodyPr lIns="0" tIns="0" rIns="0" bIns="0" rtlCol="0" anchor="t">
            <a:spAutoFit/>
          </a:bodyPr>
          <a:lstStyle/>
          <a:p>
            <a:pPr algn="just">
              <a:lnSpc>
                <a:spcPts val="5647"/>
              </a:lnSpc>
            </a:pPr>
            <a:r>
              <a:rPr lang="en-US" sz="3764">
                <a:solidFill>
                  <a:srgbClr val="5C584E"/>
                </a:solidFill>
                <a:latin typeface="Open Sans"/>
                <a:ea typeface="Open Sans"/>
                <a:cs typeface="Open Sans"/>
                <a:sym typeface="Open Sans"/>
              </a:rPr>
              <a:t>The future of Rolls-Royce's organisation relies on hiring and recruiting new talent for the future. Strategies of recruitment, competency-based interviews, structured questioning and hybrid interviewing techniques enhance the quality of the workforce and contribute to strategic goals. Through investment in modern recruitment practices, Rolls-Royce can develop the leadership and technical skills that will enable it to continue to innovate, compete and be a successful business in the long-term.</a:t>
            </a:r>
          </a:p>
          <a:p>
            <a:pPr algn="just">
              <a:lnSpc>
                <a:spcPts val="5647"/>
              </a:lnSpc>
            </a:pPr>
            <a:endParaRPr lang="en-US" sz="3764">
              <a:solidFill>
                <a:srgbClr val="5C584E"/>
              </a:solidFill>
              <a:latin typeface="Open Sans"/>
              <a:ea typeface="Open Sans"/>
              <a:cs typeface="Open Sans"/>
              <a:sym typeface="Open Sans"/>
            </a:endParaRPr>
          </a:p>
          <a:p>
            <a:pPr algn="just">
              <a:lnSpc>
                <a:spcPts val="5647"/>
              </a:lnSpc>
            </a:pPr>
            <a:endParaRPr lang="en-US" sz="3764">
              <a:solidFill>
                <a:srgbClr val="5C584E"/>
              </a:solidFill>
              <a:latin typeface="Open Sans"/>
              <a:ea typeface="Open Sans"/>
              <a:cs typeface="Open Sans"/>
              <a:sym typeface="Open San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0E0DC"/>
        </a:solidFill>
        <a:effectLst/>
      </p:bgPr>
    </p:bg>
    <p:spTree>
      <p:nvGrpSpPr>
        <p:cNvPr id="1" name=""/>
        <p:cNvGrpSpPr/>
        <p:nvPr/>
      </p:nvGrpSpPr>
      <p:grpSpPr>
        <a:xfrm>
          <a:off x="0" y="0"/>
          <a:ext cx="0" cy="0"/>
          <a:chOff x="0" y="0"/>
          <a:chExt cx="0" cy="0"/>
        </a:xfrm>
      </p:grpSpPr>
      <p:sp>
        <p:nvSpPr>
          <p:cNvPr id="2" name="Freeform 2"/>
          <p:cNvSpPr/>
          <p:nvPr/>
        </p:nvSpPr>
        <p:spPr>
          <a:xfrm flipH="1" flipV="1">
            <a:off x="10588343" y="-513298"/>
            <a:ext cx="11851670" cy="11873257"/>
          </a:xfrm>
          <a:custGeom>
            <a:avLst/>
            <a:gdLst/>
            <a:ahLst/>
            <a:cxnLst/>
            <a:rect l="l" t="t" r="r" b="b"/>
            <a:pathLst>
              <a:path w="11851670" h="11873257">
                <a:moveTo>
                  <a:pt x="11851670" y="11873257"/>
                </a:moveTo>
                <a:lnTo>
                  <a:pt x="0" y="11873257"/>
                </a:lnTo>
                <a:lnTo>
                  <a:pt x="0" y="0"/>
                </a:lnTo>
                <a:lnTo>
                  <a:pt x="11851670" y="0"/>
                </a:lnTo>
                <a:lnTo>
                  <a:pt x="11851670" y="11873257"/>
                </a:lnTo>
                <a:close/>
              </a:path>
            </a:pathLst>
          </a:custGeom>
          <a:blipFill>
            <a:blip r:embed="rId2"/>
            <a:stretch>
              <a:fillRect/>
            </a:stretch>
          </a:blipFill>
        </p:spPr>
      </p:sp>
      <p:sp>
        <p:nvSpPr>
          <p:cNvPr id="3" name="Freeform 3"/>
          <p:cNvSpPr/>
          <p:nvPr/>
        </p:nvSpPr>
        <p:spPr>
          <a:xfrm flipV="1">
            <a:off x="-6816616" y="0"/>
            <a:ext cx="11851670" cy="11873257"/>
          </a:xfrm>
          <a:custGeom>
            <a:avLst/>
            <a:gdLst/>
            <a:ahLst/>
            <a:cxnLst/>
            <a:rect l="l" t="t" r="r" b="b"/>
            <a:pathLst>
              <a:path w="11851670" h="11873257">
                <a:moveTo>
                  <a:pt x="0" y="11873257"/>
                </a:moveTo>
                <a:lnTo>
                  <a:pt x="11851669" y="11873257"/>
                </a:lnTo>
                <a:lnTo>
                  <a:pt x="11851669" y="0"/>
                </a:lnTo>
                <a:lnTo>
                  <a:pt x="0" y="0"/>
                </a:lnTo>
                <a:lnTo>
                  <a:pt x="0" y="11873257"/>
                </a:lnTo>
                <a:close/>
              </a:path>
            </a:pathLst>
          </a:custGeom>
          <a:blipFill>
            <a:blip r:embed="rId2">
              <a:alphaModFix amt="60000"/>
            </a:blip>
            <a:stretch>
              <a:fillRect/>
            </a:stretch>
          </a:blipFill>
        </p:spPr>
      </p:sp>
      <p:sp>
        <p:nvSpPr>
          <p:cNvPr id="4" name="TextBox 4"/>
          <p:cNvSpPr txBox="1"/>
          <p:nvPr/>
        </p:nvSpPr>
        <p:spPr>
          <a:xfrm>
            <a:off x="5349518" y="337582"/>
            <a:ext cx="7028169" cy="1613881"/>
          </a:xfrm>
          <a:prstGeom prst="rect">
            <a:avLst/>
          </a:prstGeom>
        </p:spPr>
        <p:txBody>
          <a:bodyPr lIns="0" tIns="0" rIns="0" bIns="0" rtlCol="0" anchor="t">
            <a:spAutoFit/>
          </a:bodyPr>
          <a:lstStyle/>
          <a:p>
            <a:pPr algn="ctr">
              <a:lnSpc>
                <a:spcPts val="13278"/>
              </a:lnSpc>
            </a:pPr>
            <a:r>
              <a:rPr lang="en-US" sz="9484" b="1">
                <a:solidFill>
                  <a:srgbClr val="5C584E"/>
                </a:solidFill>
                <a:latin typeface="Anantason ExtraCondensed Bold"/>
                <a:ea typeface="Anantason ExtraCondensed Bold"/>
                <a:cs typeface="Anantason ExtraCondensed Bold"/>
                <a:sym typeface="Anantason ExtraCondensed Bold"/>
              </a:rPr>
              <a:t>REFERENCES</a:t>
            </a:r>
          </a:p>
        </p:txBody>
      </p:sp>
      <p:sp>
        <p:nvSpPr>
          <p:cNvPr id="5" name="Freeform 5"/>
          <p:cNvSpPr/>
          <p:nvPr/>
        </p:nvSpPr>
        <p:spPr>
          <a:xfrm>
            <a:off x="289407" y="5423330"/>
            <a:ext cx="17998593" cy="6456995"/>
          </a:xfrm>
          <a:custGeom>
            <a:avLst/>
            <a:gdLst/>
            <a:ahLst/>
            <a:cxnLst/>
            <a:rect l="l" t="t" r="r" b="b"/>
            <a:pathLst>
              <a:path w="17998593" h="6456995">
                <a:moveTo>
                  <a:pt x="0" y="0"/>
                </a:moveTo>
                <a:lnTo>
                  <a:pt x="17998593" y="0"/>
                </a:lnTo>
                <a:lnTo>
                  <a:pt x="17998593" y="6456996"/>
                </a:lnTo>
                <a:lnTo>
                  <a:pt x="0" y="6456996"/>
                </a:lnTo>
                <a:lnTo>
                  <a:pt x="0" y="0"/>
                </a:lnTo>
                <a:close/>
              </a:path>
            </a:pathLst>
          </a:custGeom>
          <a:blipFill>
            <a:blip r:embed="rId3">
              <a:alphaModFix amt="9999"/>
            </a:blip>
            <a:stretch>
              <a:fillRect/>
            </a:stretch>
          </a:blipFill>
        </p:spPr>
      </p:sp>
      <p:sp>
        <p:nvSpPr>
          <p:cNvPr id="6" name="TextBox 6"/>
          <p:cNvSpPr txBox="1"/>
          <p:nvPr/>
        </p:nvSpPr>
        <p:spPr>
          <a:xfrm>
            <a:off x="0" y="2436429"/>
            <a:ext cx="17635419" cy="7382686"/>
          </a:xfrm>
          <a:prstGeom prst="rect">
            <a:avLst/>
          </a:prstGeom>
        </p:spPr>
        <p:txBody>
          <a:bodyPr lIns="0" tIns="0" rIns="0" bIns="0" rtlCol="0" anchor="t">
            <a:spAutoFit/>
          </a:bodyPr>
          <a:lstStyle/>
          <a:p>
            <a:pPr marL="1119011" lvl="2" indent="-373004" algn="just">
              <a:lnSpc>
                <a:spcPts val="3887"/>
              </a:lnSpc>
              <a:buFont typeface="Arial"/>
              <a:buChar char="⚬"/>
            </a:pPr>
            <a:r>
              <a:rPr lang="en-US" sz="2591">
                <a:solidFill>
                  <a:srgbClr val="5C584E"/>
                </a:solidFill>
                <a:latin typeface="Open Sans"/>
                <a:ea typeface="Open Sans"/>
                <a:cs typeface="Open Sans"/>
                <a:sym typeface="Open Sans"/>
              </a:rPr>
              <a:t>Breitkopf, D. et al. (2022) ‘Virtual residency recruitment: future directions in the new era’, Acta Oncologica, 62(1), pp. 1–5. Available at: https://doi.org/10.1080/07853890.2022.2148732</a:t>
            </a:r>
          </a:p>
          <a:p>
            <a:pPr algn="just">
              <a:lnSpc>
                <a:spcPts val="3887"/>
              </a:lnSpc>
            </a:pPr>
            <a:endParaRPr lang="en-US" sz="2591">
              <a:solidFill>
                <a:srgbClr val="5C584E"/>
              </a:solidFill>
              <a:latin typeface="Open Sans"/>
              <a:ea typeface="Open Sans"/>
              <a:cs typeface="Open Sans"/>
              <a:sym typeface="Open Sans"/>
            </a:endParaRPr>
          </a:p>
          <a:p>
            <a:pPr marL="1119011" lvl="2" indent="-373004" algn="just">
              <a:lnSpc>
                <a:spcPts val="3887"/>
              </a:lnSpc>
              <a:buFont typeface="Arial"/>
              <a:buChar char="⚬"/>
            </a:pPr>
            <a:r>
              <a:rPr lang="en-US" sz="2591">
                <a:solidFill>
                  <a:srgbClr val="5C584E"/>
                </a:solidFill>
                <a:latin typeface="Open Sans"/>
                <a:ea typeface="Open Sans"/>
                <a:cs typeface="Open Sans"/>
                <a:sym typeface="Open Sans"/>
              </a:rPr>
              <a:t>Naidu, S. et al. (2025) ‘Evaluating the benefits and drawbacks of virtual interviewing from the candidate’s experience’, Frontiers in Organizational Psychology, 3, Article 1602298. Available at: https://doi.org/10.3389/forgp.2025.1602298</a:t>
            </a:r>
          </a:p>
          <a:p>
            <a:pPr algn="just">
              <a:lnSpc>
                <a:spcPts val="3887"/>
              </a:lnSpc>
            </a:pPr>
            <a:endParaRPr lang="en-US" sz="2591">
              <a:solidFill>
                <a:srgbClr val="5C584E"/>
              </a:solidFill>
              <a:latin typeface="Open Sans"/>
              <a:ea typeface="Open Sans"/>
              <a:cs typeface="Open Sans"/>
              <a:sym typeface="Open Sans"/>
            </a:endParaRPr>
          </a:p>
          <a:p>
            <a:pPr marL="1119011" lvl="2" indent="-373004" algn="just">
              <a:lnSpc>
                <a:spcPts val="3887"/>
              </a:lnSpc>
              <a:buFont typeface="Arial"/>
              <a:buChar char="⚬"/>
            </a:pPr>
            <a:r>
              <a:rPr lang="en-US" sz="2591">
                <a:solidFill>
                  <a:srgbClr val="5C584E"/>
                </a:solidFill>
                <a:latin typeface="Open Sans"/>
                <a:ea typeface="Open Sans"/>
                <a:cs typeface="Open Sans"/>
                <a:sym typeface="Open Sans"/>
              </a:rPr>
              <a:t>Potočnik, K., Anderson, N. and Zhou, E. (2021) ‘Paving the way for research in recruitment and selection’, European Journal of Work and Organizational Psychology, 30(1), pp. 1–18. Available at: https://doi.org/10.1080/1359432X.2021.1904898</a:t>
            </a:r>
          </a:p>
          <a:p>
            <a:pPr algn="just">
              <a:lnSpc>
                <a:spcPts val="3887"/>
              </a:lnSpc>
            </a:pPr>
            <a:endParaRPr lang="en-US" sz="2591">
              <a:solidFill>
                <a:srgbClr val="5C584E"/>
              </a:solidFill>
              <a:latin typeface="Open Sans"/>
              <a:ea typeface="Open Sans"/>
              <a:cs typeface="Open Sans"/>
              <a:sym typeface="Open Sans"/>
            </a:endParaRPr>
          </a:p>
          <a:p>
            <a:pPr marL="1119011" lvl="2" indent="-373004" algn="just">
              <a:lnSpc>
                <a:spcPts val="3887"/>
              </a:lnSpc>
              <a:buFont typeface="Arial"/>
              <a:buChar char="⚬"/>
            </a:pPr>
            <a:r>
              <a:rPr lang="en-US" sz="2591">
                <a:solidFill>
                  <a:srgbClr val="5C584E"/>
                </a:solidFill>
                <a:latin typeface="Open Sans"/>
                <a:ea typeface="Open Sans"/>
                <a:cs typeface="Open Sans"/>
                <a:sym typeface="Open Sans"/>
              </a:rPr>
              <a:t>Sawaludin, V.P.P. and Namina, A.V. (2026) ‘Employee recruitment and selection strategies in the VUCA era: A systematic literature review of practices and implementation in companies (2021–2025)’, Priviet Social Sciences Journal, 6(4), pp. 301–313. Available at: https://doi.org/10.55942/pssj.v6i4.990</a:t>
            </a:r>
          </a:p>
          <a:p>
            <a:pPr algn="just">
              <a:lnSpc>
                <a:spcPts val="3887"/>
              </a:lnSpc>
            </a:pPr>
            <a:endParaRPr lang="en-US" sz="2591">
              <a:solidFill>
                <a:srgbClr val="5C584E"/>
              </a:solidFill>
              <a:latin typeface="Open Sans"/>
              <a:ea typeface="Open Sans"/>
              <a:cs typeface="Open Sans"/>
              <a:sym typeface="Open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2318</Words>
  <Application>Microsoft Office PowerPoint</Application>
  <PresentationFormat>Custom</PresentationFormat>
  <Paragraphs>199</Paragraphs>
  <Slides>14</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Agrandir Wide</vt:lpstr>
      <vt:lpstr>Anantason ExtraCondensed Bold</vt:lpstr>
      <vt:lpstr>Open Sans</vt:lpstr>
      <vt:lpstr>Questrial</vt:lpstr>
      <vt:lpstr>Arial</vt:lpstr>
      <vt:lpstr>Calibri</vt:lpstr>
      <vt:lpstr>Anantason ExtraCondensed Bold Italics</vt:lpstr>
      <vt:lpstr>Agrandir Wide Bold</vt:lpstr>
      <vt:lpstr>Open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LCLM5002 - Component 1 - PPT - Zaffar</dc:title>
  <dc:creator>My PC</dc:creator>
  <cp:lastModifiedBy>My PC</cp:lastModifiedBy>
  <cp:revision>13</cp:revision>
  <dcterms:created xsi:type="dcterms:W3CDTF">2006-08-16T00:00:00Z</dcterms:created>
  <dcterms:modified xsi:type="dcterms:W3CDTF">2026-06-02T16:32:41Z</dcterms:modified>
  <dc:identifier>DAHLbiTHzbY</dc:identifier>
</cp:coreProperties>
</file>