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33"/>
  </p:notesMasterIdLst>
  <p:sldIdLst>
    <p:sldId id="278" r:id="rId2"/>
    <p:sldId id="339" r:id="rId3"/>
    <p:sldId id="595" r:id="rId4"/>
    <p:sldId id="421" r:id="rId5"/>
    <p:sldId id="492" r:id="rId6"/>
    <p:sldId id="429" r:id="rId7"/>
    <p:sldId id="489" r:id="rId8"/>
    <p:sldId id="473" r:id="rId9"/>
    <p:sldId id="474" r:id="rId10"/>
    <p:sldId id="475" r:id="rId11"/>
    <p:sldId id="476" r:id="rId12"/>
    <p:sldId id="459" r:id="rId13"/>
    <p:sldId id="461" r:id="rId14"/>
    <p:sldId id="511" r:id="rId15"/>
    <p:sldId id="512" r:id="rId16"/>
    <p:sldId id="506" r:id="rId17"/>
    <p:sldId id="508" r:id="rId18"/>
    <p:sldId id="598" r:id="rId19"/>
    <p:sldId id="516" r:id="rId20"/>
    <p:sldId id="463" r:id="rId21"/>
    <p:sldId id="464" r:id="rId22"/>
    <p:sldId id="495" r:id="rId23"/>
    <p:sldId id="497" r:id="rId24"/>
    <p:sldId id="498" r:id="rId25"/>
    <p:sldId id="499" r:id="rId26"/>
    <p:sldId id="500" r:id="rId27"/>
    <p:sldId id="519" r:id="rId28"/>
    <p:sldId id="466" r:id="rId29"/>
    <p:sldId id="467" r:id="rId30"/>
    <p:sldId id="468" r:id="rId31"/>
    <p:sldId id="446" r:id="rId32"/>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fontAlgn="base">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fontAlgn="base">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fontAlgn="base">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fontAlgn="base">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ditor_D" initials="Editor_D"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3AE219-AF62-42C5-8387-CF79FB05367C}" v="1" dt="2024-03-01T10:39:20.6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38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6BD9FAFB-51B7-472B-8E4A-12F4DDBD6D63}"/>
    <pc:docChg chg="undo custSel addSld delSld modSld">
      <pc:chgData name="Steven Pattinson" userId="b52b1ba7-b527-49a6-9e22-bcb6af20c0fa" providerId="ADAL" clId="{6BD9FAFB-51B7-472B-8E4A-12F4DDBD6D63}" dt="2024-02-27T12:22:14.563" v="128" actId="47"/>
      <pc:docMkLst>
        <pc:docMk/>
      </pc:docMkLst>
      <pc:sldChg chg="modSp mod">
        <pc:chgData name="Steven Pattinson" userId="b52b1ba7-b527-49a6-9e22-bcb6af20c0fa" providerId="ADAL" clId="{6BD9FAFB-51B7-472B-8E4A-12F4DDBD6D63}" dt="2024-02-27T12:03:05.457" v="64" actId="20577"/>
        <pc:sldMkLst>
          <pc:docMk/>
          <pc:sldMk cId="0" sldId="406"/>
        </pc:sldMkLst>
        <pc:spChg chg="mod">
          <ac:chgData name="Steven Pattinson" userId="b52b1ba7-b527-49a6-9e22-bcb6af20c0fa" providerId="ADAL" clId="{6BD9FAFB-51B7-472B-8E4A-12F4DDBD6D63}" dt="2024-02-27T12:03:05.457" v="64" actId="20577"/>
          <ac:spMkLst>
            <pc:docMk/>
            <pc:sldMk cId="0" sldId="406"/>
            <ac:spMk id="14339" creationId="{00000000-0000-0000-0000-000000000000}"/>
          </ac:spMkLst>
        </pc:spChg>
      </pc:sldChg>
      <pc:sldChg chg="del">
        <pc:chgData name="Steven Pattinson" userId="b52b1ba7-b527-49a6-9e22-bcb6af20c0fa" providerId="ADAL" clId="{6BD9FAFB-51B7-472B-8E4A-12F4DDBD6D63}" dt="2024-02-27T08:57:05.071" v="11" actId="47"/>
        <pc:sldMkLst>
          <pc:docMk/>
          <pc:sldMk cId="0" sldId="410"/>
        </pc:sldMkLst>
      </pc:sldChg>
      <pc:sldChg chg="del">
        <pc:chgData name="Steven Pattinson" userId="b52b1ba7-b527-49a6-9e22-bcb6af20c0fa" providerId="ADAL" clId="{6BD9FAFB-51B7-472B-8E4A-12F4DDBD6D63}" dt="2024-02-27T08:58:03.223" v="12" actId="47"/>
        <pc:sldMkLst>
          <pc:docMk/>
          <pc:sldMk cId="0" sldId="411"/>
        </pc:sldMkLst>
      </pc:sldChg>
      <pc:sldChg chg="del">
        <pc:chgData name="Steven Pattinson" userId="b52b1ba7-b527-49a6-9e22-bcb6af20c0fa" providerId="ADAL" clId="{6BD9FAFB-51B7-472B-8E4A-12F4DDBD6D63}" dt="2024-02-27T08:59:24.834" v="13" actId="47"/>
        <pc:sldMkLst>
          <pc:docMk/>
          <pc:sldMk cId="0" sldId="416"/>
        </pc:sldMkLst>
      </pc:sldChg>
      <pc:sldChg chg="del">
        <pc:chgData name="Steven Pattinson" userId="b52b1ba7-b527-49a6-9e22-bcb6af20c0fa" providerId="ADAL" clId="{6BD9FAFB-51B7-472B-8E4A-12F4DDBD6D63}" dt="2024-02-27T11:57:11.291" v="51" actId="47"/>
        <pc:sldMkLst>
          <pc:docMk/>
          <pc:sldMk cId="3580114928" sldId="422"/>
        </pc:sldMkLst>
      </pc:sldChg>
      <pc:sldChg chg="del">
        <pc:chgData name="Steven Pattinson" userId="b52b1ba7-b527-49a6-9e22-bcb6af20c0fa" providerId="ADAL" clId="{6BD9FAFB-51B7-472B-8E4A-12F4DDBD6D63}" dt="2024-02-27T11:56:17.108" v="50" actId="47"/>
        <pc:sldMkLst>
          <pc:docMk/>
          <pc:sldMk cId="1614421835" sldId="424"/>
        </pc:sldMkLst>
      </pc:sldChg>
      <pc:sldChg chg="del">
        <pc:chgData name="Steven Pattinson" userId="b52b1ba7-b527-49a6-9e22-bcb6af20c0fa" providerId="ADAL" clId="{6BD9FAFB-51B7-472B-8E4A-12F4DDBD6D63}" dt="2024-02-27T11:59:53.809" v="54" actId="47"/>
        <pc:sldMkLst>
          <pc:docMk/>
          <pc:sldMk cId="436880987" sldId="452"/>
        </pc:sldMkLst>
      </pc:sldChg>
      <pc:sldChg chg="modSp del mod">
        <pc:chgData name="Steven Pattinson" userId="b52b1ba7-b527-49a6-9e22-bcb6af20c0fa" providerId="ADAL" clId="{6BD9FAFB-51B7-472B-8E4A-12F4DDBD6D63}" dt="2024-02-27T11:59:54.789" v="55" actId="47"/>
        <pc:sldMkLst>
          <pc:docMk/>
          <pc:sldMk cId="2274199457" sldId="454"/>
        </pc:sldMkLst>
        <pc:spChg chg="mod">
          <ac:chgData name="Steven Pattinson" userId="b52b1ba7-b527-49a6-9e22-bcb6af20c0fa" providerId="ADAL" clId="{6BD9FAFB-51B7-472B-8E4A-12F4DDBD6D63}" dt="2024-02-27T08:55:18.208" v="10" actId="20577"/>
          <ac:spMkLst>
            <pc:docMk/>
            <pc:sldMk cId="2274199457" sldId="454"/>
            <ac:spMk id="2" creationId="{00000000-0000-0000-0000-000000000000}"/>
          </ac:spMkLst>
        </pc:spChg>
        <pc:graphicFrameChg chg="mod">
          <ac:chgData name="Steven Pattinson" userId="b52b1ba7-b527-49a6-9e22-bcb6af20c0fa" providerId="ADAL" clId="{6BD9FAFB-51B7-472B-8E4A-12F4DDBD6D63}" dt="2024-02-27T11:59:19.723" v="53" actId="20577"/>
          <ac:graphicFrameMkLst>
            <pc:docMk/>
            <pc:sldMk cId="2274199457" sldId="454"/>
            <ac:graphicFrameMk id="6" creationId="{00000000-0000-0000-0000-000000000000}"/>
          </ac:graphicFrameMkLst>
        </pc:graphicFrameChg>
      </pc:sldChg>
      <pc:sldChg chg="del">
        <pc:chgData name="Steven Pattinson" userId="b52b1ba7-b527-49a6-9e22-bcb6af20c0fa" providerId="ADAL" clId="{6BD9FAFB-51B7-472B-8E4A-12F4DDBD6D63}" dt="2024-02-27T11:59:55.558" v="56" actId="47"/>
        <pc:sldMkLst>
          <pc:docMk/>
          <pc:sldMk cId="3159912873" sldId="455"/>
        </pc:sldMkLst>
      </pc:sldChg>
      <pc:sldChg chg="del">
        <pc:chgData name="Steven Pattinson" userId="b52b1ba7-b527-49a6-9e22-bcb6af20c0fa" providerId="ADAL" clId="{6BD9FAFB-51B7-472B-8E4A-12F4DDBD6D63}" dt="2024-02-27T11:59:56.456" v="57" actId="47"/>
        <pc:sldMkLst>
          <pc:docMk/>
          <pc:sldMk cId="3356028930" sldId="456"/>
        </pc:sldMkLst>
      </pc:sldChg>
      <pc:sldChg chg="del">
        <pc:chgData name="Steven Pattinson" userId="b52b1ba7-b527-49a6-9e22-bcb6af20c0fa" providerId="ADAL" clId="{6BD9FAFB-51B7-472B-8E4A-12F4DDBD6D63}" dt="2024-02-27T12:00:00.280" v="58" actId="47"/>
        <pc:sldMkLst>
          <pc:docMk/>
          <pc:sldMk cId="1757032029" sldId="457"/>
        </pc:sldMkLst>
      </pc:sldChg>
      <pc:sldChg chg="del">
        <pc:chgData name="Steven Pattinson" userId="b52b1ba7-b527-49a6-9e22-bcb6af20c0fa" providerId="ADAL" clId="{6BD9FAFB-51B7-472B-8E4A-12F4DDBD6D63}" dt="2024-02-27T12:00:01.270" v="59" actId="47"/>
        <pc:sldMkLst>
          <pc:docMk/>
          <pc:sldMk cId="276805632" sldId="458"/>
        </pc:sldMkLst>
      </pc:sldChg>
      <pc:sldChg chg="del">
        <pc:chgData name="Steven Pattinson" userId="b52b1ba7-b527-49a6-9e22-bcb6af20c0fa" providerId="ADAL" clId="{6BD9FAFB-51B7-472B-8E4A-12F4DDBD6D63}" dt="2024-02-27T12:01:09.824" v="60" actId="47"/>
        <pc:sldMkLst>
          <pc:docMk/>
          <pc:sldMk cId="2480901057" sldId="460"/>
        </pc:sldMkLst>
      </pc:sldChg>
      <pc:sldChg chg="del">
        <pc:chgData name="Steven Pattinson" userId="b52b1ba7-b527-49a6-9e22-bcb6af20c0fa" providerId="ADAL" clId="{6BD9FAFB-51B7-472B-8E4A-12F4DDBD6D63}" dt="2024-02-27T12:09:46.435" v="122" actId="47"/>
        <pc:sldMkLst>
          <pc:docMk/>
          <pc:sldMk cId="1530210267" sldId="462"/>
        </pc:sldMkLst>
      </pc:sldChg>
      <pc:sldChg chg="del">
        <pc:chgData name="Steven Pattinson" userId="b52b1ba7-b527-49a6-9e22-bcb6af20c0fa" providerId="ADAL" clId="{6BD9FAFB-51B7-472B-8E4A-12F4DDBD6D63}" dt="2024-02-27T12:10:47.353" v="123" actId="47"/>
        <pc:sldMkLst>
          <pc:docMk/>
          <pc:sldMk cId="220745185" sldId="465"/>
        </pc:sldMkLst>
      </pc:sldChg>
      <pc:sldChg chg="add del">
        <pc:chgData name="Steven Pattinson" userId="b52b1ba7-b527-49a6-9e22-bcb6af20c0fa" providerId="ADAL" clId="{6BD9FAFB-51B7-472B-8E4A-12F4DDBD6D63}" dt="2024-02-27T12:22:10.227" v="127" actId="47"/>
        <pc:sldMkLst>
          <pc:docMk/>
          <pc:sldMk cId="679857371" sldId="467"/>
        </pc:sldMkLst>
      </pc:sldChg>
      <pc:sldChg chg="add del">
        <pc:chgData name="Steven Pattinson" userId="b52b1ba7-b527-49a6-9e22-bcb6af20c0fa" providerId="ADAL" clId="{6BD9FAFB-51B7-472B-8E4A-12F4DDBD6D63}" dt="2024-02-27T12:22:14.563" v="128" actId="47"/>
        <pc:sldMkLst>
          <pc:docMk/>
          <pc:sldMk cId="2856831908" sldId="469"/>
        </pc:sldMkLst>
      </pc:sldChg>
      <pc:sldChg chg="del">
        <pc:chgData name="Steven Pattinson" userId="b52b1ba7-b527-49a6-9e22-bcb6af20c0fa" providerId="ADAL" clId="{6BD9FAFB-51B7-472B-8E4A-12F4DDBD6D63}" dt="2024-02-27T12:02:45.155" v="61" actId="47"/>
        <pc:sldMkLst>
          <pc:docMk/>
          <pc:sldMk cId="717138728" sldId="480"/>
        </pc:sldMkLst>
      </pc:sldChg>
      <pc:sldChg chg="del">
        <pc:chgData name="Steven Pattinson" userId="b52b1ba7-b527-49a6-9e22-bcb6af20c0fa" providerId="ADAL" clId="{6BD9FAFB-51B7-472B-8E4A-12F4DDBD6D63}" dt="2024-02-27T11:50:22.940" v="49" actId="47"/>
        <pc:sldMkLst>
          <pc:docMk/>
          <pc:sldMk cId="397597785" sldId="490"/>
        </pc:sldMkLst>
      </pc:sldChg>
      <pc:sldChg chg="del">
        <pc:chgData name="Steven Pattinson" userId="b52b1ba7-b527-49a6-9e22-bcb6af20c0fa" providerId="ADAL" clId="{6BD9FAFB-51B7-472B-8E4A-12F4DDBD6D63}" dt="2024-02-27T12:07:54.936" v="73" actId="47"/>
        <pc:sldMkLst>
          <pc:docMk/>
          <pc:sldMk cId="1528633889" sldId="496"/>
        </pc:sldMkLst>
      </pc:sldChg>
      <pc:sldChg chg="modSp mod">
        <pc:chgData name="Steven Pattinson" userId="b52b1ba7-b527-49a6-9e22-bcb6af20c0fa" providerId="ADAL" clId="{6BD9FAFB-51B7-472B-8E4A-12F4DDBD6D63}" dt="2024-02-27T12:07:58.286" v="74" actId="20577"/>
        <pc:sldMkLst>
          <pc:docMk/>
          <pc:sldMk cId="3144745881" sldId="497"/>
        </pc:sldMkLst>
        <pc:spChg chg="mod">
          <ac:chgData name="Steven Pattinson" userId="b52b1ba7-b527-49a6-9e22-bcb6af20c0fa" providerId="ADAL" clId="{6BD9FAFB-51B7-472B-8E4A-12F4DDBD6D63}" dt="2024-02-27T12:07:58.286" v="74" actId="20577"/>
          <ac:spMkLst>
            <pc:docMk/>
            <pc:sldMk cId="3144745881" sldId="497"/>
            <ac:spMk id="23554" creationId="{00000000-0000-0000-0000-000000000000}"/>
          </ac:spMkLst>
        </pc:spChg>
      </pc:sldChg>
      <pc:sldChg chg="modSp mod">
        <pc:chgData name="Steven Pattinson" userId="b52b1ba7-b527-49a6-9e22-bcb6af20c0fa" providerId="ADAL" clId="{6BD9FAFB-51B7-472B-8E4A-12F4DDBD6D63}" dt="2024-02-27T12:08:35.221" v="118" actId="20577"/>
        <pc:sldMkLst>
          <pc:docMk/>
          <pc:sldMk cId="3304421165" sldId="498"/>
        </pc:sldMkLst>
        <pc:spChg chg="mod">
          <ac:chgData name="Steven Pattinson" userId="b52b1ba7-b527-49a6-9e22-bcb6af20c0fa" providerId="ADAL" clId="{6BD9FAFB-51B7-472B-8E4A-12F4DDBD6D63}" dt="2024-02-27T12:08:35.221" v="118" actId="20577"/>
          <ac:spMkLst>
            <pc:docMk/>
            <pc:sldMk cId="3304421165" sldId="498"/>
            <ac:spMk id="24578" creationId="{00000000-0000-0000-0000-000000000000}"/>
          </ac:spMkLst>
        </pc:spChg>
      </pc:sldChg>
      <pc:sldChg chg="del">
        <pc:chgData name="Steven Pattinson" userId="b52b1ba7-b527-49a6-9e22-bcb6af20c0fa" providerId="ADAL" clId="{6BD9FAFB-51B7-472B-8E4A-12F4DDBD6D63}" dt="2024-02-27T12:09:17.282" v="119" actId="47"/>
        <pc:sldMkLst>
          <pc:docMk/>
          <pc:sldMk cId="2742999693" sldId="502"/>
        </pc:sldMkLst>
      </pc:sldChg>
      <pc:sldChg chg="del">
        <pc:chgData name="Steven Pattinson" userId="b52b1ba7-b527-49a6-9e22-bcb6af20c0fa" providerId="ADAL" clId="{6BD9FAFB-51B7-472B-8E4A-12F4DDBD6D63}" dt="2024-02-27T12:09:21.669" v="120" actId="47"/>
        <pc:sldMkLst>
          <pc:docMk/>
          <pc:sldMk cId="3585215835" sldId="503"/>
        </pc:sldMkLst>
      </pc:sldChg>
      <pc:sldChg chg="del">
        <pc:chgData name="Steven Pattinson" userId="b52b1ba7-b527-49a6-9e22-bcb6af20c0fa" providerId="ADAL" clId="{6BD9FAFB-51B7-472B-8E4A-12F4DDBD6D63}" dt="2024-02-27T12:09:24.599" v="121" actId="47"/>
        <pc:sldMkLst>
          <pc:docMk/>
          <pc:sldMk cId="717273817" sldId="504"/>
        </pc:sldMkLst>
      </pc:sldChg>
      <pc:sldChg chg="del">
        <pc:chgData name="Steven Pattinson" userId="b52b1ba7-b527-49a6-9e22-bcb6af20c0fa" providerId="ADAL" clId="{6BD9FAFB-51B7-472B-8E4A-12F4DDBD6D63}" dt="2024-02-27T09:21:15.202" v="14" actId="47"/>
        <pc:sldMkLst>
          <pc:docMk/>
          <pc:sldMk cId="2846333292" sldId="510"/>
        </pc:sldMkLst>
      </pc:sldChg>
      <pc:sldChg chg="del">
        <pc:chgData name="Steven Pattinson" userId="b52b1ba7-b527-49a6-9e22-bcb6af20c0fa" providerId="ADAL" clId="{6BD9FAFB-51B7-472B-8E4A-12F4DDBD6D63}" dt="2024-02-27T11:58:16.591" v="52" actId="47"/>
        <pc:sldMkLst>
          <pc:docMk/>
          <pc:sldMk cId="2531056692" sldId="513"/>
        </pc:sldMkLst>
      </pc:sldChg>
      <pc:sldChg chg="modSp del mod">
        <pc:chgData name="Steven Pattinson" userId="b52b1ba7-b527-49a6-9e22-bcb6af20c0fa" providerId="ADAL" clId="{6BD9FAFB-51B7-472B-8E4A-12F4DDBD6D63}" dt="2024-02-27T12:05:05.022" v="69" actId="47"/>
        <pc:sldMkLst>
          <pc:docMk/>
          <pc:sldMk cId="1115457773" sldId="514"/>
        </pc:sldMkLst>
        <pc:spChg chg="mod">
          <ac:chgData name="Steven Pattinson" userId="b52b1ba7-b527-49a6-9e22-bcb6af20c0fa" providerId="ADAL" clId="{6BD9FAFB-51B7-472B-8E4A-12F4DDBD6D63}" dt="2024-02-27T12:04:56.969" v="66" actId="21"/>
          <ac:spMkLst>
            <pc:docMk/>
            <pc:sldMk cId="1115457773" sldId="514"/>
            <ac:spMk id="3" creationId="{00000000-0000-0000-0000-000000000000}"/>
          </ac:spMkLst>
        </pc:spChg>
      </pc:sldChg>
      <pc:sldChg chg="del">
        <pc:chgData name="Steven Pattinson" userId="b52b1ba7-b527-49a6-9e22-bcb6af20c0fa" providerId="ADAL" clId="{6BD9FAFB-51B7-472B-8E4A-12F4DDBD6D63}" dt="2024-02-27T12:03:55.669" v="65" actId="47"/>
        <pc:sldMkLst>
          <pc:docMk/>
          <pc:sldMk cId="1308770067" sldId="515"/>
        </pc:sldMkLst>
      </pc:sldChg>
      <pc:sldChg chg="modSp mod">
        <pc:chgData name="Steven Pattinson" userId="b52b1ba7-b527-49a6-9e22-bcb6af20c0fa" providerId="ADAL" clId="{6BD9FAFB-51B7-472B-8E4A-12F4DDBD6D63}" dt="2024-02-27T12:05:13.175" v="70" actId="20577"/>
        <pc:sldMkLst>
          <pc:docMk/>
          <pc:sldMk cId="2886273003" sldId="516"/>
        </pc:sldMkLst>
        <pc:spChg chg="mod">
          <ac:chgData name="Steven Pattinson" userId="b52b1ba7-b527-49a6-9e22-bcb6af20c0fa" providerId="ADAL" clId="{6BD9FAFB-51B7-472B-8E4A-12F4DDBD6D63}" dt="2024-02-27T12:05:13.175" v="70" actId="20577"/>
          <ac:spMkLst>
            <pc:docMk/>
            <pc:sldMk cId="2886273003" sldId="516"/>
            <ac:spMk id="13315" creationId="{00000000-0000-0000-0000-000000000000}"/>
          </ac:spMkLst>
        </pc:spChg>
      </pc:sldChg>
      <pc:sldChg chg="del">
        <pc:chgData name="Steven Pattinson" userId="b52b1ba7-b527-49a6-9e22-bcb6af20c0fa" providerId="ADAL" clId="{6BD9FAFB-51B7-472B-8E4A-12F4DDBD6D63}" dt="2024-02-27T12:06:06.970" v="71" actId="47"/>
        <pc:sldMkLst>
          <pc:docMk/>
          <pc:sldMk cId="2762903332" sldId="517"/>
        </pc:sldMkLst>
      </pc:sldChg>
      <pc:sldChg chg="del">
        <pc:chgData name="Steven Pattinson" userId="b52b1ba7-b527-49a6-9e22-bcb6af20c0fa" providerId="ADAL" clId="{6BD9FAFB-51B7-472B-8E4A-12F4DDBD6D63}" dt="2024-02-27T12:06:45.160" v="72" actId="47"/>
        <pc:sldMkLst>
          <pc:docMk/>
          <pc:sldMk cId="673426054" sldId="518"/>
        </pc:sldMkLst>
      </pc:sldChg>
      <pc:sldChg chg="modSp mod">
        <pc:chgData name="Steven Pattinson" userId="b52b1ba7-b527-49a6-9e22-bcb6af20c0fa" providerId="ADAL" clId="{6BD9FAFB-51B7-472B-8E4A-12F4DDBD6D63}" dt="2024-02-27T11:41:55.050" v="48" actId="20577"/>
        <pc:sldMkLst>
          <pc:docMk/>
          <pc:sldMk cId="0" sldId="521"/>
        </pc:sldMkLst>
        <pc:spChg chg="mod">
          <ac:chgData name="Steven Pattinson" userId="b52b1ba7-b527-49a6-9e22-bcb6af20c0fa" providerId="ADAL" clId="{6BD9FAFB-51B7-472B-8E4A-12F4DDBD6D63}" dt="2024-02-27T11:41:55.050" v="48" actId="20577"/>
          <ac:spMkLst>
            <pc:docMk/>
            <pc:sldMk cId="0" sldId="521"/>
            <ac:spMk id="4" creationId="{00000000-0000-0000-0000-000000000000}"/>
          </ac:spMkLst>
        </pc:spChg>
      </pc:sldChg>
    </pc:docChg>
  </pc:docChgLst>
  <pc:docChgLst>
    <pc:chgData name="Steven Pattinson" userId="b52b1ba7-b527-49a6-9e22-bcb6af20c0fa" providerId="ADAL" clId="{EF3AE219-AF62-42C5-8387-CF79FB05367C}"/>
    <pc:docChg chg="addSld delSld modSld">
      <pc:chgData name="Steven Pattinson" userId="b52b1ba7-b527-49a6-9e22-bcb6af20c0fa" providerId="ADAL" clId="{EF3AE219-AF62-42C5-8387-CF79FB05367C}" dt="2024-03-15T03:20:49.745" v="18" actId="47"/>
      <pc:docMkLst>
        <pc:docMk/>
      </pc:docMkLst>
      <pc:sldChg chg="del">
        <pc:chgData name="Steven Pattinson" userId="b52b1ba7-b527-49a6-9e22-bcb6af20c0fa" providerId="ADAL" clId="{EF3AE219-AF62-42C5-8387-CF79FB05367C}" dt="2024-03-15T03:20:49.745" v="18" actId="47"/>
        <pc:sldMkLst>
          <pc:docMk/>
          <pc:sldMk cId="0" sldId="406"/>
        </pc:sldMkLst>
      </pc:sldChg>
      <pc:sldChg chg="modSp add mod">
        <pc:chgData name="Steven Pattinson" userId="b52b1ba7-b527-49a6-9e22-bcb6af20c0fa" providerId="ADAL" clId="{EF3AE219-AF62-42C5-8387-CF79FB05367C}" dt="2024-03-01T10:48:27.810" v="17" actId="6549"/>
        <pc:sldMkLst>
          <pc:docMk/>
          <pc:sldMk cId="60486691" sldId="595"/>
        </pc:sldMkLst>
        <pc:spChg chg="mod">
          <ac:chgData name="Steven Pattinson" userId="b52b1ba7-b527-49a6-9e22-bcb6af20c0fa" providerId="ADAL" clId="{EF3AE219-AF62-42C5-8387-CF79FB05367C}" dt="2024-03-01T10:48:27.810" v="17" actId="6549"/>
          <ac:spMkLst>
            <pc:docMk/>
            <pc:sldMk cId="60486691" sldId="595"/>
            <ac:spMk id="4" creationId="{289B97E7-9444-F5F7-E22E-BDC4E8068C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pitchFamily="-1" charset="0"/>
                <a:ea typeface="ＭＳ Ｐゴシック" pitchFamily="-1" charset="-128"/>
                <a:cs typeface="ＭＳ Ｐゴシック" pitchFamily="-1"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smtClean="0">
                <a:ea typeface="MS PGothic" pitchFamily="34" charset="-128"/>
              </a:defRPr>
            </a:lvl1pPr>
          </a:lstStyle>
          <a:p>
            <a:pPr>
              <a:defRPr/>
            </a:pPr>
            <a:fld id="{66D22985-4485-4A04-B50F-F0E0737F5FA9}" type="datetime1">
              <a:rPr lang="en-US"/>
              <a:pPr>
                <a:defRPr/>
              </a:pPr>
              <a:t>9/19/2024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pitchFamily="-1" charset="0"/>
                <a:ea typeface="ＭＳ Ｐゴシック" pitchFamily="-1" charset="-128"/>
                <a:cs typeface="ＭＳ Ｐゴシック" pitchFamily="-1"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9514C724-F68D-441A-89FE-D3C9F8FE3150}" type="slidenum">
              <a:rPr lang="en-US" altLang="en-US"/>
              <a:pPr/>
              <a:t>‹#›</a:t>
            </a:fld>
            <a:endParaRPr lang="en-US" altLang="en-US" dirty="0"/>
          </a:p>
        </p:txBody>
      </p:sp>
    </p:spTree>
    <p:extLst>
      <p:ext uri="{BB962C8B-B14F-4D97-AF65-F5344CB8AC3E}">
        <p14:creationId xmlns:p14="http://schemas.microsoft.com/office/powerpoint/2010/main" val="3040775098"/>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ＭＳ Ｐゴシック" pitchFamily="-1" charset="-128"/>
      </a:defRPr>
    </a:lvl1pPr>
    <a:lvl2pPr marL="457200" algn="l" defTabSz="457200"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F579EAF4-C13B-4530-A430-1EE95EAECCC2}" type="slidenum">
              <a:rPr lang="en-IN" smtClean="0"/>
              <a:pPr/>
              <a:t>12</a:t>
            </a:fld>
            <a:endParaRPr lang="en-IN" dirty="0"/>
          </a:p>
        </p:txBody>
      </p:sp>
    </p:spTree>
    <p:extLst>
      <p:ext uri="{BB962C8B-B14F-4D97-AF65-F5344CB8AC3E}">
        <p14:creationId xmlns:p14="http://schemas.microsoft.com/office/powerpoint/2010/main" val="909857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F579EAF4-C13B-4530-A430-1EE95EAECCC2}" type="slidenum">
              <a:rPr lang="en-IN" smtClean="0"/>
              <a:pPr/>
              <a:t>13</a:t>
            </a:fld>
            <a:endParaRPr lang="en-IN" dirty="0"/>
          </a:p>
        </p:txBody>
      </p:sp>
    </p:spTree>
    <p:extLst>
      <p:ext uri="{BB962C8B-B14F-4D97-AF65-F5344CB8AC3E}">
        <p14:creationId xmlns:p14="http://schemas.microsoft.com/office/powerpoint/2010/main" val="1882260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93BD60-FEA9-4A57-ABEE-BF3830555664}" type="slidenum">
              <a:rPr lang="en-GB" altLang="en-US"/>
              <a:pPr/>
              <a:t>20</a:t>
            </a:fld>
            <a:endParaRPr lang="en-GB" altLang="en-US" dirty="0"/>
          </a:p>
        </p:txBody>
      </p:sp>
      <p:sp>
        <p:nvSpPr>
          <p:cNvPr id="229378" name="Rectangle 2"/>
          <p:cNvSpPr>
            <a:spLocks noGrp="1" noRot="1" noChangeAspect="1" noChangeArrowheads="1" noTextEdit="1"/>
          </p:cNvSpPr>
          <p:nvPr>
            <p:ph type="sldImg"/>
          </p:nvPr>
        </p:nvSpPr>
        <p:spPr>
          <a:ln/>
        </p:spPr>
      </p:sp>
      <p:sp>
        <p:nvSpPr>
          <p:cNvPr id="229379" name="Rectangle 3"/>
          <p:cNvSpPr>
            <a:spLocks noGrp="1" noChangeArrowheads="1"/>
          </p:cNvSpPr>
          <p:nvPr>
            <p:ph type="body" idx="1"/>
          </p:nvPr>
        </p:nvSpPr>
        <p:spPr/>
        <p:txBody>
          <a:bodyPr/>
          <a:lstStyle/>
          <a:p>
            <a:endParaRPr lang="en-AU" altLang="en-US" dirty="0"/>
          </a:p>
        </p:txBody>
      </p:sp>
    </p:spTree>
    <p:extLst>
      <p:ext uri="{BB962C8B-B14F-4D97-AF65-F5344CB8AC3E}">
        <p14:creationId xmlns:p14="http://schemas.microsoft.com/office/powerpoint/2010/main" val="1805150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a:t>
            </a:fld>
            <a:endParaRPr lang="en-GB" altLang="en-US" dirty="0"/>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5E56958E-CE51-4864-9C79-BA0C691D67D7}" type="slidenum">
              <a:rPr lang="en-GB" altLang="en-US" smtClean="0"/>
              <a:pPr/>
              <a:t>‹#›</a:t>
            </a:fld>
            <a:endParaRPr lang="en-GB" altLang="en-US" dirty="0"/>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fld id="{639204D3-10F9-4275-9180-13694A5B7428}" type="slidenum">
              <a:rPr lang="en-GB" altLang="en-US" smtClean="0"/>
              <a:pPr/>
              <a:t>‹#›</a:t>
            </a:fld>
            <a:endParaRPr lang="en-GB" altLang="en-US" dirty="0"/>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fld id="{81100316-9450-42C5-A985-231DDCC53136}" type="slidenum">
              <a:rPr lang="en-GB" altLang="en-US" smtClean="0"/>
              <a:pPr/>
              <a:t>‹#›</a:t>
            </a:fld>
            <a:endParaRPr lang="en-GB" altLang="en-US" dirty="0"/>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fld id="{A603ADB5-A1EA-4ABC-8D10-13BDF4AE872C}" type="slidenum">
              <a:rPr lang="en-GB" altLang="en-US" smtClean="0"/>
              <a:pPr/>
              <a:t>‹#›</a:t>
            </a:fld>
            <a:endParaRPr lang="en-GB" altLang="en-US" dirty="0"/>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pPr>
              <a:defRPr/>
            </a:pPr>
            <a:endParaRPr lang="en-GB" dirty="0"/>
          </a:p>
        </p:txBody>
      </p:sp>
      <p:sp>
        <p:nvSpPr>
          <p:cNvPr id="4" name="Slide Number Placeholder 3"/>
          <p:cNvSpPr>
            <a:spLocks noGrp="1"/>
          </p:cNvSpPr>
          <p:nvPr>
            <p:ph type="sldNum" sz="quarter" idx="12"/>
          </p:nvPr>
        </p:nvSpPr>
        <p:spPr/>
        <p:txBody>
          <a:bodyPr/>
          <a:lstStyle/>
          <a:p>
            <a:fld id="{81AAB434-18AB-43BE-BA89-D93F148571CA}" type="slidenum">
              <a:rPr lang="en-GB" altLang="en-US" smtClean="0"/>
              <a:pPr/>
              <a:t>‹#›</a:t>
            </a:fld>
            <a:endParaRPr lang="en-GB" altLang="en-US" dirty="0"/>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1203815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56958E-CE51-4864-9C79-BA0C691D67D7}" type="slidenum">
              <a:rPr lang="en-GB" altLang="en-US" smtClean="0"/>
              <a:pPr/>
              <a:t>‹#›</a:t>
            </a:fld>
            <a:endParaRPr lang="en-GB" altLang="en-US" dirty="0"/>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2067508"/>
            <a:ext cx="7696200" cy="2722984"/>
          </a:xfrm>
        </p:spPr>
        <p:txBody>
          <a:bodyPr>
            <a:noAutofit/>
          </a:bodyPr>
          <a:lstStyle/>
          <a:p>
            <a:pPr>
              <a:lnSpc>
                <a:spcPct val="100000"/>
              </a:lnSpc>
            </a:pPr>
            <a:r>
              <a:rPr lang="en-US" sz="4400" dirty="0"/>
              <a:t>Chapter 6b</a:t>
            </a:r>
            <a:br>
              <a:rPr lang="en-US" sz="4400" dirty="0"/>
            </a:br>
            <a:r>
              <a:rPr lang="en-US" sz="4400" dirty="0"/>
              <a:t> Human dimensions: Readiness, communication, sensemaking and culture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9B97E7-9444-F5F7-E22E-BDC4E8068C88}"/>
              </a:ext>
            </a:extLst>
          </p:cNvPr>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fontScale="92500" lnSpcReduction="20000"/>
          </a:bodyPr>
          <a:lstStyle/>
          <a:p>
            <a:r>
              <a:rPr lang="en-GB" dirty="0"/>
              <a:t>After reading this chapter, you will be able to:</a:t>
            </a:r>
          </a:p>
          <a:p>
            <a:pPr lvl="1"/>
            <a:r>
              <a:rPr lang="en-GB" dirty="0"/>
              <a:t>Discuss the notion of readiness for change.</a:t>
            </a:r>
          </a:p>
          <a:p>
            <a:pPr lvl="1"/>
            <a:r>
              <a:rPr lang="en-GB" dirty="0"/>
              <a:t>Appreciate the importance of communication, especially with regard to leading change, gaining commitment and promoting employee involvement.</a:t>
            </a:r>
          </a:p>
          <a:p>
            <a:pPr lvl="1"/>
            <a:r>
              <a:rPr lang="en-GB" dirty="0"/>
              <a:t>Recognize the significance of informal communication in shaping perspectives and the place of gossip and confidential gossip in the workplace.</a:t>
            </a:r>
          </a:p>
          <a:p>
            <a:pPr lvl="1"/>
            <a:r>
              <a:rPr lang="en-GB" dirty="0"/>
              <a:t>Gain insight into the social processes that influence action and behaviours by enabling people to make and give sense to their experiences of change. </a:t>
            </a:r>
          </a:p>
          <a:p>
            <a:pPr lvl="1"/>
            <a:r>
              <a:rPr lang="en-GB" dirty="0"/>
              <a:t>Become familiar with the different concepts and debates about the nature of culture and sub-cultural groupings in organizations.</a:t>
            </a:r>
            <a:endParaRPr lang="en-US" dirty="0"/>
          </a:p>
        </p:txBody>
      </p:sp>
      <p:sp>
        <p:nvSpPr>
          <p:cNvPr id="2" name="Slide Number Placeholder 1">
            <a:extLst>
              <a:ext uri="{FF2B5EF4-FFF2-40B4-BE49-F238E27FC236}">
                <a16:creationId xmlns:a16="http://schemas.microsoft.com/office/drawing/2014/main" id="{46A9A773-D006-3DC7-4B62-A68A34B1B00D}"/>
              </a:ext>
            </a:extLst>
          </p:cNvPr>
          <p:cNvSpPr>
            <a:spLocks noGrp="1"/>
          </p:cNvSpPr>
          <p:nvPr>
            <p:ph type="sldNum" sz="quarter" idx="12"/>
          </p:nvPr>
        </p:nvSpPr>
        <p:spPr/>
        <p:txBody>
          <a:bodyPr/>
          <a:lstStyle/>
          <a:p>
            <a:fld id="{576DB163-063A-402C-9778-D93625C135B4}" type="slidenum">
              <a:rPr lang="en-GB" altLang="en-US" smtClean="0"/>
              <a:pPr/>
              <a:t>3</a:t>
            </a:fld>
            <a:endParaRPr lang="en-GB" altLang="en-US" dirty="0"/>
          </a:p>
        </p:txBody>
      </p:sp>
    </p:spTree>
    <p:extLst>
      <p:ext uri="{BB962C8B-B14F-4D97-AF65-F5344CB8AC3E}">
        <p14:creationId xmlns:p14="http://schemas.microsoft.com/office/powerpoint/2010/main" val="60486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Culture</a:t>
            </a:r>
          </a:p>
        </p:txBody>
      </p:sp>
      <p:sp>
        <p:nvSpPr>
          <p:cNvPr id="3" name="Content Placeholder 2"/>
          <p:cNvSpPr>
            <a:spLocks noGrp="1"/>
          </p:cNvSpPr>
          <p:nvPr>
            <p:ph idx="1"/>
          </p:nvPr>
        </p:nvSpPr>
        <p:spPr/>
        <p:txBody>
          <a:bodyPr/>
          <a:lstStyle/>
          <a:p>
            <a:r>
              <a:rPr lang="en-AU" altLang="en-US" dirty="0"/>
              <a:t>Roots in anthropology and sociology</a:t>
            </a:r>
          </a:p>
          <a:p>
            <a:r>
              <a:rPr lang="en-AU" altLang="en-US" dirty="0"/>
              <a:t>In organizations, J</a:t>
            </a:r>
            <a:r>
              <a:rPr lang="en-GB" altLang="en-US" dirty="0" err="1"/>
              <a:t>aques</a:t>
            </a:r>
            <a:r>
              <a:rPr lang="en-GB" altLang="en-US" dirty="0"/>
              <a:t> (1951: 251) refers to culture of the factory as:</a:t>
            </a:r>
          </a:p>
          <a:p>
            <a:pPr lvl="1"/>
            <a:r>
              <a:rPr lang="en-GB" altLang="en-US" dirty="0"/>
              <a:t>‘</a:t>
            </a:r>
            <a:r>
              <a:rPr lang="en-GB" altLang="en-US" i="1" dirty="0"/>
              <a:t>its customary and traditional way of thinking and doing things, which is shared to a greater or lesser degree by all its members, and which new members must learn, and at least partially accept, in order to be accepted into service in the firm</a:t>
            </a:r>
            <a:r>
              <a:rPr lang="en-GB" altLang="en-US" dirty="0"/>
              <a:t>’.</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4</a:t>
            </a:fld>
            <a:endParaRPr lang="en-GB" altLang="en-US" dirty="0"/>
          </a:p>
        </p:txBody>
      </p:sp>
    </p:spTree>
    <p:extLst>
      <p:ext uri="{BB962C8B-B14F-4D97-AF65-F5344CB8AC3E}">
        <p14:creationId xmlns:p14="http://schemas.microsoft.com/office/powerpoint/2010/main" val="1347629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AU" altLang="en-US"/>
              <a:t>What we do around here</a:t>
            </a:r>
            <a:endParaRPr lang="en-AU" altLang="en-US" dirty="0"/>
          </a:p>
        </p:txBody>
      </p:sp>
      <p:sp>
        <p:nvSpPr>
          <p:cNvPr id="3" name="Content Placeholder 2"/>
          <p:cNvSpPr>
            <a:spLocks noGrp="1"/>
          </p:cNvSpPr>
          <p:nvPr>
            <p:ph idx="1"/>
          </p:nvPr>
        </p:nvSpPr>
        <p:spPr/>
        <p:txBody>
          <a:bodyPr/>
          <a:lstStyle/>
          <a:p>
            <a:r>
              <a:rPr lang="en-AU" dirty="0"/>
              <a:t>Culture is what we do around here; it is learnt through formal and informal processes (socialization).</a:t>
            </a:r>
          </a:p>
          <a:p>
            <a:r>
              <a:rPr lang="en-AU" dirty="0"/>
              <a:t>Within organizations, there may be a kind of umbrella culture – corporate culture.</a:t>
            </a:r>
          </a:p>
          <a:p>
            <a:r>
              <a:rPr lang="en-AU" dirty="0"/>
              <a:t>Sub-cultures exist often among different groups and levels of an organization.</a:t>
            </a:r>
          </a:p>
          <a:p>
            <a:r>
              <a:rPr lang="en-AU" dirty="0"/>
              <a:t>Professional cultures may also occur in which individuals and groups refer to external norms and values.</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5</a:t>
            </a:fld>
            <a:endParaRPr lang="en-GB" altLang="en-US" dirty="0"/>
          </a:p>
        </p:txBody>
      </p:sp>
    </p:spTree>
    <p:extLst>
      <p:ext uri="{BB962C8B-B14F-4D97-AF65-F5344CB8AC3E}">
        <p14:creationId xmlns:p14="http://schemas.microsoft.com/office/powerpoint/2010/main" val="152612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a:t>Culture</a:t>
            </a:r>
          </a:p>
        </p:txBody>
      </p:sp>
      <p:sp>
        <p:nvSpPr>
          <p:cNvPr id="8" name="Slide Number Placeholder 7"/>
          <p:cNvSpPr>
            <a:spLocks noGrp="1"/>
          </p:cNvSpPr>
          <p:nvPr>
            <p:ph type="sldNum" sz="quarter" idx="12"/>
          </p:nvPr>
        </p:nvSpPr>
        <p:spPr/>
        <p:txBody>
          <a:bodyPr/>
          <a:lstStyle/>
          <a:p>
            <a:fld id="{576DB163-063A-402C-9778-D93625C135B4}" type="slidenum">
              <a:rPr lang="en-GB" altLang="en-US" smtClean="0"/>
              <a:pPr/>
              <a:t>6</a:t>
            </a:fld>
            <a:endParaRPr lang="en-GB" altLang="en-US" dirty="0"/>
          </a:p>
        </p:txBody>
      </p:sp>
      <p:pic>
        <p:nvPicPr>
          <p:cNvPr id="7" name="Picture 4" descr="culture-clash.gif"/>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85236" y="2271451"/>
            <a:ext cx="6773529" cy="3566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92713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AU" altLang="en-US" dirty="0"/>
              <a:t>Levels of culture</a:t>
            </a:r>
          </a:p>
        </p:txBody>
      </p:sp>
      <p:sp>
        <p:nvSpPr>
          <p:cNvPr id="3" name="Content Placeholder 2"/>
          <p:cNvSpPr>
            <a:spLocks noGrp="1"/>
          </p:cNvSpPr>
          <p:nvPr>
            <p:ph idx="1"/>
          </p:nvPr>
        </p:nvSpPr>
        <p:spPr/>
        <p:txBody>
          <a:bodyPr/>
          <a:lstStyle/>
          <a:p>
            <a:r>
              <a:rPr lang="en-AU" dirty="0"/>
              <a:t>Following Schein (2017) different levels of culture are seen to exist from more visible aspects captured in artefacts and vision statements through to taken-for-granted beliefs and assumptions (less visible and may be held unconsciously).</a:t>
            </a:r>
          </a:p>
          <a:p>
            <a:r>
              <a:rPr lang="en-AU" dirty="0"/>
              <a:t>Culture reflects and is shaped not only by our experiences at work but also by wider values held and learnt outside of work (family, friends, societal values and expectations, beliefs and experiences).</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7</a:t>
            </a:fld>
            <a:endParaRPr lang="en-GB" altLang="en-US" dirty="0"/>
          </a:p>
        </p:txBody>
      </p:sp>
    </p:spTree>
    <p:extLst>
      <p:ext uri="{BB962C8B-B14F-4D97-AF65-F5344CB8AC3E}">
        <p14:creationId xmlns:p14="http://schemas.microsoft.com/office/powerpoint/2010/main" val="4066696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Surface level elements (Observable)</a:t>
            </a:r>
            <a:endParaRPr lang="en-US" dirty="0"/>
          </a:p>
        </p:txBody>
      </p:sp>
      <p:sp>
        <p:nvSpPr>
          <p:cNvPr id="4" name="Content Placeholder 3"/>
          <p:cNvSpPr>
            <a:spLocks noGrp="1"/>
          </p:cNvSpPr>
          <p:nvPr>
            <p:ph idx="1"/>
          </p:nvPr>
        </p:nvSpPr>
        <p:spPr/>
        <p:txBody>
          <a:bodyPr/>
          <a:lstStyle/>
          <a:p>
            <a:r>
              <a:rPr lang="en-AU" altLang="en-US" dirty="0"/>
              <a:t>physical layout</a:t>
            </a:r>
          </a:p>
          <a:p>
            <a:pPr lvl="1"/>
            <a:r>
              <a:rPr lang="en-AU" altLang="en-US" dirty="0"/>
              <a:t>open plan versus a more formal allocation of space reflecting status differentials</a:t>
            </a:r>
          </a:p>
          <a:p>
            <a:r>
              <a:rPr lang="en-AU" altLang="en-US" dirty="0"/>
              <a:t>organizational structure</a:t>
            </a:r>
          </a:p>
          <a:p>
            <a:pPr lvl="1"/>
            <a:r>
              <a:rPr lang="en-AU" altLang="en-US" dirty="0"/>
              <a:t>the way the work is organized</a:t>
            </a:r>
          </a:p>
          <a:p>
            <a:r>
              <a:rPr lang="en-AU" altLang="en-US" dirty="0"/>
              <a:t>regular patterns of behaviour</a:t>
            </a:r>
          </a:p>
          <a:p>
            <a:pPr lvl="1"/>
            <a:r>
              <a:rPr lang="en-AU" altLang="en-US" dirty="0"/>
              <a:t>For example, attendance at meetings, ‘clocking on’, activities during break time or after work</a:t>
            </a:r>
          </a:p>
          <a:p>
            <a:r>
              <a:rPr lang="en-AU" altLang="en-US" dirty="0"/>
              <a:t>dress codes </a:t>
            </a:r>
          </a:p>
          <a:p>
            <a:r>
              <a:rPr lang="en-AU" altLang="en-US" dirty="0"/>
              <a:t>mission statements (Australian Post’s ‘we deliver’ slogan)</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8</a:t>
            </a:fld>
            <a:endParaRPr lang="en-GB" altLang="en-US" dirty="0"/>
          </a:p>
        </p:txBody>
      </p:sp>
    </p:spTree>
    <p:extLst>
      <p:ext uri="{BB962C8B-B14F-4D97-AF65-F5344CB8AC3E}">
        <p14:creationId xmlns:p14="http://schemas.microsoft.com/office/powerpoint/2010/main" val="4122402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Deeper level (Unobservable)</a:t>
            </a:r>
            <a:endParaRPr lang="en-US" dirty="0"/>
          </a:p>
        </p:txBody>
      </p:sp>
      <p:sp>
        <p:nvSpPr>
          <p:cNvPr id="4" name="Content Placeholder 3"/>
          <p:cNvSpPr>
            <a:spLocks noGrp="1"/>
          </p:cNvSpPr>
          <p:nvPr>
            <p:ph idx="1"/>
          </p:nvPr>
        </p:nvSpPr>
        <p:spPr/>
        <p:txBody>
          <a:bodyPr/>
          <a:lstStyle/>
          <a:p>
            <a:r>
              <a:rPr lang="en-AU" altLang="en-US" dirty="0"/>
              <a:t>Beliefs and assumptions shared by the members of a given group/organization </a:t>
            </a:r>
          </a:p>
          <a:p>
            <a:r>
              <a:rPr lang="en-AU" altLang="en-US" dirty="0"/>
              <a:t>Evolves in response to the group’s attempts to make sense of, and order, its common experiences</a:t>
            </a:r>
          </a:p>
          <a:p>
            <a:r>
              <a:rPr lang="en-AU" altLang="en-US" dirty="0"/>
              <a:t>Beliefs often take-for-granted/unconsciously held (idea is that certain behaviours become habitual through repetition, for example, your assumptions about university lecturers may have become so taken-for-granted that you no longer think about why you respond in the way that you do)</a:t>
            </a:r>
          </a:p>
          <a:p>
            <a:r>
              <a:rPr lang="en-AU" altLang="en-US" dirty="0"/>
              <a:t>Cultural beliefs evolve over time (history and context)</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9</a:t>
            </a:fld>
            <a:endParaRPr lang="en-GB" altLang="en-US" dirty="0"/>
          </a:p>
        </p:txBody>
      </p:sp>
    </p:spTree>
    <p:extLst>
      <p:ext uri="{BB962C8B-B14F-4D97-AF65-F5344CB8AC3E}">
        <p14:creationId xmlns:p14="http://schemas.microsoft.com/office/powerpoint/2010/main" val="591850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Power of culture</a:t>
            </a:r>
            <a:endParaRPr lang="en-US" dirty="0"/>
          </a:p>
        </p:txBody>
      </p:sp>
      <p:sp>
        <p:nvSpPr>
          <p:cNvPr id="4" name="Content Placeholder 3"/>
          <p:cNvSpPr>
            <a:spLocks noGrp="1"/>
          </p:cNvSpPr>
          <p:nvPr>
            <p:ph idx="1"/>
          </p:nvPr>
        </p:nvSpPr>
        <p:spPr/>
        <p:txBody>
          <a:bodyPr/>
          <a:lstStyle/>
          <a:p>
            <a:r>
              <a:rPr lang="en-AU" altLang="en-US" dirty="0"/>
              <a:t>Culture is transmitted to new members of a group through a process of </a:t>
            </a:r>
            <a:r>
              <a:rPr lang="en-AU" altLang="en-US" i="1" dirty="0"/>
              <a:t>socialization</a:t>
            </a:r>
            <a:r>
              <a:rPr lang="en-AU" altLang="en-US" dirty="0"/>
              <a:t> (e.g. new members take on certain cultural beliefs on the basis of what they hear from others rather than having actual experience).</a:t>
            </a:r>
          </a:p>
          <a:p>
            <a:r>
              <a:rPr lang="en-AU" altLang="en-US" dirty="0"/>
              <a:t>Cultural beliefs and assumptions exert a powerful influence on the behaviour of organization members.</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10</a:t>
            </a:fld>
            <a:endParaRPr lang="en-GB" altLang="en-US" dirty="0"/>
          </a:p>
        </p:txBody>
      </p:sp>
    </p:spTree>
    <p:extLst>
      <p:ext uri="{BB962C8B-B14F-4D97-AF65-F5344CB8AC3E}">
        <p14:creationId xmlns:p14="http://schemas.microsoft.com/office/powerpoint/2010/main" val="3379658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Organizational culture and subcultures</a:t>
            </a:r>
            <a:endParaRPr lang="en-US" dirty="0"/>
          </a:p>
        </p:txBody>
      </p:sp>
      <p:sp>
        <p:nvSpPr>
          <p:cNvPr id="4" name="Content Placeholder 3"/>
          <p:cNvSpPr>
            <a:spLocks noGrp="1"/>
          </p:cNvSpPr>
          <p:nvPr>
            <p:ph idx="1"/>
          </p:nvPr>
        </p:nvSpPr>
        <p:spPr/>
        <p:txBody>
          <a:bodyPr/>
          <a:lstStyle/>
          <a:p>
            <a:r>
              <a:rPr lang="en-AU" altLang="en-US" dirty="0"/>
              <a:t>Primary (dominant) culture plus unique sub-cultures:</a:t>
            </a:r>
          </a:p>
          <a:p>
            <a:pPr lvl="1"/>
            <a:r>
              <a:rPr lang="en-AU" altLang="en-US" b="1" i="1" dirty="0"/>
              <a:t>enhancing subculture</a:t>
            </a:r>
            <a:r>
              <a:rPr lang="en-AU" altLang="en-US" dirty="0"/>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AU" altLang="en-US" dirty="0"/>
              <a:t> adheres to dominant organizational culture</a:t>
            </a:r>
          </a:p>
          <a:p>
            <a:pPr lvl="1"/>
            <a:r>
              <a:rPr lang="en-AU" altLang="en-US" b="1" i="1" dirty="0"/>
              <a:t>orthogonal subculture</a:t>
            </a:r>
            <a:r>
              <a:rPr lang="en-AU" altLang="en-US" dirty="0"/>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AU" altLang="en-US" dirty="0"/>
              <a:t> accepts dominant culture but has own set of beliefs and values</a:t>
            </a:r>
          </a:p>
          <a:p>
            <a:pPr lvl="1"/>
            <a:r>
              <a:rPr lang="en-AU" altLang="en-US" b="1" i="1" dirty="0"/>
              <a:t>dissenting subculture</a:t>
            </a:r>
            <a:r>
              <a:rPr lang="en-AU" altLang="en-US" dirty="0"/>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AU" altLang="en-US" dirty="0"/>
              <a:t> holds an alternative pattern of shared values and practices</a:t>
            </a:r>
          </a:p>
          <a:p>
            <a:pPr lvl="1"/>
            <a:r>
              <a:rPr lang="en-AU" altLang="en-US" b="1" i="1" dirty="0"/>
              <a:t>counterculture</a:t>
            </a:r>
            <a:r>
              <a:rPr lang="en-AU" altLang="en-US" dirty="0"/>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AU" altLang="en-US" dirty="0"/>
              <a:t> conflict and direct challenge to core values and beliefs</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11</a:t>
            </a:fld>
            <a:endParaRPr lang="en-GB" altLang="en-US" dirty="0"/>
          </a:p>
        </p:txBody>
      </p:sp>
    </p:spTree>
    <p:extLst>
      <p:ext uri="{BB962C8B-B14F-4D97-AF65-F5344CB8AC3E}">
        <p14:creationId xmlns:p14="http://schemas.microsoft.com/office/powerpoint/2010/main" val="3446445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Co-relation between sub-cultures</a:t>
            </a:r>
            <a:endParaRPr lang="en-IN" dirty="0"/>
          </a:p>
        </p:txBody>
      </p:sp>
      <p:sp>
        <p:nvSpPr>
          <p:cNvPr id="4" name="Content Placeholder 3"/>
          <p:cNvSpPr>
            <a:spLocks noGrp="1"/>
          </p:cNvSpPr>
          <p:nvPr>
            <p:ph idx="1"/>
          </p:nvPr>
        </p:nvSpPr>
        <p:spPr/>
        <p:txBody>
          <a:bodyPr/>
          <a:lstStyle/>
          <a:p>
            <a:r>
              <a:rPr lang="en-US" dirty="0"/>
              <a:t>Subcultures interact and influence each other, and this shapes the general culture of the organization.</a:t>
            </a:r>
          </a:p>
          <a:p>
            <a:r>
              <a:rPr lang="en-IN" dirty="0"/>
              <a:t>Organizational cultures may best be understood as being composed of interlocking and nested subcultures (Martin and </a:t>
            </a:r>
            <a:r>
              <a:rPr lang="en-IN" dirty="0" err="1"/>
              <a:t>Siehl</a:t>
            </a:r>
            <a:r>
              <a:rPr lang="en-IN" dirty="0"/>
              <a:t> 1983: 53).</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12</a:t>
            </a:fld>
            <a:endParaRPr lang="en-GB" altLang="en-US" dirty="0"/>
          </a:p>
        </p:txBody>
      </p:sp>
    </p:spTree>
    <p:extLst>
      <p:ext uri="{BB962C8B-B14F-4D97-AF65-F5344CB8AC3E}">
        <p14:creationId xmlns:p14="http://schemas.microsoft.com/office/powerpoint/2010/main" val="1640437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Subcultures and change</a:t>
            </a:r>
            <a:endParaRPr lang="en-IN" dirty="0"/>
          </a:p>
        </p:txBody>
      </p:sp>
      <p:sp>
        <p:nvSpPr>
          <p:cNvPr id="3" name="Content Placeholder 2"/>
          <p:cNvSpPr>
            <a:spLocks noGrp="1"/>
          </p:cNvSpPr>
          <p:nvPr>
            <p:ph idx="1"/>
          </p:nvPr>
        </p:nvSpPr>
        <p:spPr/>
        <p:txBody>
          <a:bodyPr/>
          <a:lstStyle/>
          <a:p>
            <a:r>
              <a:rPr lang="en-IN" dirty="0"/>
              <a:t>The orthogonal subcultures were shown to offer the potential for redefining shared values within the dominant subculture through incremental adjustment.</a:t>
            </a:r>
          </a:p>
          <a:p>
            <a:r>
              <a:rPr lang="en-IN" dirty="0"/>
              <a:t>The various subcultures were shown to have a greater or lesser potential for change under different levels of organizational stability, with cultural change being far more likely under unsettled or turbulent organizational environments.</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13</a:t>
            </a:fld>
            <a:endParaRPr lang="en-GB" altLang="en-US" dirty="0"/>
          </a:p>
        </p:txBody>
      </p:sp>
    </p:spTree>
    <p:extLst>
      <p:ext uri="{BB962C8B-B14F-4D97-AF65-F5344CB8AC3E}">
        <p14:creationId xmlns:p14="http://schemas.microsoft.com/office/powerpoint/2010/main" val="25789287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Key elements of culture change (1 of 2)</a:t>
            </a:r>
            <a:endParaRPr lang="en-US" dirty="0"/>
          </a:p>
        </p:txBody>
      </p:sp>
      <p:sp>
        <p:nvSpPr>
          <p:cNvPr id="4" name="Content Placeholder 3"/>
          <p:cNvSpPr>
            <a:spLocks noGrp="1"/>
          </p:cNvSpPr>
          <p:nvPr>
            <p:ph idx="1"/>
          </p:nvPr>
        </p:nvSpPr>
        <p:spPr/>
        <p:txBody>
          <a:bodyPr/>
          <a:lstStyle/>
          <a:p>
            <a:r>
              <a:rPr lang="en-AU" altLang="en-US" dirty="0"/>
              <a:t>Articulating a vision</a:t>
            </a:r>
          </a:p>
          <a:p>
            <a:pPr lvl="1"/>
            <a:r>
              <a:rPr lang="en-AU" altLang="en-US" dirty="0"/>
              <a:t>develop them (or mission statement) to capture the essence of what the change programme is about</a:t>
            </a:r>
          </a:p>
          <a:p>
            <a:r>
              <a:rPr lang="en-GB" altLang="en-US" dirty="0"/>
              <a:t>Secure top management support for change</a:t>
            </a:r>
          </a:p>
          <a:p>
            <a:r>
              <a:rPr lang="en-GB" altLang="en-US" dirty="0"/>
              <a:t>Secure union support and involvement</a:t>
            </a:r>
          </a:p>
          <a:p>
            <a:r>
              <a:rPr lang="en-GB" altLang="en-US" dirty="0"/>
              <a:t>Conduct pre-programme surveys</a:t>
            </a:r>
          </a:p>
          <a:p>
            <a:pPr lvl="1"/>
            <a:r>
              <a:rPr lang="en-GB" altLang="en-US" dirty="0"/>
              <a:t>surveys of both organization members and clients to establish the perceptions of the organization and what it values</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14</a:t>
            </a:fld>
            <a:endParaRPr lang="en-GB" altLang="en-US" dirty="0"/>
          </a:p>
        </p:txBody>
      </p:sp>
    </p:spTree>
    <p:extLst>
      <p:ext uri="{BB962C8B-B14F-4D97-AF65-F5344CB8AC3E}">
        <p14:creationId xmlns:p14="http://schemas.microsoft.com/office/powerpoint/2010/main" val="1342554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Key elements of culture change (2 of 2)</a:t>
            </a:r>
            <a:endParaRPr lang="en-US" dirty="0"/>
          </a:p>
        </p:txBody>
      </p:sp>
      <p:sp>
        <p:nvSpPr>
          <p:cNvPr id="4" name="Content Placeholder 3"/>
          <p:cNvSpPr>
            <a:spLocks noGrp="1"/>
          </p:cNvSpPr>
          <p:nvPr>
            <p:ph idx="1"/>
          </p:nvPr>
        </p:nvSpPr>
        <p:spPr/>
        <p:txBody>
          <a:bodyPr/>
          <a:lstStyle/>
          <a:p>
            <a:r>
              <a:rPr lang="en-AU" altLang="en-US" dirty="0"/>
              <a:t>Use of external change agents</a:t>
            </a:r>
          </a:p>
          <a:p>
            <a:r>
              <a:rPr lang="en-AU" altLang="en-US" dirty="0"/>
              <a:t>Identification of change leaders (i.e. organization members committed to the change and capable of facilitating it)</a:t>
            </a:r>
          </a:p>
          <a:p>
            <a:r>
              <a:rPr lang="en-AU" altLang="en-US" dirty="0"/>
              <a:t>Extensive training</a:t>
            </a:r>
          </a:p>
          <a:p>
            <a:r>
              <a:rPr lang="en-AU" altLang="en-US" dirty="0"/>
              <a:t>A change in material symbols</a:t>
            </a:r>
          </a:p>
          <a:p>
            <a:pPr lvl="1"/>
            <a:r>
              <a:rPr lang="en-GB" altLang="en-US" dirty="0"/>
              <a:t>For example, company logo, dress codes.</a:t>
            </a:r>
          </a:p>
          <a:p>
            <a:r>
              <a:rPr lang="en-GB" altLang="en-US" dirty="0"/>
              <a:t>A change in the organization’s operating reward system</a:t>
            </a:r>
          </a:p>
          <a:p>
            <a:pPr lvl="1"/>
            <a:r>
              <a:rPr lang="en-GB" altLang="en-US" dirty="0"/>
              <a:t>For example, the introduction of profit sharing schemes</a:t>
            </a:r>
          </a:p>
          <a:p>
            <a:pPr marL="568325" lvl="2" indent="0" algn="r">
              <a:buNone/>
            </a:pPr>
            <a:r>
              <a:rPr lang="en-GB" altLang="en-US" dirty="0"/>
              <a:t>Source: E. </a:t>
            </a:r>
            <a:r>
              <a:rPr lang="en-GB" altLang="en-US" dirty="0" err="1"/>
              <a:t>Kummerow</a:t>
            </a:r>
            <a:r>
              <a:rPr lang="en-GB" altLang="en-US" dirty="0"/>
              <a:t> </a:t>
            </a:r>
            <a:r>
              <a:rPr lang="en-GB" altLang="en-US" i="1" dirty="0"/>
              <a:t>Organisational Culture</a:t>
            </a:r>
            <a:r>
              <a:rPr lang="en-GB" altLang="en-US" dirty="0"/>
              <a:t> (PhD, 2000)</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15</a:t>
            </a:fld>
            <a:endParaRPr lang="en-GB" altLang="en-US" dirty="0"/>
          </a:p>
        </p:txBody>
      </p:sp>
    </p:spTree>
    <p:extLst>
      <p:ext uri="{BB962C8B-B14F-4D97-AF65-F5344CB8AC3E}">
        <p14:creationId xmlns:p14="http://schemas.microsoft.com/office/powerpoint/2010/main" val="1254888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Traps: Management as the architects of cultural change </a:t>
            </a:r>
            <a:endParaRPr lang="en-AU" dirty="0"/>
          </a:p>
        </p:txBody>
      </p:sp>
      <p:sp>
        <p:nvSpPr>
          <p:cNvPr id="3" name="Content Placeholder 2"/>
          <p:cNvSpPr>
            <a:spLocks noGrp="1"/>
          </p:cNvSpPr>
          <p:nvPr>
            <p:ph idx="1"/>
          </p:nvPr>
        </p:nvSpPr>
        <p:spPr/>
        <p:txBody>
          <a:bodyPr/>
          <a:lstStyle/>
          <a:p>
            <a:r>
              <a:rPr lang="en-AU" i="1" dirty="0"/>
              <a:t>Simplification</a:t>
            </a:r>
            <a:r>
              <a:rPr lang="en-AU" dirty="0"/>
              <a:t>: collapse of locally grounded cultures into corporate cultural change </a:t>
            </a:r>
          </a:p>
          <a:p>
            <a:r>
              <a:rPr lang="en-GB" i="1" dirty="0"/>
              <a:t>Symbolic anorexia:</a:t>
            </a:r>
            <a:r>
              <a:rPr lang="en-GB" dirty="0"/>
              <a:t> little reference to local experiences and symbols during change </a:t>
            </a:r>
          </a:p>
          <a:p>
            <a:r>
              <a:rPr lang="en-GB" i="1" dirty="0"/>
              <a:t>Ignorance of meanings:</a:t>
            </a:r>
            <a:r>
              <a:rPr lang="en-GB" dirty="0"/>
              <a:t> assume agreement on what values mean in practice (undifferentiated)</a:t>
            </a:r>
          </a:p>
          <a:p>
            <a:r>
              <a:rPr lang="en-GB" i="1" dirty="0"/>
              <a:t>Denial of ignorance:</a:t>
            </a:r>
            <a:r>
              <a:rPr lang="en-GB" dirty="0"/>
              <a:t> failure to see things as are in post-hoc rationalizations of ‘success’ (Adapted from Alvesson and </a:t>
            </a:r>
            <a:r>
              <a:rPr lang="en-GB" dirty="0" err="1"/>
              <a:t>Sveningsson</a:t>
            </a:r>
            <a:r>
              <a:rPr lang="en-GB" dirty="0"/>
              <a:t>, 2016: 177</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GB" dirty="0"/>
              <a:t>180)</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16</a:t>
            </a:fld>
            <a:endParaRPr lang="en-GB" altLang="en-US" dirty="0"/>
          </a:p>
        </p:txBody>
      </p:sp>
    </p:spTree>
    <p:extLst>
      <p:ext uri="{BB962C8B-B14F-4D97-AF65-F5344CB8AC3E}">
        <p14:creationId xmlns:p14="http://schemas.microsoft.com/office/powerpoint/2010/main" val="239130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163790809"/>
              </p:ext>
            </p:extLst>
          </p:nvPr>
        </p:nvGraphicFramePr>
        <p:xfrm>
          <a:off x="323528" y="548680"/>
          <a:ext cx="8496944" cy="5577842"/>
        </p:xfrm>
        <a:graphic>
          <a:graphicData uri="http://schemas.openxmlformats.org/drawingml/2006/table">
            <a:tbl>
              <a:tblPr firstRow="1" firstCol="1" bandRow="1">
                <a:tableStyleId>{5940675A-B579-460E-94D1-54222C63F5DA}</a:tableStyleId>
              </a:tblPr>
              <a:tblGrid>
                <a:gridCol w="1103584">
                  <a:extLst>
                    <a:ext uri="{9D8B030D-6E8A-4147-A177-3AD203B41FA5}">
                      <a16:colId xmlns:a16="http://schemas.microsoft.com/office/drawing/2014/main" val="20000"/>
                    </a:ext>
                  </a:extLst>
                </a:gridCol>
                <a:gridCol w="7393360">
                  <a:extLst>
                    <a:ext uri="{9D8B030D-6E8A-4147-A177-3AD203B41FA5}">
                      <a16:colId xmlns:a16="http://schemas.microsoft.com/office/drawing/2014/main" val="20001"/>
                    </a:ext>
                  </a:extLst>
                </a:gridCol>
              </a:tblGrid>
              <a:tr h="369421">
                <a:tc>
                  <a:txBody>
                    <a:bodyPr/>
                    <a:lstStyle/>
                    <a:p>
                      <a:pPr>
                        <a:lnSpc>
                          <a:spcPct val="100000"/>
                        </a:lnSpc>
                        <a:spcBef>
                          <a:spcPts val="1200"/>
                        </a:spcBef>
                        <a:spcAft>
                          <a:spcPts val="0"/>
                        </a:spcAft>
                      </a:pPr>
                      <a:r>
                        <a:rPr lang="en-AU" sz="1600" b="1" dirty="0">
                          <a:effectLst/>
                        </a:rPr>
                        <a:t>Theme</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algn="ctr">
                        <a:lnSpc>
                          <a:spcPct val="100000"/>
                        </a:lnSpc>
                        <a:spcBef>
                          <a:spcPts val="1200"/>
                        </a:spcBef>
                        <a:spcAft>
                          <a:spcPts val="0"/>
                        </a:spcAft>
                      </a:pPr>
                      <a:r>
                        <a:rPr lang="en-AU" sz="1600" b="1" dirty="0">
                          <a:effectLst/>
                        </a:rPr>
                        <a:t>Practical lessons for Managing Cultural Change</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0"/>
                  </a:ext>
                </a:extLst>
              </a:tr>
              <a:tr h="605089">
                <a:tc>
                  <a:txBody>
                    <a:bodyPr/>
                    <a:lstStyle/>
                    <a:p>
                      <a:pPr>
                        <a:lnSpc>
                          <a:spcPct val="100000"/>
                        </a:lnSpc>
                        <a:spcAft>
                          <a:spcPts val="0"/>
                        </a:spcAft>
                      </a:pPr>
                      <a:r>
                        <a:rPr lang="en-AU" sz="1600" b="1" dirty="0">
                          <a:effectLst/>
                        </a:rPr>
                        <a:t>Framing context</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Transitional change is not something done by senior managers to others as everyone needs to be involved in considering ideas, values and meanings.</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1"/>
                  </a:ext>
                </a:extLst>
              </a:tr>
              <a:tr h="605089">
                <a:tc>
                  <a:txBody>
                    <a:bodyPr/>
                    <a:lstStyle/>
                    <a:p>
                      <a:pPr>
                        <a:lnSpc>
                          <a:spcPct val="100000"/>
                        </a:lnSpc>
                        <a:spcAft>
                          <a:spcPts val="0"/>
                        </a:spcAft>
                      </a:pPr>
                      <a:r>
                        <a:rPr lang="en-AU" sz="1600" b="1" dirty="0">
                          <a:effectLst/>
                        </a:rPr>
                        <a:t> </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Engage with existing culture in working with achievable aims not fantasy (big-gap) futures.</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2"/>
                  </a:ext>
                </a:extLst>
              </a:tr>
              <a:tr h="367707">
                <a:tc>
                  <a:txBody>
                    <a:bodyPr/>
                    <a:lstStyle/>
                    <a:p>
                      <a:pPr>
                        <a:lnSpc>
                          <a:spcPct val="100000"/>
                        </a:lnSpc>
                        <a:spcAft>
                          <a:spcPts val="0"/>
                        </a:spcAft>
                      </a:pPr>
                      <a:r>
                        <a:rPr lang="en-AU" sz="1600" b="1" dirty="0">
                          <a:effectLst/>
                        </a:rPr>
                        <a:t> </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Meaningful change takes time and cannot be achieved quickly.</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3"/>
                  </a:ext>
                </a:extLst>
              </a:tr>
              <a:tr h="907633">
                <a:tc>
                  <a:txBody>
                    <a:bodyPr/>
                    <a:lstStyle/>
                    <a:p>
                      <a:pPr>
                        <a:lnSpc>
                          <a:spcPct val="100000"/>
                        </a:lnSpc>
                        <a:spcAft>
                          <a:spcPts val="0"/>
                        </a:spcAft>
                      </a:pPr>
                      <a:r>
                        <a:rPr lang="en-AU" sz="1600" b="1" dirty="0">
                          <a:effectLst/>
                        </a:rPr>
                        <a:t>Organizing work(ers)</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Need to break down divisions in workplace values and meanings and work towards great integration and shared sense making.</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4"/>
                  </a:ext>
                </a:extLst>
              </a:tr>
              <a:tr h="302547">
                <a:tc>
                  <a:txBody>
                    <a:bodyPr/>
                    <a:lstStyle/>
                    <a:p>
                      <a:pPr>
                        <a:lnSpc>
                          <a:spcPct val="100000"/>
                        </a:lnSpc>
                        <a:spcAft>
                          <a:spcPts val="0"/>
                        </a:spcAft>
                      </a:pPr>
                      <a:r>
                        <a:rPr lang="en-AU" sz="1600" b="1" dirty="0">
                          <a:effectLst/>
                        </a:rPr>
                        <a:t> </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Clarify identities and role expectations.</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5"/>
                  </a:ext>
                </a:extLst>
              </a:tr>
              <a:tr h="605089">
                <a:tc>
                  <a:txBody>
                    <a:bodyPr/>
                    <a:lstStyle/>
                    <a:p>
                      <a:pPr>
                        <a:lnSpc>
                          <a:spcPct val="100000"/>
                        </a:lnSpc>
                        <a:spcAft>
                          <a:spcPts val="0"/>
                        </a:spcAft>
                      </a:pPr>
                      <a:r>
                        <a:rPr lang="en-AU" sz="1600" b="1" dirty="0">
                          <a:effectLst/>
                        </a:rPr>
                        <a:t> </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Try to establish a general collective view on what change is about and revise change image when change itself changes.</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6"/>
                  </a:ext>
                </a:extLst>
              </a:tr>
              <a:tr h="605089">
                <a:tc>
                  <a:txBody>
                    <a:bodyPr/>
                    <a:lstStyle/>
                    <a:p>
                      <a:pPr>
                        <a:lnSpc>
                          <a:spcPct val="100000"/>
                        </a:lnSpc>
                        <a:spcAft>
                          <a:spcPts val="0"/>
                        </a:spcAft>
                      </a:pPr>
                      <a:r>
                        <a:rPr lang="en-AU" sz="1600" b="1" dirty="0">
                          <a:effectLst/>
                        </a:rPr>
                        <a:t> </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People managing change need to be seen as part of the change collective and not as outsiders.</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7"/>
                  </a:ext>
                </a:extLst>
              </a:tr>
              <a:tr h="605089">
                <a:tc>
                  <a:txBody>
                    <a:bodyPr/>
                    <a:lstStyle/>
                    <a:p>
                      <a:pPr>
                        <a:lnSpc>
                          <a:spcPct val="100000"/>
                        </a:lnSpc>
                        <a:spcAft>
                          <a:spcPts val="0"/>
                        </a:spcAft>
                      </a:pPr>
                      <a:r>
                        <a:rPr lang="en-AU" sz="1600" b="1" dirty="0">
                          <a:effectLst/>
                        </a:rPr>
                        <a:t>Content</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Forward content that stimulates debate and avoid the self-evidently good, such as, respect for people.</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3667291226"/>
                  </a:ext>
                </a:extLst>
              </a:tr>
              <a:tr h="605089">
                <a:tc>
                  <a:txBody>
                    <a:bodyPr/>
                    <a:lstStyle/>
                    <a:p>
                      <a:pPr>
                        <a:lnSpc>
                          <a:spcPct val="100000"/>
                        </a:lnSpc>
                        <a:spcAft>
                          <a:spcPts val="0"/>
                        </a:spcAft>
                      </a:pPr>
                      <a:r>
                        <a:rPr lang="en-AU" sz="1600" b="1" dirty="0">
                          <a:effectLst/>
                        </a:rPr>
                        <a:t> </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It is meanings and not values that should be the main focus as values can mean a lot of different things to different people.</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2375179282"/>
                  </a:ext>
                </a:extLst>
              </a:tr>
            </a:tbl>
          </a:graphicData>
        </a:graphic>
      </p:graphicFrame>
      <p:sp>
        <p:nvSpPr>
          <p:cNvPr id="3" name="Slide Number Placeholder 2"/>
          <p:cNvSpPr>
            <a:spLocks noGrp="1"/>
          </p:cNvSpPr>
          <p:nvPr>
            <p:ph type="sldNum" sz="quarter" idx="12"/>
          </p:nvPr>
        </p:nvSpPr>
        <p:spPr/>
        <p:txBody>
          <a:bodyPr/>
          <a:lstStyle/>
          <a:p>
            <a:fld id="{81AAB434-18AB-43BE-BA89-D93F148571CA}" type="slidenum">
              <a:rPr lang="en-GB" altLang="en-US" smtClean="0"/>
              <a:pPr/>
              <a:t>17</a:t>
            </a:fld>
            <a:endParaRPr lang="en-GB" altLang="en-US" dirty="0"/>
          </a:p>
        </p:txBody>
      </p:sp>
    </p:spTree>
    <p:extLst>
      <p:ext uri="{BB962C8B-B14F-4D97-AF65-F5344CB8AC3E}">
        <p14:creationId xmlns:p14="http://schemas.microsoft.com/office/powerpoint/2010/main" val="3231601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181268559"/>
              </p:ext>
            </p:extLst>
          </p:nvPr>
        </p:nvGraphicFramePr>
        <p:xfrm>
          <a:off x="323528" y="548680"/>
          <a:ext cx="8496944" cy="3757065"/>
        </p:xfrm>
        <a:graphic>
          <a:graphicData uri="http://schemas.openxmlformats.org/drawingml/2006/table">
            <a:tbl>
              <a:tblPr firstRow="1" firstCol="1" bandRow="1">
                <a:tableStyleId>{5940675A-B579-460E-94D1-54222C63F5DA}</a:tableStyleId>
              </a:tblPr>
              <a:tblGrid>
                <a:gridCol w="1103584">
                  <a:extLst>
                    <a:ext uri="{9D8B030D-6E8A-4147-A177-3AD203B41FA5}">
                      <a16:colId xmlns:a16="http://schemas.microsoft.com/office/drawing/2014/main" val="20000"/>
                    </a:ext>
                  </a:extLst>
                </a:gridCol>
                <a:gridCol w="7393360">
                  <a:extLst>
                    <a:ext uri="{9D8B030D-6E8A-4147-A177-3AD203B41FA5}">
                      <a16:colId xmlns:a16="http://schemas.microsoft.com/office/drawing/2014/main" val="20001"/>
                    </a:ext>
                  </a:extLst>
                </a:gridCol>
              </a:tblGrid>
              <a:tr h="369421">
                <a:tc>
                  <a:txBody>
                    <a:bodyPr/>
                    <a:lstStyle/>
                    <a:p>
                      <a:pPr>
                        <a:lnSpc>
                          <a:spcPct val="100000"/>
                        </a:lnSpc>
                        <a:spcBef>
                          <a:spcPts val="1200"/>
                        </a:spcBef>
                        <a:spcAft>
                          <a:spcPts val="0"/>
                        </a:spcAft>
                      </a:pPr>
                      <a:r>
                        <a:rPr lang="en-AU" sz="1600" b="1" dirty="0">
                          <a:effectLst/>
                        </a:rPr>
                        <a:t>Theme</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algn="ctr">
                        <a:lnSpc>
                          <a:spcPct val="100000"/>
                        </a:lnSpc>
                        <a:spcBef>
                          <a:spcPts val="1200"/>
                        </a:spcBef>
                        <a:spcAft>
                          <a:spcPts val="0"/>
                        </a:spcAft>
                      </a:pPr>
                      <a:r>
                        <a:rPr lang="en-AU" sz="1600" b="1" dirty="0">
                          <a:effectLst/>
                        </a:rPr>
                        <a:t>Practical lessons for Managing Cultural Change</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0"/>
                  </a:ext>
                </a:extLst>
              </a:tr>
              <a:tr h="605089">
                <a:tc>
                  <a:txBody>
                    <a:bodyPr/>
                    <a:lstStyle/>
                    <a:p>
                      <a:pPr>
                        <a:lnSpc>
                          <a:spcPct val="100000"/>
                        </a:lnSpc>
                        <a:spcAft>
                          <a:spcPts val="0"/>
                        </a:spcAft>
                      </a:pPr>
                      <a:r>
                        <a:rPr lang="en-AU" sz="1600" b="1" dirty="0">
                          <a:effectLst/>
                        </a:rPr>
                        <a:t>Tactics</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In maintaining the drive for change ensure involvement in open dialogue supporting processes of sense making and sense giving.</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1"/>
                  </a:ext>
                </a:extLst>
              </a:tr>
              <a:tr h="605089">
                <a:tc>
                  <a:txBody>
                    <a:bodyPr/>
                    <a:lstStyle/>
                    <a:p>
                      <a:pPr>
                        <a:lnSpc>
                          <a:spcPct val="100000"/>
                        </a:lnSpc>
                        <a:spcAft>
                          <a:spcPts val="0"/>
                        </a:spcAft>
                      </a:pPr>
                      <a:r>
                        <a:rPr lang="en-AU" sz="1600" b="1" dirty="0">
                          <a:effectLst/>
                        </a:rPr>
                        <a:t> </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Cultural change requires engaging people in both the rational (reasoning) and symbolic (emotional) aspects of change.</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2"/>
                  </a:ext>
                </a:extLst>
              </a:tr>
              <a:tr h="367707">
                <a:tc>
                  <a:txBody>
                    <a:bodyPr/>
                    <a:lstStyle/>
                    <a:p>
                      <a:pPr>
                        <a:lnSpc>
                          <a:spcPct val="100000"/>
                        </a:lnSpc>
                        <a:spcAft>
                          <a:spcPts val="0"/>
                        </a:spcAft>
                      </a:pPr>
                      <a:r>
                        <a:rPr lang="en-AU" sz="1600" b="1" dirty="0">
                          <a:effectLst/>
                        </a:rPr>
                        <a:t>Process</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Cultural change needs to connect with local context and the lived experiences of people at their sites of work.</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3"/>
                  </a:ext>
                </a:extLst>
              </a:tr>
              <a:tr h="597017">
                <a:tc>
                  <a:txBody>
                    <a:bodyPr/>
                    <a:lstStyle/>
                    <a:p>
                      <a:pPr>
                        <a:lnSpc>
                          <a:spcPct val="100000"/>
                        </a:lnSpc>
                        <a:spcAft>
                          <a:spcPts val="0"/>
                        </a:spcAft>
                      </a:pPr>
                      <a:r>
                        <a:rPr lang="en-AU" sz="1600" b="1" dirty="0">
                          <a:effectLst/>
                        </a:rPr>
                        <a:t> </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Be aware and respond to the way changes are interpreted by employees and revise tactics to accommodate contextual learning.</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4"/>
                  </a:ext>
                </a:extLst>
              </a:tr>
              <a:tr h="302547">
                <a:tc>
                  <a:txBody>
                    <a:bodyPr/>
                    <a:lstStyle/>
                    <a:p>
                      <a:pPr>
                        <a:lnSpc>
                          <a:spcPct val="100000"/>
                        </a:lnSpc>
                        <a:spcAft>
                          <a:spcPts val="0"/>
                        </a:spcAft>
                      </a:pPr>
                      <a:r>
                        <a:rPr lang="en-AU" sz="1600" b="1" dirty="0">
                          <a:effectLst/>
                        </a:rPr>
                        <a:t> </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Cultural change does not have a single end point but is ongoing and therefore requires continuous attention.</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5"/>
                  </a:ext>
                </a:extLst>
              </a:tr>
              <a:tr h="605089">
                <a:tc>
                  <a:txBody>
                    <a:bodyPr/>
                    <a:lstStyle/>
                    <a:p>
                      <a:pPr>
                        <a:lnSpc>
                          <a:spcPct val="100000"/>
                        </a:lnSpc>
                        <a:spcAft>
                          <a:spcPts val="0"/>
                        </a:spcAft>
                      </a:pPr>
                      <a:r>
                        <a:rPr lang="en-AU" sz="1600" b="1" dirty="0">
                          <a:effectLst/>
                        </a:rPr>
                        <a:t>Finale</a:t>
                      </a:r>
                      <a:endParaRPr lang="en-AU"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tc>
                  <a:txBody>
                    <a:bodyPr/>
                    <a:lstStyle/>
                    <a:p>
                      <a:pPr marL="0" lvl="0" indent="0">
                        <a:lnSpc>
                          <a:spcPct val="100000"/>
                        </a:lnSpc>
                        <a:spcAft>
                          <a:spcPts val="0"/>
                        </a:spcAft>
                        <a:buFont typeface="+mj-lt"/>
                        <a:buNone/>
                      </a:pPr>
                      <a:r>
                        <a:rPr lang="en-AU" sz="1600" b="0" dirty="0">
                          <a:effectLst/>
                        </a:rPr>
                        <a:t>There is a need for critical reflection and to question the myth that change is necessarily a good thing.</a:t>
                      </a:r>
                      <a:endParaRPr lang="en-AU"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30365" marR="30365" marT="0" marB="0"/>
                </a:tc>
                <a:extLst>
                  <a:ext uri="{0D108BD9-81ED-4DB2-BD59-A6C34878D82A}">
                    <a16:rowId xmlns:a16="http://schemas.microsoft.com/office/drawing/2014/main" val="10006"/>
                  </a:ext>
                </a:extLst>
              </a:tr>
            </a:tbl>
          </a:graphicData>
        </a:graphic>
      </p:graphicFrame>
      <p:sp>
        <p:nvSpPr>
          <p:cNvPr id="3" name="Slide Number Placeholder 2"/>
          <p:cNvSpPr>
            <a:spLocks noGrp="1"/>
          </p:cNvSpPr>
          <p:nvPr>
            <p:ph type="sldNum" sz="quarter" idx="12"/>
          </p:nvPr>
        </p:nvSpPr>
        <p:spPr/>
        <p:txBody>
          <a:bodyPr/>
          <a:lstStyle/>
          <a:p>
            <a:fld id="{81AAB434-18AB-43BE-BA89-D93F148571CA}" type="slidenum">
              <a:rPr lang="en-GB" altLang="en-US" smtClean="0"/>
              <a:pPr/>
              <a:t>18</a:t>
            </a:fld>
            <a:endParaRPr lang="en-GB" altLang="en-US" dirty="0"/>
          </a:p>
        </p:txBody>
      </p:sp>
    </p:spTree>
    <p:extLst>
      <p:ext uri="{BB962C8B-B14F-4D97-AF65-F5344CB8AC3E}">
        <p14:creationId xmlns:p14="http://schemas.microsoft.com/office/powerpoint/2010/main" val="2347852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t>Sensemaking</a:t>
            </a:r>
            <a:endParaRPr lang="en-AU" dirty="0"/>
          </a:p>
        </p:txBody>
      </p:sp>
      <p:sp>
        <p:nvSpPr>
          <p:cNvPr id="4" name="Content Placeholder 3"/>
          <p:cNvSpPr>
            <a:spLocks noGrp="1"/>
          </p:cNvSpPr>
          <p:nvPr>
            <p:ph idx="1"/>
          </p:nvPr>
        </p:nvSpPr>
        <p:spPr/>
        <p:txBody>
          <a:bodyPr/>
          <a:lstStyle/>
          <a:p>
            <a:r>
              <a:rPr lang="en-AU" altLang="en-US" dirty="0"/>
              <a:t>Process of </a:t>
            </a:r>
            <a:r>
              <a:rPr lang="en-AU" altLang="en-US" dirty="0" err="1"/>
              <a:t>sensemaking</a:t>
            </a:r>
            <a:r>
              <a:rPr lang="en-AU" altLang="en-US" dirty="0"/>
              <a:t> is dynamic and </a:t>
            </a:r>
            <a:r>
              <a:rPr lang="en-AU" altLang="en-US" i="1" dirty="0"/>
              <a:t>ongoing</a:t>
            </a:r>
            <a:r>
              <a:rPr lang="en-AU" altLang="en-US" dirty="0"/>
              <a:t> and as we make sense, we also seek to shape this process and influence others.</a:t>
            </a:r>
          </a:p>
          <a:p>
            <a:r>
              <a:rPr lang="en-AU" altLang="en-US" dirty="0"/>
              <a:t>Making sense of things after they have happened is common (through </a:t>
            </a:r>
            <a:r>
              <a:rPr lang="en-AU" altLang="en-US" i="1" dirty="0"/>
              <a:t>retrospection</a:t>
            </a:r>
            <a:r>
              <a:rPr lang="en-AU" altLang="en-US" dirty="0"/>
              <a:t>) but also prospective.</a:t>
            </a:r>
          </a:p>
          <a:p>
            <a:r>
              <a:rPr lang="en-AU" altLang="en-US" dirty="0"/>
              <a:t>The search in </a:t>
            </a:r>
            <a:r>
              <a:rPr lang="en-AU" altLang="en-US" dirty="0" err="1"/>
              <a:t>sensemaking</a:t>
            </a:r>
            <a:r>
              <a:rPr lang="en-AU" altLang="en-US" dirty="0"/>
              <a:t> is not for </a:t>
            </a:r>
            <a:r>
              <a:rPr lang="en-AU" altLang="en-US" i="1" dirty="0"/>
              <a:t>accuracy</a:t>
            </a:r>
            <a:r>
              <a:rPr lang="en-AU" altLang="en-US" dirty="0"/>
              <a:t> but for </a:t>
            </a:r>
            <a:r>
              <a:rPr lang="en-AU" altLang="en-US" i="1" dirty="0"/>
              <a:t>plausibility</a:t>
            </a:r>
            <a:r>
              <a:rPr lang="en-AU" altLang="en-US" dirty="0"/>
              <a:t>.</a:t>
            </a:r>
          </a:p>
          <a:p>
            <a:r>
              <a:rPr lang="en-GB" dirty="0"/>
              <a:t>Incorporated into change management approaches by writers, such as Alvesson and </a:t>
            </a:r>
            <a:r>
              <a:rPr lang="en-GB" dirty="0" err="1"/>
              <a:t>Sveningsson</a:t>
            </a:r>
            <a:r>
              <a:rPr lang="en-GB" dirty="0"/>
              <a:t> (2008, 2016), Dawson (2003a, 2003b, 2012), Jabri (2012, 2016), </a:t>
            </a:r>
            <a:r>
              <a:rPr lang="en-GB" dirty="0" err="1"/>
              <a:t>Reissner</a:t>
            </a:r>
            <a:r>
              <a:rPr lang="en-GB" dirty="0"/>
              <a:t> (2005, 2013)</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19</a:t>
            </a:fld>
            <a:endParaRPr lang="en-GB" altLang="en-US" dirty="0"/>
          </a:p>
        </p:txBody>
      </p:sp>
    </p:spTree>
    <p:extLst>
      <p:ext uri="{BB962C8B-B14F-4D97-AF65-F5344CB8AC3E}">
        <p14:creationId xmlns:p14="http://schemas.microsoft.com/office/powerpoint/2010/main" val="2886273003"/>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Stephen Fry on words</a:t>
            </a:r>
            <a:endParaRPr lang="en-US" dirty="0"/>
          </a:p>
        </p:txBody>
      </p:sp>
      <p:sp>
        <p:nvSpPr>
          <p:cNvPr id="4" name="Content Placeholder 3"/>
          <p:cNvSpPr>
            <a:spLocks noGrp="1"/>
          </p:cNvSpPr>
          <p:nvPr>
            <p:ph idx="1"/>
          </p:nvPr>
        </p:nvSpPr>
        <p:spPr/>
        <p:txBody>
          <a:bodyPr>
            <a:normAutofit lnSpcReduction="10000"/>
          </a:bodyPr>
          <a:lstStyle/>
          <a:p>
            <a:r>
              <a:rPr lang="en-GB" altLang="en-US" dirty="0"/>
              <a:t>‘Most of human history and plots can be explained in terms of Star Trek episodes’ </a:t>
            </a:r>
          </a:p>
          <a:p>
            <a:pPr lvl="1"/>
            <a:r>
              <a:rPr lang="en-GB" altLang="en-US" dirty="0"/>
              <a:t>Spock – the face of reason and logic</a:t>
            </a:r>
          </a:p>
          <a:p>
            <a:pPr lvl="2"/>
            <a:r>
              <a:rPr lang="en-GB" altLang="en-US" dirty="0"/>
              <a:t>Savage worlds, violence, racial divisions, anarchy then need a little regulation and order</a:t>
            </a:r>
          </a:p>
          <a:p>
            <a:pPr lvl="1"/>
            <a:r>
              <a:rPr lang="en-GB" altLang="en-US" dirty="0"/>
              <a:t>Dr McCoy – the face of humanity</a:t>
            </a:r>
          </a:p>
          <a:p>
            <a:pPr lvl="2"/>
            <a:r>
              <a:rPr lang="en-GB" altLang="en-US" dirty="0"/>
              <a:t>Worlds over ordered, over reasonable and too regimented then need a little human freedom and disorder</a:t>
            </a:r>
          </a:p>
          <a:p>
            <a:pPr lvl="1"/>
            <a:r>
              <a:rPr lang="en-GB" altLang="en-US" dirty="0"/>
              <a:t>Gabriel – story order, centralizing and control elements</a:t>
            </a:r>
          </a:p>
          <a:p>
            <a:pPr lvl="1"/>
            <a:r>
              <a:rPr lang="en-GB" altLang="en-US" dirty="0" err="1"/>
              <a:t>Boje</a:t>
            </a:r>
            <a:r>
              <a:rPr lang="en-GB" altLang="en-US" dirty="0"/>
              <a:t> – stories asserting difference, unravelling coherence, the spaces between</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20</a:t>
            </a:fld>
            <a:endParaRPr lang="en-GB" altLang="en-US" dirty="0"/>
          </a:p>
        </p:txBody>
      </p:sp>
    </p:spTree>
    <p:extLst>
      <p:ext uri="{BB962C8B-B14F-4D97-AF65-F5344CB8AC3E}">
        <p14:creationId xmlns:p14="http://schemas.microsoft.com/office/powerpoint/2010/main" val="13282517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AU" altLang="en-US" dirty="0"/>
              <a:t>McCoy and Spock</a:t>
            </a:r>
            <a:endParaRPr lang="en-US" dirty="0"/>
          </a:p>
        </p:txBody>
      </p:sp>
      <p:sp>
        <p:nvSpPr>
          <p:cNvPr id="4" name="Content Placeholder 3"/>
          <p:cNvSpPr>
            <a:spLocks noGrp="1"/>
          </p:cNvSpPr>
          <p:nvPr>
            <p:ph idx="1"/>
          </p:nvPr>
        </p:nvSpPr>
        <p:spPr/>
        <p:txBody>
          <a:bodyPr/>
          <a:lstStyle/>
          <a:p>
            <a:r>
              <a:rPr lang="en-AU" altLang="en-US" dirty="0"/>
              <a:t>‘Spock, you haven’t changed a bit. You’re just as warm and friendly as ever’. </a:t>
            </a:r>
          </a:p>
          <a:p>
            <a:pPr marL="0" indent="0" algn="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AU" altLang="en-US" dirty="0"/>
              <a:t> McCoy </a:t>
            </a:r>
          </a:p>
          <a:p>
            <a:r>
              <a:rPr lang="en-AU" altLang="en-US" dirty="0"/>
              <a:t>‘Nor have you, Doctor, as your continued predilection for irrelevancy demonstrates’. </a:t>
            </a:r>
          </a:p>
          <a:p>
            <a:pPr marL="0" indent="0" algn="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AU" altLang="en-US" dirty="0"/>
              <a:t> Spock (Star Trek: TMP)</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21</a:t>
            </a:fld>
            <a:endParaRPr lang="en-GB" altLang="en-US" dirty="0"/>
          </a:p>
        </p:txBody>
      </p:sp>
    </p:spTree>
    <p:extLst>
      <p:ext uri="{BB962C8B-B14F-4D97-AF65-F5344CB8AC3E}">
        <p14:creationId xmlns:p14="http://schemas.microsoft.com/office/powerpoint/2010/main" val="410307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Our sense of the past</a:t>
            </a:r>
            <a:endParaRPr lang="en-GB" altLang="en-US" dirty="0"/>
          </a:p>
        </p:txBody>
      </p:sp>
      <p:sp>
        <p:nvSpPr>
          <p:cNvPr id="3" name="Content Placeholder 2"/>
          <p:cNvSpPr>
            <a:spLocks noGrp="1"/>
          </p:cNvSpPr>
          <p:nvPr>
            <p:ph idx="1"/>
          </p:nvPr>
        </p:nvSpPr>
        <p:spPr/>
        <p:txBody>
          <a:bodyPr/>
          <a:lstStyle/>
          <a:p>
            <a:r>
              <a:rPr lang="en-GB" altLang="en-US" dirty="0"/>
              <a:t>‘To talk about sensemaking is to talk about reality as an ongoing accomplishment that takes form when people make retrospective sense of the situations in which they find themselves...There is a strong reflexive quality...People make sense of things by seeing a world on which they already imposed what they believe’. (Karl E. </a:t>
            </a:r>
            <a:r>
              <a:rPr lang="en-GB" altLang="en-US" dirty="0" err="1"/>
              <a:t>Weick</a:t>
            </a:r>
            <a:r>
              <a:rPr lang="en-GB" altLang="en-US" dirty="0"/>
              <a:t>, 1995, </a:t>
            </a:r>
            <a:r>
              <a:rPr lang="en-GB" altLang="en-US" i="1" dirty="0" err="1"/>
              <a:t>Sensemaking</a:t>
            </a:r>
            <a:r>
              <a:rPr lang="en-GB" altLang="en-US" i="1" dirty="0"/>
              <a:t> in</a:t>
            </a:r>
            <a:r>
              <a:rPr lang="en-GB" altLang="en-US" dirty="0"/>
              <a:t> </a:t>
            </a:r>
            <a:r>
              <a:rPr lang="en-GB" altLang="en-US" i="1" dirty="0"/>
              <a:t>Organizations</a:t>
            </a:r>
            <a:r>
              <a:rPr lang="en-GB" altLang="en-US" dirty="0"/>
              <a:t>. London: Sage :15)</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22</a:t>
            </a:fld>
            <a:endParaRPr lang="en-GB" altLang="en-US" dirty="0"/>
          </a:p>
        </p:txBody>
      </p:sp>
    </p:spTree>
    <p:extLst>
      <p:ext uri="{BB962C8B-B14F-4D97-AF65-F5344CB8AC3E}">
        <p14:creationId xmlns:p14="http://schemas.microsoft.com/office/powerpoint/2010/main" val="2472327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a:t>Collective sensemaking</a:t>
            </a:r>
            <a:endParaRPr lang="en-GB" altLang="en-US" dirty="0"/>
          </a:p>
        </p:txBody>
      </p:sp>
      <p:sp>
        <p:nvSpPr>
          <p:cNvPr id="3" name="Content Placeholder 2"/>
          <p:cNvSpPr>
            <a:spLocks noGrp="1"/>
          </p:cNvSpPr>
          <p:nvPr>
            <p:ph idx="1"/>
          </p:nvPr>
        </p:nvSpPr>
        <p:spPr/>
        <p:txBody>
          <a:bodyPr/>
          <a:lstStyle/>
          <a:p>
            <a:r>
              <a:rPr lang="en-GB" altLang="en-US" dirty="0"/>
              <a:t>‘Sensemaking is about authoring as well as interpretation, creation as well as discovery’. (</a:t>
            </a:r>
            <a:r>
              <a:rPr lang="en-GB" altLang="en-US" dirty="0" err="1"/>
              <a:t>Weick</a:t>
            </a:r>
            <a:r>
              <a:rPr lang="en-GB" altLang="en-US" dirty="0"/>
              <a:t>, 1995: 8)</a:t>
            </a:r>
          </a:p>
          <a:p>
            <a:r>
              <a:rPr lang="en-GB" altLang="en-US" dirty="0"/>
              <a:t>‘Sense may be in the eye of the beholder, but beholders vote and the majority rules’. (Weick,1995: 7)</a:t>
            </a:r>
          </a:p>
          <a:p>
            <a:r>
              <a:rPr lang="en-AU" altLang="en-US" dirty="0"/>
              <a:t>Through interaction (social activity) people create and redefine events through storytelling that helps them makes sense of experiences (what </a:t>
            </a:r>
            <a:r>
              <a:rPr lang="en-AU" altLang="en-US" dirty="0" err="1"/>
              <a:t>Weick</a:t>
            </a:r>
            <a:r>
              <a:rPr lang="en-AU" altLang="en-US" dirty="0"/>
              <a:t>, 1995 calls </a:t>
            </a:r>
            <a:r>
              <a:rPr lang="en-AU" altLang="en-US" i="1" dirty="0"/>
              <a:t>enactment</a:t>
            </a:r>
            <a:r>
              <a:rPr lang="en-AU" altLang="en-US" dirty="0"/>
              <a:t> of the environments faced).</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23</a:t>
            </a:fld>
            <a:endParaRPr lang="en-GB" altLang="en-US" dirty="0"/>
          </a:p>
        </p:txBody>
      </p:sp>
    </p:spTree>
    <p:extLst>
      <p:ext uri="{BB962C8B-B14F-4D97-AF65-F5344CB8AC3E}">
        <p14:creationId xmlns:p14="http://schemas.microsoft.com/office/powerpoint/2010/main" val="3144745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a:t>Seven components of sensemaking</a:t>
            </a:r>
            <a:endParaRPr lang="en-GB" altLang="en-US" dirty="0"/>
          </a:p>
        </p:txBody>
      </p:sp>
      <p:sp>
        <p:nvSpPr>
          <p:cNvPr id="3" name="Content Placeholder 2"/>
          <p:cNvSpPr>
            <a:spLocks noGrp="1"/>
          </p:cNvSpPr>
          <p:nvPr>
            <p:ph idx="1"/>
          </p:nvPr>
        </p:nvSpPr>
        <p:spPr/>
        <p:txBody>
          <a:bodyPr/>
          <a:lstStyle/>
          <a:p>
            <a:r>
              <a:rPr lang="en-GB" altLang="en-US" dirty="0"/>
              <a:t>Grounded in identity construction</a:t>
            </a:r>
          </a:p>
          <a:p>
            <a:r>
              <a:rPr lang="en-GB" altLang="en-US" dirty="0"/>
              <a:t>Retrospective</a:t>
            </a:r>
          </a:p>
          <a:p>
            <a:r>
              <a:rPr lang="en-GB" altLang="en-US" dirty="0"/>
              <a:t>Enactive of sensible environments</a:t>
            </a:r>
          </a:p>
          <a:p>
            <a:r>
              <a:rPr lang="en-GB" altLang="en-US" dirty="0"/>
              <a:t>Social</a:t>
            </a:r>
          </a:p>
          <a:p>
            <a:r>
              <a:rPr lang="en-GB" altLang="en-US" dirty="0" err="1"/>
              <a:t>Ongoing</a:t>
            </a:r>
            <a:endParaRPr lang="en-GB" altLang="en-US" dirty="0"/>
          </a:p>
          <a:p>
            <a:r>
              <a:rPr lang="en-GB" altLang="en-US" dirty="0"/>
              <a:t>Focused on and by extracted cures</a:t>
            </a:r>
          </a:p>
          <a:p>
            <a:r>
              <a:rPr lang="en-GB" altLang="en-US" dirty="0"/>
              <a:t>Driven by plausibility rather than accuracy (</a:t>
            </a:r>
            <a:r>
              <a:rPr lang="en-GB" altLang="en-US" dirty="0" err="1"/>
              <a:t>Weick</a:t>
            </a:r>
            <a:r>
              <a:rPr lang="en-GB" altLang="en-US" dirty="0"/>
              <a:t>, 1995:17)</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24</a:t>
            </a:fld>
            <a:endParaRPr lang="en-GB" altLang="en-US" dirty="0"/>
          </a:p>
        </p:txBody>
      </p:sp>
    </p:spTree>
    <p:extLst>
      <p:ext uri="{BB962C8B-B14F-4D97-AF65-F5344CB8AC3E}">
        <p14:creationId xmlns:p14="http://schemas.microsoft.com/office/powerpoint/2010/main" val="3304421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AU" altLang="en-US" dirty="0"/>
              <a:t>Sensemaking</a:t>
            </a:r>
            <a:r>
              <a:rPr lang="en-GB" altLang="en-US" dirty="0"/>
              <a:t> (1 of 2)</a:t>
            </a:r>
            <a:endParaRPr lang="en-AU" altLang="en-US" dirty="0"/>
          </a:p>
        </p:txBody>
      </p:sp>
      <p:sp>
        <p:nvSpPr>
          <p:cNvPr id="3" name="Content Placeholder 2"/>
          <p:cNvSpPr>
            <a:spLocks noGrp="1"/>
          </p:cNvSpPr>
          <p:nvPr>
            <p:ph idx="1"/>
          </p:nvPr>
        </p:nvSpPr>
        <p:spPr/>
        <p:txBody>
          <a:bodyPr/>
          <a:lstStyle/>
          <a:p>
            <a:r>
              <a:rPr lang="en-AU" dirty="0"/>
              <a:t>Who people think they are in given contexts influences how they behave and interpret situations (</a:t>
            </a:r>
            <a:r>
              <a:rPr lang="en-AU" i="1" dirty="0"/>
              <a:t>identity</a:t>
            </a:r>
            <a:r>
              <a:rPr lang="en-AU" dirty="0"/>
              <a:t>).</a:t>
            </a:r>
          </a:p>
          <a:p>
            <a:r>
              <a:rPr lang="en-AU" dirty="0"/>
              <a:t>Making sense of things after they have happened is common (through </a:t>
            </a:r>
            <a:r>
              <a:rPr lang="en-AU" i="1" dirty="0"/>
              <a:t>retrospection</a:t>
            </a:r>
            <a:r>
              <a:rPr lang="en-AU" dirty="0"/>
              <a:t>).</a:t>
            </a:r>
          </a:p>
          <a:p>
            <a:r>
              <a:rPr lang="en-AU" dirty="0"/>
              <a:t>Through interaction (</a:t>
            </a:r>
            <a:r>
              <a:rPr lang="en-AU" i="1" dirty="0"/>
              <a:t>social</a:t>
            </a:r>
            <a:r>
              <a:rPr lang="en-AU" dirty="0"/>
              <a:t> activity) people create and redefine events through storytelling that helps them make sense of experiences (what Weick, 1995 calls </a:t>
            </a:r>
            <a:r>
              <a:rPr lang="en-AU" i="1" dirty="0"/>
              <a:t>enactment</a:t>
            </a:r>
            <a:r>
              <a:rPr lang="en-AU" dirty="0"/>
              <a:t> of the environments faced).</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25</a:t>
            </a:fld>
            <a:endParaRPr lang="en-GB" altLang="en-US" dirty="0"/>
          </a:p>
        </p:txBody>
      </p:sp>
    </p:spTree>
    <p:extLst>
      <p:ext uri="{BB962C8B-B14F-4D97-AF65-F5344CB8AC3E}">
        <p14:creationId xmlns:p14="http://schemas.microsoft.com/office/powerpoint/2010/main" val="16110020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AU" altLang="en-US" dirty="0"/>
              <a:t>Sensemaking</a:t>
            </a:r>
            <a:r>
              <a:rPr lang="en-GB" altLang="en-US" dirty="0"/>
              <a:t> (2 of 2)</a:t>
            </a:r>
            <a:endParaRPr lang="en-AU" altLang="en-US" dirty="0"/>
          </a:p>
        </p:txBody>
      </p:sp>
      <p:sp>
        <p:nvSpPr>
          <p:cNvPr id="3" name="Content Placeholder 2"/>
          <p:cNvSpPr>
            <a:spLocks noGrp="1"/>
          </p:cNvSpPr>
          <p:nvPr>
            <p:ph idx="1"/>
          </p:nvPr>
        </p:nvSpPr>
        <p:spPr/>
        <p:txBody>
          <a:bodyPr/>
          <a:lstStyle/>
          <a:p>
            <a:r>
              <a:rPr lang="en-AU" altLang="en-US" dirty="0"/>
              <a:t>Process of </a:t>
            </a:r>
            <a:r>
              <a:rPr lang="en-AU" altLang="en-US" dirty="0" err="1"/>
              <a:t>sensemaking</a:t>
            </a:r>
            <a:r>
              <a:rPr lang="en-AU" altLang="en-US" dirty="0"/>
              <a:t> is dynamic and </a:t>
            </a:r>
            <a:r>
              <a:rPr lang="en-AU" altLang="en-US" i="1" dirty="0"/>
              <a:t>ongoing</a:t>
            </a:r>
            <a:r>
              <a:rPr lang="en-AU" altLang="en-US" dirty="0"/>
              <a:t> and as we make sense we also seek to shape this process and influence others.</a:t>
            </a:r>
          </a:p>
          <a:p>
            <a:r>
              <a:rPr lang="en-AU" altLang="en-US" dirty="0"/>
              <a:t>There is a tendency to create reference points (</a:t>
            </a:r>
            <a:r>
              <a:rPr lang="en-AU" altLang="en-US" i="1" dirty="0"/>
              <a:t>extract cues</a:t>
            </a:r>
            <a:r>
              <a:rPr lang="en-AU" altLang="en-US" dirty="0"/>
              <a:t>), which help us draw links and make sense of experiences.</a:t>
            </a:r>
          </a:p>
          <a:p>
            <a:r>
              <a:rPr lang="en-AU" altLang="en-US" dirty="0"/>
              <a:t>The search in </a:t>
            </a:r>
            <a:r>
              <a:rPr lang="en-AU" altLang="en-US" dirty="0" err="1"/>
              <a:t>sensemaking</a:t>
            </a:r>
            <a:r>
              <a:rPr lang="en-AU" altLang="en-US" dirty="0"/>
              <a:t> is not for </a:t>
            </a:r>
            <a:r>
              <a:rPr lang="en-AU" altLang="en-US" i="1" dirty="0"/>
              <a:t>accuracy</a:t>
            </a:r>
            <a:r>
              <a:rPr lang="en-AU" altLang="en-US" dirty="0"/>
              <a:t> but for </a:t>
            </a:r>
            <a:r>
              <a:rPr lang="en-AU" altLang="en-US" i="1" dirty="0"/>
              <a:t>plausibility</a:t>
            </a:r>
            <a:r>
              <a:rPr lang="en-AU" altLang="en-US" dirty="0"/>
              <a:t>.</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26</a:t>
            </a:fld>
            <a:endParaRPr lang="en-GB" altLang="en-US" dirty="0"/>
          </a:p>
        </p:txBody>
      </p:sp>
    </p:spTree>
    <p:extLst>
      <p:ext uri="{BB962C8B-B14F-4D97-AF65-F5344CB8AC3E}">
        <p14:creationId xmlns:p14="http://schemas.microsoft.com/office/powerpoint/2010/main" val="22209657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AU" altLang="en-US"/>
              <a:t>Sensegiving</a:t>
            </a:r>
            <a:endParaRPr lang="en-AU" altLang="en-US" dirty="0"/>
          </a:p>
        </p:txBody>
      </p:sp>
      <p:sp>
        <p:nvSpPr>
          <p:cNvPr id="3" name="Content Placeholder 2"/>
          <p:cNvSpPr>
            <a:spLocks noGrp="1"/>
          </p:cNvSpPr>
          <p:nvPr>
            <p:ph idx="1"/>
          </p:nvPr>
        </p:nvSpPr>
        <p:spPr/>
        <p:txBody>
          <a:bodyPr/>
          <a:lstStyle/>
          <a:p>
            <a:r>
              <a:rPr lang="en-AU" altLang="en-US" dirty="0"/>
              <a:t>In giving sense to experience and events, attempt to shape and influence how people make sense.</a:t>
            </a:r>
          </a:p>
          <a:p>
            <a:r>
              <a:rPr lang="en-AU" altLang="en-US" dirty="0"/>
              <a:t>Stories present a preferred view of events or a situation with the aim of engaging others in collective meaning construction.</a:t>
            </a:r>
          </a:p>
          <a:p>
            <a:r>
              <a:rPr lang="en-AU" altLang="en-US" dirty="0"/>
              <a:t>As </a:t>
            </a:r>
            <a:r>
              <a:rPr lang="en-AU" altLang="en-US" dirty="0" err="1"/>
              <a:t>Boje</a:t>
            </a:r>
            <a:r>
              <a:rPr lang="en-AU" altLang="en-US" dirty="0"/>
              <a:t> (1991: 106) notes stories are ‘the preferred sensemaking currency of human relationships’.</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27</a:t>
            </a:fld>
            <a:endParaRPr lang="en-GB" altLang="en-US" dirty="0"/>
          </a:p>
        </p:txBody>
      </p:sp>
    </p:spTree>
    <p:extLst>
      <p:ext uri="{BB962C8B-B14F-4D97-AF65-F5344CB8AC3E}">
        <p14:creationId xmlns:p14="http://schemas.microsoft.com/office/powerpoint/2010/main" val="20493568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AU" altLang="en-US" dirty="0"/>
              <a:t>Story and storytelling</a:t>
            </a:r>
            <a:endParaRPr lang="en-US" dirty="0"/>
          </a:p>
        </p:txBody>
      </p:sp>
      <p:sp>
        <p:nvSpPr>
          <p:cNvPr id="4" name="Content Placeholder 3"/>
          <p:cNvSpPr>
            <a:spLocks noGrp="1"/>
          </p:cNvSpPr>
          <p:nvPr>
            <p:ph idx="1"/>
          </p:nvPr>
        </p:nvSpPr>
        <p:spPr/>
        <p:txBody>
          <a:bodyPr/>
          <a:lstStyle/>
          <a:p>
            <a:pPr marL="228600" lvl="1" indent="-228600">
              <a:buFont typeface="Arial" panose="020B0604020202020204" pitchFamily="34" charset="0"/>
              <a:buChar char="•"/>
            </a:pPr>
            <a:r>
              <a:rPr lang="en-GB" altLang="en-US" b="1" dirty="0"/>
              <a:t>Story </a:t>
            </a:r>
            <a:r>
              <a:rPr lang="en-GB" altLang="en-US" dirty="0"/>
              <a:t>can be defined as the creation of an account of a happening of series of events, either true or fictitious, that attempts to persuade and engage an audience with a particular interpretation – it is a sensemaking and </a:t>
            </a:r>
            <a:r>
              <a:rPr lang="en-GB" altLang="en-US" dirty="0" err="1"/>
              <a:t>sensegiving</a:t>
            </a:r>
            <a:r>
              <a:rPr lang="en-GB" altLang="en-US" dirty="0"/>
              <a:t> tale often with moral implications.</a:t>
            </a:r>
          </a:p>
          <a:p>
            <a:pPr marL="228600" lvl="1" indent="-228600">
              <a:buFont typeface="Arial" panose="020B0604020202020204" pitchFamily="34" charset="0"/>
              <a:buChar char="•"/>
            </a:pPr>
            <a:r>
              <a:rPr lang="en-AU" altLang="en-US" b="1" i="1" dirty="0"/>
              <a:t>Storytelling</a:t>
            </a:r>
            <a:r>
              <a:rPr lang="en-AU" altLang="en-US" dirty="0"/>
              <a:t> is often associated with communicating an account (a story) that actively engages audience interest and reflection through the use of words, movement, images and/or sounds.</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28</a:t>
            </a:fld>
            <a:endParaRPr lang="en-GB" altLang="en-US" dirty="0"/>
          </a:p>
        </p:txBody>
      </p:sp>
    </p:spTree>
    <p:extLst>
      <p:ext uri="{BB962C8B-B14F-4D97-AF65-F5344CB8AC3E}">
        <p14:creationId xmlns:p14="http://schemas.microsoft.com/office/powerpoint/2010/main" val="6850391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AU" altLang="en-US" dirty="0"/>
              <a:t>Storying</a:t>
            </a:r>
            <a:endParaRPr lang="en-US" dirty="0"/>
          </a:p>
        </p:txBody>
      </p:sp>
      <p:sp>
        <p:nvSpPr>
          <p:cNvPr id="4" name="Content Placeholder 3"/>
          <p:cNvSpPr>
            <a:spLocks noGrp="1"/>
          </p:cNvSpPr>
          <p:nvPr>
            <p:ph idx="1"/>
          </p:nvPr>
        </p:nvSpPr>
        <p:spPr/>
        <p:txBody>
          <a:bodyPr/>
          <a:lstStyle/>
          <a:p>
            <a:pPr marL="228600" lvl="1" indent="-228600">
              <a:buFont typeface="Arial" panose="020B0604020202020204" pitchFamily="34" charset="0"/>
              <a:buChar char="•"/>
            </a:pPr>
            <a:r>
              <a:rPr lang="en-GB" altLang="en-US" b="1" dirty="0" err="1"/>
              <a:t>Storying</a:t>
            </a:r>
            <a:r>
              <a:rPr lang="en-GB" altLang="en-US" b="1" dirty="0"/>
              <a:t> </a:t>
            </a:r>
            <a:r>
              <a:rPr lang="en-GB" altLang="en-US" dirty="0"/>
              <a:t>can be defined as the </a:t>
            </a:r>
            <a:r>
              <a:rPr lang="en-GB" altLang="en-US" dirty="0" err="1"/>
              <a:t>ongoing</a:t>
            </a:r>
            <a:r>
              <a:rPr lang="en-GB" altLang="en-US" dirty="0"/>
              <a:t> activity of creating, revising, developing, replacing and reconfiguring a story or series of stories through reflection, lived experience and interaction with others.</a:t>
            </a:r>
          </a:p>
          <a:p>
            <a:pPr marL="228600" lvl="1" indent="-228600">
              <a:buFont typeface="Arial" panose="020B0604020202020204" pitchFamily="34" charset="0"/>
              <a:buChar char="•"/>
            </a:pPr>
            <a:r>
              <a:rPr lang="en-GB" altLang="en-US" dirty="0" err="1"/>
              <a:t>Storying</a:t>
            </a:r>
            <a:r>
              <a:rPr lang="en-GB" altLang="en-US" dirty="0"/>
              <a:t> can occur in the telling of a tale in which the intended story is re-storied in response to the audience and the storytelling process.</a:t>
            </a:r>
            <a:endParaRPr lang="en-AU" alt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29</a:t>
            </a:fld>
            <a:endParaRPr lang="en-GB" altLang="en-US" dirty="0"/>
          </a:p>
        </p:txBody>
      </p:sp>
    </p:spTree>
    <p:extLst>
      <p:ext uri="{BB962C8B-B14F-4D97-AF65-F5344CB8AC3E}">
        <p14:creationId xmlns:p14="http://schemas.microsoft.com/office/powerpoint/2010/main" val="6798573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AU" altLang="en-US" dirty="0"/>
              <a:t>Some outstanding issues</a:t>
            </a:r>
            <a:endParaRPr lang="en-US" dirty="0"/>
          </a:p>
        </p:txBody>
      </p:sp>
      <p:sp>
        <p:nvSpPr>
          <p:cNvPr id="4" name="Content Placeholder 3"/>
          <p:cNvSpPr>
            <a:spLocks noGrp="1"/>
          </p:cNvSpPr>
          <p:nvPr>
            <p:ph idx="1"/>
          </p:nvPr>
        </p:nvSpPr>
        <p:spPr/>
        <p:txBody>
          <a:bodyPr/>
          <a:lstStyle/>
          <a:p>
            <a:r>
              <a:rPr lang="en-AU" altLang="en-US" dirty="0"/>
              <a:t>Are unfinished tales, terse fragments of stories (notion of anti-narrative)?</a:t>
            </a:r>
          </a:p>
          <a:p>
            <a:r>
              <a:rPr lang="en-AU" altLang="en-US" dirty="0"/>
              <a:t>Must a story have a beginning, middle and an end?</a:t>
            </a:r>
          </a:p>
          <a:p>
            <a:r>
              <a:rPr lang="en-AU" altLang="en-US" dirty="0"/>
              <a:t>What are the similarities and differences between our concepts of narrative and story?</a:t>
            </a:r>
          </a:p>
          <a:p>
            <a:r>
              <a:rPr lang="en-AU" altLang="en-US" dirty="0"/>
              <a:t>Is it worth pursuing distinctions between narratives, anti-narratives, stories, storytelling and storying?</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30</a:t>
            </a:fld>
            <a:endParaRPr lang="en-GB" altLang="en-US" dirty="0"/>
          </a:p>
        </p:txBody>
      </p:sp>
    </p:spTree>
    <p:extLst>
      <p:ext uri="{BB962C8B-B14F-4D97-AF65-F5344CB8AC3E}">
        <p14:creationId xmlns:p14="http://schemas.microsoft.com/office/powerpoint/2010/main" val="26935414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AU" altLang="en-US"/>
              <a:t>Culture and sensemaking</a:t>
            </a:r>
            <a:endParaRPr lang="en-AU" altLang="en-US" dirty="0"/>
          </a:p>
        </p:txBody>
      </p:sp>
      <p:sp>
        <p:nvSpPr>
          <p:cNvPr id="3" name="Content Placeholder 2"/>
          <p:cNvSpPr>
            <a:spLocks noGrp="1"/>
          </p:cNvSpPr>
          <p:nvPr>
            <p:ph idx="1"/>
          </p:nvPr>
        </p:nvSpPr>
        <p:spPr/>
        <p:txBody>
          <a:bodyPr/>
          <a:lstStyle/>
          <a:p>
            <a:r>
              <a:rPr lang="en-AU" dirty="0"/>
              <a:t>Experience is made sense of and given meaning through stories that are also a part of culture.</a:t>
            </a:r>
          </a:p>
          <a:p>
            <a:r>
              <a:rPr lang="en-AU" dirty="0"/>
              <a:t>Cultures where change is continuous and the norm, stability is anxiety provoking.</a:t>
            </a:r>
          </a:p>
          <a:p>
            <a:r>
              <a:rPr lang="en-AU" dirty="0"/>
              <a:t>Cultures where stability is the norm, changing the way we do things around here </a:t>
            </a:r>
            <a:r>
              <a:rPr lang="en-AU"/>
              <a:t>is anxiety-provoking</a:t>
            </a:r>
            <a:r>
              <a:rPr lang="en-AU" dirty="0"/>
              <a:t>.</a:t>
            </a:r>
            <a:endParaRPr lang="en-US" dirty="0"/>
          </a:p>
        </p:txBody>
      </p:sp>
      <p:sp>
        <p:nvSpPr>
          <p:cNvPr id="6" name="Slide Number Placeholder 5"/>
          <p:cNvSpPr>
            <a:spLocks noGrp="1"/>
          </p:cNvSpPr>
          <p:nvPr>
            <p:ph type="sldNum" sz="quarter" idx="12"/>
          </p:nvPr>
        </p:nvSpPr>
        <p:spPr/>
        <p:txBody>
          <a:bodyPr/>
          <a:lstStyle/>
          <a:p>
            <a:fld id="{576DB163-063A-402C-9778-D93625C135B4}" type="slidenum">
              <a:rPr lang="en-GB" altLang="en-US" smtClean="0"/>
              <a:pPr/>
              <a:t>31</a:t>
            </a:fld>
            <a:endParaRPr lang="en-GB" altLang="en-US" dirty="0"/>
          </a:p>
        </p:txBody>
      </p:sp>
    </p:spTree>
    <p:extLst>
      <p:ext uri="{BB962C8B-B14F-4D97-AF65-F5344CB8AC3E}">
        <p14:creationId xmlns:p14="http://schemas.microsoft.com/office/powerpoint/2010/main" val="2436124738"/>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2241</TotalTime>
  <Words>2168</Words>
  <Application>Microsoft Office PowerPoint</Application>
  <PresentationFormat>On-screen Show (4:3)</PresentationFormat>
  <Paragraphs>199</Paragraphs>
  <Slides>31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Courier New</vt:lpstr>
      <vt:lpstr>CDC PPT master theme</vt:lpstr>
      <vt:lpstr>PowerPoint Presentation</vt:lpstr>
      <vt:lpstr>Chapter 6b  Human dimensions: Readiness, communication, sensemaking and culture </vt:lpstr>
      <vt:lpstr>Learning outcomes</vt:lpstr>
      <vt:lpstr>Culture</vt:lpstr>
      <vt:lpstr>What we do around here</vt:lpstr>
      <vt:lpstr>Culture</vt:lpstr>
      <vt:lpstr>Levels of culture</vt:lpstr>
      <vt:lpstr>Surface level elements (Observable)</vt:lpstr>
      <vt:lpstr>Deeper level (Unobservable)</vt:lpstr>
      <vt:lpstr>Power of culture</vt:lpstr>
      <vt:lpstr>Organizational culture and subcultures</vt:lpstr>
      <vt:lpstr>Co-relation between sub-cultures</vt:lpstr>
      <vt:lpstr>Subcultures and change</vt:lpstr>
      <vt:lpstr>Key elements of culture change (1 of 2)</vt:lpstr>
      <vt:lpstr>Key elements of culture change (2 of 2)</vt:lpstr>
      <vt:lpstr>Traps: Management as the architects of cultural change </vt:lpstr>
      <vt:lpstr>PowerPoint Presentation</vt:lpstr>
      <vt:lpstr>PowerPoint Presentation</vt:lpstr>
      <vt:lpstr>Sensemaking</vt:lpstr>
      <vt:lpstr>Stephen Fry on words</vt:lpstr>
      <vt:lpstr>McCoy and Spock</vt:lpstr>
      <vt:lpstr>Our sense of the past</vt:lpstr>
      <vt:lpstr>Collective sensemaking</vt:lpstr>
      <vt:lpstr>Seven components of sensemaking</vt:lpstr>
      <vt:lpstr>Sensemaking (1 of 2)</vt:lpstr>
      <vt:lpstr>Sensemaking (2 of 2)</vt:lpstr>
      <vt:lpstr>Sensegiving</vt:lpstr>
      <vt:lpstr>Story and storytelling</vt:lpstr>
      <vt:lpstr>Storying</vt:lpstr>
      <vt:lpstr>Some outstanding issues</vt:lpstr>
      <vt:lpstr>Culture and sensemaking</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Gimmy</cp:lastModifiedBy>
  <cp:revision>113</cp:revision>
  <dcterms:created xsi:type="dcterms:W3CDTF">2014-01-08T10:36:59Z</dcterms:created>
  <dcterms:modified xsi:type="dcterms:W3CDTF">2024-09-19T00:55:49Z</dcterms:modified>
</cp:coreProperties>
</file>