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98" r:id="rId5"/>
    <p:sldId id="283" r:id="rId6"/>
    <p:sldId id="297" r:id="rId7"/>
    <p:sldId id="284" r:id="rId8"/>
    <p:sldId id="299" r:id="rId9"/>
    <p:sldId id="300" r:id="rId10"/>
    <p:sldId id="301" r:id="rId11"/>
    <p:sldId id="303" r:id="rId12"/>
    <p:sldId id="302" r:id="rId13"/>
    <p:sldId id="304" r:id="rId14"/>
    <p:sldId id="29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87" d="100"/>
          <a:sy n="87" d="100"/>
        </p:scale>
        <p:origin x="51" y="180"/>
      </p:cViewPr>
      <p:guideLst/>
    </p:cSldViewPr>
  </p:slideViewPr>
  <p:outlineViewPr>
    <p:cViewPr>
      <p:scale>
        <a:sx n="33" d="100"/>
        <a:sy n="33" d="100"/>
      </p:scale>
      <p:origin x="0" y="-94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2/1/2023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EC30E-1A71-4188-9BE7-E2A64929A436}" type="datetimeFigureOut">
              <a:rPr lang="en-US" noProof="0" smtClean="0"/>
              <a:t>2/1/2023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0193B-564F-4854-8A52-728F3FB19C85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804025"/>
          </a:xfrm>
          <a:solidFill>
            <a:schemeClr val="bg1">
              <a:lumMod val="85000"/>
            </a:schemeClr>
          </a:solidFill>
        </p:spPr>
        <p:txBody>
          <a:bodyPr tIns="1728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Click to edit Master subtitle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</a:t>
            </a:r>
            <a:br>
              <a:rPr lang="en-US" noProof="0" dirty="0"/>
            </a:br>
            <a:r>
              <a:rPr lang="en-US" noProof="0" dirty="0"/>
              <a:t>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5700" y="2204792"/>
            <a:ext cx="5956300" cy="1944000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section divider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5700" y="41488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180000" tIns="180000" rIns="252000" bIns="18000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524778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7159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er Slide 2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411412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</a:t>
            </a:r>
            <a:br>
              <a:rPr lang="en-US" noProof="0" dirty="0"/>
            </a:br>
            <a:r>
              <a:rPr lang="en-US" noProof="0" dirty="0"/>
              <a:t>your Photo Here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473AB13-DFF9-4538-9907-E261659E0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noProof="0"/>
              <a:t>Click to edit section divider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1107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252000" tIns="180000" rIns="180000" bIns="180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2858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11800" y="3802899"/>
            <a:ext cx="4648200" cy="985000"/>
          </a:xfrm>
          <a:solidFill>
            <a:schemeClr val="bg1"/>
          </a:solidFill>
        </p:spPr>
        <p:txBody>
          <a:bodyPr lIns="180000" tIns="180000" rIns="180000" bIns="180000"/>
          <a:lstStyle>
            <a:lvl1pPr algn="r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111800" y="4787900"/>
            <a:ext cx="4648200" cy="1162800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2668686"/>
            <a:ext cx="5472000" cy="299942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08F53F-6AA2-4060-904A-BC90211DC043}"/>
              </a:ext>
            </a:extLst>
          </p:cNvPr>
          <p:cNvSpPr/>
          <p:nvPr userDrawn="1"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18100" y="1869795"/>
            <a:ext cx="6641900" cy="1124345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/>
          <a:lstStyle>
            <a:lvl1pPr algn="l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18334" y="2994141"/>
            <a:ext cx="6641626" cy="590155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8000" y="3763648"/>
            <a:ext cx="5472000" cy="242835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5285E0-8F27-49C4-AADF-92A3B72D41FD}"/>
              </a:ext>
            </a:extLst>
          </p:cNvPr>
          <p:cNvSpPr/>
          <p:nvPr userDrawn="1"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438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mparison Left Placeholder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2307689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815037"/>
            <a:ext cx="5472000" cy="3376963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mparison Left Placeholder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2308214"/>
            <a:ext cx="5472000" cy="358775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812214"/>
            <a:ext cx="5472113" cy="3379036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33E7E-50D2-4F6C-9DF2-CF4C98C4B8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Rectangle 9" descr="Accent block left">
            <a:extLst>
              <a:ext uri="{FF2B5EF4-FFF2-40B4-BE49-F238E27FC236}">
                <a16:creationId xmlns:a16="http://schemas.microsoft.com/office/drawing/2014/main" id="{BBC0CAF5-0DE6-4BEA-824E-124A54A76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2100317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Rectangle 10" descr="Accent bar right&#10;">
            <a:extLst>
              <a:ext uri="{FF2B5EF4-FFF2-40B4-BE49-F238E27FC236}">
                <a16:creationId xmlns:a16="http://schemas.microsoft.com/office/drawing/2014/main" id="{ED008080-B2F5-441A-8B15-30AE86BBF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99887" y="2100317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63713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0" y="5359400"/>
            <a:ext cx="5664000" cy="565899"/>
          </a:xfrm>
          <a:solidFill>
            <a:schemeClr val="tx1"/>
          </a:solidFill>
        </p:spPr>
        <p:txBody>
          <a:bodyPr lIns="180000" tIns="180000" rIns="180000" bIns="180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Enter your caption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3D119C-DBF5-4B4F-BE38-7BD7B5C8A5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F8E7C83-06D7-4C5B-85B7-0E5713B4F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102" cy="6804025"/>
          </a:xfrm>
          <a:solidFill>
            <a:schemeClr val="bg1">
              <a:lumMod val="85000"/>
            </a:schemeClr>
          </a:solidFill>
        </p:spPr>
        <p:txBody>
          <a:bodyPr tIns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58200" y="2798354"/>
            <a:ext cx="3733800" cy="1013684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Thank You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2FA7FC9-E40E-4144-84E4-34E3722E9A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58200" y="3957705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7289182-4FE6-4A18-9775-4588D5801CF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8200" y="4306722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 Number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BD4E94C7-6CAF-4FEE-9E02-D3D3A2AC5EA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58200" y="4655739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DE421A3-3C59-48FC-BC3B-007ADFBEB4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58200" y="5004756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Company Website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8458200" y="2685912"/>
            <a:ext cx="3733800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2FB6A7-1E80-487C-93E6-DCAA8751EF2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966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DEBF36F-ADC5-48FF-BFAF-3BED06924FD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2000"/>
            <a:ext cx="5472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1511250"/>
            <a:ext cx="5472113" cy="468000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511476"/>
            <a:ext cx="3600450" cy="4679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511475"/>
            <a:ext cx="3600450" cy="467925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ABD5E-B8F1-4246-B167-09138760AD7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Click to edit Master subtitle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57760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473AB13-DFF9-4538-9907-E261659E0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noProof="0"/>
              <a:t>Click to edit section divider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4B95064-E6BF-43CD-ACBD-6363E8D9BF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4114627"/>
            <a:ext cx="5956300" cy="1095056"/>
          </a:xfrm>
          <a:solidFill>
            <a:schemeClr val="tx1">
              <a:alpha val="80000"/>
            </a:schemeClr>
          </a:solidFill>
        </p:spPr>
        <p:txBody>
          <a:bodyPr vert="horz" lIns="252000" tIns="180000" rIns="180000" bIns="180000" rtlCol="0">
            <a:noAutofit/>
          </a:bodyPr>
          <a:lstStyle>
            <a:lvl1pPr marL="0" indent="0" algn="l">
              <a:buNone/>
              <a:defRPr lang="en-US">
                <a:solidFill>
                  <a:schemeClr val="bg1"/>
                </a:solidFill>
              </a:defRPr>
            </a:lvl1pPr>
          </a:lstStyle>
          <a:p>
            <a:pPr marL="266700" lvl="0" indent="-26670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2563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008000"/>
            <a:ext cx="11328000" cy="5183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6207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E1E0B79-3CC8-4DCF-8AEC-AC43BC9A3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1886" y="1007250"/>
            <a:ext cx="5460114" cy="5169713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5546508-E26C-46CD-8939-D20E71BF4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1999" y="1007250"/>
            <a:ext cx="5448115" cy="5169713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555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016231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 descr="Accent bar right&#10;">
            <a:extLst>
              <a:ext uri="{FF2B5EF4-FFF2-40B4-BE49-F238E27FC236}">
                <a16:creationId xmlns:a16="http://schemas.microsoft.com/office/drawing/2014/main" id="{3E8A46E0-47C2-4441-B7DD-F621A80F1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99887" y="1016231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902C307-6561-4E11-9899-1F34830AE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800" y="1224128"/>
            <a:ext cx="5448115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CD73439B-6B1B-47C5-B2B0-409015FB33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2086" y="1224128"/>
            <a:ext cx="5447914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12AC6878-44C6-4445-A225-70C0DC482E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99886" y="1955731"/>
            <a:ext cx="5447914" cy="423393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6D675DA8-374F-4915-973A-53612A41F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1800" y="1943031"/>
            <a:ext cx="5447914" cy="4246632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5315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5B68CA9-AC4C-4D15-9BA1-A9F1AC560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29B24D8A-D8A5-4F57-A260-A4CF75FCB3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1432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E50A411-2E68-4F4D-B4BC-62E87C633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FBF39A8-0BD5-48FD-9993-F595D4F727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0633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3CF994-8B2C-443F-B695-7378DD360DAA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694D9D-C633-4D52-965E-E5BBD9883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694D9D-C633-4D52-965E-E5BBD9883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DB3A426-6D4A-4D91-ACD6-A2C25BAE44E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64370" y="2033588"/>
            <a:ext cx="8863262" cy="2790825"/>
          </a:xfrm>
        </p:spPr>
        <p:txBody>
          <a:bodyPr anchor="ctr"/>
          <a:lstStyle>
            <a:lvl1pPr marL="0" indent="0" algn="ctr">
              <a:buNone/>
              <a:defRPr sz="6000"/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7243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0043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B0D177-9AA4-42F4-9CD7-CD206217CA6D}"/>
              </a:ext>
            </a:extLst>
          </p:cNvPr>
          <p:cNvSpPr/>
          <p:nvPr userDrawn="1"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825DB53-D610-4A40-AFDC-EBC47DB613CE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2B9A6A4-83D0-40B1-8B15-964C84BF0705}"/>
              </a:ext>
            </a:extLst>
          </p:cNvPr>
          <p:cNvSpPr/>
          <p:nvPr userDrawn="1"/>
        </p:nvSpPr>
        <p:spPr>
          <a:xfrm>
            <a:off x="0" y="6371351"/>
            <a:ext cx="9780102" cy="432000"/>
          </a:xfrm>
          <a:custGeom>
            <a:avLst/>
            <a:gdLst>
              <a:gd name="connsiteX0" fmla="*/ 0 w 9780102"/>
              <a:gd name="connsiteY0" fmla="*/ 0 h 432000"/>
              <a:gd name="connsiteX1" fmla="*/ 9780102 w 9780102"/>
              <a:gd name="connsiteY1" fmla="*/ 0 h 432000"/>
              <a:gd name="connsiteX2" fmla="*/ 9780102 w 9780102"/>
              <a:gd name="connsiteY2" fmla="*/ 432000 h 432000"/>
              <a:gd name="connsiteX3" fmla="*/ 0 w 9780102"/>
              <a:gd name="connsiteY3" fmla="*/ 432000 h 4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0102" h="43200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page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FDC6F9-37F9-4E25-AECA-D307B8421C73}"/>
              </a:ext>
            </a:extLst>
          </p:cNvPr>
          <p:cNvSpPr txBox="1"/>
          <p:nvPr userDrawn="1"/>
        </p:nvSpPr>
        <p:spPr>
          <a:xfrm>
            <a:off x="10243100" y="6422491"/>
            <a:ext cx="1053900" cy="380860"/>
          </a:xfrm>
          <a:prstGeom prst="rect">
            <a:avLst/>
          </a:prstGeom>
          <a:noFill/>
        </p:spPr>
        <p:txBody>
          <a:bodyPr wrap="square" tIns="108000" bIns="0" rtlCol="0" anchor="ctr">
            <a:spAutoFit/>
          </a:bodyPr>
          <a:lstStyle/>
          <a:p>
            <a:pPr algn="r">
              <a:lnSpc>
                <a:spcPts val="1000"/>
              </a:lnSpc>
            </a:pPr>
            <a:r>
              <a:rPr lang="en-US" sz="2500" b="1" i="0" spc="-100" baseline="0" noProof="0" dirty="0">
                <a:solidFill>
                  <a:schemeClr val="accent1"/>
                </a:solidFill>
                <a:latin typeface="+mj-lt"/>
              </a:rPr>
              <a:t>TREY</a:t>
            </a:r>
            <a:r>
              <a:rPr lang="en-US" sz="1600" b="1" i="0" spc="-100" baseline="0" noProof="0" dirty="0">
                <a:solidFill>
                  <a:schemeClr val="accent1"/>
                </a:solidFill>
                <a:latin typeface="+mj-lt"/>
              </a:rPr>
              <a:t> </a:t>
            </a:r>
            <a:br>
              <a:rPr lang="en-US" sz="1600" b="1" i="0" spc="-100" baseline="0" noProof="0" dirty="0">
                <a:solidFill>
                  <a:schemeClr val="accent1"/>
                </a:solidFill>
                <a:latin typeface="+mj-lt"/>
              </a:rPr>
            </a:br>
            <a:r>
              <a:rPr lang="en-US" sz="1200" b="0" i="0" spc="14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research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C39664-EB8B-4A32-915A-D4308F79277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B49670D-8F18-44A8-B217-67B412095C0D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0FA059-EC32-4FFF-9673-48849B2FA43A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6371351"/>
            <a:ext cx="12191999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58" r:id="rId4"/>
    <p:sldLayoutId id="2147483666" r:id="rId5"/>
    <p:sldLayoutId id="2147483659" r:id="rId6"/>
    <p:sldLayoutId id="2147483660" r:id="rId7"/>
    <p:sldLayoutId id="2147483664" r:id="rId8"/>
    <p:sldLayoutId id="2147483650" r:id="rId9"/>
    <p:sldLayoutId id="2147483652" r:id="rId10"/>
    <p:sldLayoutId id="2147483656" r:id="rId11"/>
    <p:sldLayoutId id="2147483657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3" r:id="rId18"/>
    <p:sldLayoutId id="2147483674" r:id="rId19"/>
    <p:sldLayoutId id="2147483654" r:id="rId20"/>
    <p:sldLayoutId id="2147483655" r:id="rId21"/>
    <p:sldLayoutId id="2147483675" r:id="rId22"/>
    <p:sldLayoutId id="2147483672" r:id="rId2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-15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Placeholder 11" descr="Hands coming together in circle">
            <a:extLst>
              <a:ext uri="{FF2B5EF4-FFF2-40B4-BE49-F238E27FC236}">
                <a16:creationId xmlns:a16="http://schemas.microsoft.com/office/drawing/2014/main" id="{AA8A1CBA-9BB5-2246-9F4B-98EAD7C901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328" y="-394232"/>
            <a:ext cx="9780588" cy="6804025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8958" y="1662558"/>
            <a:ext cx="8991600" cy="2033370"/>
          </a:xfrm>
        </p:spPr>
        <p:txBody>
          <a:bodyPr/>
          <a:lstStyle/>
          <a:p>
            <a:r>
              <a:rPr lang="en-US" dirty="0"/>
              <a:t>Effective Teamworking and Communication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</p:spPr>
        <p:txBody>
          <a:bodyPr/>
          <a:lstStyle/>
          <a:p>
            <a:r>
              <a:rPr lang="en-US" dirty="0"/>
              <a:t>Assessment Guidance</a:t>
            </a:r>
          </a:p>
        </p:txBody>
      </p:sp>
    </p:spTree>
    <p:extLst>
      <p:ext uri="{BB962C8B-B14F-4D97-AF65-F5344CB8AC3E}">
        <p14:creationId xmlns:p14="http://schemas.microsoft.com/office/powerpoint/2010/main" val="3989923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266971"/>
            <a:ext cx="5472000" cy="2999426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This </a:t>
            </a:r>
            <a:r>
              <a:rPr lang="en-US" sz="2800" dirty="0" err="1"/>
              <a:t>powerpoint</a:t>
            </a:r>
            <a:r>
              <a:rPr lang="en-US" sz="2800" dirty="0"/>
              <a:t> will offer some guidance around each of the potential questions and suggest ways of underpinning with the Theory</a:t>
            </a:r>
            <a:endParaRPr lang="en-US" dirty="0"/>
          </a:p>
        </p:txBody>
      </p:sp>
      <p:pic>
        <p:nvPicPr>
          <p:cNvPr id="9" name="Picture Placeholder 8" descr="Handing touching mobile phone">
            <a:extLst>
              <a:ext uri="{FF2B5EF4-FFF2-40B4-BE49-F238E27FC236}">
                <a16:creationId xmlns:a16="http://schemas.microsoft.com/office/drawing/2014/main" id="{A9A75888-22E3-1D43-9112-DA02186070B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FA08948-2B6F-46B1-9D2D-8D7B2B3FB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48588" y="3688075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746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Hand writing on post-it note">
            <a:extLst>
              <a:ext uri="{FF2B5EF4-FFF2-40B4-BE49-F238E27FC236}">
                <a16:creationId xmlns:a16="http://schemas.microsoft.com/office/drawing/2014/main" id="{7E468295-904F-0743-AD06-67DA21353B9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6096000" cy="6371351"/>
          </a:xfr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FA08948-2B6F-46B1-9D2D-8D7B2B3FB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0F281-4FF6-4617-A809-AC9C15ECF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</p:spPr>
        <p:txBody>
          <a:bodyPr/>
          <a:lstStyle/>
          <a:p>
            <a:r>
              <a:rPr lang="en-US" dirty="0"/>
              <a:t>What it doesn’t do!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DC577-0A95-47D0-95D9-5F8DA763D46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There are limits!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It doesn’t write the work for you</a:t>
            </a:r>
          </a:p>
          <a:p>
            <a:r>
              <a:rPr lang="en-US" dirty="0"/>
              <a:t>It wont help you with the wording- this has to come from you</a:t>
            </a:r>
          </a:p>
          <a:p>
            <a:r>
              <a:rPr lang="en-US" dirty="0"/>
              <a:t>This PowerPoint wont give you references- you have to do your own research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098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04E83-A4F0-49C5-BB01-F5773509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Let’s Re-cap on the assessment..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65E93D-09FF-42EE-B9DD-7506389666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2000" y="1218770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EB3BAE-C0B2-447C-B8BE-96C6BD84D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987" y="1860764"/>
            <a:ext cx="6081957" cy="2194694"/>
          </a:xfrm>
        </p:spPr>
        <p:txBody>
          <a:bodyPr/>
          <a:lstStyle/>
          <a:p>
            <a:pPr marL="0" indent="0" algn="l" rtl="0" fontAlgn="base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Each team member is required to: 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>
              <a:buFont typeface="+mj-lt"/>
              <a:buAutoNum type="arabicPeriod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choose one of the topics below for their 5 minute presentation. </a:t>
            </a:r>
          </a:p>
          <a:p>
            <a:pPr algn="l" rtl="0" fontAlgn="base">
              <a:buFont typeface="+mj-lt"/>
              <a:buAutoNum type="arabicPeriod" startAt="2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each team member is required to share your understanding of at least 2 out of the 3 main theories (Belbin, Tuckman and Thomas-Kilmann) </a:t>
            </a:r>
          </a:p>
          <a:p>
            <a:pPr algn="l" rtl="0" fontAlgn="base">
              <a:buFont typeface="+mj-lt"/>
              <a:buAutoNum type="arabicPeriod" startAt="3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provide at least 1 workplace example to illustrate your understanding and discuss how you can apply the theories. </a:t>
            </a:r>
          </a:p>
          <a:p>
            <a:pPr algn="l" rtl="0" fontAlgn="base">
              <a:buFont typeface="+mj-lt"/>
              <a:buAutoNum type="arabicPeriod" startAt="4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create a </a:t>
            </a:r>
            <a:r>
              <a:rPr lang="en-GB" sz="18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powerpoint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to deliver your presentation; the last slide is your Harvard reference list (minimum of 4 references).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A563457-1EC8-4978-BCCB-AFD88C9ED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96000" y="2363035"/>
            <a:ext cx="0" cy="241133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A7CD04AE-9A8B-4DED-855D-F51B510D0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45133" y="1135184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A87885-D672-4CF9-A78D-CFE98385B0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57525" y="2291300"/>
            <a:ext cx="5472113" cy="2780465"/>
          </a:xfrm>
        </p:spPr>
        <p:txBody>
          <a:bodyPr/>
          <a:lstStyle/>
          <a:p>
            <a:pPr algn="l" rtl="0" fontAlgn="base">
              <a:buFont typeface="+mj-lt"/>
              <a:buAutoNum type="arabicPeriod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 analysis of your team role composition (using Belbin to illustrate this); including strengths, weaknesses, challenges (how you overcame them). </a:t>
            </a:r>
          </a:p>
          <a:p>
            <a:pPr algn="l" rtl="0" fontAlgn="base">
              <a:buFont typeface="+mj-lt"/>
              <a:buAutoNum type="arabicPeriod" startAt="2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difference between  groups vs teams. In what way was this evident in your team? </a:t>
            </a:r>
          </a:p>
          <a:p>
            <a:pPr algn="l" rtl="0" fontAlgn="base">
              <a:buFont typeface="+mj-lt"/>
              <a:buAutoNum type="arabicPeriod" startAt="3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makes a successful team. How did you apply this to your team? </a:t>
            </a:r>
          </a:p>
          <a:p>
            <a:pPr algn="l" rtl="0" fontAlgn="base">
              <a:buFont typeface="+mj-lt"/>
              <a:buAutoNum type="arabicPeriod" startAt="4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Group dynamics. What are they and what were the group dynamics of your team when undertaking this assessment? </a:t>
            </a:r>
          </a:p>
          <a:p>
            <a:pPr algn="l" rtl="0" fontAlgn="base">
              <a:buFont typeface="+mj-lt"/>
              <a:buAutoNum type="arabicPeriod" startAt="5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Conflict management and resolution strategies. Discuss how you “navigated” through the “storm” stage of your team. 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AC9832-FB01-464A-9824-61887B77997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837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A34B3B-AD73-533D-0934-BB975294CD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0" y="2811053"/>
            <a:ext cx="8991600" cy="2116851"/>
          </a:xfrm>
        </p:spPr>
        <p:txBody>
          <a:bodyPr/>
          <a:lstStyle/>
          <a:p>
            <a:r>
              <a:rPr lang="en-GB" dirty="0"/>
              <a:t>So, let’s break the questions down</a:t>
            </a:r>
          </a:p>
        </p:txBody>
      </p:sp>
    </p:spTree>
    <p:extLst>
      <p:ext uri="{BB962C8B-B14F-4D97-AF65-F5344CB8AC3E}">
        <p14:creationId xmlns:p14="http://schemas.microsoft.com/office/powerpoint/2010/main" val="149464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BA7D8C-2499-8BB7-7047-234F6D59FC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6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559C68-36C3-0098-A37A-3E5A7C7D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b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An analysis of your team role composition (using Belbin to illustrate this); including strengths, weaknesses, challenges (how you overcame them). 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96F75C-7353-DD86-44F2-7BEF8E4DCC1D}"/>
              </a:ext>
            </a:extLst>
          </p:cNvPr>
          <p:cNvSpPr txBox="1"/>
          <p:nvPr/>
        </p:nvSpPr>
        <p:spPr>
          <a:xfrm>
            <a:off x="936302" y="1226501"/>
            <a:ext cx="95327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Look back at the work you did in your teams last week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did your Team Composition look like? (remember the graph you used)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does Belbin say you should have for an effective team?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How did you agree on the Composition?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Based on your team, what are the strengths of the team?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are the weaknesses?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Tuckman</a:t>
            </a:r>
          </a:p>
          <a:p>
            <a:r>
              <a:rPr lang="en-GB" dirty="0"/>
              <a:t>At what stage of Tuckman’s lifecycle of a team do you think you were in during the activity where you created your role composition?</a:t>
            </a:r>
          </a:p>
          <a:p>
            <a:endParaRPr lang="en-GB" dirty="0"/>
          </a:p>
          <a:p>
            <a:r>
              <a:rPr lang="en-GB" dirty="0"/>
              <a:t>Did this help you move onto the Norming stage, for example? </a:t>
            </a:r>
          </a:p>
          <a:p>
            <a:r>
              <a:rPr lang="en-GB" dirty="0"/>
              <a:t>What did this look like?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Thomas Kilmann</a:t>
            </a:r>
          </a:p>
          <a:p>
            <a:r>
              <a:rPr lang="en-GB" dirty="0"/>
              <a:t>Was there conflict at this stage?</a:t>
            </a:r>
          </a:p>
          <a:p>
            <a:r>
              <a:rPr lang="en-GB" dirty="0"/>
              <a:t>How did you overcome this conflict?</a:t>
            </a:r>
          </a:p>
          <a:p>
            <a:r>
              <a:rPr lang="en-GB" dirty="0"/>
              <a:t>How was the conflict handled by the various team roles?</a:t>
            </a:r>
          </a:p>
        </p:txBody>
      </p:sp>
    </p:spTree>
    <p:extLst>
      <p:ext uri="{BB962C8B-B14F-4D97-AF65-F5344CB8AC3E}">
        <p14:creationId xmlns:p14="http://schemas.microsoft.com/office/powerpoint/2010/main" val="2645680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BA7D8C-2499-8BB7-7047-234F6D59FC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7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559C68-36C3-0098-A37A-3E5A7C7D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b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difference between  groups vs teams. In what way was this evident in your team? 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96F75C-7353-DD86-44F2-7BEF8E4DCC1D}"/>
              </a:ext>
            </a:extLst>
          </p:cNvPr>
          <p:cNvSpPr txBox="1"/>
          <p:nvPr/>
        </p:nvSpPr>
        <p:spPr>
          <a:xfrm>
            <a:off x="214736" y="864000"/>
            <a:ext cx="1176126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is a Team?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is a group?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makes them different?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Work-based examples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How did your group develop into a team (Tuckman)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Belbin</a:t>
            </a:r>
          </a:p>
          <a:p>
            <a:r>
              <a:rPr lang="en-GB" dirty="0"/>
              <a:t>Do you require different roles for a Team? For example, do you have to have a leader?</a:t>
            </a:r>
          </a:p>
          <a:p>
            <a:r>
              <a:rPr lang="en-GB" dirty="0"/>
              <a:t>How did your team roles help you become a team?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Tuckman</a:t>
            </a:r>
          </a:p>
          <a:p>
            <a:r>
              <a:rPr lang="en-GB" dirty="0"/>
              <a:t>At what stage of Tuckman’s lifecycle did you become a Team?</a:t>
            </a:r>
          </a:p>
          <a:p>
            <a:r>
              <a:rPr lang="en-GB" dirty="0"/>
              <a:t>Why did this happen? What did this look like?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Thomas Kilmann</a:t>
            </a:r>
          </a:p>
          <a:p>
            <a:r>
              <a:rPr lang="en-GB" dirty="0"/>
              <a:t>Is there always conflict in a Team? More so than a group? Why is this- Link to Storming with Tuckman</a:t>
            </a:r>
          </a:p>
        </p:txBody>
      </p:sp>
    </p:spTree>
    <p:extLst>
      <p:ext uri="{BB962C8B-B14F-4D97-AF65-F5344CB8AC3E}">
        <p14:creationId xmlns:p14="http://schemas.microsoft.com/office/powerpoint/2010/main" val="1126549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BA7D8C-2499-8BB7-7047-234F6D59FC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8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559C68-36C3-0098-A37A-3E5A7C7D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b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What makes a successful team. How did you apply this to your team? 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96F75C-7353-DD86-44F2-7BEF8E4DCC1D}"/>
              </a:ext>
            </a:extLst>
          </p:cNvPr>
          <p:cNvSpPr txBox="1"/>
          <p:nvPr/>
        </p:nvSpPr>
        <p:spPr>
          <a:xfrm>
            <a:off x="936302" y="1226501"/>
            <a:ext cx="95327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is a successful team?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does this look like? Is it different for different team roles? (Belbin)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How did you ensure that your team was successful (link to Action Plan you did last week with your strengths and weaknesses)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Tuckman</a:t>
            </a:r>
          </a:p>
          <a:p>
            <a:r>
              <a:rPr lang="en-GB" dirty="0"/>
              <a:t>Talk about the Performing Stage</a:t>
            </a:r>
          </a:p>
          <a:p>
            <a:r>
              <a:rPr lang="en-GB" dirty="0"/>
              <a:t>How do successful teams get there?</a:t>
            </a:r>
          </a:p>
          <a:p>
            <a:r>
              <a:rPr lang="en-GB" dirty="0"/>
              <a:t>Did your team get there? How?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Belbin</a:t>
            </a:r>
          </a:p>
          <a:p>
            <a:r>
              <a:rPr lang="en-GB" dirty="0"/>
              <a:t>What is the role composition of a successful team? How does this compare to yours? Has it impacted on your success?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Thomas Kilmann</a:t>
            </a:r>
          </a:p>
          <a:p>
            <a:r>
              <a:rPr lang="en-GB" dirty="0"/>
              <a:t>How can effective management of conflict help a team?</a:t>
            </a:r>
          </a:p>
          <a:p>
            <a:r>
              <a:rPr lang="en-GB" dirty="0"/>
              <a:t>Positive aspects of conflict</a:t>
            </a:r>
          </a:p>
        </p:txBody>
      </p:sp>
    </p:spTree>
    <p:extLst>
      <p:ext uri="{BB962C8B-B14F-4D97-AF65-F5344CB8AC3E}">
        <p14:creationId xmlns:p14="http://schemas.microsoft.com/office/powerpoint/2010/main" val="1384328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BA7D8C-2499-8BB7-7047-234F6D59FC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9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559C68-36C3-0098-A37A-3E5A7C7D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b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Conflict management and resolution strategies. Discuss how you “navigated” through the “storm” stage of your team. 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96F75C-7353-DD86-44F2-7BEF8E4DCC1D}"/>
              </a:ext>
            </a:extLst>
          </p:cNvPr>
          <p:cNvSpPr txBox="1"/>
          <p:nvPr/>
        </p:nvSpPr>
        <p:spPr>
          <a:xfrm>
            <a:off x="936302" y="1226501"/>
            <a:ext cx="95327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conflict did you experience in your group?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How did you resolve these?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Work-based examples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What was the danger here?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Tuckman</a:t>
            </a:r>
          </a:p>
          <a:p>
            <a:r>
              <a:rPr lang="en-GB" dirty="0"/>
              <a:t>How did you navigate through the Storm stage of your team?</a:t>
            </a:r>
          </a:p>
          <a:p>
            <a:r>
              <a:rPr lang="en-GB" dirty="0"/>
              <a:t>Were there many conflicts?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Belbin</a:t>
            </a:r>
          </a:p>
          <a:p>
            <a:r>
              <a:rPr lang="en-GB" dirty="0"/>
              <a:t>Which team roles managed the conflict? The coordinator? What part did the other team roles play in conflict resolution?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/>
              <a:t>Thomas Kilmann</a:t>
            </a:r>
          </a:p>
          <a:p>
            <a:r>
              <a:rPr lang="en-GB" dirty="0"/>
              <a:t>What did you do to resolve conflict?</a:t>
            </a:r>
          </a:p>
          <a:p>
            <a:r>
              <a:rPr lang="en-GB" dirty="0"/>
              <a:t>Why does conflict happen?</a:t>
            </a:r>
          </a:p>
        </p:txBody>
      </p:sp>
    </p:spTree>
    <p:extLst>
      <p:ext uri="{BB962C8B-B14F-4D97-AF65-F5344CB8AC3E}">
        <p14:creationId xmlns:p14="http://schemas.microsoft.com/office/powerpoint/2010/main" val="247812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BA7D8C-2499-8BB7-7047-234F6D59FCF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10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559C68-36C3-0098-A37A-3E5A7C7DD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br>
              <a:rPr lang="en-GB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Group dynamics. What are they and what were the group dynamics of your team when undertaking this assessment? 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753C0F-7E67-715A-535F-0C6082C1CF5D}"/>
              </a:ext>
            </a:extLst>
          </p:cNvPr>
          <p:cNvSpPr txBox="1"/>
          <p:nvPr/>
        </p:nvSpPr>
        <p:spPr>
          <a:xfrm>
            <a:off x="1670013" y="1779522"/>
            <a:ext cx="5628761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This could include: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- defining what the term group dynamics means.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Kurt Lewin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- share the group dynamics of the team and how they evolved.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what behaviours were shown when they first created a team? How was leadership agreed/played out? Were there any communication issues? What behavioural dynamics  were helpful/challenging? What support was offered to each other? 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- to what extent did they put into practice their knowledge around Tuckman, Belbin and Kilmann?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eg.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Did they assign a shaper/co-ordinator the leadership role? Did they enjoy the creativity of the Plant to introduce innovative ideas? Were any team roles missing - if so, what did they do to compensate? Do they think they reached the Performing stage? How did they navigate through the Storming stage - were the results of their Thomas Kilmann tool evident? </a:t>
            </a:r>
          </a:p>
          <a:p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- cite an example </a:t>
            </a:r>
            <a:r>
              <a:rPr lang="en-GB" sz="1600" dirty="0" err="1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eg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 when group </a:t>
            </a:r>
            <a:r>
              <a:rPr lang="en-GB" sz="160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dynamics improved/</a:t>
            </a:r>
            <a:r>
              <a:rPr lang="en-GB" sz="1600" dirty="0">
                <a:effectLst/>
                <a:latin typeface="Calibri" panose="020F0502020204030204" pitchFamily="34" charset="0"/>
                <a:ea typeface="DengXian" panose="02010600030101010101" pitchFamily="2" charset="-122"/>
              </a:rPr>
              <a:t>damaged the success.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00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Placeholder 31" descr="hand clapping">
            <a:extLst>
              <a:ext uri="{FF2B5EF4-FFF2-40B4-BE49-F238E27FC236}">
                <a16:creationId xmlns:a16="http://schemas.microsoft.com/office/drawing/2014/main" id="{AAB6EE12-FEF8-FB41-A909-0DA61D7725C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C38D7A9-9299-4108-BB08-026F4B9CAE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828E04-9C2A-4859-8050-C2DF67A249C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/>
              <a:t>April Hansson</a:t>
            </a:r>
          </a:p>
        </p:txBody>
      </p:sp>
      <p:pic>
        <p:nvPicPr>
          <p:cNvPr id="8" name="Graphic 7" descr="User" title="Icon - Presenter Name">
            <a:extLst>
              <a:ext uri="{FF2B5EF4-FFF2-40B4-BE49-F238E27FC236}">
                <a16:creationId xmlns:a16="http://schemas.microsoft.com/office/drawing/2014/main" id="{111541C4-DB03-4E53-994D-499C7D73C4D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85495" y="4006655"/>
            <a:ext cx="218900" cy="2189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265965-2271-4C1C-BD0A-6F85F80FF9A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/>
              <a:t>+1 23 987 6554</a:t>
            </a:r>
          </a:p>
        </p:txBody>
      </p:sp>
      <p:pic>
        <p:nvPicPr>
          <p:cNvPr id="10" name="Graphic 9" descr="Smart Phone" title="Icon - Presenter Phone Number">
            <a:extLst>
              <a:ext uri="{FF2B5EF4-FFF2-40B4-BE49-F238E27FC236}">
                <a16:creationId xmlns:a16="http://schemas.microsoft.com/office/drawing/2014/main" id="{A29DE31C-E099-4579-BB03-675E0A40C5F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485495" y="4355103"/>
            <a:ext cx="218900" cy="21890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0A3BCC3-A277-4C0B-9EBA-EB53990D8EB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/>
              <a:t>april@treyresearch.com</a:t>
            </a:r>
          </a:p>
        </p:txBody>
      </p:sp>
      <p:pic>
        <p:nvPicPr>
          <p:cNvPr id="9" name="Graphic 8" descr="Envelope" title="Icon Presenter Email">
            <a:extLst>
              <a:ext uri="{FF2B5EF4-FFF2-40B4-BE49-F238E27FC236}">
                <a16:creationId xmlns:a16="http://schemas.microsoft.com/office/drawing/2014/main" id="{773C1382-ACE1-460F-A1B6-AB761A7D2E6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485495" y="4703551"/>
            <a:ext cx="218900" cy="218900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FD8A1232-50A8-4535-AAF9-7F4180EAA0D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solidFill>
            <a:schemeClr val="tx1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/>
              <a:t>Trey Research</a:t>
            </a:r>
          </a:p>
        </p:txBody>
      </p:sp>
      <p:pic>
        <p:nvPicPr>
          <p:cNvPr id="11" name="Graphic 10" descr="Link">
            <a:extLst>
              <a:ext uri="{FF2B5EF4-FFF2-40B4-BE49-F238E27FC236}">
                <a16:creationId xmlns:a16="http://schemas.microsoft.com/office/drawing/2014/main" id="{0718E6E0-05A2-479C-AEA8-1A385EB7347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472552" y="5040763"/>
            <a:ext cx="244786" cy="244786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1814EC9-246A-4C6E-941E-5774FE72F08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678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9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Custom 149">
      <a:majorFont>
        <a:latin typeface="Corbel"/>
        <a:ea typeface=""/>
        <a:cs typeface=""/>
      </a:majorFont>
      <a:minorFont>
        <a:latin typeface="Canda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16411250_Bright business presentation_AAS_v3" id="{57D58BC9-3F05-45D4-81CD-7BA898B4CAAD}" vid="{0F92AA19-00D6-4C71-B13F-219D7994A0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90D0D0-7C1D-47FF-A2F0-9937AA567A3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EDB5DD7-8DCC-4069-9EB3-5D09818665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E15EA0-2F38-456B-B156-038699A5D17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{E6AD0435-12CC-41BC-B115-64F71CA21F37}tf16411250_win32</Template>
  <TotalTime>24</TotalTime>
  <Words>1013</Words>
  <Application>Microsoft Office PowerPoint</Application>
  <PresentationFormat>Widescreen</PresentationFormat>
  <Paragraphs>109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Candara</vt:lpstr>
      <vt:lpstr>Corbel</vt:lpstr>
      <vt:lpstr>Segoe UI</vt:lpstr>
      <vt:lpstr>Times New Roman</vt:lpstr>
      <vt:lpstr>Wingdings</vt:lpstr>
      <vt:lpstr>Office Theme</vt:lpstr>
      <vt:lpstr>Effective Teamworking and Communication</vt:lpstr>
      <vt:lpstr>PowerPoint Presentation</vt:lpstr>
      <vt:lpstr>What it doesn’t do!</vt:lpstr>
      <vt:lpstr>Let’s Re-cap on the assessment..</vt:lpstr>
      <vt:lpstr>So, let’s break the questions down</vt:lpstr>
      <vt:lpstr>  An analysis of your team role composition (using Belbin to illustrate this); including strengths, weaknesses, challenges (how you overcame them).  </vt:lpstr>
      <vt:lpstr>  The difference between  groups vs teams. In what way was this evident in your team?  </vt:lpstr>
      <vt:lpstr>  What makes a successful team. How did you apply this to your team?  </vt:lpstr>
      <vt:lpstr>  Conflict management and resolution strategies. Discuss how you “navigated” through the “storm” stage of your team.  </vt:lpstr>
      <vt:lpstr>  Group dynamics. What are they and what were the group dynamics of your team when undertaking this assessment? 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Teamworking and Communication</dc:title>
  <dc:creator>Laura James</dc:creator>
  <cp:lastModifiedBy>Melanie Squire</cp:lastModifiedBy>
  <cp:revision>2</cp:revision>
  <dcterms:created xsi:type="dcterms:W3CDTF">2023-01-30T14:14:07Z</dcterms:created>
  <dcterms:modified xsi:type="dcterms:W3CDTF">2023-02-01T11:21:04Z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