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5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48EEC"/>
    <a:srgbClr val="FFFEE6"/>
    <a:srgbClr val="CC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64" d="100"/>
          <a:sy n="64" d="100"/>
        </p:scale>
        <p:origin x="261" y="12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D9C91-1F8C-48E7-AA05-34AF1DA75F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44DDC6-7BF0-40F1-BC2D-6A39517536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9D3E6F-AE14-4817-85A3-BB0E594ECD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D9576-9192-4CF4-8973-F714031822D1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F795F3-CE94-4196-901E-BEDA714ED9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457037-3F6E-4EF1-BF11-9305ABD09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AF99BA-9C94-4441-AC30-B4B0F255F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7907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0E2BB-4560-4BDC-B76E-8D92610356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9E9CBB-4080-488B-9D3F-6E2B0025F4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8DA7D2-66FE-4B21-8562-2C581F8860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D9576-9192-4CF4-8973-F714031822D1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67EBC1-E827-4B58-998C-B688FF4F2A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39630B-384A-400D-900E-BFBB599133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AF99BA-9C94-4441-AC30-B4B0F255F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275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0F8B7-64F6-4635-AB5D-3AE4162DFD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4C3FBD-235F-4F4F-AB5C-968CB62C5E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3EFE49-799F-4407-AADA-DD60F0298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D9576-9192-4CF4-8973-F714031822D1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FB1CDA-C9F3-4C22-B12D-0649BFB82E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E7D857-8B12-4332-8A8E-3EA67FC837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AF99BA-9C94-4441-AC30-B4B0F255F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8639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C67593-85F6-4A6F-92AF-E0F4F920E7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DBE4EF-2CBD-4896-A940-11C5169D3CA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B61A32-ED7E-4462-86C7-3C60492E82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F82334-F891-4BC7-9358-7A8C617176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D9576-9192-4CF4-8973-F714031822D1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F20B3B-9258-443A-8760-2CFF6983A9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9633A1-6C6F-4439-B5ED-7487E4355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AF99BA-9C94-4441-AC30-B4B0F255F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601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2B50A-6BBD-495C-8A53-C57A05715C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AFAFB0-303B-4FC4-A2B7-CD9A1465D6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D6BEC4-5E7E-489C-9749-B756EA90E8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0B7758-7D03-48AD-9387-6184816FBF2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CD5B456-0A4B-406C-AF77-D5AA59A539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D4ECD66-7DAE-44D4-8E84-A54A19821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D9576-9192-4CF4-8973-F714031822D1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E620D2-4727-40CF-BAA0-8C57CBD1DC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EDA6AD-9E55-417E-AAE9-79D65BE4FA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AF99BA-9C94-4441-AC30-B4B0F255F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1304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717495-C689-4D6F-B907-70551AEC83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C1E520-E48E-4401-BC3E-CF62DFB5C3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D9576-9192-4CF4-8973-F714031822D1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56D157B-7DF9-47BE-985F-F61F92C895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4E4F47-2139-4BAB-B5AD-15302D465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AF99BA-9C94-4441-AC30-B4B0F255F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1114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1FE62A-D11A-42B4-9837-B5FB77C3A5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D9576-9192-4CF4-8973-F714031822D1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5E59EAA-AA2D-4E44-B92E-CA2DDE8CA5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4FCE05-B78E-4394-99C5-59D73E31B4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AF99BA-9C94-4441-AC30-B4B0F255F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84888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FBAF0-F1BC-4D72-8332-E20CFB66BE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C7556-EA86-433D-A6AD-FB1D55187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6BE391-C692-47CF-90A6-6C18723207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B1AAA2-063C-4626-A10F-5D4D767C1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D9576-9192-4CF4-8973-F714031822D1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F25E32-BD4E-416B-B88C-D7DE862CCC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066D88-F20D-4468-A898-9623E76B6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AF99BA-9C94-4441-AC30-B4B0F255F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5723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4F50F8-42A1-4F77-9B34-F27C9B963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E336392-0376-498D-B94E-AAF528D6677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A25AB9-E401-467F-A872-3C7C87CB20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42DE9E-9AB7-4F99-96FD-F286E88D53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D9576-9192-4CF4-8973-F714031822D1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145C7E-89F3-4CF0-A831-BBF81ECE6E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4FAB49-00FE-4414-9EBB-173E699664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AF99BA-9C94-4441-AC30-B4B0F255F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5164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8C724-2FE3-4D7D-BAAE-38896E3D2B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ACCB2F-0343-426C-BB41-8081C6441E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0AC35E-ACE0-42D9-8199-ABF6A0F91F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D9576-9192-4CF4-8973-F714031822D1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E0B77F-8B07-4AB0-9164-A9D305896B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842362-A53D-4BBB-974C-E0A60D8BB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AF99BA-9C94-4441-AC30-B4B0F255F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9611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BB5C13F-35A7-4330-8342-AD1E1CCA014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B0D9235-962C-4CCF-9019-3867E197140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8F4B19-B2EF-4E6C-901B-F77B98CF63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D9576-9192-4CF4-8973-F714031822D1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33C352-4903-4580-BD53-48F696F97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C0F7C3-A055-4798-815F-E876C86388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AF99BA-9C94-4441-AC30-B4B0F255F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0183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63B726F-2A98-4E74-9C8A-ABF182B3A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E66F79-043D-43DB-B1A4-247E80D908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8206A4-DB89-4D2F-A90D-DC8DBC212F8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ED9576-9192-4CF4-8973-F714031822D1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471A6B-663C-415C-9E5D-3382AB46AA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5103FE-EB5E-4F0C-B864-83EAD39AC0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AF99BA-9C94-4441-AC30-B4B0F255F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512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g"/><Relationship Id="rId3" Type="http://schemas.microsoft.com/office/2007/relationships/hdphoto" Target="../media/hdphoto1.wdp"/><Relationship Id="rId7" Type="http://schemas.openxmlformats.org/officeDocument/2006/relationships/image" Target="../media/image9.jpg"/><Relationship Id="rId12" Type="http://schemas.openxmlformats.org/officeDocument/2006/relationships/image" Target="../media/image14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.jpg"/><Relationship Id="rId11" Type="http://schemas.openxmlformats.org/officeDocument/2006/relationships/image" Target="../media/image13.jpg"/><Relationship Id="rId5" Type="http://schemas.openxmlformats.org/officeDocument/2006/relationships/image" Target="../media/image7.png"/><Relationship Id="rId10" Type="http://schemas.openxmlformats.org/officeDocument/2006/relationships/image" Target="../media/image12.jp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zomato.com/johannesburg/shawnee-spur-sunninghill" TargetMode="External"/><Relationship Id="rId3" Type="http://schemas.openxmlformats.org/officeDocument/2006/relationships/hyperlink" Target="https://shop.accscheme.com/" TargetMode="External"/><Relationship Id="rId7" Type="http://schemas.openxmlformats.org/officeDocument/2006/relationships/hyperlink" Target="https://www.thewinesociety.com/" TargetMode="External"/><Relationship Id="rId2" Type="http://schemas.openxmlformats.org/officeDocument/2006/relationships/hyperlink" Target="https://invisiblechips.org.uk/" TargetMode="Externa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www.hourlierwines.co.uk/" TargetMode="External"/><Relationship Id="rId5" Type="http://schemas.openxmlformats.org/officeDocument/2006/relationships/hyperlink" Target="https://www.fjbhotels.co.uk/" TargetMode="External"/><Relationship Id="rId10" Type="http://schemas.openxmlformats.org/officeDocument/2006/relationships/image" Target="../media/image1.png"/><Relationship Id="rId4" Type="http://schemas.openxmlformats.org/officeDocument/2006/relationships/hyperlink" Target="https://www.chewtonglen.com/" TargetMode="External"/><Relationship Id="rId9" Type="http://schemas.openxmlformats.org/officeDocument/2006/relationships/hyperlink" Target="https://www.lowcarbingasian.com/seared-yellowfin-tuna-tataki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18D77-5FE7-47F5-BA8D-A674734433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551" y="3983586"/>
            <a:ext cx="4121431" cy="24526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b="1" dirty="0">
                <a:latin typeface="Abadi" panose="020B0604020104020204" pitchFamily="34" charset="0"/>
              </a:rPr>
              <a:t>Takeaway Menu for Hotel Trinity, Swansea</a:t>
            </a:r>
            <a:br>
              <a:rPr lang="en-US" sz="3300" dirty="0"/>
            </a:br>
            <a:br>
              <a:rPr lang="en-US" sz="3300" dirty="0"/>
            </a:br>
            <a:endParaRPr lang="en-US" sz="33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B658573-9C92-4146-88C4-CE3F8B77D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0602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86DA23-750D-4180-A027-340B5D321F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23982" y="3752850"/>
            <a:ext cx="7485413" cy="245268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1800" b="1" dirty="0"/>
              <a:t>Student: Roxana Catrina</a:t>
            </a:r>
          </a:p>
          <a:p>
            <a:pPr marL="0" indent="0">
              <a:buNone/>
            </a:pPr>
            <a:r>
              <a:rPr lang="en-US" sz="1800" b="1" dirty="0"/>
              <a:t>Student number:</a:t>
            </a:r>
            <a:r>
              <a:rPr lang="en-US" sz="1800" b="1" dirty="0">
                <a:effectLst/>
              </a:rPr>
              <a:t> 2118412</a:t>
            </a:r>
            <a:endParaRPr lang="en-US" sz="1800" b="1" dirty="0"/>
          </a:p>
          <a:p>
            <a:pPr marL="0" indent="0">
              <a:buNone/>
            </a:pPr>
            <a:r>
              <a:rPr lang="en-US" sz="1800" b="1" dirty="0"/>
              <a:t>Module: </a:t>
            </a:r>
            <a:r>
              <a:rPr lang="en-US" sz="1800" b="1" dirty="0">
                <a:effectLst/>
              </a:rPr>
              <a:t>Food and Beverage Operations BMIH4002</a:t>
            </a:r>
          </a:p>
          <a:p>
            <a:pPr marL="0" indent="0">
              <a:buNone/>
            </a:pPr>
            <a:r>
              <a:rPr lang="en-US" sz="1800" b="1" dirty="0"/>
              <a:t>Lecturer : Steve Jones</a:t>
            </a:r>
          </a:p>
        </p:txBody>
      </p:sp>
    </p:spTree>
    <p:extLst>
      <p:ext uri="{BB962C8B-B14F-4D97-AF65-F5344CB8AC3E}">
        <p14:creationId xmlns:p14="http://schemas.microsoft.com/office/powerpoint/2010/main" val="8011058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944EA25-F2F6-4A5F-BE81-0398FB75E7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602"/>
            <a:ext cx="12248149" cy="688958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FF082DA-F6B6-49F1-8E02-0FC716A0B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6663" y="453795"/>
            <a:ext cx="1835145" cy="677862"/>
          </a:xfrm>
        </p:spPr>
        <p:txBody>
          <a:bodyPr>
            <a:normAutofit/>
          </a:bodyPr>
          <a:lstStyle/>
          <a:p>
            <a:r>
              <a:rPr lang="en-GB" sz="1800" b="1" dirty="0">
                <a:solidFill>
                  <a:srgbClr val="748EEC"/>
                </a:solidFill>
                <a:latin typeface="Abadi" panose="020B0604020104020204" pitchFamily="34" charset="0"/>
              </a:rPr>
              <a:t>Takeaway</a:t>
            </a:r>
            <a:r>
              <a:rPr lang="en-GB" sz="1800" b="1" dirty="0">
                <a:solidFill>
                  <a:schemeClr val="accent2">
                    <a:lumMod val="75000"/>
                  </a:schemeClr>
                </a:solidFill>
                <a:latin typeface="Abadi" panose="020B0604020104020204" pitchFamily="34" charset="0"/>
              </a:rPr>
              <a:t> </a:t>
            </a:r>
            <a:r>
              <a:rPr lang="en-GB" sz="1800" b="1" dirty="0">
                <a:solidFill>
                  <a:srgbClr val="748EEC"/>
                </a:solidFill>
                <a:latin typeface="Abadi" panose="020B0604020104020204" pitchFamily="34" charset="0"/>
              </a:rPr>
              <a:t>Menu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3672C05-9343-4810-A9EB-5CF4678871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2358" y="955659"/>
            <a:ext cx="2709893" cy="552265"/>
          </a:xfrm>
        </p:spPr>
        <p:txBody>
          <a:bodyPr/>
          <a:lstStyle/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Starters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3E4BDF2-02EE-4C5B-93C5-D71AA7A023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16194" y="1955052"/>
            <a:ext cx="4486542" cy="2945654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100" b="1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  <a:ea typeface="Malgun Gothic Semilight" panose="020B0502040204020203" pitchFamily="34" charset="-128"/>
                <a:cs typeface="LilyUPC" panose="020B0502040204020203" pitchFamily="34" charset="-34"/>
              </a:rPr>
              <a:t>Trinity Twice-Baked Emmental Soufflé (v)  </a:t>
            </a:r>
            <a:r>
              <a:rPr lang="en-GB" sz="900" b="1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  <a:ea typeface="Malgun Gothic Semilight" panose="020B0502040204020203" pitchFamily="34" charset="-128"/>
                <a:cs typeface="LilyUPC" panose="020B0502040204020203" pitchFamily="34" charset="-34"/>
              </a:rPr>
              <a:t>11</a:t>
            </a:r>
            <a:endParaRPr lang="en-GB" sz="1100" b="1" dirty="0">
              <a:solidFill>
                <a:schemeClr val="bg1">
                  <a:lumMod val="95000"/>
                </a:schemeClr>
              </a:solidFill>
              <a:latin typeface="Abadi" panose="020B0604020104020204" pitchFamily="34" charset="0"/>
              <a:ea typeface="Malgun Gothic Semilight" panose="020B0502040204020203" pitchFamily="34" charset="-128"/>
              <a:cs typeface="LilyUPC" panose="020B0502040204020203" pitchFamily="34" charset="-34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100" b="1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  <a:ea typeface="Malgun Gothic Semilight" panose="020B0502040204020203" pitchFamily="34" charset="-128"/>
                <a:cs typeface="LilyUPC" panose="020B0502040204020203" pitchFamily="34" charset="-34"/>
              </a:rPr>
              <a:t>Yellowfin Tuna Tataki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100" b="1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  <a:ea typeface="Malgun Gothic Semilight" panose="020B0502040204020203" pitchFamily="34" charset="-128"/>
                <a:cs typeface="LilyUPC" panose="020B0502040204020203" pitchFamily="34" charset="-34"/>
              </a:rPr>
              <a:t>wasabi, crème fraiche, cucumber, coastal herbs</a:t>
            </a:r>
            <a:r>
              <a:rPr lang="en-GB" sz="900" b="1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  <a:ea typeface="Malgun Gothic Semilight" panose="020B0502040204020203" pitchFamily="34" charset="-128"/>
                <a:cs typeface="LilyUPC" panose="020B0502040204020203" pitchFamily="34" charset="-34"/>
              </a:rPr>
              <a:t> 9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100" b="1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  <a:ea typeface="Malgun Gothic Semilight" panose="020B0502040204020203" pitchFamily="34" charset="-128"/>
                <a:cs typeface="LilyUPC" panose="020B0502040204020203" pitchFamily="34" charset="-34"/>
              </a:rPr>
              <a:t>Gin Dried Sea Trout </a:t>
            </a:r>
            <a:r>
              <a:rPr lang="en-GB" sz="900" b="1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  <a:ea typeface="Malgun Gothic Semilight" panose="020B0502040204020203" pitchFamily="34" charset="-128"/>
                <a:cs typeface="LilyUPC" panose="020B0502040204020203" pitchFamily="34" charset="-34"/>
              </a:rPr>
              <a:t>12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100" b="1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  <a:ea typeface="Malgun Gothic Semilight" panose="020B0502040204020203" pitchFamily="34" charset="-128"/>
                <a:cs typeface="LilyUPC" panose="020B0502040204020203" pitchFamily="34" charset="-34"/>
              </a:rPr>
              <a:t>asparagus, grapefruit, slow-cooked lemon, apple emulsion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100" b="1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  <a:ea typeface="Malgun Gothic Semilight" panose="020B0502040204020203" pitchFamily="34" charset="-128"/>
                <a:cs typeface="LilyUPC" panose="020B0502040204020203" pitchFamily="34" charset="-34"/>
              </a:rPr>
              <a:t>Pressing of Duck Liver  pineapple, pistachio, spiced bread </a:t>
            </a:r>
            <a:r>
              <a:rPr lang="en-GB" sz="900" b="1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  <a:ea typeface="Malgun Gothic Semilight" panose="020B0502040204020203" pitchFamily="34" charset="-128"/>
                <a:cs typeface="LilyUPC" panose="020B0502040204020203" pitchFamily="34" charset="-34"/>
              </a:rPr>
              <a:t>24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100" b="1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  <a:ea typeface="Malgun Gothic Semilight" panose="020B0502040204020203" pitchFamily="34" charset="-128"/>
                <a:cs typeface="LilyUPC" panose="020B0502040204020203" pitchFamily="34" charset="-34"/>
              </a:rPr>
              <a:t>Caramelized King Scallops peas purée and sweet potatoes </a:t>
            </a:r>
            <a:r>
              <a:rPr lang="en-US" sz="900" b="1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  <a:ea typeface="Malgun Gothic Semilight" panose="020B0502040204020203" pitchFamily="34" charset="-128"/>
                <a:cs typeface="LilyUPC" panose="020B0502040204020203" pitchFamily="34" charset="-34"/>
              </a:rPr>
              <a:t>13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100" b="1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  <a:ea typeface="Malgun Gothic Semilight" panose="020B0502040204020203" pitchFamily="34" charset="-128"/>
                <a:cs typeface="LilyUPC" panose="020B0502040204020203" pitchFamily="34" charset="-34"/>
              </a:rPr>
              <a:t>Halloumi and Butternut Falafel (v) </a:t>
            </a:r>
            <a:r>
              <a:rPr lang="en-US" sz="900" b="1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  <a:ea typeface="Malgun Gothic Semilight" panose="020B0502040204020203" pitchFamily="34" charset="-128"/>
                <a:cs typeface="LilyUPC" panose="020B0502040204020203" pitchFamily="34" charset="-34"/>
              </a:rPr>
              <a:t>10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100" b="1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  <a:ea typeface="Malgun Gothic Semilight" panose="020B0502040204020203" pitchFamily="34" charset="-128"/>
                <a:cs typeface="LilyUPC" panose="020B0502040204020203" pitchFamily="34" charset="-34"/>
              </a:rPr>
              <a:t>red onion, quinoa, pomegranate, hummus, rocket salad </a:t>
            </a:r>
          </a:p>
          <a:p>
            <a:pPr marL="0" indent="0">
              <a:buNone/>
            </a:pPr>
            <a:endParaRPr lang="en-GB" sz="1400" dirty="0">
              <a:solidFill>
                <a:schemeClr val="bg1">
                  <a:lumMod val="95000"/>
                </a:schemeClr>
              </a:solidFill>
              <a:latin typeface="Abadi" panose="020B0604020104020204" pitchFamily="34" charset="0"/>
              <a:cs typeface="LilyUPC" panose="020B0502040204020203" pitchFamily="34" charset="-34"/>
            </a:endParaRP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6C6165C5-BC96-4F03-AE02-5FCD51BCB25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9222" y="589557"/>
            <a:ext cx="3150030" cy="552266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Main Course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AF0D4F51-1101-40DE-9C3B-C51AA77C8E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45492" y="1330959"/>
            <a:ext cx="6057132" cy="4054264"/>
          </a:xfrm>
        </p:spPr>
        <p:txBody>
          <a:bodyPr>
            <a:no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100" b="1" dirty="0">
              <a:solidFill>
                <a:schemeClr val="bg1"/>
              </a:solidFill>
              <a:latin typeface="Abadi" panose="020B0604020104020204" pitchFamily="34" charset="0"/>
              <a:ea typeface="Malgun Gothic Semilight" panose="020B0502040204020203" pitchFamily="34" charset="-128"/>
              <a:cs typeface="Malgun Gothic Semilight" panose="020B0502040204020203" pitchFamily="34" charset="-128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b="1" dirty="0">
                <a:solidFill>
                  <a:schemeClr val="bg1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28 days Aged Beef Fillet ~ fermented garlic mashed organic potatoes, red onion, artichoke, charred leek, café de Paris butter </a:t>
            </a:r>
            <a:r>
              <a:rPr lang="en-GB" sz="900" b="1" dirty="0">
                <a:solidFill>
                  <a:schemeClr val="bg1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38</a:t>
            </a:r>
            <a:r>
              <a:rPr lang="en-GB" sz="1100" b="1" dirty="0">
                <a:solidFill>
                  <a:schemeClr val="bg1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~~ </a:t>
            </a:r>
            <a:r>
              <a:rPr lang="fr-FR" sz="1100" b="1" dirty="0">
                <a:solidFill>
                  <a:schemeClr val="bg1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Coteaux Varois: Chateau La </a:t>
            </a:r>
            <a:r>
              <a:rPr lang="fr-FR" sz="1100" b="1" dirty="0" err="1">
                <a:solidFill>
                  <a:schemeClr val="bg1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Calisse</a:t>
            </a:r>
            <a:r>
              <a:rPr lang="fr-FR" sz="1100" b="1" dirty="0">
                <a:solidFill>
                  <a:schemeClr val="bg1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Patricia </a:t>
            </a:r>
            <a:r>
              <a:rPr lang="fr-FR" sz="1100" b="1" dirty="0" err="1">
                <a:solidFill>
                  <a:schemeClr val="bg1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Ortelli</a:t>
            </a:r>
            <a:r>
              <a:rPr lang="fr-FR" sz="1100" b="1" dirty="0">
                <a:solidFill>
                  <a:schemeClr val="bg1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Red 2017~~</a:t>
            </a:r>
            <a:endParaRPr lang="en-GB" sz="1100" dirty="0">
              <a:solidFill>
                <a:schemeClr val="bg1"/>
              </a:solidFill>
              <a:effectLst/>
              <a:latin typeface="Abadi" panose="020B0604020104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b="1" dirty="0">
                <a:solidFill>
                  <a:schemeClr val="bg1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Green Risotto (V) ~ baby Spinach, asparagus, peas, pesto, cavolo Nero, roasted seeds </a:t>
            </a:r>
            <a:r>
              <a:rPr lang="en-GB" sz="900" b="1" dirty="0">
                <a:solidFill>
                  <a:schemeClr val="bg1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19</a:t>
            </a:r>
            <a:endParaRPr lang="en-GB" sz="900" dirty="0">
              <a:solidFill>
                <a:schemeClr val="bg1"/>
              </a:solidFill>
              <a:effectLst/>
              <a:latin typeface="Abadi" panose="020B0604020104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b="1" dirty="0">
                <a:solidFill>
                  <a:schemeClr val="bg1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King Prawn, Mussel and Scallop Linguini ~ cherry tomatoes, asparagus, fresh dill cream sauce  </a:t>
            </a:r>
            <a:r>
              <a:rPr lang="en-GB" sz="900" b="1" dirty="0">
                <a:solidFill>
                  <a:schemeClr val="bg1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25</a:t>
            </a:r>
            <a:endParaRPr lang="en-GB" sz="900" dirty="0">
              <a:solidFill>
                <a:schemeClr val="bg1"/>
              </a:solidFill>
              <a:effectLst/>
              <a:latin typeface="Abadi" panose="020B0604020104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b="1" dirty="0">
                <a:solidFill>
                  <a:schemeClr val="bg1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Orange Duck Breast Confit ~ charred green onion, organic beetroots, carrot puree, Chef’s gravy </a:t>
            </a:r>
            <a:r>
              <a:rPr lang="en-GB" sz="900" b="1" dirty="0">
                <a:solidFill>
                  <a:schemeClr val="bg1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25</a:t>
            </a:r>
            <a:r>
              <a:rPr lang="en-GB" sz="1100" b="1" dirty="0">
                <a:solidFill>
                  <a:schemeClr val="bg1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~~ </a:t>
            </a:r>
            <a:r>
              <a:rPr lang="en-US" sz="1100" b="1" dirty="0">
                <a:solidFill>
                  <a:schemeClr val="bg1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Pinot Gris Grand Cru Hatschbourg, Joseph Cattin 2018~~</a:t>
            </a:r>
            <a:endParaRPr lang="en-GB" sz="1100" dirty="0">
              <a:solidFill>
                <a:schemeClr val="bg1"/>
              </a:solidFill>
              <a:effectLst/>
              <a:latin typeface="Abadi" panose="020B0604020104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b="1" dirty="0">
                <a:solidFill>
                  <a:schemeClr val="bg1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Pressed Belly Of Pork ~ rainbow beetroots and carrots, sautéed kale, red cabbage puree, blackcurrant sauce </a:t>
            </a:r>
            <a:r>
              <a:rPr lang="en-GB" sz="900" b="1" dirty="0">
                <a:solidFill>
                  <a:schemeClr val="bg1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21 </a:t>
            </a:r>
            <a:r>
              <a:rPr lang="en-GB" sz="1100" b="1" dirty="0">
                <a:solidFill>
                  <a:schemeClr val="bg1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~~</a:t>
            </a:r>
            <a:r>
              <a:rPr lang="fr-FR" sz="1100" b="1" dirty="0">
                <a:solidFill>
                  <a:schemeClr val="bg1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Domaine Caroline Bellavoine, Bourgogne Pinot Noir ~~</a:t>
            </a:r>
            <a:endParaRPr lang="en-GB" sz="1100" dirty="0">
              <a:solidFill>
                <a:schemeClr val="bg1"/>
              </a:solidFill>
              <a:effectLst/>
              <a:latin typeface="Abadi" panose="020B0604020104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b="1" dirty="0">
                <a:solidFill>
                  <a:schemeClr val="bg1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Provencal Vegetable Lasagne (V) ~ grilled camembert, pesto </a:t>
            </a:r>
            <a:r>
              <a:rPr lang="en-GB" sz="900" b="1" dirty="0">
                <a:solidFill>
                  <a:schemeClr val="bg1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21 </a:t>
            </a:r>
            <a:r>
              <a:rPr lang="en-GB" sz="1100" b="1" dirty="0">
                <a:solidFill>
                  <a:schemeClr val="bg1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~~ </a:t>
            </a:r>
            <a:r>
              <a:rPr lang="it-IT" sz="1100" b="1" dirty="0">
                <a:solidFill>
                  <a:schemeClr val="bg1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Nero d'Avola La Ferla, Sicilia 2019~~</a:t>
            </a:r>
            <a:endParaRPr lang="en-GB" sz="1100" dirty="0">
              <a:solidFill>
                <a:schemeClr val="bg1"/>
              </a:solidFill>
              <a:effectLst/>
              <a:latin typeface="Abadi" panose="020B0604020104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b="1" dirty="0">
                <a:solidFill>
                  <a:schemeClr val="bg1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Steamed Mussels ~ Chilli &amp; Garlic Cream Sauce, Fresh Herbs, Charred Lemon, Served with Homemade Soda Bread  </a:t>
            </a:r>
            <a:r>
              <a:rPr lang="en-GB" sz="900" b="1" dirty="0">
                <a:solidFill>
                  <a:schemeClr val="bg1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21</a:t>
            </a:r>
            <a:endParaRPr lang="en-GB" sz="900" dirty="0">
              <a:solidFill>
                <a:schemeClr val="bg1"/>
              </a:solidFill>
              <a:effectLst/>
              <a:latin typeface="Abadi" panose="020B0604020104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b="1" dirty="0">
                <a:solidFill>
                  <a:schemeClr val="bg1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Trinity Signature Battered Cod ~ rustic Chunky Chips, Garden Pea Purée, Homemade Tartar Sauce, Charred Lemon  </a:t>
            </a:r>
            <a:r>
              <a:rPr lang="en-GB" sz="900" b="1" dirty="0">
                <a:solidFill>
                  <a:schemeClr val="bg1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20</a:t>
            </a:r>
            <a:endParaRPr lang="en-GB" sz="900" dirty="0">
              <a:solidFill>
                <a:schemeClr val="bg1"/>
              </a:solidFill>
              <a:effectLst/>
              <a:latin typeface="Abadi" panose="020B0604020104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en-GB" sz="1100" dirty="0">
              <a:solidFill>
                <a:schemeClr val="bg1"/>
              </a:solidFill>
              <a:latin typeface="Abadi" panose="020B0604020104020204" pitchFamily="34" charset="0"/>
            </a:endParaRPr>
          </a:p>
        </p:txBody>
      </p:sp>
      <p:pic>
        <p:nvPicPr>
          <p:cNvPr id="14" name="Picture 13" descr="Logo&#10;&#10;Description automatically generated">
            <a:extLst>
              <a:ext uri="{FF2B5EF4-FFF2-40B4-BE49-F238E27FC236}">
                <a16:creationId xmlns:a16="http://schemas.microsoft.com/office/drawing/2014/main" id="{C2918645-AF22-4D4C-8E3F-42BAA55EE15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1117" y="81894"/>
            <a:ext cx="1803594" cy="1187966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BE139CDB-4118-44C9-8E91-95CD20D622F8}"/>
              </a:ext>
            </a:extLst>
          </p:cNvPr>
          <p:cNvSpPr txBox="1"/>
          <p:nvPr/>
        </p:nvSpPr>
        <p:spPr>
          <a:xfrm>
            <a:off x="316194" y="5347834"/>
            <a:ext cx="3794333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="1" dirty="0">
                <a:solidFill>
                  <a:srgbClr val="FFFEE6"/>
                </a:solidFill>
                <a:latin typeface="Abadi" panose="020B0604020104020204" pitchFamily="34" charset="0"/>
              </a:rPr>
              <a:t>INVISIBLE CHIPS 0% fat 100% charity Purchase a portion of Invisible Chips and you’ll be helping to support people working in hospitality whose livelihoods are disappearing. To find out more the Invisible Chips campaign, speak to a member of the team today. Thank you for your support. </a:t>
            </a:r>
            <a:r>
              <a:rPr lang="en-US" sz="1400" b="1" dirty="0">
                <a:solidFill>
                  <a:srgbClr val="FFFEE6"/>
                </a:solidFill>
                <a:latin typeface="Abadi" panose="020B0604020104020204" pitchFamily="34" charset="0"/>
              </a:rPr>
              <a:t>3</a:t>
            </a:r>
            <a:endParaRPr lang="en-GB" sz="1400" b="1" dirty="0">
              <a:solidFill>
                <a:srgbClr val="FFFEE6"/>
              </a:solidFill>
              <a:latin typeface="Abadi" panose="020B0604020104020204" pitchFamily="34" charset="0"/>
            </a:endParaRPr>
          </a:p>
        </p:txBody>
      </p:sp>
      <p:pic>
        <p:nvPicPr>
          <p:cNvPr id="18" name="Picture 17" descr="A group of strawberries&#10;&#10;Description automatically generated with medium confidence">
            <a:extLst>
              <a:ext uri="{FF2B5EF4-FFF2-40B4-BE49-F238E27FC236}">
                <a16:creationId xmlns:a16="http://schemas.microsoft.com/office/drawing/2014/main" id="{13D21337-DF53-4167-ADCB-2EC4F0AA0C60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18760" y="19433"/>
            <a:ext cx="2748897" cy="1698540"/>
          </a:xfrm>
          <a:prstGeom prst="rect">
            <a:avLst/>
          </a:prstGeom>
          <a:effectLst>
            <a:softEdge rad="12700"/>
          </a:effec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F0F912A6-B3B5-4EBB-8326-1B03838136EA}"/>
              </a:ext>
            </a:extLst>
          </p:cNvPr>
          <p:cNvSpPr txBox="1"/>
          <p:nvPr/>
        </p:nvSpPr>
        <p:spPr>
          <a:xfrm>
            <a:off x="4096373" y="1993698"/>
            <a:ext cx="1803594" cy="1894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CCFFFF"/>
                </a:solidFill>
                <a:latin typeface="Abadi" panose="020B0604020104020204" pitchFamily="34" charset="0"/>
              </a:rPr>
              <a:t>Sides</a:t>
            </a:r>
            <a:endParaRPr lang="en-GB" sz="900" dirty="0">
              <a:solidFill>
                <a:srgbClr val="CCFFFF"/>
              </a:solidFill>
              <a:latin typeface="Abadi" panose="020B0604020104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sz="900" dirty="0">
                <a:solidFill>
                  <a:srgbClr val="CCFFFF"/>
                </a:solidFill>
                <a:latin typeface="Abadi" panose="020B0604020104020204" pitchFamily="34" charset="0"/>
              </a:rPr>
              <a:t>RUSTIC CHUNKY CHIPS ~ 5.5</a:t>
            </a:r>
          </a:p>
          <a:p>
            <a:pPr algn="ctr">
              <a:lnSpc>
                <a:spcPct val="150000"/>
              </a:lnSpc>
            </a:pPr>
            <a:r>
              <a:rPr lang="en-GB" sz="900" dirty="0">
                <a:solidFill>
                  <a:srgbClr val="CCFFFF"/>
                </a:solidFill>
                <a:latin typeface="Abadi" panose="020B0604020104020204" pitchFamily="34" charset="0"/>
              </a:rPr>
              <a:t>SWEET POTATO FRIES ~ 5.5 </a:t>
            </a:r>
          </a:p>
          <a:p>
            <a:pPr algn="ctr">
              <a:lnSpc>
                <a:spcPct val="150000"/>
              </a:lnSpc>
            </a:pPr>
            <a:r>
              <a:rPr lang="en-GB" sz="900" dirty="0">
                <a:solidFill>
                  <a:srgbClr val="CCFFFF"/>
                </a:solidFill>
                <a:latin typeface="Abadi" panose="020B0604020104020204" pitchFamily="34" charset="0"/>
              </a:rPr>
              <a:t>HALLOUMI FRIES ~ 6 SAUTÉED KALE &amp; ALMONDS ~ 5 STEAMED TENDERSTEM BROCCOLI ~ 5 DRESSED SEASONAL SALAD ~ 5.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F5FBF5C-4849-48BA-849F-FAD81F1E411B}"/>
              </a:ext>
            </a:extLst>
          </p:cNvPr>
          <p:cNvSpPr txBox="1"/>
          <p:nvPr/>
        </p:nvSpPr>
        <p:spPr>
          <a:xfrm>
            <a:off x="4319193" y="4042965"/>
            <a:ext cx="1366284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chemeClr val="bg1"/>
                </a:solidFill>
                <a:latin typeface="Abadi" panose="020B0604020104020204" pitchFamily="34" charset="0"/>
              </a:rPr>
              <a:t>Children’s menu and drinks15</a:t>
            </a:r>
          </a:p>
          <a:p>
            <a:pPr algn="ctr"/>
            <a:r>
              <a:rPr lang="en-GB" sz="1400" dirty="0">
                <a:solidFill>
                  <a:schemeClr val="bg1"/>
                </a:solidFill>
                <a:latin typeface="Abadi" panose="020B0604020104020204" pitchFamily="34" charset="0"/>
              </a:rPr>
              <a:t> </a:t>
            </a:r>
            <a:r>
              <a:rPr lang="en-GB" sz="1400" i="1" dirty="0">
                <a:solidFill>
                  <a:schemeClr val="bg1"/>
                </a:solidFill>
                <a:latin typeface="Abadi" panose="020B0604020104020204" pitchFamily="34" charset="0"/>
              </a:rPr>
              <a:t>available on request </a:t>
            </a:r>
            <a:endParaRPr lang="en-GB" sz="1400" i="1" dirty="0">
              <a:latin typeface="Abadi" panose="020B0604020104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2C37628-7F3F-4FD2-A9BD-1DCDC5261DBE}"/>
              </a:ext>
            </a:extLst>
          </p:cNvPr>
          <p:cNvSpPr txBox="1"/>
          <p:nvPr/>
        </p:nvSpPr>
        <p:spPr>
          <a:xfrm>
            <a:off x="316194" y="38297"/>
            <a:ext cx="36771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bg1">
                  <a:lumMod val="95000"/>
                </a:schemeClr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900" b="1" i="0" u="none" strike="noStrike" cap="none" normalizeH="0" baseline="0" dirty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latin typeface="Arial" panose="020B0604020202020204" pitchFamily="34" charset="0"/>
                <a:ea typeface="helvetica neue"/>
              </a:rPr>
              <a:t>358 Oystermouth Road, West Glamorgan, Swansea, SA1 3UL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900" b="1" i="0" u="none" strike="noStrike" cap="none" normalizeH="0" baseline="0" dirty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latin typeface="Arial" panose="020B0604020202020204" pitchFamily="34" charset="0"/>
                <a:ea typeface="helvetica neue"/>
              </a:rPr>
              <a:t>Phone: (01792) 652148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900" b="1" i="0" u="none" strike="noStrike" cap="none" normalizeH="0" baseline="0" dirty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latin typeface="Arial" panose="020B0604020202020204" pitchFamily="34" charset="0"/>
                <a:ea typeface="helvetica neue"/>
              </a:rPr>
              <a:t>contact@trinityhr.co.uk</a:t>
            </a:r>
          </a:p>
          <a:p>
            <a:endParaRPr lang="en-GB" sz="1100" dirty="0"/>
          </a:p>
        </p:txBody>
      </p:sp>
      <p:pic>
        <p:nvPicPr>
          <p:cNvPr id="24" name="Picture 23" descr="Text&#10;&#10;Description automatically generated with medium confidence">
            <a:extLst>
              <a:ext uri="{FF2B5EF4-FFF2-40B4-BE49-F238E27FC236}">
                <a16:creationId xmlns:a16="http://schemas.microsoft.com/office/drawing/2014/main" id="{806E50F3-1986-4ED8-B269-3E5D63C9DC0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3261" y="5367738"/>
            <a:ext cx="720853" cy="883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95216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4F934246-ACAB-4C6B-8413-7DA38BF76814}"/>
              </a:ext>
            </a:extLst>
          </p:cNvPr>
          <p:cNvSpPr/>
          <p:nvPr/>
        </p:nvSpPr>
        <p:spPr>
          <a:xfrm>
            <a:off x="6451289" y="2862990"/>
            <a:ext cx="2211937" cy="19141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5CEC94B-F525-400F-82FA-1D060593A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678"/>
            <a:ext cx="12192000" cy="6853322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37D739-37AF-4D97-AA69-7456F18461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43688" y="411302"/>
            <a:ext cx="1450485" cy="453940"/>
          </a:xfrm>
        </p:spPr>
        <p:txBody>
          <a:bodyPr>
            <a:normAutofit lnSpcReduction="10000"/>
          </a:bodyPr>
          <a:lstStyle/>
          <a:p>
            <a:r>
              <a:rPr lang="en-GB" sz="2600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</a:rPr>
              <a:t>Desserts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991681-FF64-42B5-AD3F-7EA809326E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4381" y="1207296"/>
            <a:ext cx="5415282" cy="3433069"/>
          </a:xfrm>
        </p:spPr>
        <p:txBody>
          <a:bodyPr>
            <a:normAutofit fontScale="5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1900" b="1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Banana and Hazelnuts Cheesecake 10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900" b="1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Mascarpone, praline and espresso éclair  8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900" b="1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Chunky monkey ~ nutty chocolate brownie and vanilla ice cream 9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900" b="1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Pineapple Carpaccio coconut sorbet ~ lemongrass, passion fruit 12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1900" b="1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Deconstructed Eton Mess ~ Chantilly cream, strawberries, fruit jelly &amp; meringue 8</a:t>
            </a:r>
            <a:endParaRPr lang="en-GB" sz="1900" b="1" dirty="0">
              <a:solidFill>
                <a:schemeClr val="bg1">
                  <a:lumMod val="95000"/>
                </a:schemeClr>
              </a:solidFill>
              <a:latin typeface="Abadi" panose="020B0604020104020204" pitchFamily="34" charset="0"/>
              <a:ea typeface="Malgun Gothic Semilight" panose="020B0502040204020203" pitchFamily="34" charset="-128"/>
              <a:cs typeface="Malgun Gothic Semilight" panose="020B0502040204020203" pitchFamily="34" charset="-128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1900" b="1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Café Gourmand with Macarons ~ hazelnut tart, pistachio ice-cream, macarons, espresso coffee. 9</a:t>
            </a:r>
          </a:p>
          <a:p>
            <a:pPr marL="0" indent="0">
              <a:lnSpc>
                <a:spcPct val="120000"/>
              </a:lnSpc>
              <a:buNone/>
            </a:pPr>
            <a:endParaRPr lang="en-GB" sz="1100" dirty="0">
              <a:solidFill>
                <a:schemeClr val="bg1">
                  <a:lumMod val="95000"/>
                </a:schemeClr>
              </a:solidFill>
              <a:latin typeface="Abadi" panose="020B060402010402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E51220-12F0-414F-B9A7-ED479A0AEC4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1484905" y="2924594"/>
            <a:ext cx="2768050" cy="616454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</a:rPr>
              <a:t>Wine</a:t>
            </a:r>
          </a:p>
          <a:p>
            <a:pPr algn="ctr"/>
            <a:r>
              <a:rPr lang="en-GB" sz="800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</a:rPr>
              <a:t>75cl Bottles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8792CB-8FF4-4300-83A8-E834B1AD6AE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64079" y="3716937"/>
            <a:ext cx="5480303" cy="2803070"/>
          </a:xfrm>
        </p:spPr>
        <p:txBody>
          <a:bodyPr>
            <a:normAutofit fontScale="55000" lnSpcReduction="2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kern="1800" dirty="0">
                <a:solidFill>
                  <a:srgbClr val="FFFFFF"/>
                </a:solidFill>
                <a:effectLst/>
                <a:latin typeface="Abadi" panose="020B06040201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Coteaux Varois: Chateau La Calisse Patricia Ortelli Red 2017   </a:t>
            </a:r>
            <a:r>
              <a:rPr lang="en-GB" sz="1600" kern="1800" dirty="0">
                <a:solidFill>
                  <a:srgbClr val="FFFFFF"/>
                </a:solidFill>
                <a:effectLst/>
                <a:latin typeface="Abadi" panose="020B06040201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32</a:t>
            </a:r>
            <a:r>
              <a:rPr lang="en-GB" sz="1600" b="1" kern="1800" dirty="0">
                <a:solidFill>
                  <a:srgbClr val="FFFFFF"/>
                </a:solidFill>
                <a:effectLst/>
                <a:latin typeface="Abadi" panose="020B06040201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b="1" kern="1800" dirty="0">
                <a:solidFill>
                  <a:srgbClr val="FFFFFF"/>
                </a:solidFill>
                <a:effectLst/>
                <a:latin typeface="Abadi" panose="020B06040201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~~</a:t>
            </a:r>
            <a:r>
              <a:rPr lang="en-GB" sz="1800" spc="15" dirty="0">
                <a:solidFill>
                  <a:srgbClr val="FFFFFF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persistent and strong aromas of raspberries and liquorice with a smooth </a:t>
            </a:r>
            <a:r>
              <a:rPr lang="en-GB" sz="1800" spc="15" dirty="0">
                <a:solidFill>
                  <a:schemeClr val="bg1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finish.</a:t>
            </a:r>
            <a:r>
              <a:rPr lang="en-GB" sz="1800" dirty="0">
                <a:solidFill>
                  <a:schemeClr val="bg1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14.5%~~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fr-FR" sz="1800" b="1" dirty="0">
                <a:solidFill>
                  <a:srgbClr val="FFFFFF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Domaine Caroline Bellavoine, Bourgogne Pinot Noir 2020  </a:t>
            </a:r>
            <a:r>
              <a:rPr lang="fr-FR" sz="1600" b="1" dirty="0">
                <a:solidFill>
                  <a:srgbClr val="FFFFFF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fr-FR" sz="1600" dirty="0">
                <a:solidFill>
                  <a:srgbClr val="FFFFFF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23</a:t>
            </a:r>
            <a:r>
              <a:rPr lang="fr-FR" sz="1600" b="1" dirty="0">
                <a:solidFill>
                  <a:srgbClr val="FFFFFF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fr-FR" sz="1800" b="1" dirty="0">
                <a:solidFill>
                  <a:srgbClr val="FFFFFF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~~</a:t>
            </a:r>
            <a:r>
              <a:rPr lang="en-GB" sz="1800" dirty="0">
                <a:solidFill>
                  <a:srgbClr val="FFFFFF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black-cherry fruit aromas and a rich and full palate with a fresh finish 14% ~~</a:t>
            </a:r>
            <a:endParaRPr lang="en-GB" sz="1800" dirty="0">
              <a:effectLst/>
              <a:latin typeface="Abadi" panose="020B0604020104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spcAft>
                <a:spcPts val="500"/>
              </a:spcAft>
              <a:buNone/>
            </a:pPr>
            <a:r>
              <a:rPr lang="en-GB" sz="1800" b="1" dirty="0">
                <a:solidFill>
                  <a:srgbClr val="FFFFFF"/>
                </a:solidFill>
                <a:effectLst/>
                <a:latin typeface="Abadi" panose="020B0604020104020204" pitchFamily="34" charset="0"/>
                <a:ea typeface="Times New Roman" panose="02020603050405020304" pitchFamily="18" charset="0"/>
              </a:rPr>
              <a:t>Monopole Classico Blanco, Rioja 2016  </a:t>
            </a:r>
            <a:r>
              <a:rPr lang="en-GB" sz="1600" b="0" dirty="0">
                <a:solidFill>
                  <a:srgbClr val="FFFFFF"/>
                </a:solidFill>
                <a:effectLst/>
                <a:latin typeface="Abadi" panose="020B0604020104020204" pitchFamily="34" charset="0"/>
                <a:ea typeface="Times New Roman" panose="02020603050405020304" pitchFamily="18" charset="0"/>
              </a:rPr>
              <a:t>22</a:t>
            </a:r>
            <a:r>
              <a:rPr lang="en-GB" sz="1600" b="1" dirty="0">
                <a:solidFill>
                  <a:srgbClr val="FFFFFF"/>
                </a:solidFill>
                <a:effectLst/>
                <a:latin typeface="Abadi" panose="020B0604020104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b="1" dirty="0">
                <a:solidFill>
                  <a:srgbClr val="FFFFFF"/>
                </a:solidFill>
                <a:effectLst/>
                <a:latin typeface="Abadi" panose="020B0604020104020204" pitchFamily="34" charset="0"/>
                <a:ea typeface="Times New Roman" panose="02020603050405020304" pitchFamily="18" charset="0"/>
              </a:rPr>
              <a:t>~~ </a:t>
            </a:r>
            <a:r>
              <a:rPr lang="en-GB" sz="1800" b="0" dirty="0">
                <a:solidFill>
                  <a:schemeClr val="bg1"/>
                </a:solidFill>
                <a:effectLst/>
                <a:latin typeface="Abadi" panose="020B0604020104020204" pitchFamily="34" charset="0"/>
                <a:ea typeface="Times New Roman" panose="02020603050405020304" pitchFamily="18" charset="0"/>
              </a:rPr>
              <a:t>aromatic, nutty and fresh white Rioja with wonderful texture and length and a salty quality.</a:t>
            </a:r>
            <a:r>
              <a:rPr lang="en-GB" sz="1800" b="1" dirty="0">
                <a:solidFill>
                  <a:schemeClr val="bg1"/>
                </a:solidFill>
                <a:effectLst/>
                <a:latin typeface="Abadi" panose="020B0604020104020204" pitchFamily="34" charset="0"/>
                <a:ea typeface="Times New Roman" panose="02020603050405020304" pitchFamily="18" charset="0"/>
              </a:rPr>
              <a:t>13,5%~~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it-IT" sz="1800" b="1" dirty="0">
                <a:solidFill>
                  <a:srgbClr val="FFFFFF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Nero d'Avola La Ferla, Sicilia 2019 </a:t>
            </a:r>
            <a:r>
              <a:rPr lang="it-IT" sz="1600" dirty="0">
                <a:solidFill>
                  <a:srgbClr val="FFFFFF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17</a:t>
            </a:r>
            <a:r>
              <a:rPr lang="it-IT" sz="1600" b="1" dirty="0">
                <a:solidFill>
                  <a:srgbClr val="FFFFFF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it-IT" sz="1800" b="1" dirty="0">
                <a:solidFill>
                  <a:srgbClr val="FFFFFF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~~</a:t>
            </a:r>
            <a:r>
              <a:rPr lang="en-GB" sz="1800" dirty="0">
                <a:solidFill>
                  <a:srgbClr val="FFFFFF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juicy red, soft,cherry and plum flavours</a:t>
            </a:r>
            <a:r>
              <a:rPr lang="en-GB" sz="1800" dirty="0">
                <a:solidFill>
                  <a:schemeClr val="bg1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13%~~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800" b="1" dirty="0">
                <a:solidFill>
                  <a:srgbClr val="FFFFFF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Pinot Gris Grand Cru Hatschbourg, Joseph Cattin 2018 </a:t>
            </a:r>
            <a:r>
              <a:rPr lang="en-US" sz="1600" dirty="0">
                <a:solidFill>
                  <a:srgbClr val="FFFFFF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19 </a:t>
            </a:r>
            <a:r>
              <a:rPr lang="en-US" sz="1800" b="1" dirty="0">
                <a:solidFill>
                  <a:srgbClr val="FFFFFF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~~</a:t>
            </a:r>
            <a:r>
              <a:rPr lang="en-GB" sz="1800" dirty="0">
                <a:solidFill>
                  <a:srgbClr val="FFFFFF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rich with notes of honey and </a:t>
            </a:r>
            <a:r>
              <a:rPr lang="en-GB" sz="1800" dirty="0">
                <a:solidFill>
                  <a:schemeClr val="bg1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pear 14%~~</a:t>
            </a:r>
          </a:p>
          <a:p>
            <a:pPr marL="0" indent="0">
              <a:lnSpc>
                <a:spcPct val="107000"/>
              </a:lnSpc>
              <a:spcAft>
                <a:spcPts val="1125"/>
              </a:spcAft>
              <a:buNone/>
            </a:pPr>
            <a:r>
              <a:rPr lang="en-GB" sz="1800" b="1" dirty="0">
                <a:solidFill>
                  <a:srgbClr val="FFFFFF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Touraine Rosé, Domaine des Echardières 2021 </a:t>
            </a:r>
            <a:r>
              <a:rPr lang="en-GB" sz="1600" dirty="0">
                <a:solidFill>
                  <a:srgbClr val="FFFFFF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18</a:t>
            </a:r>
            <a:r>
              <a:rPr lang="en-GB" sz="1600" b="1" dirty="0">
                <a:solidFill>
                  <a:srgbClr val="FFFFFF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800" b="1" dirty="0">
                <a:solidFill>
                  <a:srgbClr val="FFFFFF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~~</a:t>
            </a:r>
            <a:r>
              <a:rPr lang="en-GB" sz="1800" dirty="0">
                <a:solidFill>
                  <a:srgbClr val="FFFFFF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bright, crisp and refreshing with a tannic </a:t>
            </a:r>
            <a:r>
              <a:rPr lang="en-GB" sz="1800" dirty="0">
                <a:solidFill>
                  <a:schemeClr val="bg1"/>
                </a:solidFill>
                <a:effectLst/>
                <a:latin typeface="Abadi" panose="020B06040201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structure 12%~~</a:t>
            </a:r>
            <a:endParaRPr lang="en-GB" sz="1800" dirty="0">
              <a:solidFill>
                <a:schemeClr val="bg1">
                  <a:lumMod val="95000"/>
                </a:schemeClr>
              </a:solidFill>
              <a:effectLst/>
              <a:latin typeface="Abadi" panose="020B0604020104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1125"/>
              </a:spcAft>
              <a:buNone/>
            </a:pPr>
            <a:endParaRPr lang="en-GB" sz="1000" dirty="0">
              <a:solidFill>
                <a:schemeClr val="bg1">
                  <a:lumMod val="95000"/>
                </a:schemeClr>
              </a:solidFill>
              <a:latin typeface="Abadi" panose="020B0604020104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1125"/>
              </a:spcAft>
              <a:buNone/>
            </a:pPr>
            <a:endParaRPr lang="en-GB" sz="1800" dirty="0">
              <a:solidFill>
                <a:schemeClr val="bg1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10" name="Picture Placeholder 36" descr="three macarons">
            <a:extLst>
              <a:ext uri="{FF2B5EF4-FFF2-40B4-BE49-F238E27FC236}">
                <a16:creationId xmlns:a16="http://schemas.microsoft.com/office/drawing/2014/main" id="{FC7F4001-3073-43E0-A67C-33A42600951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2" r="52"/>
          <a:stretch/>
        </p:blipFill>
        <p:spPr>
          <a:xfrm>
            <a:off x="3432805" y="0"/>
            <a:ext cx="2307365" cy="169901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softEdge rad="317500"/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3FED815-ECCC-4D27-B11A-556C8037409B}"/>
              </a:ext>
            </a:extLst>
          </p:cNvPr>
          <p:cNvSpPr txBox="1"/>
          <p:nvPr/>
        </p:nvSpPr>
        <p:spPr>
          <a:xfrm>
            <a:off x="6292795" y="6138907"/>
            <a:ext cx="52316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" dirty="0">
                <a:solidFill>
                  <a:schemeClr val="bg1"/>
                </a:solidFill>
                <a:latin typeface="Abadi" panose="020B0604020104020204" pitchFamily="34" charset="0"/>
              </a:rPr>
              <a:t>Should you have any concerns about food allergens or have any food intolerances, please give us a call  before ordering your food or drink so we can accommodate your dietary requirements. We can provide an allergen chart for all of our dishes if requested.</a:t>
            </a:r>
          </a:p>
          <a:p>
            <a:pPr algn="r"/>
            <a:r>
              <a:rPr lang="en-GB" sz="800" dirty="0">
                <a:solidFill>
                  <a:schemeClr val="bg1"/>
                </a:solidFill>
                <a:latin typeface="Abadi" panose="020B0604020104020204" pitchFamily="34" charset="0"/>
              </a:rPr>
              <a:t>Please find caloric content of food as well as allergen content of each dish by scanning the QR code.</a:t>
            </a:r>
          </a:p>
          <a:p>
            <a:pPr algn="r"/>
            <a:endParaRPr lang="en-GB" sz="8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B9732B9-6731-4EBE-86D6-1B906EBDC673}"/>
              </a:ext>
            </a:extLst>
          </p:cNvPr>
          <p:cNvSpPr txBox="1"/>
          <p:nvPr/>
        </p:nvSpPr>
        <p:spPr>
          <a:xfrm>
            <a:off x="6304044" y="399292"/>
            <a:ext cx="2846258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Abadi" panose="020B0604020104020204" pitchFamily="34" charset="0"/>
              </a:rPr>
              <a:t>Alcoholic drinks</a:t>
            </a:r>
          </a:p>
          <a:p>
            <a:endParaRPr lang="en-GB" sz="2400" b="1" dirty="0">
              <a:solidFill>
                <a:schemeClr val="bg1"/>
              </a:solidFill>
              <a:latin typeface="Abadi" panose="020B0604020104020204" pitchFamily="34" charset="0"/>
            </a:endParaRPr>
          </a:p>
          <a:p>
            <a:endParaRPr lang="en-GB" sz="1000" b="1" dirty="0">
              <a:solidFill>
                <a:schemeClr val="bg1"/>
              </a:solidFill>
              <a:latin typeface="Abadi" panose="020B0604020104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9677884-F33C-4D87-936B-5C5F975B143E}"/>
              </a:ext>
            </a:extLst>
          </p:cNvPr>
          <p:cNvSpPr txBox="1"/>
          <p:nvPr/>
        </p:nvSpPr>
        <p:spPr>
          <a:xfrm>
            <a:off x="6292795" y="1018165"/>
            <a:ext cx="3614871" cy="12157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Abadi" panose="020B0604020104020204" pitchFamily="34" charset="0"/>
              </a:rPr>
              <a:t>Peroni 5%  (440 ml bottle) 5</a:t>
            </a:r>
          </a:p>
          <a:p>
            <a:r>
              <a:rPr lang="en-GB" sz="1100" dirty="0">
                <a:solidFill>
                  <a:schemeClr val="bg1"/>
                </a:solidFill>
                <a:latin typeface="Abadi" panose="020B0604020104020204" pitchFamily="34" charset="0"/>
              </a:rPr>
              <a:t>Corona 4,5% (440ml bottle) 5</a:t>
            </a:r>
          </a:p>
          <a:p>
            <a:r>
              <a:rPr lang="en-GB" sz="1100" dirty="0">
                <a:solidFill>
                  <a:schemeClr val="bg1"/>
                </a:solidFill>
                <a:latin typeface="Abadi" panose="020B0604020104020204" pitchFamily="34" charset="0"/>
              </a:rPr>
              <a:t>Staropramen 5% (440 ml bottle) 4.9</a:t>
            </a:r>
          </a:p>
          <a:p>
            <a:r>
              <a:rPr lang="en-GB" sz="1100" dirty="0">
                <a:solidFill>
                  <a:schemeClr val="bg1"/>
                </a:solidFill>
                <a:latin typeface="Abadi" panose="020B0604020104020204" pitchFamily="34" charset="0"/>
              </a:rPr>
              <a:t>Rekorderlig Strawberry 4,5% (500 ml bottle) 6</a:t>
            </a:r>
          </a:p>
          <a:p>
            <a:r>
              <a:rPr lang="en-GB" sz="1100" dirty="0">
                <a:solidFill>
                  <a:schemeClr val="bg1"/>
                </a:solidFill>
                <a:latin typeface="Abadi" panose="020B0604020104020204" pitchFamily="34" charset="0"/>
              </a:rPr>
              <a:t>Whiskey mixers (Jack Daniels) 5%-7% 330ml 7</a:t>
            </a:r>
          </a:p>
          <a:p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4BDBAA6-3824-4F79-A7F0-6AC52F63C6F1}"/>
              </a:ext>
            </a:extLst>
          </p:cNvPr>
          <p:cNvSpPr txBox="1"/>
          <p:nvPr/>
        </p:nvSpPr>
        <p:spPr>
          <a:xfrm>
            <a:off x="9634297" y="624215"/>
            <a:ext cx="2457587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solidFill>
                <a:schemeClr val="bg1"/>
              </a:solidFill>
              <a:latin typeface="Abadi" panose="020B0604020104020204" pitchFamily="34" charset="0"/>
            </a:endParaRPr>
          </a:p>
          <a:p>
            <a:r>
              <a:rPr lang="en-GB" sz="1300" dirty="0">
                <a:solidFill>
                  <a:schemeClr val="bg1"/>
                </a:solidFill>
              </a:rPr>
              <a:t>Coke and Coke Zero 330ml 3</a:t>
            </a:r>
          </a:p>
          <a:p>
            <a:r>
              <a:rPr lang="en-GB" sz="1300" dirty="0">
                <a:solidFill>
                  <a:schemeClr val="bg1"/>
                </a:solidFill>
              </a:rPr>
              <a:t>Fanta and Fanta zero 330ml 3</a:t>
            </a:r>
          </a:p>
          <a:p>
            <a:r>
              <a:rPr lang="en-GB" sz="1300" dirty="0">
                <a:solidFill>
                  <a:schemeClr val="bg1"/>
                </a:solidFill>
              </a:rPr>
              <a:t>Sprite Lemonade 330ml 3</a:t>
            </a:r>
          </a:p>
          <a:p>
            <a:r>
              <a:rPr lang="en-GB" sz="1300" dirty="0">
                <a:solidFill>
                  <a:schemeClr val="bg1"/>
                </a:solidFill>
              </a:rPr>
              <a:t>Orange juice 330 ml 3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23" name="Picture 22" descr="Text&#10;&#10;Description automatically generated">
            <a:extLst>
              <a:ext uri="{FF2B5EF4-FFF2-40B4-BE49-F238E27FC236}">
                <a16:creationId xmlns:a16="http://schemas.microsoft.com/office/drawing/2014/main" id="{85585077-5AEC-49FC-B314-E29DD287329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2795" y="5579529"/>
            <a:ext cx="5857901" cy="520611"/>
          </a:xfrm>
          <a:prstGeom prst="rect">
            <a:avLst/>
          </a:prstGeom>
        </p:spPr>
      </p:pic>
      <p:pic>
        <p:nvPicPr>
          <p:cNvPr id="28" name="Picture 27" descr="Qr code&#10;&#10;Description automatically generated">
            <a:extLst>
              <a:ext uri="{FF2B5EF4-FFF2-40B4-BE49-F238E27FC236}">
                <a16:creationId xmlns:a16="http://schemas.microsoft.com/office/drawing/2014/main" id="{9A7F2F11-E873-4A9F-94E7-87049AABA96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29881" y="6168662"/>
            <a:ext cx="620815" cy="620815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698F4635-D2B0-4DCC-B9D5-96AC9218ADCA}"/>
              </a:ext>
            </a:extLst>
          </p:cNvPr>
          <p:cNvSpPr txBox="1"/>
          <p:nvPr/>
        </p:nvSpPr>
        <p:spPr>
          <a:xfrm>
            <a:off x="6292794" y="4944542"/>
            <a:ext cx="58992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200" dirty="0">
                <a:solidFill>
                  <a:schemeClr val="bg1"/>
                </a:solidFill>
                <a:latin typeface="Abadi" panose="020B0604020104020204" pitchFamily="34" charset="0"/>
              </a:rPr>
              <a:t>We would love to hear from you with suggestions, opinions and concerns, so please email or call us.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D570D534-47A7-4B97-806A-0F0C09764CDB}"/>
              </a:ext>
            </a:extLst>
          </p:cNvPr>
          <p:cNvSpPr txBox="1"/>
          <p:nvPr/>
        </p:nvSpPr>
        <p:spPr>
          <a:xfrm>
            <a:off x="6178609" y="2169341"/>
            <a:ext cx="601339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You can order your take away from us only through the following food delivery apps, between 17:00 and 22:00 every day. Please  note that for alcohol purchases, Challenge 25 will be applied.</a:t>
            </a:r>
          </a:p>
        </p:txBody>
      </p:sp>
      <p:pic>
        <p:nvPicPr>
          <p:cNvPr id="32" name="Picture 31" descr="Icon&#10;&#10;Description automatically generated">
            <a:extLst>
              <a:ext uri="{FF2B5EF4-FFF2-40B4-BE49-F238E27FC236}">
                <a16:creationId xmlns:a16="http://schemas.microsoft.com/office/drawing/2014/main" id="{1E15B77E-D049-42F9-A28B-91AF43DD580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2465" y="3142913"/>
            <a:ext cx="645148" cy="623821"/>
          </a:xfrm>
          <a:prstGeom prst="rect">
            <a:avLst/>
          </a:prstGeom>
        </p:spPr>
      </p:pic>
      <p:pic>
        <p:nvPicPr>
          <p:cNvPr id="36" name="Picture 35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E0F8F684-F410-4384-9DBE-E9F7C2E697D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32058" y="3863411"/>
            <a:ext cx="669036" cy="614585"/>
          </a:xfrm>
          <a:prstGeom prst="rect">
            <a:avLst/>
          </a:prstGeom>
        </p:spPr>
      </p:pic>
      <p:pic>
        <p:nvPicPr>
          <p:cNvPr id="38" name="Picture 37" descr="Text&#10;&#10;Description automatically generated with low confidence">
            <a:extLst>
              <a:ext uri="{FF2B5EF4-FFF2-40B4-BE49-F238E27FC236}">
                <a16:creationId xmlns:a16="http://schemas.microsoft.com/office/drawing/2014/main" id="{8D00BD21-5418-4500-AC09-184C2ED5778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89835" y="3139106"/>
            <a:ext cx="860861" cy="1351989"/>
          </a:xfrm>
          <a:prstGeom prst="rect">
            <a:avLst/>
          </a:prstGeom>
        </p:spPr>
      </p:pic>
      <p:pic>
        <p:nvPicPr>
          <p:cNvPr id="40" name="Picture 39" descr="Logo&#10;&#10;Description automatically generated">
            <a:extLst>
              <a:ext uri="{FF2B5EF4-FFF2-40B4-BE49-F238E27FC236}">
                <a16:creationId xmlns:a16="http://schemas.microsoft.com/office/drawing/2014/main" id="{35C523E0-CBD7-46D8-AACA-588E9389D0C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44002" y="3139106"/>
            <a:ext cx="645148" cy="645148"/>
          </a:xfrm>
          <a:prstGeom prst="rect">
            <a:avLst/>
          </a:prstGeom>
        </p:spPr>
      </p:pic>
      <p:pic>
        <p:nvPicPr>
          <p:cNvPr id="42" name="Picture 41" descr="Logo&#10;&#10;Description automatically generated">
            <a:extLst>
              <a:ext uri="{FF2B5EF4-FFF2-40B4-BE49-F238E27FC236}">
                <a16:creationId xmlns:a16="http://schemas.microsoft.com/office/drawing/2014/main" id="{EB6DF219-1E0A-47EF-A74F-E9F992603A83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97746" y="3855420"/>
            <a:ext cx="614585" cy="622576"/>
          </a:xfrm>
          <a:prstGeom prst="rect">
            <a:avLst/>
          </a:prstGeom>
        </p:spPr>
      </p:pic>
      <p:pic>
        <p:nvPicPr>
          <p:cNvPr id="44" name="Picture 43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32B9250C-EDA6-48C7-A950-B1B2B0C45E2A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2688" y="3173236"/>
            <a:ext cx="2648151" cy="1317859"/>
          </a:xfrm>
          <a:prstGeom prst="rect">
            <a:avLst/>
          </a:prstGeom>
        </p:spPr>
      </p:pic>
      <p:sp>
        <p:nvSpPr>
          <p:cNvPr id="45" name="TextBox 44">
            <a:extLst>
              <a:ext uri="{FF2B5EF4-FFF2-40B4-BE49-F238E27FC236}">
                <a16:creationId xmlns:a16="http://schemas.microsoft.com/office/drawing/2014/main" id="{07FD84C9-1F5A-485D-BDFA-B2BA3C701A77}"/>
              </a:ext>
            </a:extLst>
          </p:cNvPr>
          <p:cNvSpPr txBox="1"/>
          <p:nvPr/>
        </p:nvSpPr>
        <p:spPr>
          <a:xfrm>
            <a:off x="9634297" y="403577"/>
            <a:ext cx="22219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Abadi" panose="020B0604020104020204" pitchFamily="34" charset="0"/>
              </a:rPr>
              <a:t>Soft</a:t>
            </a:r>
            <a:r>
              <a:rPr lang="en-GB" sz="1800" b="1" dirty="0">
                <a:solidFill>
                  <a:schemeClr val="bg1"/>
                </a:solidFill>
                <a:latin typeface="Abadi" panose="020B0604020104020204" pitchFamily="34" charset="0"/>
              </a:rPr>
              <a:t> </a:t>
            </a:r>
            <a:r>
              <a:rPr lang="en-GB" sz="2400" b="1" dirty="0">
                <a:solidFill>
                  <a:schemeClr val="bg1"/>
                </a:solidFill>
                <a:latin typeface="Abadi" panose="020B0604020104020204" pitchFamily="34" charset="0"/>
              </a:rPr>
              <a:t>drinks</a:t>
            </a:r>
          </a:p>
        </p:txBody>
      </p:sp>
    </p:spTree>
    <p:extLst>
      <p:ext uri="{BB962C8B-B14F-4D97-AF65-F5344CB8AC3E}">
        <p14:creationId xmlns:p14="http://schemas.microsoft.com/office/powerpoint/2010/main" val="10176457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362A2-8899-474B-BC8E-08652EE780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References: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383F55-36E2-42AD-AFC1-73ED57FC12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965431" y="2438400"/>
            <a:ext cx="6586489" cy="3785419"/>
          </a:xfrm>
        </p:spPr>
        <p:txBody>
          <a:bodyPr vert="horz" lIns="91440" tIns="45720" rIns="91440" bIns="45720" rtlCol="0">
            <a:normAutofit/>
          </a:bodyPr>
          <a:lstStyle/>
          <a:p>
            <a:pPr marL="114300" lvl="0" indent="0">
              <a:buNone/>
            </a:pPr>
            <a:r>
              <a:rPr lang="en-US" sz="1900" u="sng" dirty="0">
                <a:solidFill>
                  <a:srgbClr val="002060"/>
                </a:solidFill>
                <a:effectLst/>
                <a:latin typeface="Abadi" panose="020B0604020104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https://invisiblechips.org.uk/</a:t>
            </a:r>
            <a:endParaRPr lang="en-US" sz="1900" dirty="0">
              <a:solidFill>
                <a:srgbClr val="002060"/>
              </a:solidFill>
              <a:effectLst/>
              <a:latin typeface="Abadi" panose="020B0604020104020204" pitchFamily="34" charset="0"/>
            </a:endParaRPr>
          </a:p>
          <a:p>
            <a:pPr marL="114300" lvl="0" indent="0">
              <a:buNone/>
            </a:pPr>
            <a:r>
              <a:rPr lang="en-US" sz="1900" u="sng" dirty="0">
                <a:solidFill>
                  <a:srgbClr val="002060"/>
                </a:solidFill>
                <a:effectLst/>
                <a:latin typeface="Abadi" panose="020B0604020104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https://shop.accscheme.com/</a:t>
            </a:r>
            <a:endParaRPr lang="en-US" sz="1900" dirty="0">
              <a:solidFill>
                <a:srgbClr val="002060"/>
              </a:solidFill>
              <a:effectLst/>
              <a:latin typeface="Abadi" panose="020B0604020104020204" pitchFamily="34" charset="0"/>
            </a:endParaRPr>
          </a:p>
          <a:p>
            <a:pPr marL="114300" lvl="0" indent="0">
              <a:buNone/>
            </a:pPr>
            <a:r>
              <a:rPr lang="en-US" sz="1900" u="sng" dirty="0">
                <a:solidFill>
                  <a:srgbClr val="002060"/>
                </a:solidFill>
                <a:effectLst/>
                <a:latin typeface="Abadi" panose="020B0604020104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https://www.chewtonglen.com/</a:t>
            </a:r>
            <a:endParaRPr lang="en-US" sz="1900" dirty="0">
              <a:solidFill>
                <a:srgbClr val="002060"/>
              </a:solidFill>
              <a:effectLst/>
              <a:latin typeface="Abadi" panose="020B0604020104020204" pitchFamily="34" charset="0"/>
            </a:endParaRPr>
          </a:p>
          <a:p>
            <a:pPr marL="114300" lvl="0" indent="0">
              <a:buNone/>
            </a:pPr>
            <a:r>
              <a:rPr lang="en-US" sz="1900" u="sng" dirty="0">
                <a:solidFill>
                  <a:srgbClr val="002060"/>
                </a:solidFill>
                <a:effectLst/>
                <a:latin typeface="Abadi" panose="020B0604020104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https://www.fjbhotels.co.uk/</a:t>
            </a:r>
            <a:r>
              <a:rPr lang="en-US" sz="1900" dirty="0">
                <a:solidFill>
                  <a:srgbClr val="002060"/>
                </a:solidFill>
                <a:effectLst/>
                <a:latin typeface="Abadi" panose="020B0604020104020204" pitchFamily="34" charset="0"/>
              </a:rPr>
              <a:t> </a:t>
            </a:r>
          </a:p>
          <a:p>
            <a:pPr marL="114300" lvl="0" indent="0">
              <a:buNone/>
            </a:pPr>
            <a:r>
              <a:rPr lang="en-US" sz="1900" u="sng" dirty="0">
                <a:solidFill>
                  <a:srgbClr val="002060"/>
                </a:solidFill>
                <a:effectLst/>
                <a:latin typeface="Abadi" panose="020B0604020104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https://www.hourlierwines.co.uk/</a:t>
            </a:r>
            <a:endParaRPr lang="en-US" sz="1900" dirty="0">
              <a:solidFill>
                <a:srgbClr val="002060"/>
              </a:solidFill>
              <a:effectLst/>
              <a:latin typeface="Abadi" panose="020B0604020104020204" pitchFamily="34" charset="0"/>
            </a:endParaRPr>
          </a:p>
          <a:p>
            <a:pPr marL="114300" lvl="0" indent="0">
              <a:buNone/>
            </a:pPr>
            <a:r>
              <a:rPr lang="en-US" sz="1900" u="sng" dirty="0">
                <a:solidFill>
                  <a:srgbClr val="002060"/>
                </a:solidFill>
                <a:effectLst/>
                <a:latin typeface="Abadi" panose="020B0604020104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https://www.thewinesociety.com/</a:t>
            </a:r>
            <a:endParaRPr lang="en-US" sz="1900" dirty="0">
              <a:solidFill>
                <a:srgbClr val="002060"/>
              </a:solidFill>
              <a:effectLst/>
              <a:latin typeface="Abadi" panose="020B0604020104020204" pitchFamily="34" charset="0"/>
            </a:endParaRPr>
          </a:p>
          <a:p>
            <a:pPr marL="114300" lvl="0" indent="0">
              <a:buNone/>
            </a:pPr>
            <a:r>
              <a:rPr lang="en-US" sz="1900" u="sng" dirty="0">
                <a:solidFill>
                  <a:srgbClr val="002060"/>
                </a:solidFill>
                <a:effectLst/>
                <a:latin typeface="Abadi" panose="020B0604020104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https://www.zomato.com/johannesburg/shawnee-spur-sunninghill</a:t>
            </a:r>
            <a:endParaRPr lang="en-US" sz="1900" dirty="0">
              <a:solidFill>
                <a:srgbClr val="002060"/>
              </a:solidFill>
              <a:effectLst/>
              <a:latin typeface="Abadi" panose="020B0604020104020204" pitchFamily="34" charset="0"/>
            </a:endParaRPr>
          </a:p>
          <a:p>
            <a:pPr marL="114300" lvl="0" indent="0">
              <a:spcAft>
                <a:spcPts val="800"/>
              </a:spcAft>
              <a:buNone/>
            </a:pPr>
            <a:r>
              <a:rPr lang="en-US" sz="1900" u="sng" dirty="0">
                <a:solidFill>
                  <a:srgbClr val="002060"/>
                </a:solidFill>
                <a:effectLst/>
                <a:latin typeface="Abadi" panose="020B0604020104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Seared Yellowfin Tuna Tataki | 10 Minutes | </a:t>
            </a:r>
            <a:r>
              <a:rPr lang="en-US" sz="1900" u="sng" dirty="0" err="1">
                <a:solidFill>
                  <a:srgbClr val="002060"/>
                </a:solidFill>
                <a:effectLst/>
                <a:latin typeface="Abadi" panose="020B0604020104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LowCarbingAsian</a:t>
            </a:r>
            <a:endParaRPr lang="en-US" sz="1900" dirty="0">
              <a:solidFill>
                <a:srgbClr val="002060"/>
              </a:solidFill>
              <a:effectLst/>
              <a:latin typeface="Abadi" panose="020B0604020104020204" pitchFamily="34" charset="0"/>
            </a:endParaRPr>
          </a:p>
          <a:p>
            <a:pPr marL="0" indent="0">
              <a:buNone/>
            </a:pPr>
            <a:endParaRPr lang="en-US" sz="1900" dirty="0">
              <a:solidFill>
                <a:srgbClr val="002060"/>
              </a:solidFill>
              <a:latin typeface="Abadi" panose="020B0604020104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B489D4-D717-4060-A3D1-0066FAFF3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784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6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E39E5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79360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305</TotalTime>
  <Words>901</Words>
  <Application>Microsoft Office PowerPoint</Application>
  <PresentationFormat>Widescreen</PresentationFormat>
  <Paragraphs>77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Abadi</vt:lpstr>
      <vt:lpstr>Arial</vt:lpstr>
      <vt:lpstr>Calibri</vt:lpstr>
      <vt:lpstr>Calibri Light</vt:lpstr>
      <vt:lpstr>Office Theme</vt:lpstr>
      <vt:lpstr>Takeaway Menu for Hotel Trinity, Swansea  </vt:lpstr>
      <vt:lpstr>Takeaway Menu</vt:lpstr>
      <vt:lpstr>PowerPoint Presentation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Takeaway Menu</dc:title>
  <dc:creator>Roxana Petruta Catrina (2118412)</dc:creator>
  <cp:lastModifiedBy>Roxana Petruta Catrina (2118412)</cp:lastModifiedBy>
  <cp:revision>8</cp:revision>
  <dcterms:created xsi:type="dcterms:W3CDTF">2022-06-24T09:24:30Z</dcterms:created>
  <dcterms:modified xsi:type="dcterms:W3CDTF">2022-06-24T14:30:04Z</dcterms:modified>
</cp:coreProperties>
</file>