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8"/>
  </p:notesMasterIdLst>
  <p:sldIdLst>
    <p:sldId id="455" r:id="rId12"/>
    <p:sldId id="260" r:id="rId13"/>
    <p:sldId id="324" r:id="rId14"/>
    <p:sldId id="457" r:id="rId15"/>
    <p:sldId id="456" r:id="rId16"/>
    <p:sldId id="458" r:id="rId17"/>
    <p:sldId id="459" r:id="rId18"/>
    <p:sldId id="460" r:id="rId19"/>
    <p:sldId id="461" r:id="rId20"/>
    <p:sldId id="462" r:id="rId21"/>
    <p:sldId id="463" r:id="rId22"/>
    <p:sldId id="464" r:id="rId23"/>
    <p:sldId id="465" r:id="rId24"/>
    <p:sldId id="466" r:id="rId25"/>
    <p:sldId id="467" r:id="rId26"/>
    <p:sldId id="46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8368D4-AE3B-421F-B88E-48E6274C50A4}" v="25" dt="2023-11-12T12:24:53.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91656" autoAdjust="0"/>
  </p:normalViewPr>
  <p:slideViewPr>
    <p:cSldViewPr snapToGrid="0">
      <p:cViewPr varScale="1">
        <p:scale>
          <a:sx n="58" d="100"/>
          <a:sy n="58" d="100"/>
        </p:scale>
        <p:origin x="100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34"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viewProps" Target="view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uela Radasanu (2021029)" userId="50f5ccba-7a28-4435-8082-c57f1b07076c" providerId="ADAL" clId="{298368D4-AE3B-421F-B88E-48E6274C50A4}"/>
    <pc:docChg chg="undo redo custSel addSld modSld">
      <pc:chgData name="Manuela Radasanu (2021029)" userId="50f5ccba-7a28-4435-8082-c57f1b07076c" providerId="ADAL" clId="{298368D4-AE3B-421F-B88E-48E6274C50A4}" dt="2023-11-12T12:30:46.156" v="1061" actId="5793"/>
      <pc:docMkLst>
        <pc:docMk/>
      </pc:docMkLst>
      <pc:sldChg chg="modSp mod">
        <pc:chgData name="Manuela Radasanu (2021029)" userId="50f5ccba-7a28-4435-8082-c57f1b07076c" providerId="ADAL" clId="{298368D4-AE3B-421F-B88E-48E6274C50A4}" dt="2023-11-12T11:47:19.006" v="641" actId="20577"/>
        <pc:sldMkLst>
          <pc:docMk/>
          <pc:sldMk cId="2637417526" sldId="260"/>
        </pc:sldMkLst>
        <pc:spChg chg="mod">
          <ac:chgData name="Manuela Radasanu (2021029)" userId="50f5ccba-7a28-4435-8082-c57f1b07076c" providerId="ADAL" clId="{298368D4-AE3B-421F-B88E-48E6274C50A4}" dt="2023-11-12T11:47:19.006" v="641" actId="20577"/>
          <ac:spMkLst>
            <pc:docMk/>
            <pc:sldMk cId="2637417526" sldId="260"/>
            <ac:spMk id="2" creationId="{E69593AC-A37D-49F8-5EC0-3C5E1999B7D0}"/>
          </ac:spMkLst>
        </pc:spChg>
      </pc:sldChg>
      <pc:sldChg chg="modSp mod">
        <pc:chgData name="Manuela Radasanu (2021029)" userId="50f5ccba-7a28-4435-8082-c57f1b07076c" providerId="ADAL" clId="{298368D4-AE3B-421F-B88E-48E6274C50A4}" dt="2023-11-12T10:33:02.081" v="201" actId="20577"/>
        <pc:sldMkLst>
          <pc:docMk/>
          <pc:sldMk cId="1555249484" sldId="324"/>
        </pc:sldMkLst>
        <pc:spChg chg="mod">
          <ac:chgData name="Manuela Radasanu (2021029)" userId="50f5ccba-7a28-4435-8082-c57f1b07076c" providerId="ADAL" clId="{298368D4-AE3B-421F-B88E-48E6274C50A4}" dt="2023-11-12T10:33:02.081" v="201" actId="20577"/>
          <ac:spMkLst>
            <pc:docMk/>
            <pc:sldMk cId="1555249484" sldId="324"/>
            <ac:spMk id="9" creationId="{73B98176-6230-30A4-6354-B30C28422D3C}"/>
          </ac:spMkLst>
        </pc:spChg>
      </pc:sldChg>
      <pc:sldChg chg="modSp mod">
        <pc:chgData name="Manuela Radasanu (2021029)" userId="50f5ccba-7a28-4435-8082-c57f1b07076c" providerId="ADAL" clId="{298368D4-AE3B-421F-B88E-48E6274C50A4}" dt="2023-11-12T10:54:15.727" v="224" actId="20577"/>
        <pc:sldMkLst>
          <pc:docMk/>
          <pc:sldMk cId="3020079379" sldId="456"/>
        </pc:sldMkLst>
        <pc:spChg chg="mod">
          <ac:chgData name="Manuela Radasanu (2021029)" userId="50f5ccba-7a28-4435-8082-c57f1b07076c" providerId="ADAL" clId="{298368D4-AE3B-421F-B88E-48E6274C50A4}" dt="2023-11-12T10:54:15.727" v="224" actId="20577"/>
          <ac:spMkLst>
            <pc:docMk/>
            <pc:sldMk cId="3020079379" sldId="456"/>
            <ac:spMk id="3" creationId="{CA55FAEC-3227-5BA4-2332-3645E8EDF385}"/>
          </ac:spMkLst>
        </pc:spChg>
      </pc:sldChg>
      <pc:sldChg chg="modSp mod">
        <pc:chgData name="Manuela Radasanu (2021029)" userId="50f5ccba-7a28-4435-8082-c57f1b07076c" providerId="ADAL" clId="{298368D4-AE3B-421F-B88E-48E6274C50A4}" dt="2023-11-12T10:55:33.844" v="242" actId="207"/>
        <pc:sldMkLst>
          <pc:docMk/>
          <pc:sldMk cId="4042528833" sldId="457"/>
        </pc:sldMkLst>
        <pc:spChg chg="mod">
          <ac:chgData name="Manuela Radasanu (2021029)" userId="50f5ccba-7a28-4435-8082-c57f1b07076c" providerId="ADAL" clId="{298368D4-AE3B-421F-B88E-48E6274C50A4}" dt="2023-11-12T10:55:33.844" v="242" actId="207"/>
          <ac:spMkLst>
            <pc:docMk/>
            <pc:sldMk cId="4042528833" sldId="457"/>
            <ac:spMk id="3" creationId="{E95C5EA0-B916-B52C-02CA-B54F7012C3F3}"/>
          </ac:spMkLst>
        </pc:spChg>
      </pc:sldChg>
      <pc:sldChg chg="modSp mod">
        <pc:chgData name="Manuela Radasanu (2021029)" userId="50f5ccba-7a28-4435-8082-c57f1b07076c" providerId="ADAL" clId="{298368D4-AE3B-421F-B88E-48E6274C50A4}" dt="2023-11-12T10:58:39.342" v="265" actId="20577"/>
        <pc:sldMkLst>
          <pc:docMk/>
          <pc:sldMk cId="806154657" sldId="459"/>
        </pc:sldMkLst>
        <pc:spChg chg="mod">
          <ac:chgData name="Manuela Radasanu (2021029)" userId="50f5ccba-7a28-4435-8082-c57f1b07076c" providerId="ADAL" clId="{298368D4-AE3B-421F-B88E-48E6274C50A4}" dt="2023-11-12T10:58:39.342" v="265" actId="20577"/>
          <ac:spMkLst>
            <pc:docMk/>
            <pc:sldMk cId="806154657" sldId="459"/>
            <ac:spMk id="3" creationId="{72A82BCA-9272-F78C-50C2-BDA8436D7965}"/>
          </ac:spMkLst>
        </pc:spChg>
      </pc:sldChg>
      <pc:sldChg chg="modSp mod">
        <pc:chgData name="Manuela Radasanu (2021029)" userId="50f5ccba-7a28-4435-8082-c57f1b07076c" providerId="ADAL" clId="{298368D4-AE3B-421F-B88E-48E6274C50A4}" dt="2023-11-12T11:55:27.476" v="644" actId="21"/>
        <pc:sldMkLst>
          <pc:docMk/>
          <pc:sldMk cId="228471299" sldId="460"/>
        </pc:sldMkLst>
        <pc:spChg chg="mod">
          <ac:chgData name="Manuela Radasanu (2021029)" userId="50f5ccba-7a28-4435-8082-c57f1b07076c" providerId="ADAL" clId="{298368D4-AE3B-421F-B88E-48E6274C50A4}" dt="2023-11-12T11:55:27.476" v="644" actId="21"/>
          <ac:spMkLst>
            <pc:docMk/>
            <pc:sldMk cId="228471299" sldId="460"/>
            <ac:spMk id="4" creationId="{84F0631B-F1BB-D6EB-508D-58DDD132CC57}"/>
          </ac:spMkLst>
        </pc:spChg>
      </pc:sldChg>
      <pc:sldChg chg="addSp delSp modSp mod">
        <pc:chgData name="Manuela Radasanu (2021029)" userId="50f5ccba-7a28-4435-8082-c57f1b07076c" providerId="ADAL" clId="{298368D4-AE3B-421F-B88E-48E6274C50A4}" dt="2023-11-12T12:04:04.406" v="658" actId="14100"/>
        <pc:sldMkLst>
          <pc:docMk/>
          <pc:sldMk cId="4075075536" sldId="461"/>
        </pc:sldMkLst>
        <pc:spChg chg="mod">
          <ac:chgData name="Manuela Radasanu (2021029)" userId="50f5ccba-7a28-4435-8082-c57f1b07076c" providerId="ADAL" clId="{298368D4-AE3B-421F-B88E-48E6274C50A4}" dt="2023-11-12T11:01:52.511" v="370" actId="20577"/>
          <ac:spMkLst>
            <pc:docMk/>
            <pc:sldMk cId="4075075536" sldId="461"/>
            <ac:spMk id="3" creationId="{A9698444-BC94-CB63-9A5E-EDD0D987CEC4}"/>
          </ac:spMkLst>
        </pc:spChg>
        <pc:spChg chg="add del mod">
          <ac:chgData name="Manuela Radasanu (2021029)" userId="50f5ccba-7a28-4435-8082-c57f1b07076c" providerId="ADAL" clId="{298368D4-AE3B-421F-B88E-48E6274C50A4}" dt="2023-11-12T12:03:37.361" v="653" actId="21"/>
          <ac:spMkLst>
            <pc:docMk/>
            <pc:sldMk cId="4075075536" sldId="461"/>
            <ac:spMk id="5" creationId="{53DECD5B-752C-B465-B3B8-AB48107A5F9D}"/>
          </ac:spMkLst>
        </pc:spChg>
        <pc:spChg chg="add del mod">
          <ac:chgData name="Manuela Radasanu (2021029)" userId="50f5ccba-7a28-4435-8082-c57f1b07076c" providerId="ADAL" clId="{298368D4-AE3B-421F-B88E-48E6274C50A4}" dt="2023-11-12T12:03:49.212" v="655" actId="478"/>
          <ac:spMkLst>
            <pc:docMk/>
            <pc:sldMk cId="4075075536" sldId="461"/>
            <ac:spMk id="9" creationId="{86A34C76-3C8E-BE74-FC09-83461261E0A0}"/>
          </ac:spMkLst>
        </pc:spChg>
        <pc:picChg chg="add del mod">
          <ac:chgData name="Manuela Radasanu (2021029)" userId="50f5ccba-7a28-4435-8082-c57f1b07076c" providerId="ADAL" clId="{298368D4-AE3B-421F-B88E-48E6274C50A4}" dt="2023-11-12T12:04:04.406" v="658" actId="14100"/>
          <ac:picMkLst>
            <pc:docMk/>
            <pc:sldMk cId="4075075536" sldId="461"/>
            <ac:picMk id="6" creationId="{D9478A6E-99AC-9AEF-D504-E13FB8A0DBEF}"/>
          </ac:picMkLst>
        </pc:picChg>
        <pc:picChg chg="mod">
          <ac:chgData name="Manuela Radasanu (2021029)" userId="50f5ccba-7a28-4435-8082-c57f1b07076c" providerId="ADAL" clId="{298368D4-AE3B-421F-B88E-48E6274C50A4}" dt="2023-11-12T12:03:36.292" v="652" actId="1076"/>
          <ac:picMkLst>
            <pc:docMk/>
            <pc:sldMk cId="4075075536" sldId="461"/>
            <ac:picMk id="10" creationId="{5C1B4470-6EA4-F1D0-45A3-56B042AF39C5}"/>
          </ac:picMkLst>
        </pc:picChg>
      </pc:sldChg>
      <pc:sldChg chg="modSp mod">
        <pc:chgData name="Manuela Radasanu (2021029)" userId="50f5ccba-7a28-4435-8082-c57f1b07076c" providerId="ADAL" clId="{298368D4-AE3B-421F-B88E-48E6274C50A4}" dt="2023-11-12T11:06:26.313" v="402" actId="20577"/>
        <pc:sldMkLst>
          <pc:docMk/>
          <pc:sldMk cId="3170588472" sldId="462"/>
        </pc:sldMkLst>
        <pc:spChg chg="mod">
          <ac:chgData name="Manuela Radasanu (2021029)" userId="50f5ccba-7a28-4435-8082-c57f1b07076c" providerId="ADAL" clId="{298368D4-AE3B-421F-B88E-48E6274C50A4}" dt="2023-11-12T11:06:26.313" v="402" actId="20577"/>
          <ac:spMkLst>
            <pc:docMk/>
            <pc:sldMk cId="3170588472" sldId="462"/>
            <ac:spMk id="3" creationId="{A578158D-2D4B-FF09-8B61-09B4CCD6F60F}"/>
          </ac:spMkLst>
        </pc:spChg>
      </pc:sldChg>
      <pc:sldChg chg="modSp mod">
        <pc:chgData name="Manuela Radasanu (2021029)" userId="50f5ccba-7a28-4435-8082-c57f1b07076c" providerId="ADAL" clId="{298368D4-AE3B-421F-B88E-48E6274C50A4}" dt="2023-11-12T11:10:58.783" v="441" actId="255"/>
        <pc:sldMkLst>
          <pc:docMk/>
          <pc:sldMk cId="2202828528" sldId="464"/>
        </pc:sldMkLst>
        <pc:spChg chg="mod">
          <ac:chgData name="Manuela Radasanu (2021029)" userId="50f5ccba-7a28-4435-8082-c57f1b07076c" providerId="ADAL" clId="{298368D4-AE3B-421F-B88E-48E6274C50A4}" dt="2023-11-12T11:10:58.783" v="441" actId="255"/>
          <ac:spMkLst>
            <pc:docMk/>
            <pc:sldMk cId="2202828528" sldId="464"/>
            <ac:spMk id="3" creationId="{D8B36D99-38CD-FBA6-9B6B-A3E339E4C7BF}"/>
          </ac:spMkLst>
        </pc:spChg>
      </pc:sldChg>
      <pc:sldChg chg="modSp mod">
        <pc:chgData name="Manuela Radasanu (2021029)" userId="50f5ccba-7a28-4435-8082-c57f1b07076c" providerId="ADAL" clId="{298368D4-AE3B-421F-B88E-48E6274C50A4}" dt="2023-11-12T12:30:46.156" v="1061" actId="5793"/>
        <pc:sldMkLst>
          <pc:docMk/>
          <pc:sldMk cId="1465697492" sldId="465"/>
        </pc:sldMkLst>
        <pc:spChg chg="mod">
          <ac:chgData name="Manuela Radasanu (2021029)" userId="50f5ccba-7a28-4435-8082-c57f1b07076c" providerId="ADAL" clId="{298368D4-AE3B-421F-B88E-48E6274C50A4}" dt="2023-11-12T12:30:46.156" v="1061" actId="5793"/>
          <ac:spMkLst>
            <pc:docMk/>
            <pc:sldMk cId="1465697492" sldId="465"/>
            <ac:spMk id="3" creationId="{A0AB530B-004F-A3C4-736E-727B511AD64E}"/>
          </ac:spMkLst>
        </pc:spChg>
      </pc:sldChg>
      <pc:sldChg chg="modSp new mod">
        <pc:chgData name="Manuela Radasanu (2021029)" userId="50f5ccba-7a28-4435-8082-c57f1b07076c" providerId="ADAL" clId="{298368D4-AE3B-421F-B88E-48E6274C50A4}" dt="2023-11-12T12:27:40.461" v="775" actId="114"/>
        <pc:sldMkLst>
          <pc:docMk/>
          <pc:sldMk cId="4068773424" sldId="467"/>
        </pc:sldMkLst>
        <pc:spChg chg="mod">
          <ac:chgData name="Manuela Radasanu (2021029)" userId="50f5ccba-7a28-4435-8082-c57f1b07076c" providerId="ADAL" clId="{298368D4-AE3B-421F-B88E-48E6274C50A4}" dt="2023-11-12T09:56:38.899" v="18" actId="113"/>
          <ac:spMkLst>
            <pc:docMk/>
            <pc:sldMk cId="4068773424" sldId="467"/>
            <ac:spMk id="2" creationId="{6942781A-B6D4-4576-A0F8-B9C0FF7D498C}"/>
          </ac:spMkLst>
        </pc:spChg>
        <pc:spChg chg="mod">
          <ac:chgData name="Manuela Radasanu (2021029)" userId="50f5ccba-7a28-4435-8082-c57f1b07076c" providerId="ADAL" clId="{298368D4-AE3B-421F-B88E-48E6274C50A4}" dt="2023-11-12T11:59:50.894" v="645" actId="1076"/>
          <ac:spMkLst>
            <pc:docMk/>
            <pc:sldMk cId="4068773424" sldId="467"/>
            <ac:spMk id="3" creationId="{1402692D-75FE-5CE4-8131-02B141995FDE}"/>
          </ac:spMkLst>
        </pc:spChg>
        <pc:spChg chg="mod">
          <ac:chgData name="Manuela Radasanu (2021029)" userId="50f5ccba-7a28-4435-8082-c57f1b07076c" providerId="ADAL" clId="{298368D4-AE3B-421F-B88E-48E6274C50A4}" dt="2023-11-12T12:27:40.461" v="775" actId="114"/>
          <ac:spMkLst>
            <pc:docMk/>
            <pc:sldMk cId="4068773424" sldId="467"/>
            <ac:spMk id="4" creationId="{1BD7CEA7-3AAC-2518-8F95-50F2D0C94986}"/>
          </ac:spMkLst>
        </pc:spChg>
      </pc:sldChg>
      <pc:sldChg chg="modSp new mod">
        <pc:chgData name="Manuela Radasanu (2021029)" userId="50f5ccba-7a28-4435-8082-c57f1b07076c" providerId="ADAL" clId="{298368D4-AE3B-421F-B88E-48E6274C50A4}" dt="2023-11-12T12:22:55.773" v="686" actId="20577"/>
        <pc:sldMkLst>
          <pc:docMk/>
          <pc:sldMk cId="1888070765" sldId="468"/>
        </pc:sldMkLst>
        <pc:spChg chg="mod">
          <ac:chgData name="Manuela Radasanu (2021029)" userId="50f5ccba-7a28-4435-8082-c57f1b07076c" providerId="ADAL" clId="{298368D4-AE3B-421F-B88E-48E6274C50A4}" dt="2023-11-12T11:37:58.011" v="542" actId="27636"/>
          <ac:spMkLst>
            <pc:docMk/>
            <pc:sldMk cId="1888070765" sldId="468"/>
            <ac:spMk id="2" creationId="{3A49B950-959B-0A3C-94D7-19B54AFC15F9}"/>
          </ac:spMkLst>
        </pc:spChg>
        <pc:spChg chg="mod">
          <ac:chgData name="Manuela Radasanu (2021029)" userId="50f5ccba-7a28-4435-8082-c57f1b07076c" providerId="ADAL" clId="{298368D4-AE3B-421F-B88E-48E6274C50A4}" dt="2023-11-12T11:37:43.769" v="538" actId="14100"/>
          <ac:spMkLst>
            <pc:docMk/>
            <pc:sldMk cId="1888070765" sldId="468"/>
            <ac:spMk id="3" creationId="{552170E6-76C9-ED72-362A-E00FEB6096DA}"/>
          </ac:spMkLst>
        </pc:spChg>
        <pc:spChg chg="mod">
          <ac:chgData name="Manuela Radasanu (2021029)" userId="50f5ccba-7a28-4435-8082-c57f1b07076c" providerId="ADAL" clId="{298368D4-AE3B-421F-B88E-48E6274C50A4}" dt="2023-11-12T12:22:55.773" v="686" actId="20577"/>
          <ac:spMkLst>
            <pc:docMk/>
            <pc:sldMk cId="1888070765" sldId="468"/>
            <ac:spMk id="4" creationId="{5D100FDC-7B91-04E0-0B1F-1DCB4771990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914297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2647341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09/11/2023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09/11/2023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marriott.com/" TargetMode="External"/><Relationship Id="rId1" Type="http://schemas.openxmlformats.org/officeDocument/2006/relationships/slideLayout" Target="../slideLayouts/slideLayout44.xml"/></Relationships>
</file>

<file path=ppt/slides/_rels/slide4.xml.rels><?xml version="1.0" encoding="UTF-8" standalone="yes"?>
<Relationships xmlns="http://schemas.openxmlformats.org/package/2006/relationships"><Relationship Id="rId3" Type="http://schemas.openxmlformats.org/officeDocument/2006/relationships/hyperlink" Target="http://www.britishairways.com/" TargetMode="External"/><Relationship Id="rId2" Type="http://schemas.openxmlformats.org/officeDocument/2006/relationships/hyperlink" Target="http://www.marriott.com/" TargetMode="External"/><Relationship Id="rId1" Type="http://schemas.openxmlformats.org/officeDocument/2006/relationships/slideLayout" Target="../slideLayouts/slideLayout44.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www.civilsdaily.com,2022/" TargetMode="External"/><Relationship Id="rId1" Type="http://schemas.openxmlformats.org/officeDocument/2006/relationships/slideLayout" Target="../slideLayouts/slideLayout56.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6.xml"/></Relationships>
</file>

<file path=ppt/slides/_rels/slide7.xml.rels><?xml version="1.0" encoding="UTF-8" standalone="yes"?>
<Relationships xmlns="http://schemas.openxmlformats.org/package/2006/relationships"><Relationship Id="rId3" Type="http://schemas.openxmlformats.org/officeDocument/2006/relationships/hyperlink" Target="http://www.pestleanalysis.com,2015/" TargetMode="External"/><Relationship Id="rId2" Type="http://schemas.openxmlformats.org/officeDocument/2006/relationships/image" Target="../media/image15.png"/><Relationship Id="rId1" Type="http://schemas.openxmlformats.org/officeDocument/2006/relationships/slideLayout" Target="../slideLayouts/slideLayout60.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6.xml"/></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png"/><Relationship Id="rId1" Type="http://schemas.openxmlformats.org/officeDocument/2006/relationships/slideLayout" Target="../slideLayouts/slideLayout56.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xml"/><Relationship Id="rId1" Type="http://schemas.openxmlformats.org/officeDocument/2006/relationships/slideLayout" Target="../slideLayouts/slideLayout56.xml"/><Relationship Id="rId4" Type="http://schemas.openxmlformats.org/officeDocument/2006/relationships/hyperlink" Target="http://www.dgs.ie,co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56.xml"/><Relationship Id="rId5" Type="http://schemas.openxmlformats.org/officeDocument/2006/relationships/image" Target="../media/image2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hyperlink" Target="http://www.conversations.marketing-partners.com,2013/" TargetMode="External"/><Relationship Id="rId2" Type="http://schemas.openxmlformats.org/officeDocument/2006/relationships/image" Target="../media/image24.jpg"/><Relationship Id="rId1" Type="http://schemas.openxmlformats.org/officeDocument/2006/relationships/slideLayout" Target="../slideLayouts/slideLayout6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4.xml"/></Relationships>
</file>

<file path=ppt/slides/_rels/slide14.xml.rels><?xml version="1.0" encoding="UTF-8" standalone="yes"?>
<Relationships xmlns="http://schemas.openxmlformats.org/package/2006/relationships"><Relationship Id="rId3" Type="http://schemas.openxmlformats.org/officeDocument/2006/relationships/hyperlink" Target="http://www.marriott.com/" TargetMode="External"/><Relationship Id="rId2" Type="http://schemas.openxmlformats.org/officeDocument/2006/relationships/image" Target="../media/image25.png"/><Relationship Id="rId1" Type="http://schemas.openxmlformats.org/officeDocument/2006/relationships/slideLayout" Target="../slideLayouts/slideLayout61.xml"/></Relationships>
</file>

<file path=ppt/slides/_rels/slide15.xml.rels><?xml version="1.0" encoding="UTF-8" standalone="yes"?>
<Relationships xmlns="http://schemas.openxmlformats.org/package/2006/relationships"><Relationship Id="rId8" Type="http://schemas.openxmlformats.org/officeDocument/2006/relationships/hyperlink" Target="https://hoteltechreport.com/news/tech-in-hospitality" TargetMode="External"/><Relationship Id="rId13" Type="http://schemas.openxmlformats.org/officeDocument/2006/relationships/hyperlink" Target="https://www-tandfonline-com.ezproxy.uwtsd.ac.uk/doi/epdf/10.1080/1331677X.2022.2121934?needAccess=true" TargetMode="External"/><Relationship Id="rId3" Type="http://schemas.openxmlformats.org/officeDocument/2006/relationships/hyperlink" Target="https://sustainabilityillustrated.com/en/portfolio/triple-bottom-line-the-science-of-good-business/" TargetMode="External"/><Relationship Id="rId7" Type="http://schemas.openxmlformats.org/officeDocument/2006/relationships/hyperlink" Target="https://www-tandfonline-com.ezproxy.uwtsd.ac.uk/doi/abs/10.1080/19368623.2023.2223571" TargetMode="External"/><Relationship Id="rId12" Type="http://schemas.openxmlformats.org/officeDocument/2006/relationships/hyperlink" Target="https://www-tandfonline-com.ezproxy.uwtsd.ac.uk/doi/epdf/10.1080/15256480.2017.1397581?needAccess=true" TargetMode="External"/><Relationship Id="rId2" Type="http://schemas.openxmlformats.org/officeDocument/2006/relationships/hyperlink" Target="https://www.lcca.org.uk/blog/hospitality/why-is-sustainability-crucial-to-success-in-the-hospitality-industry/" TargetMode="External"/><Relationship Id="rId1" Type="http://schemas.openxmlformats.org/officeDocument/2006/relationships/slideLayout" Target="../slideLayouts/slideLayout61.xml"/><Relationship Id="rId6" Type="http://schemas.openxmlformats.org/officeDocument/2006/relationships/hyperlink" Target="https://www.proquest.com/docview/209701788/CC5D2F6F9B4F44E6PQ/1?accountid=130472" TargetMode="External"/><Relationship Id="rId11" Type="http://schemas.openxmlformats.org/officeDocument/2006/relationships/hyperlink" Target="https://www-tandfonline-com.ezproxy.uwtsd.ac.uk/doi/epdf/10.1080/15022250.2023.2221214?needAccess=true" TargetMode="External"/><Relationship Id="rId5" Type="http://schemas.openxmlformats.org/officeDocument/2006/relationships/hyperlink" Target="https://r3.vlereader.com/Reader?ean=9783642274046" TargetMode="External"/><Relationship Id="rId10" Type="http://schemas.openxmlformats.org/officeDocument/2006/relationships/hyperlink" Target="https://www-tandfonline-com.ezproxy.uwtsd.ac.uk/doi/epdf/10.1080/09669582.2022.2115051?needAccess=true" TargetMode="External"/><Relationship Id="rId4" Type="http://schemas.openxmlformats.org/officeDocument/2006/relationships/hyperlink" Target="https://ebookcentral.proquest.com/lib/trinity/reader.action?docID=5602387" TargetMode="External"/><Relationship Id="rId9" Type="http://schemas.openxmlformats.org/officeDocument/2006/relationships/hyperlink" Target="https://www.proquest.com/docview/1467805855/39B3945066AE4316PQ/1?accountid=130472" TargetMode="External"/><Relationship Id="rId14" Type="http://schemas.openxmlformats.org/officeDocument/2006/relationships/hyperlink" Target="https://pestleanalysis.com/pestle-analysis-of-marriott/"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marriott.com/marriott/aboutmarriott.mi" TargetMode="External"/><Relationship Id="rId3" Type="http://schemas.openxmlformats.org/officeDocument/2006/relationships/hyperlink" Target="https://news.marriott.com/awards-recognition" TargetMode="External"/><Relationship Id="rId7" Type="http://schemas.openxmlformats.org/officeDocument/2006/relationships/hyperlink" Target="https://serve360.marriott.com/news/" TargetMode="External"/><Relationship Id="rId2" Type="http://schemas.openxmlformats.org/officeDocument/2006/relationships/hyperlink" Target="http://serve360.marriott.com/wp-content/uploads/2019/10/Serve-360-goals-page-tabloid_2-updated-20180916-English.pdf" TargetMode="External"/><Relationship Id="rId1" Type="http://schemas.openxmlformats.org/officeDocument/2006/relationships/slideLayout" Target="../slideLayouts/slideLayout61.xml"/><Relationship Id="rId6" Type="http://schemas.openxmlformats.org/officeDocument/2006/relationships/hyperlink" Target="https://serve360.marriott.com/policies/" TargetMode="External"/><Relationship Id="rId11" Type="http://schemas.openxmlformats.org/officeDocument/2006/relationships/hyperlink" Target="https://www.civilsdaily.com/news/social/,2022" TargetMode="External"/><Relationship Id="rId5" Type="http://schemas.openxmlformats.org/officeDocument/2006/relationships/hyperlink" Target="http://serve360.marriott.com/wp-content/uploads/2018/10/2018_Serve_360_Report.pdf" TargetMode="External"/><Relationship Id="rId10" Type="http://schemas.openxmlformats.org/officeDocument/2006/relationships/hyperlink" Target="https://www.britishairways.com/en-gb/executive-club/collecting-avios/hotels/marriott-hotels" TargetMode="External"/><Relationship Id="rId4" Type="http://schemas.openxmlformats.org/officeDocument/2006/relationships/hyperlink" Target="http://serve360.marriott.com/wp-content/uploads/2023/09/CDP-Water-2023-vHsM.pdf" TargetMode="External"/><Relationship Id="rId9" Type="http://schemas.openxmlformats.org/officeDocument/2006/relationships/hyperlink" Target="https://serve360.marriott.com/sustainable-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462708" y="991518"/>
            <a:ext cx="11071952" cy="4494881"/>
          </a:xfrm>
        </p:spPr>
        <p:txBody>
          <a:bodyPr/>
          <a:lstStyle/>
          <a:p>
            <a:pPr algn="ctr"/>
            <a:r>
              <a:rPr lang="en-GB" sz="3200" dirty="0"/>
              <a:t>Sustainable Tourism &amp; Guest Education </a:t>
            </a:r>
            <a:br>
              <a:rPr lang="en-GB" sz="3200" dirty="0"/>
            </a:br>
            <a:r>
              <a:rPr lang="en-GB" sz="3200" dirty="0"/>
              <a:t>Research Paper based on Delta Marriott Waltham Abbey</a:t>
            </a:r>
            <a:br>
              <a:rPr lang="en-GB" sz="3200" dirty="0"/>
            </a:br>
            <a:br>
              <a:rPr lang="en-GB" sz="3200" dirty="0"/>
            </a:br>
            <a:r>
              <a:rPr lang="en-GB" sz="3200" dirty="0"/>
              <a:t>Module: Contemporary Themes BMIH6001</a:t>
            </a:r>
            <a:br>
              <a:rPr lang="en-GB" dirty="0"/>
            </a:br>
            <a:br>
              <a:rPr lang="en-GB" dirty="0"/>
            </a:br>
            <a:r>
              <a:rPr lang="it-IT" dirty="0"/>
              <a:t>Lecturer: Giulia Chifari</a:t>
            </a:r>
            <a:br>
              <a:rPr lang="it-IT" dirty="0"/>
            </a:br>
            <a:r>
              <a:rPr lang="it-IT" dirty="0"/>
              <a:t>Student: Radasanu Manuela 2021029</a:t>
            </a:r>
            <a:br>
              <a:rPr lang="it-IT" dirty="0"/>
            </a:br>
            <a:endParaRPr lang="en-GB" dirty="0"/>
          </a:p>
        </p:txBody>
      </p:sp>
      <p:pic>
        <p:nvPicPr>
          <p:cNvPr id="3" name="Picture 2" descr="A logo on a black background&#10;&#10;Description automatically generated">
            <a:extLst>
              <a:ext uri="{FF2B5EF4-FFF2-40B4-BE49-F238E27FC236}">
                <a16:creationId xmlns:a16="http://schemas.microsoft.com/office/drawing/2014/main" id="{298EE41A-785E-92EF-8651-EF5BAE176F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4333" y="-86070"/>
            <a:ext cx="2476500" cy="1714500"/>
          </a:xfrm>
          <a:prstGeom prst="rect">
            <a:avLst/>
          </a:prstGeom>
        </p:spPr>
      </p:pic>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1DFB8D2-57A8-1386-ACAE-E4A4A72C4EAC}"/>
              </a:ext>
            </a:extLst>
          </p:cNvPr>
          <p:cNvSpPr>
            <a:spLocks noGrp="1"/>
          </p:cNvSpPr>
          <p:nvPr>
            <p:ph type="title"/>
          </p:nvPr>
        </p:nvSpPr>
        <p:spPr>
          <a:xfrm>
            <a:off x="177188" y="133771"/>
            <a:ext cx="4141424" cy="395039"/>
          </a:xfrm>
        </p:spPr>
        <p:txBody>
          <a:bodyPr>
            <a:noAutofit/>
          </a:bodyPr>
          <a:lstStyle/>
          <a:p>
            <a:r>
              <a:rPr lang="en-US" sz="2800" b="1" dirty="0"/>
              <a:t>Summary </a:t>
            </a:r>
          </a:p>
        </p:txBody>
      </p:sp>
      <p:sp>
        <p:nvSpPr>
          <p:cNvPr id="2" name="TextBox 1">
            <a:extLst>
              <a:ext uri="{FF2B5EF4-FFF2-40B4-BE49-F238E27FC236}">
                <a16:creationId xmlns:a16="http://schemas.microsoft.com/office/drawing/2014/main" id="{E69593AC-A37D-49F8-5EC0-3C5E1999B7D0}"/>
              </a:ext>
            </a:extLst>
          </p:cNvPr>
          <p:cNvSpPr txBox="1"/>
          <p:nvPr/>
        </p:nvSpPr>
        <p:spPr>
          <a:xfrm>
            <a:off x="286439" y="583894"/>
            <a:ext cx="6367749" cy="5107231"/>
          </a:xfrm>
          <a:prstGeom prst="rect">
            <a:avLst/>
          </a:prstGeom>
        </p:spPr>
        <p:txBody>
          <a:bodyPr vert="horz" lIns="91440" tIns="45720" rIns="91440" bIns="45720" rtlCol="0">
            <a:normAutofit/>
          </a:bodyPr>
          <a:lstStyle/>
          <a:p>
            <a:pPr>
              <a:lnSpc>
                <a:spcPct val="90000"/>
              </a:lnSpc>
              <a:spcAft>
                <a:spcPts val="600"/>
              </a:spcAft>
            </a:pPr>
            <a:endParaRPr lang="en-GB" sz="1900" dirty="0"/>
          </a:p>
          <a:p>
            <a:pPr algn="just">
              <a:lnSpc>
                <a:spcPct val="90000"/>
              </a:lnSpc>
              <a:spcAft>
                <a:spcPts val="600"/>
              </a:spcAft>
            </a:pPr>
            <a:r>
              <a:rPr lang="en-GB" sz="1900" dirty="0"/>
              <a:t>- </a:t>
            </a:r>
            <a:r>
              <a:rPr lang="en-GB" sz="2000" dirty="0"/>
              <a:t>Delta Hotel Marriott, Waltham Abbey</a:t>
            </a:r>
          </a:p>
          <a:p>
            <a:pPr algn="just">
              <a:lnSpc>
                <a:spcPct val="90000"/>
              </a:lnSpc>
              <a:spcAft>
                <a:spcPts val="600"/>
              </a:spcAft>
            </a:pPr>
            <a:r>
              <a:rPr lang="en-GB" sz="2000" dirty="0"/>
              <a:t>- Significance of sustainability for Delta Hotel Marriott </a:t>
            </a:r>
          </a:p>
          <a:p>
            <a:pPr algn="just">
              <a:lnSpc>
                <a:spcPct val="90000"/>
              </a:lnSpc>
              <a:spcAft>
                <a:spcPts val="600"/>
              </a:spcAft>
            </a:pPr>
            <a:r>
              <a:rPr lang="en-GB" sz="2000" dirty="0"/>
              <a:t>- Focus on guest education and staff awareness in sustainability         </a:t>
            </a:r>
          </a:p>
          <a:p>
            <a:pPr algn="just">
              <a:lnSpc>
                <a:spcPct val="90000"/>
              </a:lnSpc>
              <a:spcAft>
                <a:spcPts val="600"/>
              </a:spcAft>
            </a:pPr>
            <a:r>
              <a:rPr lang="en-GB" sz="2000" dirty="0"/>
              <a:t> - Guest awareness role and the integration of sustainability into guest experiences</a:t>
            </a:r>
          </a:p>
          <a:p>
            <a:pPr algn="just">
              <a:lnSpc>
                <a:spcPct val="90000"/>
              </a:lnSpc>
              <a:spcAft>
                <a:spcPts val="600"/>
              </a:spcAft>
            </a:pPr>
            <a:r>
              <a:rPr lang="en-GB" sz="2000" dirty="0"/>
              <a:t>- Staff training and awareness in sustainable initiatives</a:t>
            </a:r>
          </a:p>
          <a:p>
            <a:pPr algn="just">
              <a:lnSpc>
                <a:spcPct val="90000"/>
              </a:lnSpc>
              <a:spcAft>
                <a:spcPts val="600"/>
              </a:spcAft>
            </a:pPr>
            <a:r>
              <a:rPr lang="en-GB" sz="2000" dirty="0"/>
              <a:t>- "Serve 360" plan by Marriott</a:t>
            </a:r>
          </a:p>
          <a:p>
            <a:pPr algn="just">
              <a:lnSpc>
                <a:spcPct val="90000"/>
              </a:lnSpc>
              <a:spcAft>
                <a:spcPts val="600"/>
              </a:spcAft>
            </a:pPr>
            <a:r>
              <a:rPr lang="en-GB" sz="2000" dirty="0"/>
              <a:t>- Alignment of Marriott's sustainability efforts with Delta Hotel Marriott's operations</a:t>
            </a:r>
          </a:p>
          <a:p>
            <a:pPr algn="just">
              <a:lnSpc>
                <a:spcPct val="90000"/>
              </a:lnSpc>
              <a:spcAft>
                <a:spcPts val="600"/>
              </a:spcAft>
            </a:pPr>
            <a:r>
              <a:rPr lang="en-GB" sz="2000" dirty="0"/>
              <a:t>- Impact and importance of sustainable missions and  goals</a:t>
            </a:r>
          </a:p>
          <a:p>
            <a:pPr algn="just">
              <a:lnSpc>
                <a:spcPct val="90000"/>
              </a:lnSpc>
              <a:spcAft>
                <a:spcPts val="600"/>
              </a:spcAft>
            </a:pPr>
            <a:r>
              <a:rPr lang="en-GB" sz="2000" dirty="0"/>
              <a:t>- Evaluation and outcomes </a:t>
            </a:r>
          </a:p>
          <a:p>
            <a:pPr algn="just">
              <a:lnSpc>
                <a:spcPct val="90000"/>
              </a:lnSpc>
              <a:spcAft>
                <a:spcPts val="600"/>
              </a:spcAft>
            </a:pPr>
            <a:r>
              <a:rPr lang="en-GB" sz="2000" dirty="0"/>
              <a:t>- Key takeaways and recommendations</a:t>
            </a:r>
          </a:p>
          <a:p>
            <a:pPr indent="-228600">
              <a:lnSpc>
                <a:spcPct val="90000"/>
              </a:lnSpc>
              <a:spcAft>
                <a:spcPts val="600"/>
              </a:spcAft>
              <a:buFont typeface="Arial" panose="020B0604020202020204" pitchFamily="34" charset="0"/>
              <a:buChar char="•"/>
            </a:pPr>
            <a:endParaRPr lang="en-GB" sz="1100" dirty="0"/>
          </a:p>
          <a:p>
            <a:pPr indent="-228600">
              <a:lnSpc>
                <a:spcPct val="90000"/>
              </a:lnSpc>
              <a:spcAft>
                <a:spcPts val="600"/>
              </a:spcAft>
              <a:buFont typeface="Arial" panose="020B0604020202020204" pitchFamily="34" charset="0"/>
              <a:buChar char="•"/>
            </a:pPr>
            <a:endParaRPr lang="en-GB" sz="1100" dirty="0"/>
          </a:p>
          <a:p>
            <a:pPr indent="-228600">
              <a:lnSpc>
                <a:spcPct val="90000"/>
              </a:lnSpc>
              <a:spcAft>
                <a:spcPts val="600"/>
              </a:spcAft>
              <a:buFont typeface="Arial" panose="020B0604020202020204" pitchFamily="34" charset="0"/>
              <a:buChar char="•"/>
            </a:pPr>
            <a:endParaRPr lang="en-GB" sz="1100" dirty="0"/>
          </a:p>
          <a:p>
            <a:pPr indent="-228600">
              <a:lnSpc>
                <a:spcPct val="90000"/>
              </a:lnSpc>
              <a:spcAft>
                <a:spcPts val="600"/>
              </a:spcAft>
              <a:buFont typeface="Arial" panose="020B0604020202020204" pitchFamily="34" charset="0"/>
              <a:buChar char="•"/>
            </a:pPr>
            <a:endParaRPr lang="en-GB" sz="1100" dirty="0"/>
          </a:p>
          <a:p>
            <a:pPr indent="-228600">
              <a:lnSpc>
                <a:spcPct val="90000"/>
              </a:lnSpc>
              <a:spcAft>
                <a:spcPts val="600"/>
              </a:spcAft>
              <a:buFont typeface="Arial" panose="020B0604020202020204" pitchFamily="34" charset="0"/>
              <a:buChar char="•"/>
            </a:pPr>
            <a:endParaRPr lang="en-GB" sz="1100" dirty="0"/>
          </a:p>
        </p:txBody>
      </p:sp>
      <p:pic>
        <p:nvPicPr>
          <p:cNvPr id="4" name="Picture 3" descr="A building with a circular topiary garden&#10;&#10;Description automatically generated">
            <a:extLst>
              <a:ext uri="{FF2B5EF4-FFF2-40B4-BE49-F238E27FC236}">
                <a16:creationId xmlns:a16="http://schemas.microsoft.com/office/drawing/2014/main" id="{9D2B8EAF-2696-045F-0E55-777E4B526D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4356" y="407624"/>
            <a:ext cx="5427643" cy="4957590"/>
          </a:xfrm>
          <a:prstGeom prst="rect">
            <a:avLst/>
          </a:prstGeom>
          <a:noFill/>
        </p:spPr>
      </p:pic>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99152" y="99153"/>
            <a:ext cx="11254648" cy="581884"/>
          </a:xfrm>
        </p:spPr>
        <p:txBody>
          <a:bodyPr anchor="ctr">
            <a:normAutofit fontScale="90000"/>
          </a:bodyPr>
          <a:lstStyle/>
          <a:p>
            <a:r>
              <a:rPr lang="en-GB" sz="3600" b="1" dirty="0">
                <a:solidFill>
                  <a:schemeClr val="bg1"/>
                </a:solidFill>
              </a:rPr>
              <a:t>Introduction</a:t>
            </a:r>
            <a:r>
              <a:rPr lang="en-GB" sz="1100" dirty="0"/>
              <a:t> </a:t>
            </a:r>
          </a:p>
        </p:txBody>
      </p:sp>
      <p:sp>
        <p:nvSpPr>
          <p:cNvPr id="9" name="Content Placeholder 2">
            <a:extLst>
              <a:ext uri="{FF2B5EF4-FFF2-40B4-BE49-F238E27FC236}">
                <a16:creationId xmlns:a16="http://schemas.microsoft.com/office/drawing/2014/main" id="{73B98176-6230-30A4-6354-B30C28422D3C}"/>
              </a:ext>
            </a:extLst>
          </p:cNvPr>
          <p:cNvSpPr>
            <a:spLocks noGrp="1"/>
          </p:cNvSpPr>
          <p:nvPr>
            <p:ph sz="half" idx="1"/>
          </p:nvPr>
        </p:nvSpPr>
        <p:spPr>
          <a:xfrm>
            <a:off x="99152" y="602753"/>
            <a:ext cx="6271352" cy="5574210"/>
          </a:xfrm>
        </p:spPr>
        <p:txBody>
          <a:bodyPr>
            <a:normAutofit fontScale="70000" lnSpcReduction="20000"/>
          </a:bodyPr>
          <a:lstStyle/>
          <a:p>
            <a:pPr marL="0" indent="0" algn="just">
              <a:buNone/>
            </a:pPr>
            <a:r>
              <a:rPr lang="en-GB" dirty="0"/>
              <a:t>         </a:t>
            </a:r>
            <a:r>
              <a:rPr lang="en-GB" sz="2900" dirty="0">
                <a:solidFill>
                  <a:schemeClr val="bg1"/>
                </a:solidFill>
              </a:rPr>
              <a:t>Founded in 1927 by J. Willard and Alice Marriott, the company's core emphasizes diversity, inclusion, and human well-being reflected throughout the business operations (</a:t>
            </a:r>
            <a:r>
              <a:rPr lang="en-GB" sz="2900" dirty="0">
                <a:solidFill>
                  <a:schemeClr val="bg1"/>
                </a:solidFill>
                <a:hlinkClick r:id="rId2">
                  <a:extLst>
                    <a:ext uri="{A12FA001-AC4F-418D-AE19-62706E023703}">
                      <ahyp:hlinkClr xmlns:ahyp="http://schemas.microsoft.com/office/drawing/2018/hyperlinkcolor" val="tx"/>
                    </a:ext>
                  </a:extLst>
                </a:hlinkClick>
              </a:rPr>
              <a:t>www.marriott.com</a:t>
            </a:r>
            <a:r>
              <a:rPr lang="en-GB" sz="2900" dirty="0">
                <a:solidFill>
                  <a:schemeClr val="bg1"/>
                </a:solidFill>
              </a:rPr>
              <a:t>). </a:t>
            </a:r>
          </a:p>
          <a:p>
            <a:pPr marL="0" indent="0" algn="just">
              <a:buNone/>
            </a:pPr>
            <a:r>
              <a:rPr lang="en-GB" sz="2900" dirty="0">
                <a:solidFill>
                  <a:schemeClr val="bg1"/>
                </a:solidFill>
              </a:rPr>
              <a:t>- Sustainability a vital role in contemporary hospitality (Anu,2023)</a:t>
            </a:r>
          </a:p>
          <a:p>
            <a:pPr marL="0" indent="0" algn="just">
              <a:buNone/>
            </a:pPr>
            <a:br>
              <a:rPr lang="en-GB" sz="2900" dirty="0">
                <a:solidFill>
                  <a:schemeClr val="bg1"/>
                </a:solidFill>
              </a:rPr>
            </a:br>
            <a:r>
              <a:rPr lang="en-GB" sz="2900" dirty="0">
                <a:solidFill>
                  <a:schemeClr val="bg1"/>
                </a:solidFill>
              </a:rPr>
              <a:t>- Embracing sustainability in the hotel and hospitality industry is a compulsion rather than a choice</a:t>
            </a:r>
          </a:p>
          <a:p>
            <a:pPr marL="0" indent="0" algn="just">
              <a:buNone/>
            </a:pPr>
            <a:r>
              <a:rPr lang="en-GB" sz="2900" dirty="0">
                <a:solidFill>
                  <a:schemeClr val="bg1"/>
                </a:solidFill>
              </a:rPr>
              <a:t>  </a:t>
            </a:r>
            <a:br>
              <a:rPr lang="en-GB" sz="2900" dirty="0">
                <a:solidFill>
                  <a:schemeClr val="bg1"/>
                </a:solidFill>
              </a:rPr>
            </a:br>
            <a:r>
              <a:rPr lang="en-GB" sz="2900" dirty="0">
                <a:solidFill>
                  <a:schemeClr val="bg1"/>
                </a:solidFill>
              </a:rPr>
              <a:t>- Why sustainability is a primary focus at Delta Hotel Marriott in Waltham Abbey</a:t>
            </a:r>
          </a:p>
          <a:p>
            <a:pPr marL="0" indent="0" algn="just">
              <a:buNone/>
            </a:pPr>
            <a:br>
              <a:rPr lang="en-GB" sz="2900" dirty="0">
                <a:solidFill>
                  <a:schemeClr val="bg1"/>
                </a:solidFill>
              </a:rPr>
            </a:br>
            <a:r>
              <a:rPr lang="en-GB" sz="2900" dirty="0">
                <a:solidFill>
                  <a:schemeClr val="bg1"/>
                </a:solidFill>
              </a:rPr>
              <a:t>- Hospitality industry’s responsibility to maintain environmental, communal, and cultural harmony</a:t>
            </a:r>
            <a:br>
              <a:rPr lang="en-GB" sz="2900" dirty="0">
                <a:solidFill>
                  <a:schemeClr val="bg1"/>
                </a:solidFill>
              </a:rPr>
            </a:br>
            <a:r>
              <a:rPr lang="en-GB" sz="2900" dirty="0">
                <a:solidFill>
                  <a:schemeClr val="bg1"/>
                </a:solidFill>
              </a:rPr>
              <a:t>- The industry's adaptation towards sustainability and increasing awareness of environmental impacts(Cooper&amp;Hall,2018)</a:t>
            </a:r>
          </a:p>
          <a:p>
            <a:pPr marL="0" indent="0" algn="just">
              <a:buNone/>
            </a:pPr>
            <a:br>
              <a:rPr lang="en-GB" sz="2900" dirty="0">
                <a:solidFill>
                  <a:schemeClr val="bg1"/>
                </a:solidFill>
              </a:rPr>
            </a:br>
            <a:r>
              <a:rPr lang="en-GB" sz="2900" dirty="0">
                <a:solidFill>
                  <a:schemeClr val="bg1"/>
                </a:solidFill>
              </a:rPr>
              <a:t>- Sustainability represents a mix  business goals and global well-being (Jones, 2014)</a:t>
            </a:r>
            <a:br>
              <a:rPr lang="en-GB" sz="2900" dirty="0">
                <a:solidFill>
                  <a:schemeClr val="bg1"/>
                </a:solidFill>
              </a:rPr>
            </a:br>
            <a:endParaRPr lang="en-US" sz="2900" dirty="0">
              <a:solidFill>
                <a:schemeClr val="bg1"/>
              </a:solidFill>
            </a:endParaRPr>
          </a:p>
        </p:txBody>
      </p:sp>
      <p:pic>
        <p:nvPicPr>
          <p:cNvPr id="3" name="Picture 2" descr="A person standing in front of a store&#10;&#10;Description automatically generated">
            <a:extLst>
              <a:ext uri="{FF2B5EF4-FFF2-40B4-BE49-F238E27FC236}">
                <a16:creationId xmlns:a16="http://schemas.microsoft.com/office/drawing/2014/main" id="{7CB10D95-CE2E-CB8C-46E0-3FC41D4391CF}"/>
              </a:ext>
            </a:extLst>
          </p:cNvPr>
          <p:cNvPicPr>
            <a:picLocks noChangeAspect="1"/>
          </p:cNvPicPr>
          <p:nvPr/>
        </p:nvPicPr>
        <p:blipFill rotWithShape="1">
          <a:blip r:embed="rId3">
            <a:extLst>
              <a:ext uri="{28A0092B-C50C-407E-A947-70E740481C1C}">
                <a14:useLocalDpi xmlns:a14="http://schemas.microsoft.com/office/drawing/2010/main" val="0"/>
              </a:ext>
            </a:extLst>
          </a:blip>
          <a:srcRect l="17270" r="15746" b="-1"/>
          <a:stretch/>
        </p:blipFill>
        <p:spPr>
          <a:xfrm>
            <a:off x="6370504" y="602753"/>
            <a:ext cx="5181600" cy="4351338"/>
          </a:xfrm>
          <a:prstGeom prst="rect">
            <a:avLst/>
          </a:prstGeom>
          <a:noFill/>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28FB6-1E13-750D-C374-AF8D6E6FB447}"/>
              </a:ext>
            </a:extLst>
          </p:cNvPr>
          <p:cNvSpPr>
            <a:spLocks noGrp="1"/>
          </p:cNvSpPr>
          <p:nvPr>
            <p:ph type="title"/>
          </p:nvPr>
        </p:nvSpPr>
        <p:spPr>
          <a:xfrm flipV="1">
            <a:off x="838200" y="-99152"/>
            <a:ext cx="10515600" cy="9915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E95C5EA0-B916-B52C-02CA-B54F7012C3F3}"/>
              </a:ext>
            </a:extLst>
          </p:cNvPr>
          <p:cNvSpPr>
            <a:spLocks noGrp="1"/>
          </p:cNvSpPr>
          <p:nvPr>
            <p:ph sz="half" idx="1"/>
          </p:nvPr>
        </p:nvSpPr>
        <p:spPr>
          <a:xfrm>
            <a:off x="143220" y="110168"/>
            <a:ext cx="4770304" cy="3150825"/>
          </a:xfrm>
        </p:spPr>
        <p:txBody>
          <a:bodyPr>
            <a:normAutofit fontScale="62500" lnSpcReduction="20000"/>
          </a:bodyPr>
          <a:lstStyle/>
          <a:p>
            <a:endParaRPr lang="en-GB" sz="4800" dirty="0"/>
          </a:p>
          <a:p>
            <a:r>
              <a:rPr lang="en-GB" sz="4800" dirty="0">
                <a:solidFill>
                  <a:schemeClr val="bg1"/>
                </a:solidFill>
              </a:rPr>
              <a:t>Marriott's global leadership in hospitality with a diverse brand portfolio and extensive reach (</a:t>
            </a:r>
            <a:r>
              <a:rPr lang="en-GB" sz="4800" dirty="0">
                <a:solidFill>
                  <a:schemeClr val="bg1"/>
                </a:solidFill>
                <a:hlinkClick r:id="rId2">
                  <a:extLst>
                    <a:ext uri="{A12FA001-AC4F-418D-AE19-62706E023703}">
                      <ahyp:hlinkClr xmlns:ahyp="http://schemas.microsoft.com/office/drawing/2018/hyperlinkcolor" val="tx"/>
                    </a:ext>
                  </a:extLst>
                </a:hlinkClick>
              </a:rPr>
              <a:t>www.marriott.com</a:t>
            </a:r>
            <a:r>
              <a:rPr lang="en-GB" sz="4800" dirty="0">
                <a:solidFill>
                  <a:schemeClr val="bg1"/>
                </a:solidFill>
              </a:rPr>
              <a:t> &amp; </a:t>
            </a:r>
            <a:r>
              <a:rPr lang="en-GB" sz="4800" dirty="0">
                <a:solidFill>
                  <a:schemeClr val="bg1"/>
                </a:solidFill>
                <a:hlinkClick r:id="rId3">
                  <a:extLst>
                    <a:ext uri="{A12FA001-AC4F-418D-AE19-62706E023703}">
                      <ahyp:hlinkClr xmlns:ahyp="http://schemas.microsoft.com/office/drawing/2018/hyperlinkcolor" val="tx"/>
                    </a:ext>
                  </a:extLst>
                </a:hlinkClick>
              </a:rPr>
              <a:t>www.britishairways.com</a:t>
            </a:r>
            <a:r>
              <a:rPr lang="en-GB" sz="4800" dirty="0">
                <a:solidFill>
                  <a:schemeClr val="bg1"/>
                </a:solidFill>
              </a:rPr>
              <a:t>). </a:t>
            </a:r>
            <a:br>
              <a:rPr lang="en-GB" sz="4800" dirty="0">
                <a:solidFill>
                  <a:schemeClr val="bg1"/>
                </a:solidFill>
              </a:rPr>
            </a:br>
            <a:endParaRPr lang="en-GB" sz="4800" dirty="0">
              <a:solidFill>
                <a:schemeClr val="bg1"/>
              </a:solidFill>
            </a:endParaRPr>
          </a:p>
        </p:txBody>
      </p:sp>
      <p:pic>
        <p:nvPicPr>
          <p:cNvPr id="6" name="Content Placeholder 5" descr="A group of logos on a white background&#10;&#10;Description automatically generated">
            <a:extLst>
              <a:ext uri="{FF2B5EF4-FFF2-40B4-BE49-F238E27FC236}">
                <a16:creationId xmlns:a16="http://schemas.microsoft.com/office/drawing/2014/main" id="{07357EB2-95BA-97B7-712D-7183F9953C89}"/>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flipH="1" flipV="1">
            <a:off x="11409609" y="6176963"/>
            <a:ext cx="377331" cy="246062"/>
          </a:xfrm>
        </p:spPr>
      </p:pic>
      <p:pic>
        <p:nvPicPr>
          <p:cNvPr id="8" name="Picture 7" descr="A group of logos on a white background&#10;&#10;Description automatically generated">
            <a:extLst>
              <a:ext uri="{FF2B5EF4-FFF2-40B4-BE49-F238E27FC236}">
                <a16:creationId xmlns:a16="http://schemas.microsoft.com/office/drawing/2014/main" id="{81B0FFA4-2092-756A-E7C9-C32AFE2C6E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53686" y="574118"/>
            <a:ext cx="6544588" cy="42677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42528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91855-6C1A-6C85-344C-2196A34B78B5}"/>
              </a:ext>
            </a:extLst>
          </p:cNvPr>
          <p:cNvSpPr>
            <a:spLocks noGrp="1"/>
          </p:cNvSpPr>
          <p:nvPr>
            <p:ph type="title"/>
          </p:nvPr>
        </p:nvSpPr>
        <p:spPr>
          <a:xfrm>
            <a:off x="56428" y="99153"/>
            <a:ext cx="11297372" cy="694061"/>
          </a:xfrm>
        </p:spPr>
        <p:txBody>
          <a:bodyPr anchor="ctr">
            <a:normAutofit fontScale="90000"/>
          </a:bodyPr>
          <a:lstStyle/>
          <a:p>
            <a:r>
              <a:rPr lang="en-GB" b="1" dirty="0"/>
              <a:t>Key Sustainability Theories and Concepts</a:t>
            </a:r>
          </a:p>
        </p:txBody>
      </p:sp>
      <p:sp>
        <p:nvSpPr>
          <p:cNvPr id="3" name="Content Placeholder 2">
            <a:extLst>
              <a:ext uri="{FF2B5EF4-FFF2-40B4-BE49-F238E27FC236}">
                <a16:creationId xmlns:a16="http://schemas.microsoft.com/office/drawing/2014/main" id="{CA55FAEC-3227-5BA4-2332-3645E8EDF385}"/>
              </a:ext>
            </a:extLst>
          </p:cNvPr>
          <p:cNvSpPr>
            <a:spLocks noGrp="1"/>
          </p:cNvSpPr>
          <p:nvPr>
            <p:ph sz="half" idx="2"/>
          </p:nvPr>
        </p:nvSpPr>
        <p:spPr>
          <a:xfrm>
            <a:off x="6019800" y="793214"/>
            <a:ext cx="6115772" cy="5383749"/>
          </a:xfrm>
        </p:spPr>
        <p:txBody>
          <a:bodyPr>
            <a:normAutofit/>
          </a:bodyPr>
          <a:lstStyle/>
          <a:p>
            <a:pPr marL="0" indent="0">
              <a:buNone/>
            </a:pPr>
            <a:r>
              <a:rPr lang="en-GB" sz="1800" dirty="0"/>
              <a:t>- </a:t>
            </a:r>
            <a:r>
              <a:rPr lang="en-GB" sz="1800" b="1" dirty="0"/>
              <a:t>The Triple Bottom Line </a:t>
            </a:r>
            <a:r>
              <a:rPr lang="en-GB" sz="1800" dirty="0"/>
              <a:t>(TBL) theory advocates measuring business success based on economic, social, and environmental criteria (Brooks,2014). </a:t>
            </a:r>
          </a:p>
          <a:p>
            <a:pPr marL="0" indent="0">
              <a:buNone/>
            </a:pPr>
            <a:endParaRPr lang="en-GB" sz="1800" dirty="0"/>
          </a:p>
          <a:p>
            <a:pPr marL="0" indent="0">
              <a:buNone/>
            </a:pPr>
            <a:r>
              <a:rPr lang="en-GB" sz="1800" dirty="0"/>
              <a:t>- </a:t>
            </a:r>
            <a:r>
              <a:rPr lang="en-GB" sz="1800" b="1" dirty="0"/>
              <a:t>Corporate Social Responsibility</a:t>
            </a:r>
            <a:r>
              <a:rPr lang="en-GB" sz="1800" dirty="0"/>
              <a:t> (CSR) integrates ethical and social considerations into business operations.</a:t>
            </a:r>
          </a:p>
          <a:p>
            <a:pPr marL="0" indent="0">
              <a:buNone/>
            </a:pPr>
            <a:r>
              <a:rPr lang="en-GB" sz="1800" dirty="0"/>
              <a:t>(Farrukh, 2023).</a:t>
            </a:r>
          </a:p>
          <a:p>
            <a:pPr marL="0" indent="0">
              <a:buNone/>
            </a:pPr>
            <a:endParaRPr lang="en-GB" sz="1800" dirty="0"/>
          </a:p>
          <a:p>
            <a:pPr marL="0" indent="0">
              <a:buNone/>
            </a:pPr>
            <a:r>
              <a:rPr lang="en-GB" sz="1800" dirty="0"/>
              <a:t>- </a:t>
            </a:r>
            <a:r>
              <a:rPr lang="en-GB" sz="1800" b="1" dirty="0"/>
              <a:t>Marriott's "Serve 360</a:t>
            </a:r>
            <a:r>
              <a:rPr lang="en-GB" sz="1800" dirty="0"/>
              <a:t>: Doing Good in Every Direction" </a:t>
            </a:r>
          </a:p>
          <a:p>
            <a:pPr marL="0" indent="0">
              <a:buNone/>
            </a:pPr>
            <a:r>
              <a:rPr lang="en-GB" sz="1800" dirty="0"/>
              <a:t>(</a:t>
            </a:r>
            <a:r>
              <a:rPr lang="en-GB" sz="1800" dirty="0">
                <a:hlinkClick r:id="rId2"/>
              </a:rPr>
              <a:t>www.civilsdaily.com,2022</a:t>
            </a:r>
            <a:r>
              <a:rPr lang="en-GB" sz="1800" dirty="0"/>
              <a:t>). </a:t>
            </a:r>
          </a:p>
        </p:txBody>
      </p:sp>
      <p:pic>
        <p:nvPicPr>
          <p:cNvPr id="10" name="Content Placeholder 9" descr="A circular diagram of different corporate social responsibility with Ice hockey rink in the background&#10;&#10;Description automatically generated">
            <a:extLst>
              <a:ext uri="{FF2B5EF4-FFF2-40B4-BE49-F238E27FC236}">
                <a16:creationId xmlns:a16="http://schemas.microsoft.com/office/drawing/2014/main" id="{324797E8-5B4C-E5F6-52E9-4FE9FB8E60E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20920" y="793214"/>
            <a:ext cx="5383749" cy="4913523"/>
          </a:xfrm>
        </p:spPr>
      </p:pic>
    </p:spTree>
    <p:extLst>
      <p:ext uri="{BB962C8B-B14F-4D97-AF65-F5344CB8AC3E}">
        <p14:creationId xmlns:p14="http://schemas.microsoft.com/office/powerpoint/2010/main" val="3020079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B5B12-06C4-C173-0BB2-616C8B08C436}"/>
              </a:ext>
            </a:extLst>
          </p:cNvPr>
          <p:cNvSpPr>
            <a:spLocks noGrp="1"/>
          </p:cNvSpPr>
          <p:nvPr>
            <p:ph type="title"/>
          </p:nvPr>
        </p:nvSpPr>
        <p:spPr>
          <a:xfrm flipV="1">
            <a:off x="838200" y="-341522"/>
            <a:ext cx="10515600" cy="45719"/>
          </a:xfrm>
        </p:spPr>
        <p:txBody>
          <a:bodyPr>
            <a:normAutofit fontScale="90000"/>
          </a:bodyPr>
          <a:lstStyle/>
          <a:p>
            <a:endParaRPr lang="en-GB" dirty="0"/>
          </a:p>
        </p:txBody>
      </p:sp>
      <p:pic>
        <p:nvPicPr>
          <p:cNvPr id="6" name="Content Placeholder 5" descr="A close-up of a brochure&#10;&#10;Description automatically generated">
            <a:extLst>
              <a:ext uri="{FF2B5EF4-FFF2-40B4-BE49-F238E27FC236}">
                <a16:creationId xmlns:a16="http://schemas.microsoft.com/office/drawing/2014/main" id="{CA76C367-E176-5DC9-DC1B-29E033199EA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0"/>
            <a:ext cx="5927075" cy="5319495"/>
          </a:xfrm>
        </p:spPr>
      </p:pic>
      <p:pic>
        <p:nvPicPr>
          <p:cNvPr id="12" name="Content Placeholder 11" descr="A screenshot of a website&#10;&#10;Description automatically generated">
            <a:extLst>
              <a:ext uri="{FF2B5EF4-FFF2-40B4-BE49-F238E27FC236}">
                <a16:creationId xmlns:a16="http://schemas.microsoft.com/office/drawing/2014/main" id="{3FB964B9-CC76-E337-1BC9-140A06C98D9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0"/>
            <a:ext cx="6096000" cy="5661018"/>
          </a:xfrm>
        </p:spPr>
      </p:pic>
      <p:sp>
        <p:nvSpPr>
          <p:cNvPr id="13" name="TextBox 12">
            <a:extLst>
              <a:ext uri="{FF2B5EF4-FFF2-40B4-BE49-F238E27FC236}">
                <a16:creationId xmlns:a16="http://schemas.microsoft.com/office/drawing/2014/main" id="{EBFC0C32-9923-34D4-E94B-E89CCF6CA7FF}"/>
              </a:ext>
            </a:extLst>
          </p:cNvPr>
          <p:cNvSpPr txBox="1"/>
          <p:nvPr/>
        </p:nvSpPr>
        <p:spPr>
          <a:xfrm>
            <a:off x="275422" y="5543136"/>
            <a:ext cx="4428780" cy="369332"/>
          </a:xfrm>
          <a:prstGeom prst="rect">
            <a:avLst/>
          </a:prstGeom>
          <a:noFill/>
        </p:spPr>
        <p:txBody>
          <a:bodyPr wrap="square" rtlCol="0">
            <a:spAutoFit/>
          </a:bodyPr>
          <a:lstStyle/>
          <a:p>
            <a:r>
              <a:rPr lang="en-GB" dirty="0"/>
              <a:t>(www.serve360.marriott.com)</a:t>
            </a:r>
          </a:p>
        </p:txBody>
      </p:sp>
    </p:spTree>
    <p:extLst>
      <p:ext uri="{BB962C8B-B14F-4D97-AF65-F5344CB8AC3E}">
        <p14:creationId xmlns:p14="http://schemas.microsoft.com/office/powerpoint/2010/main" val="4038568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55175-BAA5-D7E4-C38D-660BF6E0F536}"/>
              </a:ext>
            </a:extLst>
          </p:cNvPr>
          <p:cNvSpPr>
            <a:spLocks noGrp="1"/>
          </p:cNvSpPr>
          <p:nvPr>
            <p:ph type="title"/>
          </p:nvPr>
        </p:nvSpPr>
        <p:spPr>
          <a:xfrm>
            <a:off x="839788" y="457200"/>
            <a:ext cx="3932237" cy="666520"/>
          </a:xfrm>
        </p:spPr>
        <p:txBody>
          <a:bodyPr anchor="b">
            <a:normAutofit/>
          </a:bodyPr>
          <a:lstStyle/>
          <a:p>
            <a:r>
              <a:rPr lang="en-GB" b="1" dirty="0"/>
              <a:t>PESTLE</a:t>
            </a:r>
            <a:r>
              <a:rPr lang="en-GB" dirty="0"/>
              <a:t> </a:t>
            </a:r>
          </a:p>
        </p:txBody>
      </p:sp>
      <p:pic>
        <p:nvPicPr>
          <p:cNvPr id="10" name="Content Placeholder 9" descr="A screen shot of a phone&#10;&#10;Description automatically generated">
            <a:extLst>
              <a:ext uri="{FF2B5EF4-FFF2-40B4-BE49-F238E27FC236}">
                <a16:creationId xmlns:a16="http://schemas.microsoft.com/office/drawing/2014/main" id="{062A6D86-68D2-3897-5EAC-015C322AD3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58134" y="132202"/>
            <a:ext cx="3628227" cy="5728849"/>
          </a:xfrm>
          <a:noFill/>
        </p:spPr>
      </p:pic>
      <p:sp>
        <p:nvSpPr>
          <p:cNvPr id="3" name="Content Placeholder 2">
            <a:extLst>
              <a:ext uri="{FF2B5EF4-FFF2-40B4-BE49-F238E27FC236}">
                <a16:creationId xmlns:a16="http://schemas.microsoft.com/office/drawing/2014/main" id="{72A82BCA-9272-F78C-50C2-BDA8436D7965}"/>
              </a:ext>
            </a:extLst>
          </p:cNvPr>
          <p:cNvSpPr>
            <a:spLocks noGrp="1"/>
          </p:cNvSpPr>
          <p:nvPr>
            <p:ph type="body" sz="half" idx="2"/>
          </p:nvPr>
        </p:nvSpPr>
        <p:spPr>
          <a:xfrm>
            <a:off x="176270" y="1123720"/>
            <a:ext cx="4595755" cy="4745268"/>
          </a:xfrm>
        </p:spPr>
        <p:txBody>
          <a:bodyPr>
            <a:normAutofit/>
          </a:bodyPr>
          <a:lstStyle/>
          <a:p>
            <a:pPr marL="0" indent="0">
              <a:buNone/>
            </a:pPr>
            <a:r>
              <a:rPr lang="en-GB" dirty="0"/>
              <a:t>-  Systematic approach in understanding micro-environmental factors:</a:t>
            </a:r>
          </a:p>
          <a:p>
            <a:pPr marL="0" indent="0">
              <a:buNone/>
            </a:pPr>
            <a:endParaRPr lang="en-GB" dirty="0"/>
          </a:p>
          <a:p>
            <a:pPr marL="0" indent="0">
              <a:buNone/>
            </a:pPr>
            <a:r>
              <a:rPr lang="en-GB" dirty="0"/>
              <a:t>                                          </a:t>
            </a:r>
            <a:r>
              <a:rPr lang="en-GB" sz="2400" dirty="0"/>
              <a:t>* Political </a:t>
            </a:r>
          </a:p>
          <a:p>
            <a:pPr marL="0" indent="0">
              <a:buNone/>
            </a:pPr>
            <a:r>
              <a:rPr lang="en-GB" sz="2400" dirty="0"/>
              <a:t>                            * Economic</a:t>
            </a:r>
          </a:p>
          <a:p>
            <a:pPr marL="0" indent="0">
              <a:buNone/>
            </a:pPr>
            <a:r>
              <a:rPr lang="en-GB" sz="2400" dirty="0"/>
              <a:t>                            * Social &amp; Cultural </a:t>
            </a:r>
          </a:p>
          <a:p>
            <a:pPr marL="0" indent="0">
              <a:buNone/>
            </a:pPr>
            <a:r>
              <a:rPr lang="en-GB" sz="2400" dirty="0"/>
              <a:t>                            * Technological</a:t>
            </a:r>
          </a:p>
          <a:p>
            <a:pPr marL="0" indent="0">
              <a:buNone/>
            </a:pPr>
            <a:r>
              <a:rPr lang="en-GB" sz="2400" dirty="0"/>
              <a:t>                            * Legal</a:t>
            </a:r>
          </a:p>
          <a:p>
            <a:pPr marL="0" indent="0">
              <a:buNone/>
            </a:pPr>
            <a:r>
              <a:rPr lang="en-GB" dirty="0"/>
              <a:t> (</a:t>
            </a:r>
            <a:r>
              <a:rPr lang="en-GB" dirty="0">
                <a:hlinkClick r:id="rId3"/>
              </a:rPr>
              <a:t>www.pestleanalysis.com,2015</a:t>
            </a:r>
            <a:r>
              <a:rPr lang="en-GB" dirty="0"/>
              <a:t> &amp; Hollander,2023). </a:t>
            </a:r>
          </a:p>
          <a:p>
            <a:pPr marL="0" indent="0">
              <a:buNone/>
            </a:pPr>
            <a:endParaRPr lang="en-GB" dirty="0"/>
          </a:p>
        </p:txBody>
      </p:sp>
    </p:spTree>
    <p:extLst>
      <p:ext uri="{BB962C8B-B14F-4D97-AF65-F5344CB8AC3E}">
        <p14:creationId xmlns:p14="http://schemas.microsoft.com/office/powerpoint/2010/main" val="806154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B7F2A-257A-60C4-47E8-F3EF4C1BD484}"/>
              </a:ext>
            </a:extLst>
          </p:cNvPr>
          <p:cNvSpPr>
            <a:spLocks noGrp="1"/>
          </p:cNvSpPr>
          <p:nvPr>
            <p:ph type="title"/>
          </p:nvPr>
        </p:nvSpPr>
        <p:spPr>
          <a:xfrm>
            <a:off x="99152" y="1"/>
            <a:ext cx="11254648" cy="681036"/>
          </a:xfrm>
        </p:spPr>
        <p:txBody>
          <a:bodyPr anchor="ctr">
            <a:normAutofit fontScale="90000"/>
          </a:bodyPr>
          <a:lstStyle/>
          <a:p>
            <a:r>
              <a:rPr lang="en-GB" b="1" dirty="0"/>
              <a:t>Application to the Hotel </a:t>
            </a:r>
          </a:p>
        </p:txBody>
      </p:sp>
      <p:sp>
        <p:nvSpPr>
          <p:cNvPr id="4" name="Text Placeholder 3">
            <a:extLst>
              <a:ext uri="{FF2B5EF4-FFF2-40B4-BE49-F238E27FC236}">
                <a16:creationId xmlns:a16="http://schemas.microsoft.com/office/drawing/2014/main" id="{84F0631B-F1BB-D6EB-508D-58DDD132CC57}"/>
              </a:ext>
            </a:extLst>
          </p:cNvPr>
          <p:cNvSpPr>
            <a:spLocks noGrp="1"/>
          </p:cNvSpPr>
          <p:nvPr>
            <p:ph sz="half" idx="1"/>
          </p:nvPr>
        </p:nvSpPr>
        <p:spPr>
          <a:xfrm>
            <a:off x="176270" y="681037"/>
            <a:ext cx="5843530" cy="5495926"/>
          </a:xfrm>
        </p:spPr>
        <p:txBody>
          <a:bodyPr>
            <a:normAutofit/>
          </a:bodyPr>
          <a:lstStyle/>
          <a:p>
            <a:r>
              <a:rPr lang="en-GB" sz="2000" dirty="0"/>
              <a:t>Real Numbers from Delta Marriott Waltham Abbey: </a:t>
            </a:r>
          </a:p>
          <a:p>
            <a:r>
              <a:rPr lang="en-GB" sz="2000" dirty="0"/>
              <a:t>-	</a:t>
            </a:r>
            <a:r>
              <a:rPr lang="en-GB" sz="2000" b="1" dirty="0"/>
              <a:t>Carbon Footprint: 17.72 kg/room night</a:t>
            </a:r>
          </a:p>
          <a:p>
            <a:r>
              <a:rPr lang="en-GB" sz="2000" b="1" dirty="0"/>
              <a:t>-	Water Footprint: 424.97 litres/ room night</a:t>
            </a:r>
          </a:p>
          <a:p>
            <a:r>
              <a:rPr lang="en-GB" sz="2000" b="1" dirty="0"/>
              <a:t>-	Environmental Practices- Guest Room Recycling</a:t>
            </a:r>
          </a:p>
          <a:p>
            <a:pPr marL="0" indent="0">
              <a:buNone/>
            </a:pPr>
            <a:endParaRPr lang="en-GB" sz="2000" b="1" dirty="0"/>
          </a:p>
          <a:p>
            <a:pPr marL="0" indent="0">
              <a:buNone/>
            </a:pPr>
            <a:endParaRPr lang="en-GB" sz="2000" b="1" dirty="0"/>
          </a:p>
          <a:p>
            <a:r>
              <a:rPr lang="en-GB" sz="2000" dirty="0"/>
              <a:t>-	Green House in the back yard (www.marriott.com). </a:t>
            </a:r>
          </a:p>
          <a:p>
            <a:endParaRPr lang="en-GB" sz="2000" dirty="0"/>
          </a:p>
        </p:txBody>
      </p:sp>
      <p:pic>
        <p:nvPicPr>
          <p:cNvPr id="10" name="Content Placeholder 9" descr="A map of a city&#10;&#10;Description automatically generated">
            <a:extLst>
              <a:ext uri="{FF2B5EF4-FFF2-40B4-BE49-F238E27FC236}">
                <a16:creationId xmlns:a16="http://schemas.microsoft.com/office/drawing/2014/main" id="{65DBDED3-6FEF-49D6-4A6E-B13EE3E0B47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860973" y="681037"/>
            <a:ext cx="6331027" cy="5191390"/>
          </a:xfrm>
        </p:spPr>
      </p:pic>
    </p:spTree>
    <p:extLst>
      <p:ext uri="{BB962C8B-B14F-4D97-AF65-F5344CB8AC3E}">
        <p14:creationId xmlns:p14="http://schemas.microsoft.com/office/powerpoint/2010/main" val="228471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CEDC5-8DFF-F60E-BC06-9CDA56953F77}"/>
              </a:ext>
            </a:extLst>
          </p:cNvPr>
          <p:cNvSpPr>
            <a:spLocks noGrp="1"/>
          </p:cNvSpPr>
          <p:nvPr>
            <p:ph type="title"/>
          </p:nvPr>
        </p:nvSpPr>
        <p:spPr>
          <a:xfrm>
            <a:off x="77118" y="154237"/>
            <a:ext cx="11276682" cy="605927"/>
          </a:xfrm>
        </p:spPr>
        <p:txBody>
          <a:bodyPr>
            <a:normAutofit fontScale="90000"/>
          </a:bodyPr>
          <a:lstStyle/>
          <a:p>
            <a:r>
              <a:rPr lang="en-GB" b="1" dirty="0"/>
              <a:t>Guest Experience </a:t>
            </a:r>
          </a:p>
        </p:txBody>
      </p:sp>
      <p:sp>
        <p:nvSpPr>
          <p:cNvPr id="3" name="Content Placeholder 2">
            <a:extLst>
              <a:ext uri="{FF2B5EF4-FFF2-40B4-BE49-F238E27FC236}">
                <a16:creationId xmlns:a16="http://schemas.microsoft.com/office/drawing/2014/main" id="{A9698444-BC94-CB63-9A5E-EDD0D987CEC4}"/>
              </a:ext>
            </a:extLst>
          </p:cNvPr>
          <p:cNvSpPr>
            <a:spLocks noGrp="1"/>
          </p:cNvSpPr>
          <p:nvPr>
            <p:ph sz="half" idx="1"/>
          </p:nvPr>
        </p:nvSpPr>
        <p:spPr>
          <a:xfrm>
            <a:off x="77117" y="760164"/>
            <a:ext cx="5426227" cy="4858437"/>
          </a:xfrm>
        </p:spPr>
        <p:txBody>
          <a:bodyPr>
            <a:normAutofit fontScale="25000" lnSpcReduction="20000"/>
          </a:bodyPr>
          <a:lstStyle/>
          <a:p>
            <a:pPr marL="0" indent="0" algn="just">
              <a:buNone/>
            </a:pPr>
            <a:r>
              <a:rPr lang="en-GB" sz="7200" dirty="0"/>
              <a:t>                          </a:t>
            </a:r>
            <a:r>
              <a:rPr lang="en-GB" sz="8000" dirty="0"/>
              <a:t>At Delta Hotel Marriott in Waltham Abbey, guest awareness holds great importance in the context of sustainability. </a:t>
            </a:r>
          </a:p>
          <a:p>
            <a:pPr marL="0" indent="0" algn="just">
              <a:buNone/>
            </a:pPr>
            <a:r>
              <a:rPr lang="en-GB" sz="8000" dirty="0"/>
              <a:t> </a:t>
            </a:r>
          </a:p>
          <a:p>
            <a:pPr marL="0" indent="0" algn="just">
              <a:buNone/>
            </a:pPr>
            <a:r>
              <a:rPr lang="en-GB" sz="8000" dirty="0"/>
              <a:t>- The hotel has an eco-conscious experience for guests by implementing various "green activities" and sustainability initiatives. </a:t>
            </a:r>
          </a:p>
          <a:p>
            <a:pPr marL="0" indent="0" algn="just">
              <a:buNone/>
            </a:pPr>
            <a:endParaRPr lang="en-GB" sz="8000" dirty="0"/>
          </a:p>
          <a:p>
            <a:pPr marL="0" indent="0" algn="just">
              <a:buNone/>
            </a:pPr>
            <a:r>
              <a:rPr lang="en-GB" sz="8000" dirty="0"/>
              <a:t>- Information provided in guest rooms educates visitors about the hotel's environmental practices (</a:t>
            </a:r>
            <a:r>
              <a:rPr lang="en-GB" sz="8000" dirty="0" err="1"/>
              <a:t>Conrady</a:t>
            </a:r>
            <a:r>
              <a:rPr lang="en-GB" sz="8000" dirty="0"/>
              <a:t>, 2012; </a:t>
            </a:r>
            <a:r>
              <a:rPr lang="en-GB" sz="8000" dirty="0" err="1"/>
              <a:t>Moslehpour</a:t>
            </a:r>
            <a:r>
              <a:rPr lang="en-GB" sz="8000" dirty="0"/>
              <a:t> et al., 2023). </a:t>
            </a:r>
          </a:p>
          <a:p>
            <a:pPr marL="0" indent="0" algn="just">
              <a:buNone/>
            </a:pPr>
            <a:endParaRPr lang="en-GB" sz="8000" dirty="0"/>
          </a:p>
          <a:p>
            <a:pPr marL="0" indent="0" algn="just">
              <a:buNone/>
            </a:pPr>
            <a:r>
              <a:rPr lang="en-GB" sz="8000" dirty="0"/>
              <a:t>- Additionally, the hotel promotes various local attractions such as Coda Falconry, Cedars Nature Centre, Epping Forest, Paradise Wildlife Park, and Copped Hall Trust, encouraging guests to explore Epping Forest and enjoy the hotel's facilities (www.marriott.com).</a:t>
            </a:r>
          </a:p>
          <a:p>
            <a:pPr marL="0" indent="0">
              <a:buNone/>
            </a:pPr>
            <a:endParaRPr lang="en-GB" sz="72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6" name="Content Placeholder 5" descr="A group of people planting a tree&#10;&#10;Description automatically generated">
            <a:extLst>
              <a:ext uri="{FF2B5EF4-FFF2-40B4-BE49-F238E27FC236}">
                <a16:creationId xmlns:a16="http://schemas.microsoft.com/office/drawing/2014/main" id="{D9478A6E-99AC-9AEF-D504-E13FB8A0DBE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flipH="1" flipV="1">
            <a:off x="11821099" y="6703762"/>
            <a:ext cx="183616" cy="104512"/>
          </a:xfrm>
        </p:spPr>
      </p:pic>
      <p:pic>
        <p:nvPicPr>
          <p:cNvPr id="8" name="Picture 7" descr="A person walking in a forest&#10;&#10;Description automatically generated">
            <a:extLst>
              <a:ext uri="{FF2B5EF4-FFF2-40B4-BE49-F238E27FC236}">
                <a16:creationId xmlns:a16="http://schemas.microsoft.com/office/drawing/2014/main" id="{8C900CB6-D13C-F6E1-E6BA-A829405F96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3511" y="3128793"/>
            <a:ext cx="6501370" cy="2787266"/>
          </a:xfrm>
          <a:prstGeom prst="rect">
            <a:avLst/>
          </a:prstGeom>
        </p:spPr>
      </p:pic>
      <p:pic>
        <p:nvPicPr>
          <p:cNvPr id="10" name="Picture 9" descr="A group of people planting a tree&#10;&#10;Description automatically generated">
            <a:extLst>
              <a:ext uri="{FF2B5EF4-FFF2-40B4-BE49-F238E27FC236}">
                <a16:creationId xmlns:a16="http://schemas.microsoft.com/office/drawing/2014/main" id="{5C1B4470-6EA4-F1D0-45A3-56B042AF39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3511" y="154237"/>
            <a:ext cx="6391204" cy="2974555"/>
          </a:xfrm>
          <a:prstGeom prst="rect">
            <a:avLst/>
          </a:prstGeom>
        </p:spPr>
      </p:pic>
    </p:spTree>
    <p:extLst>
      <p:ext uri="{BB962C8B-B14F-4D97-AF65-F5344CB8AC3E}">
        <p14:creationId xmlns:p14="http://schemas.microsoft.com/office/powerpoint/2010/main" val="4075075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6415-6285-ABD9-2BE5-A1E2C4B6E241}"/>
              </a:ext>
            </a:extLst>
          </p:cNvPr>
          <p:cNvSpPr>
            <a:spLocks noGrp="1"/>
          </p:cNvSpPr>
          <p:nvPr>
            <p:ph type="title"/>
          </p:nvPr>
        </p:nvSpPr>
        <p:spPr>
          <a:xfrm>
            <a:off x="0" y="1"/>
            <a:ext cx="11353800" cy="793213"/>
          </a:xfrm>
        </p:spPr>
        <p:txBody>
          <a:bodyPr anchor="ctr">
            <a:normAutofit/>
          </a:bodyPr>
          <a:lstStyle/>
          <a:p>
            <a:r>
              <a:rPr lang="en-GB" b="1" dirty="0"/>
              <a:t>Staff Awareness and Training</a:t>
            </a:r>
          </a:p>
        </p:txBody>
      </p:sp>
      <p:pic>
        <p:nvPicPr>
          <p:cNvPr id="6" name="Content Placeholder 5" descr="Trees with a globe and text&#10;&#10;Description automatically generated with medium confidence">
            <a:extLst>
              <a:ext uri="{FF2B5EF4-FFF2-40B4-BE49-F238E27FC236}">
                <a16:creationId xmlns:a16="http://schemas.microsoft.com/office/drawing/2014/main" id="{01B5C03D-5DDA-0AFD-F833-23C77FD911D7}"/>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1682" r="4244"/>
          <a:stretch/>
        </p:blipFill>
        <p:spPr>
          <a:xfrm>
            <a:off x="-10751" y="1112704"/>
            <a:ext cx="6030551" cy="4638101"/>
          </a:xfrm>
          <a:noFill/>
        </p:spPr>
      </p:pic>
      <p:sp>
        <p:nvSpPr>
          <p:cNvPr id="3" name="Content Placeholder 2">
            <a:extLst>
              <a:ext uri="{FF2B5EF4-FFF2-40B4-BE49-F238E27FC236}">
                <a16:creationId xmlns:a16="http://schemas.microsoft.com/office/drawing/2014/main" id="{A578158D-2D4B-FF09-8B61-09B4CCD6F60F}"/>
              </a:ext>
            </a:extLst>
          </p:cNvPr>
          <p:cNvSpPr>
            <a:spLocks noGrp="1"/>
          </p:cNvSpPr>
          <p:nvPr>
            <p:ph sz="half" idx="2"/>
          </p:nvPr>
        </p:nvSpPr>
        <p:spPr>
          <a:xfrm>
            <a:off x="6477918" y="99152"/>
            <a:ext cx="5714082" cy="6077811"/>
          </a:xfrm>
        </p:spPr>
        <p:txBody>
          <a:bodyPr>
            <a:normAutofit/>
          </a:bodyPr>
          <a:lstStyle/>
          <a:p>
            <a:pPr marL="0" indent="0">
              <a:buNone/>
            </a:pPr>
            <a:endParaRPr lang="en-GB" sz="2200" b="1" dirty="0"/>
          </a:p>
          <a:p>
            <a:pPr marL="0" indent="0">
              <a:buNone/>
            </a:pPr>
            <a:r>
              <a:rPr lang="en-GB" sz="2200" b="1" dirty="0"/>
              <a:t>-Employee Engagement for Sustainability</a:t>
            </a:r>
            <a:r>
              <a:rPr lang="en-GB" sz="2200" dirty="0"/>
              <a:t> (</a:t>
            </a:r>
            <a:r>
              <a:rPr lang="en-GB" sz="2200" dirty="0" err="1"/>
              <a:t>Manosuthi</a:t>
            </a:r>
            <a:r>
              <a:rPr lang="en-GB" sz="2200" dirty="0"/>
              <a:t>, 2022).</a:t>
            </a:r>
          </a:p>
          <a:p>
            <a:pPr marL="0" indent="0">
              <a:buNone/>
            </a:pPr>
            <a:endParaRPr lang="en-GB" sz="2200" dirty="0"/>
          </a:p>
          <a:p>
            <a:pPr marL="0" indent="0">
              <a:buNone/>
            </a:pPr>
            <a:r>
              <a:rPr lang="en-GB" sz="2200" b="1" dirty="0"/>
              <a:t>-Comprehensive Staff Training</a:t>
            </a:r>
          </a:p>
          <a:p>
            <a:pPr marL="0" indent="0">
              <a:buNone/>
            </a:pPr>
            <a:endParaRPr lang="en-GB" sz="2200" b="1" dirty="0"/>
          </a:p>
          <a:p>
            <a:pPr marL="0" indent="0">
              <a:buNone/>
            </a:pPr>
            <a:r>
              <a:rPr lang="en-GB" sz="2200" b="1" dirty="0"/>
              <a:t>-Educational Staff-Guest Interaction</a:t>
            </a:r>
            <a:r>
              <a:rPr lang="en-GB" sz="2200" dirty="0"/>
              <a:t> (Conner, 2000).</a:t>
            </a:r>
          </a:p>
          <a:p>
            <a:pPr marL="0" indent="0">
              <a:buNone/>
            </a:pPr>
            <a:endParaRPr lang="en-GB" sz="2200" dirty="0"/>
          </a:p>
          <a:p>
            <a:pPr marL="0" indent="0">
              <a:buNone/>
            </a:pPr>
            <a:r>
              <a:rPr lang="en-GB" sz="2200" b="1" dirty="0"/>
              <a:t>-Local Engagement and Community Bonding</a:t>
            </a:r>
            <a:endParaRPr lang="en-GB" sz="2200" dirty="0"/>
          </a:p>
          <a:p>
            <a:pPr marL="0" indent="0">
              <a:buNone/>
            </a:pPr>
            <a:endParaRPr lang="en-GB" sz="1500" dirty="0"/>
          </a:p>
          <a:p>
            <a:pPr marL="0" indent="0">
              <a:buNone/>
            </a:pPr>
            <a:endParaRPr lang="en-GB" sz="1500" dirty="0"/>
          </a:p>
          <a:p>
            <a:pPr marL="0" indent="0">
              <a:buNone/>
            </a:pPr>
            <a:endParaRPr lang="en-GB" sz="1500" dirty="0"/>
          </a:p>
          <a:p>
            <a:pPr marL="0" indent="0">
              <a:buNone/>
            </a:pPr>
            <a:r>
              <a:rPr lang="en-GB" sz="1500" dirty="0"/>
              <a:t>(</a:t>
            </a:r>
            <a:r>
              <a:rPr lang="en-GB" sz="1500" dirty="0">
                <a:hlinkClick r:id="rId4"/>
              </a:rPr>
              <a:t>www.dgs.ie,com</a:t>
            </a:r>
            <a:r>
              <a:rPr lang="en-GB" sz="1500" dirty="0"/>
              <a:t>). </a:t>
            </a:r>
          </a:p>
        </p:txBody>
      </p:sp>
    </p:spTree>
    <p:extLst>
      <p:ext uri="{BB962C8B-B14F-4D97-AF65-F5344CB8AC3E}">
        <p14:creationId xmlns:p14="http://schemas.microsoft.com/office/powerpoint/2010/main" val="3170588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E077-9986-A7F8-1F16-4846C5543942}"/>
              </a:ext>
            </a:extLst>
          </p:cNvPr>
          <p:cNvSpPr>
            <a:spLocks noGrp="1"/>
          </p:cNvSpPr>
          <p:nvPr>
            <p:ph type="title"/>
          </p:nvPr>
        </p:nvSpPr>
        <p:spPr>
          <a:xfrm>
            <a:off x="0" y="1"/>
            <a:ext cx="4230477" cy="681036"/>
          </a:xfrm>
        </p:spPr>
        <p:txBody>
          <a:bodyPr>
            <a:normAutofit fontScale="90000"/>
          </a:bodyPr>
          <a:lstStyle/>
          <a:p>
            <a:r>
              <a:rPr lang="en-GB" b="1" dirty="0"/>
              <a:t>Marriott  &amp; Eco Lab</a:t>
            </a:r>
            <a:r>
              <a:rPr lang="en-GB" dirty="0"/>
              <a:t> </a:t>
            </a:r>
          </a:p>
        </p:txBody>
      </p:sp>
      <p:sp>
        <p:nvSpPr>
          <p:cNvPr id="3" name="Content Placeholder 2">
            <a:extLst>
              <a:ext uri="{FF2B5EF4-FFF2-40B4-BE49-F238E27FC236}">
                <a16:creationId xmlns:a16="http://schemas.microsoft.com/office/drawing/2014/main" id="{A996086C-0FD8-F238-CD66-8882CFD45690}"/>
              </a:ext>
            </a:extLst>
          </p:cNvPr>
          <p:cNvSpPr>
            <a:spLocks noGrp="1"/>
          </p:cNvSpPr>
          <p:nvPr>
            <p:ph sz="half" idx="1"/>
          </p:nvPr>
        </p:nvSpPr>
        <p:spPr>
          <a:xfrm>
            <a:off x="110169" y="681037"/>
            <a:ext cx="7082623" cy="2469787"/>
          </a:xfrm>
        </p:spPr>
        <p:txBody>
          <a:bodyPr>
            <a:normAutofit fontScale="32500" lnSpcReduction="20000"/>
          </a:bodyPr>
          <a:lstStyle/>
          <a:p>
            <a:pPr marL="0" indent="0" algn="ctr">
              <a:buNone/>
            </a:pPr>
            <a:r>
              <a:rPr lang="en-GB" sz="9600" dirty="0"/>
              <a:t>     According to Eco Lab.com,2023, one of the most sustainable important collaborations that Marriott has worldwide is with Eco Lab (Professional cleaning products). 	Common Values and Commitment. With them Marriott saves: </a:t>
            </a:r>
          </a:p>
        </p:txBody>
      </p:sp>
      <p:pic>
        <p:nvPicPr>
          <p:cNvPr id="10" name="Picture 9" descr="A green background with black text&#10;&#10;Description automatically generated">
            <a:extLst>
              <a:ext uri="{FF2B5EF4-FFF2-40B4-BE49-F238E27FC236}">
                <a16:creationId xmlns:a16="http://schemas.microsoft.com/office/drawing/2014/main" id="{3D0260C4-8DAA-3029-B4A1-E40A1521A5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170" y="3059146"/>
            <a:ext cx="2943636" cy="2676899"/>
          </a:xfrm>
          <a:prstGeom prst="rect">
            <a:avLst/>
          </a:prstGeom>
        </p:spPr>
      </p:pic>
      <p:pic>
        <p:nvPicPr>
          <p:cNvPr id="12" name="Picture 11" descr="A green background with black text&#10;&#10;Description automatically generated">
            <a:extLst>
              <a:ext uri="{FF2B5EF4-FFF2-40B4-BE49-F238E27FC236}">
                <a16:creationId xmlns:a16="http://schemas.microsoft.com/office/drawing/2014/main" id="{0BA56A1A-CD2A-1AAB-AE0C-2E161D5DDC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6590" y="2986124"/>
            <a:ext cx="4906060" cy="2781688"/>
          </a:xfrm>
          <a:prstGeom prst="rect">
            <a:avLst/>
          </a:prstGeom>
        </p:spPr>
      </p:pic>
      <p:pic>
        <p:nvPicPr>
          <p:cNvPr id="14" name="Picture 13" descr="A green rectangle with black text&#10;&#10;Description automatically generated">
            <a:extLst>
              <a:ext uri="{FF2B5EF4-FFF2-40B4-BE49-F238E27FC236}">
                <a16:creationId xmlns:a16="http://schemas.microsoft.com/office/drawing/2014/main" id="{FAC35F14-7D6A-6D16-C8BD-B621098444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4684" y="3142075"/>
            <a:ext cx="3547431" cy="2625738"/>
          </a:xfrm>
          <a:prstGeom prst="rect">
            <a:avLst/>
          </a:prstGeom>
        </p:spPr>
      </p:pic>
      <p:pic>
        <p:nvPicPr>
          <p:cNvPr id="16" name="Picture 15" descr="A green rectangle with white text and black text&#10;&#10;Description automatically generated">
            <a:extLst>
              <a:ext uri="{FF2B5EF4-FFF2-40B4-BE49-F238E27FC236}">
                <a16:creationId xmlns:a16="http://schemas.microsoft.com/office/drawing/2014/main" id="{2F7F80FB-53FA-677B-601B-42D93C9865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52678" y="0"/>
            <a:ext cx="4639322" cy="3142074"/>
          </a:xfrm>
          <a:prstGeom prst="rect">
            <a:avLst/>
          </a:prstGeom>
        </p:spPr>
      </p:pic>
      <p:sp>
        <p:nvSpPr>
          <p:cNvPr id="20" name="Content Placeholder 19">
            <a:extLst>
              <a:ext uri="{FF2B5EF4-FFF2-40B4-BE49-F238E27FC236}">
                <a16:creationId xmlns:a16="http://schemas.microsoft.com/office/drawing/2014/main" id="{125A90CB-133B-99C4-84B7-7BD4DCF9E9D7}"/>
              </a:ext>
            </a:extLst>
          </p:cNvPr>
          <p:cNvSpPr>
            <a:spLocks noGrp="1"/>
          </p:cNvSpPr>
          <p:nvPr>
            <p:ph sz="half" idx="2"/>
          </p:nvPr>
        </p:nvSpPr>
        <p:spPr>
          <a:xfrm flipV="1">
            <a:off x="9962838" y="6176963"/>
            <a:ext cx="2372056" cy="245871"/>
          </a:xfrm>
        </p:spPr>
        <p:txBody>
          <a:bodyPr>
            <a:normAutofit fontScale="32500" lnSpcReduction="20000"/>
          </a:bodyPr>
          <a:lstStyle/>
          <a:p>
            <a:endParaRPr lang="en-GB" dirty="0"/>
          </a:p>
        </p:txBody>
      </p:sp>
    </p:spTree>
    <p:extLst>
      <p:ext uri="{BB962C8B-B14F-4D97-AF65-F5344CB8AC3E}">
        <p14:creationId xmlns:p14="http://schemas.microsoft.com/office/powerpoint/2010/main" val="3902321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3818D-88BF-895A-632E-91602AC33BB3}"/>
              </a:ext>
            </a:extLst>
          </p:cNvPr>
          <p:cNvSpPr>
            <a:spLocks noGrp="1"/>
          </p:cNvSpPr>
          <p:nvPr>
            <p:ph type="title"/>
          </p:nvPr>
        </p:nvSpPr>
        <p:spPr>
          <a:xfrm>
            <a:off x="77118" y="88135"/>
            <a:ext cx="4694907" cy="672029"/>
          </a:xfrm>
        </p:spPr>
        <p:txBody>
          <a:bodyPr anchor="b">
            <a:normAutofit/>
          </a:bodyPr>
          <a:lstStyle/>
          <a:p>
            <a:r>
              <a:rPr lang="en-GB" b="1" dirty="0"/>
              <a:t>Recommendations</a:t>
            </a:r>
            <a:r>
              <a:rPr lang="en-GB" dirty="0"/>
              <a:t> </a:t>
            </a:r>
          </a:p>
        </p:txBody>
      </p:sp>
      <p:pic>
        <p:nvPicPr>
          <p:cNvPr id="6" name="Content Placeholder 5" descr="A diagram of a diagram&#10;&#10;Description automatically generated">
            <a:extLst>
              <a:ext uri="{FF2B5EF4-FFF2-40B4-BE49-F238E27FC236}">
                <a16:creationId xmlns:a16="http://schemas.microsoft.com/office/drawing/2014/main" id="{BE736322-E893-C8F8-17E1-F5E72D6780B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92045" y="226822"/>
            <a:ext cx="6491305" cy="5380764"/>
          </a:xfrm>
          <a:noFill/>
        </p:spPr>
      </p:pic>
      <p:sp>
        <p:nvSpPr>
          <p:cNvPr id="3" name="Content Placeholder 2">
            <a:extLst>
              <a:ext uri="{FF2B5EF4-FFF2-40B4-BE49-F238E27FC236}">
                <a16:creationId xmlns:a16="http://schemas.microsoft.com/office/drawing/2014/main" id="{D8B36D99-38CD-FBA6-9B6B-A3E339E4C7BF}"/>
              </a:ext>
            </a:extLst>
          </p:cNvPr>
          <p:cNvSpPr>
            <a:spLocks noGrp="1"/>
          </p:cNvSpPr>
          <p:nvPr>
            <p:ph type="body" sz="half" idx="2"/>
          </p:nvPr>
        </p:nvSpPr>
        <p:spPr>
          <a:xfrm>
            <a:off x="77118" y="760164"/>
            <a:ext cx="5233012" cy="5108824"/>
          </a:xfrm>
        </p:spPr>
        <p:txBody>
          <a:bodyPr>
            <a:normAutofit fontScale="92500" lnSpcReduction="20000"/>
          </a:bodyPr>
          <a:lstStyle/>
          <a:p>
            <a:pPr marL="342900" indent="-342900">
              <a:buFont typeface="Arial" panose="020B0604020202020204" pitchFamily="34" charset="0"/>
              <a:buChar char="•"/>
            </a:pPr>
            <a:r>
              <a:rPr lang="en-GB" sz="2200" dirty="0"/>
              <a:t>Comprehensive Staff Training</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Local, Sustainable Procurement</a:t>
            </a:r>
          </a:p>
          <a:p>
            <a:endParaRPr lang="en-GB" sz="2200" dirty="0"/>
          </a:p>
          <a:p>
            <a:pPr marL="342900" indent="-342900">
              <a:buFont typeface="Arial" panose="020B0604020202020204" pitchFamily="34" charset="0"/>
              <a:buChar char="•"/>
            </a:pPr>
            <a:r>
              <a:rPr lang="en-GB" sz="2200" dirty="0"/>
              <a:t>Enhanced Guest Engagement</a:t>
            </a:r>
          </a:p>
          <a:p>
            <a:endParaRPr lang="en-GB" sz="2200" dirty="0"/>
          </a:p>
          <a:p>
            <a:pPr marL="342900" indent="-342900">
              <a:buFont typeface="Arial" panose="020B0604020202020204" pitchFamily="34" charset="0"/>
              <a:buChar char="•"/>
            </a:pPr>
            <a:r>
              <a:rPr lang="en-GB" sz="2200" dirty="0"/>
              <a:t>Renewable Energy Integration</a:t>
            </a:r>
          </a:p>
          <a:p>
            <a:endParaRPr lang="en-GB" sz="2200" dirty="0"/>
          </a:p>
          <a:p>
            <a:pPr marL="342900" indent="-342900">
              <a:buFont typeface="Arial" panose="020B0604020202020204" pitchFamily="34" charset="0"/>
              <a:buChar char="•"/>
            </a:pPr>
            <a:r>
              <a:rPr lang="en-GB" sz="2200" dirty="0"/>
              <a:t>Community Engagement</a:t>
            </a:r>
          </a:p>
          <a:p>
            <a:endParaRPr lang="en-GB" sz="2200" dirty="0"/>
          </a:p>
          <a:p>
            <a:pPr marL="342900" indent="-342900">
              <a:buFont typeface="Arial" panose="020B0604020202020204" pitchFamily="34" charset="0"/>
              <a:buChar char="•"/>
            </a:pPr>
            <a:r>
              <a:rPr lang="en-GB" sz="2200" dirty="0"/>
              <a:t>Sustainability Audits</a:t>
            </a:r>
          </a:p>
          <a:p>
            <a:pPr marL="342900" indent="-342900">
              <a:buFont typeface="Arial" panose="020B0604020202020204" pitchFamily="34" charset="0"/>
              <a:buChar char="•"/>
            </a:pPr>
            <a:endParaRPr lang="en-GB" sz="2000" dirty="0"/>
          </a:p>
          <a:p>
            <a:endParaRPr lang="en-GB" sz="2000" dirty="0"/>
          </a:p>
          <a:p>
            <a:r>
              <a:rPr lang="en-GB" sz="2000" dirty="0"/>
              <a:t>(</a:t>
            </a:r>
            <a:r>
              <a:rPr lang="en-GB" sz="2000" dirty="0">
                <a:hlinkClick r:id="rId3"/>
              </a:rPr>
              <a:t>www.conversations.marketing-partners.com,2013</a:t>
            </a:r>
            <a:r>
              <a:rPr lang="en-GB" sz="2000" dirty="0"/>
              <a:t>). </a:t>
            </a:r>
          </a:p>
        </p:txBody>
      </p:sp>
    </p:spTree>
    <p:extLst>
      <p:ext uri="{BB962C8B-B14F-4D97-AF65-F5344CB8AC3E}">
        <p14:creationId xmlns:p14="http://schemas.microsoft.com/office/powerpoint/2010/main" val="2202828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79FB8-DAC5-FDC5-8E51-24FFE4FE9120}"/>
              </a:ext>
            </a:extLst>
          </p:cNvPr>
          <p:cNvSpPr>
            <a:spLocks noGrp="1"/>
          </p:cNvSpPr>
          <p:nvPr>
            <p:ph type="title"/>
          </p:nvPr>
        </p:nvSpPr>
        <p:spPr>
          <a:xfrm>
            <a:off x="0" y="2"/>
            <a:ext cx="3018622" cy="681036"/>
          </a:xfrm>
        </p:spPr>
        <p:txBody>
          <a:bodyPr>
            <a:normAutofit fontScale="90000"/>
          </a:bodyPr>
          <a:lstStyle/>
          <a:p>
            <a:r>
              <a:rPr lang="en-GB" dirty="0">
                <a:solidFill>
                  <a:schemeClr val="bg1"/>
                </a:solidFill>
              </a:rPr>
              <a:t>Conclusion</a:t>
            </a:r>
          </a:p>
        </p:txBody>
      </p:sp>
      <p:sp>
        <p:nvSpPr>
          <p:cNvPr id="3" name="Content Placeholder 2">
            <a:extLst>
              <a:ext uri="{FF2B5EF4-FFF2-40B4-BE49-F238E27FC236}">
                <a16:creationId xmlns:a16="http://schemas.microsoft.com/office/drawing/2014/main" id="{A0AB530B-004F-A3C4-736E-727B511AD64E}"/>
              </a:ext>
            </a:extLst>
          </p:cNvPr>
          <p:cNvSpPr>
            <a:spLocks noGrp="1"/>
          </p:cNvSpPr>
          <p:nvPr>
            <p:ph sz="half" idx="1"/>
          </p:nvPr>
        </p:nvSpPr>
        <p:spPr>
          <a:xfrm>
            <a:off x="165253" y="681039"/>
            <a:ext cx="11105002" cy="4937564"/>
          </a:xfrm>
        </p:spPr>
        <p:txBody>
          <a:bodyPr>
            <a:normAutofit/>
          </a:bodyPr>
          <a:lstStyle/>
          <a:p>
            <a:pPr algn="just"/>
            <a:r>
              <a:rPr lang="en-GB" dirty="0">
                <a:solidFill>
                  <a:schemeClr val="bg1"/>
                </a:solidFill>
              </a:rPr>
              <a:t>Sustainability has reshaped the hospitality industry. Delta Hotel Marriott in Waltham Abbey reflects this transformation, emphasizing eco-conscious travel and responsible tourism.</a:t>
            </a:r>
          </a:p>
          <a:p>
            <a:pPr algn="just"/>
            <a:r>
              <a:rPr lang="en-GB" dirty="0">
                <a:solidFill>
                  <a:schemeClr val="bg1"/>
                </a:solidFill>
              </a:rPr>
              <a:t> Marriott's initiatives integrate 'green activities', elevating guest experiences and sharing sustainability responsibility. </a:t>
            </a:r>
          </a:p>
          <a:p>
            <a:pPr algn="just"/>
            <a:r>
              <a:rPr lang="en-GB" dirty="0">
                <a:solidFill>
                  <a:schemeClr val="bg1"/>
                </a:solidFill>
              </a:rPr>
              <a:t> Sustainability, more than an option.</a:t>
            </a:r>
          </a:p>
          <a:p>
            <a:pPr algn="just"/>
            <a:r>
              <a:rPr lang="en-GB" dirty="0">
                <a:solidFill>
                  <a:schemeClr val="bg1"/>
                </a:solidFill>
              </a:rPr>
              <a:t> This blueprint creates the way for a more sustainable future at Delta Marriott Waltham Abbey and not only promising a positive impact on guests, staff, and the broader </a:t>
            </a:r>
            <a:r>
              <a:rPr lang="en-GB">
                <a:solidFill>
                  <a:schemeClr val="bg1"/>
                </a:solidFill>
              </a:rPr>
              <a:t>community </a:t>
            </a:r>
          </a:p>
          <a:p>
            <a:pPr marL="0" indent="0" algn="just">
              <a:buNone/>
            </a:pPr>
            <a:r>
              <a:rPr lang="en-GB">
                <a:solidFill>
                  <a:schemeClr val="bg1"/>
                </a:solidFill>
              </a:rPr>
              <a:t>(</a:t>
            </a:r>
            <a:r>
              <a:rPr lang="en-GB" dirty="0" err="1">
                <a:solidFill>
                  <a:schemeClr val="bg1"/>
                </a:solidFill>
              </a:rPr>
              <a:t>Madanaguli</a:t>
            </a:r>
            <a:r>
              <a:rPr lang="en-GB" dirty="0">
                <a:solidFill>
                  <a:schemeClr val="bg1"/>
                </a:solidFill>
              </a:rPr>
              <a:t>, et. al. 2023, Martinez &amp; Nishiyama, 2019). </a:t>
            </a:r>
          </a:p>
        </p:txBody>
      </p:sp>
      <p:sp>
        <p:nvSpPr>
          <p:cNvPr id="4" name="Content Placeholder 3">
            <a:extLst>
              <a:ext uri="{FF2B5EF4-FFF2-40B4-BE49-F238E27FC236}">
                <a16:creationId xmlns:a16="http://schemas.microsoft.com/office/drawing/2014/main" id="{0143505D-BDDD-8CFC-2EED-0124D5A90A21}"/>
              </a:ext>
            </a:extLst>
          </p:cNvPr>
          <p:cNvSpPr>
            <a:spLocks noGrp="1"/>
          </p:cNvSpPr>
          <p:nvPr>
            <p:ph sz="half" idx="2"/>
          </p:nvPr>
        </p:nvSpPr>
        <p:spPr>
          <a:xfrm>
            <a:off x="11413475" y="4384714"/>
            <a:ext cx="613271" cy="1090670"/>
          </a:xfrm>
        </p:spPr>
        <p:txBody>
          <a:bodyPr>
            <a:normAutofit/>
          </a:bodyPr>
          <a:lstStyle/>
          <a:p>
            <a:endParaRPr lang="en-GB" dirty="0"/>
          </a:p>
        </p:txBody>
      </p:sp>
    </p:spTree>
    <p:extLst>
      <p:ext uri="{BB962C8B-B14F-4D97-AF65-F5344CB8AC3E}">
        <p14:creationId xmlns:p14="http://schemas.microsoft.com/office/powerpoint/2010/main" val="1465697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F4F8B69F-DCC3-505C-9363-C4828ECA970B}"/>
              </a:ext>
            </a:extLst>
          </p:cNvPr>
          <p:cNvSpPr txBox="1"/>
          <p:nvPr/>
        </p:nvSpPr>
        <p:spPr>
          <a:xfrm>
            <a:off x="839788" y="457200"/>
            <a:ext cx="3932237" cy="16002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3200" b="1">
                <a:latin typeface="+mj-lt"/>
                <a:ea typeface="+mj-ea"/>
                <a:cs typeface="+mj-cs"/>
              </a:rPr>
              <a:t>APPENDIX </a:t>
            </a:r>
          </a:p>
        </p:txBody>
      </p:sp>
      <p:pic>
        <p:nvPicPr>
          <p:cNvPr id="10" name="Content Placeholder 9" descr="A white text with colorful circles and text&#10;&#10;Description automatically generated">
            <a:extLst>
              <a:ext uri="{FF2B5EF4-FFF2-40B4-BE49-F238E27FC236}">
                <a16:creationId xmlns:a16="http://schemas.microsoft.com/office/drawing/2014/main" id="{96AA2D0F-B35D-30FD-10E5-DA02A73D468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tretch/>
        </p:blipFill>
        <p:spPr>
          <a:xfrm>
            <a:off x="3194891" y="110169"/>
            <a:ext cx="8997109" cy="5750881"/>
          </a:xfrm>
          <a:noFill/>
        </p:spPr>
      </p:pic>
      <p:sp>
        <p:nvSpPr>
          <p:cNvPr id="11" name="TextBox 10">
            <a:extLst>
              <a:ext uri="{FF2B5EF4-FFF2-40B4-BE49-F238E27FC236}">
                <a16:creationId xmlns:a16="http://schemas.microsoft.com/office/drawing/2014/main" id="{46BD1A2E-BAD7-A2BD-BD25-735214DFC06C}"/>
              </a:ext>
            </a:extLst>
          </p:cNvPr>
          <p:cNvSpPr txBox="1"/>
          <p:nvPr/>
        </p:nvSpPr>
        <p:spPr>
          <a:xfrm>
            <a:off x="839788" y="2057400"/>
            <a:ext cx="3932237" cy="3811588"/>
          </a:xfrm>
          <a:prstGeom prst="rect">
            <a:avLst/>
          </a:prstGeom>
        </p:spPr>
        <p:txBody>
          <a:bodyPr vert="horz" lIns="91440" tIns="45720" rIns="91440" bIns="45720" rtlCol="0">
            <a:normAutofit/>
          </a:bodyPr>
          <a:lstStyle/>
          <a:p>
            <a:pPr>
              <a:lnSpc>
                <a:spcPct val="90000"/>
              </a:lnSpc>
              <a:spcBef>
                <a:spcPts val="1000"/>
              </a:spcBef>
            </a:pPr>
            <a:r>
              <a:rPr lang="en-US" sz="1600" kern="1200">
                <a:latin typeface="+mn-lt"/>
                <a:ea typeface="+mn-ea"/>
                <a:cs typeface="+mn-cs"/>
                <a:hlinkClick r:id="rId3"/>
              </a:rPr>
              <a:t>www.marriott.com</a:t>
            </a:r>
            <a:r>
              <a:rPr lang="en-US" sz="1600" kern="1200">
                <a:latin typeface="+mn-lt"/>
                <a:ea typeface="+mn-ea"/>
                <a:cs typeface="+mn-cs"/>
              </a:rPr>
              <a:t> </a:t>
            </a:r>
          </a:p>
        </p:txBody>
      </p:sp>
    </p:spTree>
    <p:extLst>
      <p:ext uri="{BB962C8B-B14F-4D97-AF65-F5344CB8AC3E}">
        <p14:creationId xmlns:p14="http://schemas.microsoft.com/office/powerpoint/2010/main" val="2218315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2781A-B6D4-4576-A0F8-B9C0FF7D498C}"/>
              </a:ext>
            </a:extLst>
          </p:cNvPr>
          <p:cNvSpPr>
            <a:spLocks noGrp="1"/>
          </p:cNvSpPr>
          <p:nvPr>
            <p:ph type="title"/>
          </p:nvPr>
        </p:nvSpPr>
        <p:spPr>
          <a:xfrm>
            <a:off x="88135" y="99152"/>
            <a:ext cx="7331841" cy="572877"/>
          </a:xfrm>
        </p:spPr>
        <p:txBody>
          <a:bodyPr/>
          <a:lstStyle/>
          <a:p>
            <a:r>
              <a:rPr lang="en-GB" b="1" dirty="0"/>
              <a:t>References</a:t>
            </a:r>
            <a:r>
              <a:rPr lang="en-GB" dirty="0"/>
              <a:t>:</a:t>
            </a:r>
          </a:p>
        </p:txBody>
      </p:sp>
      <p:sp>
        <p:nvSpPr>
          <p:cNvPr id="3" name="Picture Placeholder 2">
            <a:extLst>
              <a:ext uri="{FF2B5EF4-FFF2-40B4-BE49-F238E27FC236}">
                <a16:creationId xmlns:a16="http://schemas.microsoft.com/office/drawing/2014/main" id="{1402692D-75FE-5CE4-8131-02B141995FDE}"/>
              </a:ext>
            </a:extLst>
          </p:cNvPr>
          <p:cNvSpPr>
            <a:spLocks noGrp="1"/>
          </p:cNvSpPr>
          <p:nvPr>
            <p:ph type="pic" idx="1"/>
          </p:nvPr>
        </p:nvSpPr>
        <p:spPr>
          <a:xfrm flipV="1">
            <a:off x="12192000" y="6489012"/>
            <a:ext cx="966482" cy="473649"/>
          </a:xfrm>
        </p:spPr>
        <p:txBody>
          <a:bodyPr>
            <a:normAutofit fontScale="92500" lnSpcReduction="10000"/>
          </a:bodyPr>
          <a:lstStyle/>
          <a:p>
            <a:endParaRPr lang="en-GB" dirty="0"/>
          </a:p>
        </p:txBody>
      </p:sp>
      <p:sp>
        <p:nvSpPr>
          <p:cNvPr id="4" name="Text Placeholder 3">
            <a:extLst>
              <a:ext uri="{FF2B5EF4-FFF2-40B4-BE49-F238E27FC236}">
                <a16:creationId xmlns:a16="http://schemas.microsoft.com/office/drawing/2014/main" id="{1BD7CEA7-3AAC-2518-8F95-50F2D0C94986}"/>
              </a:ext>
            </a:extLst>
          </p:cNvPr>
          <p:cNvSpPr>
            <a:spLocks noGrp="1"/>
          </p:cNvSpPr>
          <p:nvPr>
            <p:ph type="body" sz="half" idx="2"/>
          </p:nvPr>
        </p:nvSpPr>
        <p:spPr>
          <a:xfrm>
            <a:off x="88135" y="594911"/>
            <a:ext cx="12015729" cy="5274077"/>
          </a:xfrm>
        </p:spPr>
        <p:txBody>
          <a:bodyPr>
            <a:normAutofit fontScale="92500" lnSpcReduction="10000"/>
          </a:bodyPr>
          <a:lstStyle/>
          <a:p>
            <a:r>
              <a:rPr lang="en-GB" sz="1200" kern="100" dirty="0">
                <a:effectLst/>
                <a:latin typeface="Arial" panose="020B0604020202020204" pitchFamily="34" charset="0"/>
                <a:ea typeface="Calibri" panose="020F0502020204030204" pitchFamily="34" charset="0"/>
                <a:cs typeface="Arial" panose="020B0604020202020204" pitchFamily="34" charset="0"/>
              </a:rPr>
              <a:t>Anu, A., (2023), </a:t>
            </a:r>
            <a:r>
              <a:rPr lang="en-GB" sz="1200" i="1" kern="100" dirty="0">
                <a:effectLst/>
                <a:latin typeface="Arial" panose="020B0604020202020204" pitchFamily="34" charset="0"/>
                <a:ea typeface="Calibri" panose="020F0502020204030204" pitchFamily="34" charset="0"/>
                <a:cs typeface="Arial" panose="020B0604020202020204" pitchFamily="34" charset="0"/>
              </a:rPr>
              <a:t>Why is sustainability crucial to success in the hospitality industry</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library],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https://www.lcca.org.uk/blog/hospitality/why-is-sustainability-crucial-to-success-in-the-hospitality-industry/</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on: 20 October 2023.</a:t>
            </a:r>
          </a:p>
          <a:p>
            <a:r>
              <a:rPr lang="en-GB" sz="1200" kern="100" dirty="0">
                <a:effectLst/>
                <a:latin typeface="Arial" panose="020B0604020202020204" pitchFamily="34" charset="0"/>
                <a:ea typeface="Calibri" panose="020F0502020204030204" pitchFamily="34" charset="0"/>
                <a:cs typeface="Arial" panose="020B0604020202020204" pitchFamily="34" charset="0"/>
              </a:rPr>
              <a:t> Brooks, S., (2014), Triple Bottom Line: </a:t>
            </a:r>
            <a:r>
              <a:rPr lang="en-GB" sz="1200" i="1" kern="100" dirty="0">
                <a:effectLst/>
                <a:latin typeface="Arial" panose="020B0604020202020204" pitchFamily="34" charset="0"/>
                <a:ea typeface="Calibri" panose="020F0502020204030204" pitchFamily="34" charset="0"/>
                <a:cs typeface="Arial" panose="020B0604020202020204" pitchFamily="34" charset="0"/>
              </a:rPr>
              <a:t>The science of good busines</a:t>
            </a:r>
            <a:r>
              <a:rPr lang="en-GB" sz="1200" kern="100" dirty="0">
                <a:effectLst/>
                <a:latin typeface="Arial" panose="020B0604020202020204" pitchFamily="34" charset="0"/>
                <a:ea typeface="Calibri" panose="020F0502020204030204" pitchFamily="34" charset="0"/>
                <a:cs typeface="Arial" panose="020B0604020202020204" pitchFamily="34" charset="0"/>
              </a:rPr>
              <a:t>s, [online article], Sustainability Illustrated,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3"/>
              </a:rPr>
              <a:t>https://sustainabilityillustrated.com/en/portfolio/triple-bottom-line-the-science-of-good-business/</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on: 28 October 2023. </a:t>
            </a:r>
          </a:p>
          <a:p>
            <a:r>
              <a:rPr lang="en-GB" sz="1200" kern="100" dirty="0">
                <a:effectLst/>
                <a:latin typeface="Arial" panose="020B0604020202020204" pitchFamily="34" charset="0"/>
                <a:ea typeface="Calibri" panose="020F0502020204030204" pitchFamily="34" charset="0"/>
                <a:cs typeface="Arial" panose="020B0604020202020204" pitchFamily="34" charset="0"/>
              </a:rPr>
              <a:t>Cooper, C. &amp; Hall, C. M., (2018), </a:t>
            </a:r>
            <a:r>
              <a:rPr lang="en-GB" sz="1200" i="1" kern="100" dirty="0">
                <a:effectLst/>
                <a:latin typeface="Arial" panose="020B0604020202020204" pitchFamily="34" charset="0"/>
                <a:ea typeface="Calibri" panose="020F0502020204030204" pitchFamily="34" charset="0"/>
                <a:cs typeface="Arial" panose="020B0604020202020204" pitchFamily="34" charset="0"/>
              </a:rPr>
              <a:t>Contemporary Tourism : An International Approach</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library],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https://ebookcentral.proquest.com/lib/trinity/reader.action?docID=5602387</a:t>
            </a:r>
            <a:r>
              <a:rPr lang="en-GB" sz="1200" kern="100" dirty="0">
                <a:effectLst/>
                <a:latin typeface="Arial" panose="020B0604020202020204" pitchFamily="34" charset="0"/>
                <a:ea typeface="Calibri" panose="020F0502020204030204" pitchFamily="34" charset="0"/>
                <a:cs typeface="Arial" panose="020B0604020202020204" pitchFamily="34" charset="0"/>
              </a:rPr>
              <a:t>, 4</a:t>
            </a:r>
            <a:r>
              <a:rPr lang="en-GB" sz="12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kern="100" dirty="0">
                <a:effectLst/>
                <a:latin typeface="Arial" panose="020B0604020202020204" pitchFamily="34" charset="0"/>
                <a:ea typeface="Calibri" panose="020F0502020204030204" pitchFamily="34" charset="0"/>
                <a:cs typeface="Arial" panose="020B0604020202020204" pitchFamily="34" charset="0"/>
              </a:rPr>
              <a:t> Edition, Goodfellow Publication, Accessed on: 17 October 2023. </a:t>
            </a:r>
          </a:p>
          <a:p>
            <a:r>
              <a:rPr lang="en-GB" sz="1200" kern="100" dirty="0" err="1">
                <a:effectLst/>
                <a:latin typeface="Arial" panose="020B0604020202020204" pitchFamily="34" charset="0"/>
                <a:ea typeface="Calibri" panose="020F0502020204030204" pitchFamily="34" charset="0"/>
                <a:cs typeface="Arial" panose="020B0604020202020204" pitchFamily="34" charset="0"/>
              </a:rPr>
              <a:t>Conrady</a:t>
            </a:r>
            <a:r>
              <a:rPr lang="en-GB" sz="1200" kern="100" dirty="0">
                <a:effectLst/>
                <a:latin typeface="Arial" panose="020B0604020202020204" pitchFamily="34" charset="0"/>
                <a:ea typeface="Calibri" panose="020F0502020204030204" pitchFamily="34" charset="0"/>
                <a:cs typeface="Arial" panose="020B0604020202020204" pitchFamily="34" charset="0"/>
              </a:rPr>
              <a:t>, R., (2012), Trends and issues in global tourism 2012, [online library],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5"/>
              </a:rPr>
              <a:t>https://r3.vlereader.com/Reader?ean=9783642274046</a:t>
            </a:r>
            <a:r>
              <a:rPr lang="en-GB" sz="1200" kern="100" dirty="0">
                <a:effectLst/>
                <a:latin typeface="Arial" panose="020B0604020202020204" pitchFamily="34" charset="0"/>
                <a:ea typeface="Calibri" panose="020F0502020204030204" pitchFamily="34" charset="0"/>
                <a:cs typeface="Arial" panose="020B0604020202020204" pitchFamily="34" charset="0"/>
              </a:rPr>
              <a:t>,  Springer Publication, Accessed on: 18 October 2023. </a:t>
            </a:r>
          </a:p>
          <a:p>
            <a:r>
              <a:rPr lang="en-GB" sz="1200" kern="100" dirty="0">
                <a:effectLst/>
                <a:latin typeface="Arial" panose="020B0604020202020204" pitchFamily="34" charset="0"/>
                <a:ea typeface="Calibri" panose="020F0502020204030204" pitchFamily="34" charset="0"/>
                <a:cs typeface="Arial" panose="020B0604020202020204" pitchFamily="34" charset="0"/>
              </a:rPr>
              <a:t>Conner, F. L. (2000), ‘’Hoteliers and corporate travel buyers to promote "green" hotels together’’, [online library], Ithaca, Vol, 41, Iss.5,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6"/>
              </a:rPr>
              <a:t>https://www.proquest.com/docview/209701788/CC5D2F6F9B4F44E6PQ/1?accountid=130472</a:t>
            </a:r>
            <a:r>
              <a:rPr lang="en-GB" sz="1200" kern="100" dirty="0">
                <a:effectLst/>
                <a:latin typeface="Arial" panose="020B0604020202020204" pitchFamily="34" charset="0"/>
                <a:ea typeface="Calibri" panose="020F0502020204030204" pitchFamily="34" charset="0"/>
                <a:cs typeface="Arial" panose="020B0604020202020204" pitchFamily="34" charset="0"/>
              </a:rPr>
              <a:t>,  Cornell Hotel and Restaurant Administration Quarterly, Accessed on: 20 October 2023</a:t>
            </a:r>
          </a:p>
          <a:p>
            <a:r>
              <a:rPr lang="en-GB" sz="1200" kern="100" dirty="0">
                <a:effectLst/>
                <a:latin typeface="Arial" panose="020B0604020202020204" pitchFamily="34" charset="0"/>
                <a:ea typeface="Calibri" panose="020F0502020204030204" pitchFamily="34" charset="0"/>
                <a:cs typeface="Arial" panose="020B0604020202020204" pitchFamily="34" charset="0"/>
              </a:rPr>
              <a:t>Farrukh, M. (2023), ‘’Effects of hotels’ corporate social responsibility (CSR) initiatives on green consumer behaviour’’ [online library], ..</a:t>
            </a:r>
            <a:r>
              <a:rPr lang="en-GB" sz="1200" i="1" kern="100" dirty="0">
                <a:effectLst/>
                <a:latin typeface="Arial" panose="020B0604020202020204" pitchFamily="34" charset="0"/>
                <a:ea typeface="Calibri" panose="020F0502020204030204" pitchFamily="34" charset="0"/>
                <a:cs typeface="Arial" panose="020B0604020202020204" pitchFamily="34" charset="0"/>
              </a:rPr>
              <a:t>Journal of Hospitality Marketing &amp; Management’’</a:t>
            </a:r>
            <a:r>
              <a:rPr lang="en-GB" sz="12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https://www-tandfonline-com.ezproxy.uwtsd.ac.uk/doi/abs/10.1080/19368623.2023.2223571</a:t>
            </a:r>
            <a:r>
              <a:rPr lang="en-GB" sz="1200" kern="100" dirty="0">
                <a:effectLst/>
                <a:latin typeface="Arial" panose="020B0604020202020204" pitchFamily="34" charset="0"/>
                <a:ea typeface="Calibri" panose="020F0502020204030204" pitchFamily="34" charset="0"/>
                <a:cs typeface="Arial" panose="020B0604020202020204" pitchFamily="34" charset="0"/>
              </a:rPr>
              <a:t>, Vol. 32, </a:t>
            </a:r>
            <a:r>
              <a:rPr lang="en-GB" sz="1200" kern="100" dirty="0" err="1">
                <a:effectLst/>
                <a:latin typeface="Arial" panose="020B0604020202020204" pitchFamily="34" charset="0"/>
                <a:ea typeface="Calibri" panose="020F0502020204030204" pitchFamily="34" charset="0"/>
                <a:cs typeface="Arial" panose="020B0604020202020204" pitchFamily="34" charset="0"/>
              </a:rPr>
              <a:t>Iss</a:t>
            </a:r>
            <a:r>
              <a:rPr lang="en-GB" sz="1200" kern="100" dirty="0">
                <a:effectLst/>
                <a:latin typeface="Arial" panose="020B0604020202020204" pitchFamily="34" charset="0"/>
                <a:ea typeface="Calibri" panose="020F0502020204030204" pitchFamily="34" charset="0"/>
                <a:cs typeface="Arial" panose="020B0604020202020204" pitchFamily="34" charset="0"/>
              </a:rPr>
              <a:t>. 7, Accessed on: 20 October 2023. </a:t>
            </a:r>
          </a:p>
          <a:p>
            <a:r>
              <a:rPr lang="en-GB" sz="1200" kern="100" dirty="0">
                <a:effectLst/>
                <a:latin typeface="Arial" panose="020B0604020202020204" pitchFamily="34" charset="0"/>
                <a:ea typeface="Calibri" panose="020F0502020204030204" pitchFamily="34" charset="0"/>
                <a:cs typeface="Arial" panose="020B0604020202020204" pitchFamily="34" charset="0"/>
              </a:rPr>
              <a:t>Hollander, J., (2023), </a:t>
            </a:r>
            <a:r>
              <a:rPr lang="en-GB" sz="1200" i="1" kern="100" dirty="0">
                <a:effectLst/>
                <a:latin typeface="Arial" panose="020B0604020202020204" pitchFamily="34" charset="0"/>
                <a:ea typeface="Calibri" panose="020F0502020204030204" pitchFamily="34" charset="0"/>
                <a:cs typeface="Arial" panose="020B0604020202020204" pitchFamily="34" charset="0"/>
              </a:rPr>
              <a:t>Technology in Hospitality: 20 Trends Shaping the Industry</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article],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8"/>
              </a:rPr>
              <a:t>https://hoteltechreport.com/news/tech-in-hospitality</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on: 17 October 2023. </a:t>
            </a:r>
          </a:p>
          <a:p>
            <a:r>
              <a:rPr lang="en-GB" sz="1200" kern="100" dirty="0">
                <a:effectLst/>
                <a:latin typeface="Arial" panose="020B0604020202020204" pitchFamily="34" charset="0"/>
                <a:ea typeface="Calibri" panose="020F0502020204030204" pitchFamily="34" charset="0"/>
                <a:cs typeface="Arial" panose="020B0604020202020204" pitchFamily="34" charset="0"/>
              </a:rPr>
              <a:t>Jones, P., et. al. (2014), ‘’Sustainability in the global hotel industry’’, [online library], Emerald Publication,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https://www.proquest.com/docview/1467805855/39B3945066AE4316PQ/1?accountid=130472</a:t>
            </a:r>
            <a:r>
              <a:rPr lang="en-GB" sz="1200" kern="100" dirty="0">
                <a:effectLst/>
                <a:latin typeface="Arial" panose="020B0604020202020204" pitchFamily="34" charset="0"/>
                <a:ea typeface="Calibri" panose="020F0502020204030204" pitchFamily="34" charset="0"/>
                <a:cs typeface="Arial" panose="020B0604020202020204" pitchFamily="34" charset="0"/>
              </a:rPr>
              <a:t>, </a:t>
            </a:r>
            <a:r>
              <a:rPr lang="en-GB" sz="1200" i="1" kern="100" dirty="0">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GB" sz="1200" kern="100" dirty="0">
                <a:effectLst/>
                <a:latin typeface="Arial" panose="020B0604020202020204" pitchFamily="34" charset="0"/>
                <a:ea typeface="Calibri" panose="020F0502020204030204" pitchFamily="34" charset="0"/>
                <a:cs typeface="Arial" panose="020B0604020202020204" pitchFamily="34" charset="0"/>
              </a:rPr>
              <a:t>, Bradford, Vol.26, Iss.1, Accessed on: 16 October 2023. </a:t>
            </a:r>
          </a:p>
          <a:p>
            <a:r>
              <a:rPr lang="en-GB" sz="1200" kern="100" dirty="0" err="1">
                <a:effectLst/>
                <a:latin typeface="Arial" panose="020B0604020202020204" pitchFamily="34" charset="0"/>
                <a:ea typeface="Calibri" panose="020F0502020204030204" pitchFamily="34" charset="0"/>
                <a:cs typeface="Arial" panose="020B0604020202020204" pitchFamily="34" charset="0"/>
              </a:rPr>
              <a:t>Manosuthi</a:t>
            </a:r>
            <a:r>
              <a:rPr lang="en-GB" sz="1200" kern="100" dirty="0">
                <a:effectLst/>
                <a:latin typeface="Arial" panose="020B0604020202020204" pitchFamily="34" charset="0"/>
                <a:ea typeface="Calibri" panose="020F0502020204030204" pitchFamily="34" charset="0"/>
                <a:cs typeface="Arial" panose="020B0604020202020204" pitchFamily="34" charset="0"/>
              </a:rPr>
              <a:t>, N. et. al., (2022), ‘’Green behaviour at work of hospitality and tourism employees’’, [online library]. </a:t>
            </a:r>
            <a:r>
              <a:rPr lang="en-GB" sz="1200" i="1" kern="100" dirty="0">
                <a:effectLst/>
                <a:latin typeface="Arial" panose="020B0604020202020204" pitchFamily="34" charset="0"/>
                <a:ea typeface="Calibri" panose="020F0502020204030204" pitchFamily="34" charset="0"/>
                <a:cs typeface="Arial" panose="020B0604020202020204" pitchFamily="34" charset="0"/>
              </a:rPr>
              <a:t>..Journal of Sustainable Tourism</a:t>
            </a:r>
            <a:r>
              <a:rPr lang="en-GB" sz="12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0"/>
              </a:rPr>
              <a:t>https://www-tandfonline-com.ezproxy.uwtsd.ac.uk/doi/epdf/10.1080/09669582.2022.2115051?needAccess=true</a:t>
            </a:r>
            <a:r>
              <a:rPr lang="en-GB" sz="1200" kern="100" dirty="0">
                <a:effectLst/>
                <a:latin typeface="Arial" panose="020B0604020202020204" pitchFamily="34" charset="0"/>
                <a:ea typeface="Calibri" panose="020F0502020204030204" pitchFamily="34" charset="0"/>
                <a:cs typeface="Arial" panose="020B0604020202020204" pitchFamily="34" charset="0"/>
              </a:rPr>
              <a:t>,  Routledge Publication, Accessed on: 17 October 2023. </a:t>
            </a:r>
          </a:p>
          <a:p>
            <a:r>
              <a:rPr lang="en-GB" sz="1200" kern="100" dirty="0" err="1">
                <a:effectLst/>
                <a:latin typeface="Arial" panose="020B0604020202020204" pitchFamily="34" charset="0"/>
                <a:ea typeface="Calibri" panose="020F0502020204030204" pitchFamily="34" charset="0"/>
                <a:cs typeface="Arial" panose="020B0604020202020204" pitchFamily="34" charset="0"/>
              </a:rPr>
              <a:t>Madanaguli</a:t>
            </a:r>
            <a:r>
              <a:rPr lang="en-GB" sz="1200" kern="100" dirty="0">
                <a:effectLst/>
                <a:latin typeface="Arial" panose="020B0604020202020204" pitchFamily="34" charset="0"/>
                <a:ea typeface="Calibri" panose="020F0502020204030204" pitchFamily="34" charset="0"/>
                <a:cs typeface="Arial" panose="020B0604020202020204" pitchFamily="34" charset="0"/>
              </a:rPr>
              <a:t>, A. T., et. al. (2023), ‘’A systematic literature review on corporate social responsibility (CSR) and hotels: past achievements and future promises in the hospitality sector’’,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1"/>
              </a:rPr>
              <a:t>https://www-tandfonline-com.ezproxy.uwtsd.ac.uk/doi/epdf/10.1080/15022250.2023.2221214?needAccess=true</a:t>
            </a:r>
            <a:r>
              <a:rPr lang="en-GB" sz="1200" kern="100" dirty="0">
                <a:effectLst/>
                <a:latin typeface="Arial" panose="020B0604020202020204" pitchFamily="34" charset="0"/>
                <a:ea typeface="Calibri" panose="020F0502020204030204" pitchFamily="34" charset="0"/>
                <a:cs typeface="Arial" panose="020B0604020202020204" pitchFamily="34" charset="0"/>
              </a:rPr>
              <a:t>,  </a:t>
            </a:r>
            <a:r>
              <a:rPr lang="en-GB" sz="1200" i="1" kern="100" dirty="0">
                <a:effectLst/>
                <a:latin typeface="Arial" panose="020B0604020202020204" pitchFamily="34" charset="0"/>
                <a:ea typeface="Calibri" panose="020F0502020204030204" pitchFamily="34" charset="0"/>
                <a:cs typeface="Arial" panose="020B0604020202020204" pitchFamily="34" charset="0"/>
              </a:rPr>
              <a:t>Scandinavian Journal of Hospitality and Tourism</a:t>
            </a:r>
            <a:r>
              <a:rPr lang="en-GB" sz="1200" kern="100" dirty="0">
                <a:effectLst/>
                <a:latin typeface="Arial" panose="020B0604020202020204" pitchFamily="34" charset="0"/>
                <a:ea typeface="Calibri" panose="020F0502020204030204" pitchFamily="34" charset="0"/>
                <a:cs typeface="Arial" panose="020B0604020202020204" pitchFamily="34" charset="0"/>
              </a:rPr>
              <a:t>, Routledge Publication, Accessed on: 18 October 2023. </a:t>
            </a:r>
          </a:p>
          <a:p>
            <a:r>
              <a:rPr lang="en-GB" sz="1200" kern="100" dirty="0">
                <a:effectLst/>
                <a:latin typeface="Arial" panose="020B0604020202020204" pitchFamily="34" charset="0"/>
                <a:ea typeface="Calibri" panose="020F0502020204030204" pitchFamily="34" charset="0"/>
                <a:cs typeface="Arial" panose="020B0604020202020204" pitchFamily="34" charset="0"/>
              </a:rPr>
              <a:t>Martinez, P. &amp; Nishiyama, N., (2019), ‘’Enhancing customer-based brand equity through CSR in the hospitality sector’’ [online library], ..</a:t>
            </a:r>
            <a:r>
              <a:rPr lang="en-GB" sz="1200" i="1" kern="100" dirty="0">
                <a:effectLst/>
                <a:latin typeface="Arial" panose="020B0604020202020204" pitchFamily="34" charset="0"/>
                <a:ea typeface="Calibri" panose="020F0502020204030204" pitchFamily="34" charset="0"/>
                <a:cs typeface="Arial" panose="020B0604020202020204" pitchFamily="34" charset="0"/>
              </a:rPr>
              <a:t>International Journal of Hospitality &amp; Tourism Administration</a:t>
            </a:r>
            <a:r>
              <a:rPr lang="en-GB" sz="1200" kern="100" dirty="0">
                <a:effectLst/>
                <a:latin typeface="Arial" panose="020B0604020202020204" pitchFamily="34" charset="0"/>
                <a:ea typeface="Calibri" panose="020F0502020204030204" pitchFamily="34" charset="0"/>
                <a:cs typeface="Arial" panose="020B0604020202020204" pitchFamily="34" charset="0"/>
              </a:rPr>
              <a:t>’’, Vol. 20. </a:t>
            </a:r>
            <a:r>
              <a:rPr lang="en-GB" sz="1200" kern="100" dirty="0" err="1">
                <a:effectLst/>
                <a:latin typeface="Arial" panose="020B0604020202020204" pitchFamily="34" charset="0"/>
                <a:ea typeface="Calibri" panose="020F0502020204030204" pitchFamily="34" charset="0"/>
                <a:cs typeface="Arial" panose="020B0604020202020204" pitchFamily="34" charset="0"/>
              </a:rPr>
              <a:t>Iss</a:t>
            </a:r>
            <a:r>
              <a:rPr lang="en-GB" sz="1200" kern="100" dirty="0">
                <a:effectLst/>
                <a:latin typeface="Arial" panose="020B0604020202020204" pitchFamily="34" charset="0"/>
                <a:ea typeface="Calibri" panose="020F0502020204030204" pitchFamily="34" charset="0"/>
                <a:cs typeface="Arial" panose="020B0604020202020204" pitchFamily="34" charset="0"/>
              </a:rPr>
              <a:t> 3,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2"/>
              </a:rPr>
              <a:t>https://www-tandfonline-com.ezproxy.uwtsd.ac.uk/doi/epdf/10.1080/15256480.2017.1397581?needAccess=true</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on: 29 October 2023. </a:t>
            </a:r>
          </a:p>
          <a:p>
            <a:r>
              <a:rPr lang="en-GB" sz="1200" kern="100" dirty="0" err="1">
                <a:effectLst/>
                <a:latin typeface="Arial" panose="020B0604020202020204" pitchFamily="34" charset="0"/>
                <a:ea typeface="Calibri" panose="020F0502020204030204" pitchFamily="34" charset="0"/>
                <a:cs typeface="Arial" panose="020B0604020202020204" pitchFamily="34" charset="0"/>
              </a:rPr>
              <a:t>Moslehpour</a:t>
            </a:r>
            <a:r>
              <a:rPr lang="en-GB" sz="1200" kern="100" dirty="0">
                <a:effectLst/>
                <a:latin typeface="Arial" panose="020B0604020202020204" pitchFamily="34" charset="0"/>
                <a:ea typeface="Calibri" panose="020F0502020204030204" pitchFamily="34" charset="0"/>
                <a:cs typeface="Arial" panose="020B0604020202020204" pitchFamily="34" charset="0"/>
              </a:rPr>
              <a:t>, M. et. al. (2023), ‘’Predictors of green purchase intention toward Eco-innovation and green products’’ [online library],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3"/>
              </a:rPr>
              <a:t>https://www-tandfonline-com.ezproxy.uwtsd.ac.uk/doi/epdf/10.1080/1331677X.2022.2121934?needAccess=true</a:t>
            </a:r>
            <a:r>
              <a:rPr lang="en-GB" sz="1200" kern="100" dirty="0">
                <a:effectLst/>
                <a:latin typeface="Arial" panose="020B0604020202020204" pitchFamily="34" charset="0"/>
                <a:ea typeface="Calibri" panose="020F0502020204030204" pitchFamily="34" charset="0"/>
                <a:cs typeface="Arial" panose="020B0604020202020204" pitchFamily="34" charset="0"/>
              </a:rPr>
              <a:t>,  Vol. 36, </a:t>
            </a:r>
            <a:r>
              <a:rPr lang="en-GB" sz="1200" kern="100" dirty="0" err="1">
                <a:effectLst/>
                <a:latin typeface="Arial" panose="020B0604020202020204" pitchFamily="34" charset="0"/>
                <a:ea typeface="Calibri" panose="020F0502020204030204" pitchFamily="34" charset="0"/>
                <a:cs typeface="Arial" panose="020B0604020202020204" pitchFamily="34" charset="0"/>
              </a:rPr>
              <a:t>Iss</a:t>
            </a:r>
            <a:r>
              <a:rPr lang="en-GB" sz="1200" kern="100" dirty="0">
                <a:effectLst/>
                <a:latin typeface="Arial" panose="020B0604020202020204" pitchFamily="34" charset="0"/>
                <a:ea typeface="Calibri" panose="020F0502020204030204" pitchFamily="34" charset="0"/>
                <a:cs typeface="Arial" panose="020B0604020202020204" pitchFamily="34" charset="0"/>
              </a:rPr>
              <a:t>. 3, Routledge Publication, Access on: 20 October 2023. </a:t>
            </a:r>
          </a:p>
          <a:p>
            <a:r>
              <a:rPr lang="en-GB" sz="1200" kern="100" dirty="0">
                <a:effectLst/>
                <a:latin typeface="Arial" panose="020B0604020202020204" pitchFamily="34" charset="0"/>
                <a:ea typeface="Calibri" panose="020F0502020204030204" pitchFamily="34" charset="0"/>
                <a:cs typeface="Arial" panose="020B0604020202020204" pitchFamily="34" charset="0"/>
              </a:rPr>
              <a:t>Pestle Analysis, (2015</a:t>
            </a:r>
            <a:r>
              <a:rPr lang="en-GB" sz="1200" i="1" kern="100" dirty="0">
                <a:effectLst/>
                <a:latin typeface="Arial" panose="020B0604020202020204" pitchFamily="34" charset="0"/>
                <a:ea typeface="Calibri" panose="020F0502020204030204" pitchFamily="34" charset="0"/>
                <a:cs typeface="Arial" panose="020B0604020202020204" pitchFamily="34" charset="0"/>
              </a:rPr>
              <a:t>), PESTLE Analysis of Marriott International</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article],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4"/>
              </a:rPr>
              <a:t>https://pestleanalysis.com/pestle-analysis-of-marriott/</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on: 19 October 2023</a:t>
            </a:r>
          </a:p>
          <a:p>
            <a:endParaRPr lang="en-GB" dirty="0"/>
          </a:p>
        </p:txBody>
      </p:sp>
    </p:spTree>
    <p:extLst>
      <p:ext uri="{BB962C8B-B14F-4D97-AF65-F5344CB8AC3E}">
        <p14:creationId xmlns:p14="http://schemas.microsoft.com/office/powerpoint/2010/main" val="4068773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9B950-959B-0A3C-94D7-19B54AFC15F9}"/>
              </a:ext>
            </a:extLst>
          </p:cNvPr>
          <p:cNvSpPr>
            <a:spLocks noGrp="1"/>
          </p:cNvSpPr>
          <p:nvPr>
            <p:ph type="title"/>
          </p:nvPr>
        </p:nvSpPr>
        <p:spPr>
          <a:xfrm>
            <a:off x="0" y="0"/>
            <a:ext cx="4772025" cy="45719"/>
          </a:xfrm>
        </p:spPr>
        <p:txBody>
          <a:bodyPr>
            <a:normAutofit fontScale="90000"/>
          </a:bodyPr>
          <a:lstStyle/>
          <a:p>
            <a:endParaRPr lang="en-GB" dirty="0"/>
          </a:p>
        </p:txBody>
      </p:sp>
      <p:sp>
        <p:nvSpPr>
          <p:cNvPr id="3" name="Picture Placeholder 2">
            <a:extLst>
              <a:ext uri="{FF2B5EF4-FFF2-40B4-BE49-F238E27FC236}">
                <a16:creationId xmlns:a16="http://schemas.microsoft.com/office/drawing/2014/main" id="{552170E6-76C9-ED72-362A-E00FEB6096DA}"/>
              </a:ext>
            </a:extLst>
          </p:cNvPr>
          <p:cNvSpPr>
            <a:spLocks noGrp="1"/>
          </p:cNvSpPr>
          <p:nvPr>
            <p:ph type="pic" idx="1"/>
          </p:nvPr>
        </p:nvSpPr>
        <p:spPr>
          <a:xfrm flipV="1">
            <a:off x="8141464" y="5861050"/>
            <a:ext cx="3213923" cy="914323"/>
          </a:xfrm>
        </p:spPr>
        <p:txBody>
          <a:bodyPr/>
          <a:lstStyle/>
          <a:p>
            <a:endParaRPr lang="en-GB"/>
          </a:p>
        </p:txBody>
      </p:sp>
      <p:sp>
        <p:nvSpPr>
          <p:cNvPr id="4" name="Text Placeholder 3">
            <a:extLst>
              <a:ext uri="{FF2B5EF4-FFF2-40B4-BE49-F238E27FC236}">
                <a16:creationId xmlns:a16="http://schemas.microsoft.com/office/drawing/2014/main" id="{5D100FDC-7B91-04E0-0B1F-1DCB47719905}"/>
              </a:ext>
            </a:extLst>
          </p:cNvPr>
          <p:cNvSpPr>
            <a:spLocks noGrp="1"/>
          </p:cNvSpPr>
          <p:nvPr>
            <p:ph type="body" sz="half" idx="2"/>
          </p:nvPr>
        </p:nvSpPr>
        <p:spPr>
          <a:xfrm>
            <a:off x="88136" y="210972"/>
            <a:ext cx="12008384" cy="5658016"/>
          </a:xfrm>
        </p:spPr>
        <p:txBody>
          <a:bodyPr/>
          <a:lstStyle/>
          <a:p>
            <a:endParaRPr lang="en-GB" dirty="0">
              <a:hlinkClick r:id="rId2"/>
            </a:endParaRPr>
          </a:p>
          <a:p>
            <a:endParaRPr lang="en-GB" dirty="0">
              <a:hlinkClick r:id="rId2"/>
            </a:endParaRPr>
          </a:p>
          <a:p>
            <a:endParaRPr lang="en-GB" dirty="0">
              <a:hlinkClick r:id="rId2"/>
            </a:endParaRPr>
          </a:p>
          <a:p>
            <a:r>
              <a:rPr lang="en-GB" dirty="0">
                <a:hlinkClick r:id="rId2"/>
              </a:rPr>
              <a:t>https://conversations.marketing-partners.com/2013/06/the-top-5-sustainability-infographics-of-2013/, </a:t>
            </a:r>
          </a:p>
          <a:p>
            <a:r>
              <a:rPr lang="en-GB" dirty="0">
                <a:hlinkClick r:id="rId2"/>
              </a:rPr>
              <a:t>https://www.ecolab.com/stories/marriott-sustainability-goals-for-2025-and-beyond, 2023, </a:t>
            </a:r>
          </a:p>
          <a:p>
            <a:r>
              <a:rPr lang="en-GB" dirty="0">
                <a:hlinkClick r:id="rId2"/>
              </a:rPr>
              <a:t>http://serve360.marriott.com/wp-content/uploads/2019/10/Serve-360-goals-page-tabloid_2-updated-20180916-English.pdf</a:t>
            </a:r>
            <a:r>
              <a:rPr lang="en-GB" dirty="0"/>
              <a:t>, </a:t>
            </a:r>
          </a:p>
          <a:p>
            <a:r>
              <a:rPr lang="en-GB" dirty="0">
                <a:hlinkClick r:id="rId3"/>
              </a:rPr>
              <a:t>https://news.marriott.com/awards-recognition</a:t>
            </a:r>
            <a:r>
              <a:rPr lang="en-GB" dirty="0"/>
              <a:t>, </a:t>
            </a:r>
          </a:p>
          <a:p>
            <a:r>
              <a:rPr lang="en-GB" dirty="0">
                <a:hlinkClick r:id="rId4"/>
              </a:rPr>
              <a:t>http://serve360.marriott.com/wp-content/uploads/2023/09/CDP-Water-2023-vHsM.pdf</a:t>
            </a:r>
            <a:r>
              <a:rPr lang="en-GB" dirty="0"/>
              <a:t>, </a:t>
            </a:r>
          </a:p>
          <a:p>
            <a:r>
              <a:rPr lang="en-GB" dirty="0">
                <a:hlinkClick r:id="rId5"/>
              </a:rPr>
              <a:t>http://serve360.marriott.com/wp-content/uploads/2018/10/2018_Serve_360_Report.pdf</a:t>
            </a:r>
            <a:r>
              <a:rPr lang="en-GB" dirty="0"/>
              <a:t>, </a:t>
            </a:r>
          </a:p>
          <a:p>
            <a:r>
              <a:rPr lang="en-GB" dirty="0">
                <a:hlinkClick r:id="rId6"/>
              </a:rPr>
              <a:t>https://serve360.marriott.com/policies/</a:t>
            </a:r>
            <a:r>
              <a:rPr lang="en-GB" dirty="0"/>
              <a:t>, </a:t>
            </a:r>
          </a:p>
          <a:p>
            <a:r>
              <a:rPr lang="en-GB" dirty="0">
                <a:hlinkClick r:id="rId7"/>
              </a:rPr>
              <a:t>https://serve360.marriott.com/news/</a:t>
            </a:r>
            <a:r>
              <a:rPr lang="en-GB" dirty="0"/>
              <a:t>, </a:t>
            </a:r>
          </a:p>
          <a:p>
            <a:r>
              <a:rPr lang="en-GB" dirty="0">
                <a:hlinkClick r:id="rId8"/>
              </a:rPr>
              <a:t>https://www.marriott.com/marriott/aboutmarriott.mi</a:t>
            </a:r>
            <a:r>
              <a:rPr lang="en-GB" dirty="0"/>
              <a:t>, </a:t>
            </a:r>
          </a:p>
          <a:p>
            <a:r>
              <a:rPr lang="en-GB" dirty="0">
                <a:hlinkClick r:id="rId9"/>
              </a:rPr>
              <a:t>https://serve360.marriott.com/sustainable-goals/</a:t>
            </a:r>
            <a:r>
              <a:rPr lang="en-GB" dirty="0"/>
              <a:t>,</a:t>
            </a:r>
          </a:p>
          <a:p>
            <a:r>
              <a:rPr lang="en-GB" dirty="0">
                <a:hlinkClick r:id="rId10"/>
              </a:rPr>
              <a:t>https://www.britishairways.com/en-gb/executive-club/collecting-avios/hotels/marriott-hotels</a:t>
            </a:r>
            <a:r>
              <a:rPr lang="en-GB" dirty="0"/>
              <a:t>, </a:t>
            </a:r>
          </a:p>
          <a:p>
            <a:r>
              <a:rPr lang="en-GB" dirty="0">
                <a:hlinkClick r:id="rId11"/>
              </a:rPr>
              <a:t>https://www.civilsdaily.com/news/social/,2022</a:t>
            </a:r>
            <a:r>
              <a:rPr lang="en-GB" dirty="0"/>
              <a:t>, </a:t>
            </a:r>
          </a:p>
          <a:p>
            <a:endParaRPr lang="en-GB" dirty="0"/>
          </a:p>
        </p:txBody>
      </p:sp>
    </p:spTree>
    <p:extLst>
      <p:ext uri="{BB962C8B-B14F-4D97-AF65-F5344CB8AC3E}">
        <p14:creationId xmlns:p14="http://schemas.microsoft.com/office/powerpoint/2010/main" val="1888070765"/>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730e359-ea60-4bf4-a90a-e4633981635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2" ma:contentTypeDescription="Create a new document." ma:contentTypeScope="" ma:versionID="5409fb3592c291d73bfd7ce216270a92">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39774359cec4212c6a4abcb8039f6ed9"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AutoTags"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32BBAC-3698-4F05-9D8E-6B64CA681E85}">
  <ds:schemaRefs>
    <ds:schemaRef ds:uri="http://purl.org/dc/elements/1.1/"/>
    <ds:schemaRef ds:uri="http://schemas.microsoft.com/office/2006/documentManagement/types"/>
    <ds:schemaRef ds:uri="5e11eeeb-aea2-48d1-b3ff-7dffc84c1762"/>
    <ds:schemaRef ds:uri="http://www.w3.org/XML/1998/namespace"/>
    <ds:schemaRef ds:uri="6730e359-ea60-4bf4-a90a-e46339816358"/>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5ADF899D-914E-48B5-B2EC-F5FD4DC169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5833</TotalTime>
  <Words>1751</Words>
  <Application>Microsoft Office PowerPoint</Application>
  <PresentationFormat>Widescreen</PresentationFormat>
  <Paragraphs>133</Paragraphs>
  <Slides>16</Slides>
  <Notes>3</Notes>
  <HiddenSlides>0</HiddenSlides>
  <MMClips>0</MMClips>
  <ScaleCrop>false</ScaleCrop>
  <HeadingPairs>
    <vt:vector size="6" baseType="variant">
      <vt:variant>
        <vt:lpstr>Fonts Used</vt:lpstr>
      </vt:variant>
      <vt:variant>
        <vt:i4>3</vt:i4>
      </vt:variant>
      <vt:variant>
        <vt:lpstr>Theme</vt:lpstr>
      </vt:variant>
      <vt:variant>
        <vt:i4>8</vt:i4>
      </vt:variant>
      <vt:variant>
        <vt:lpstr>Slide Titles</vt:lpstr>
      </vt:variant>
      <vt:variant>
        <vt:i4>16</vt:i4>
      </vt:variant>
    </vt:vector>
  </HeadingPairs>
  <TitlesOfParts>
    <vt:vector size="27" baseType="lpstr">
      <vt:lpstr>Arial</vt:lpstr>
      <vt:lpstr>Calibri</vt:lpstr>
      <vt:lpstr>Calibri Light</vt:lpstr>
      <vt:lpstr>Title Slide 1</vt:lpstr>
      <vt:lpstr>Sub Title 1</vt:lpstr>
      <vt:lpstr>1_Text Break Info Slide 2</vt:lpstr>
      <vt:lpstr>1_Title Slide 1</vt:lpstr>
      <vt:lpstr>Text 1</vt:lpstr>
      <vt:lpstr>Theme1</vt:lpstr>
      <vt:lpstr>Theme4</vt:lpstr>
      <vt:lpstr>Theme3</vt:lpstr>
      <vt:lpstr>Sustainable Tourism &amp; Guest Education  Research Paper based on Delta Marriott Waltham Abbey  Module: Contemporary Themes BMIH6001  Lecturer: Giulia Chifari Student: Radasanu Manuela 2021029 </vt:lpstr>
      <vt:lpstr>Summary </vt:lpstr>
      <vt:lpstr>Introduction </vt:lpstr>
      <vt:lpstr>PowerPoint Presentation</vt:lpstr>
      <vt:lpstr>Key Sustainability Theories and Concepts</vt:lpstr>
      <vt:lpstr>PowerPoint Presentation</vt:lpstr>
      <vt:lpstr>PESTLE </vt:lpstr>
      <vt:lpstr>Application to the Hotel </vt:lpstr>
      <vt:lpstr>Guest Experience </vt:lpstr>
      <vt:lpstr>Staff Awareness and Training</vt:lpstr>
      <vt:lpstr>Marriott  &amp; Eco Lab </vt:lpstr>
      <vt:lpstr>Recommendations </vt:lpstr>
      <vt:lpstr>Conclusion</vt:lpstr>
      <vt:lpstr>PowerPoint Presentation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Manuela Radasanu (2021029)</cp:lastModifiedBy>
  <cp:revision>12</cp:revision>
  <dcterms:created xsi:type="dcterms:W3CDTF">2023-01-31T21:01:37Z</dcterms:created>
  <dcterms:modified xsi:type="dcterms:W3CDTF">2023-11-12T12:30:47Z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