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4"/>
  </p:notesMasterIdLst>
  <p:sldIdLst>
    <p:sldId id="529" r:id="rId3"/>
    <p:sldId id="532" r:id="rId4"/>
    <p:sldId id="584" r:id="rId5"/>
    <p:sldId id="587" r:id="rId6"/>
    <p:sldId id="585" r:id="rId7"/>
    <p:sldId id="588" r:id="rId8"/>
    <p:sldId id="590" r:id="rId9"/>
    <p:sldId id="593" r:id="rId10"/>
    <p:sldId id="589" r:id="rId11"/>
    <p:sldId id="591" r:id="rId12"/>
    <p:sldId id="594" r:id="rId13"/>
    <p:sldId id="601" r:id="rId14"/>
    <p:sldId id="602" r:id="rId15"/>
    <p:sldId id="599" r:id="rId16"/>
    <p:sldId id="595" r:id="rId17"/>
    <p:sldId id="596" r:id="rId18"/>
    <p:sldId id="597" r:id="rId19"/>
    <p:sldId id="605" r:id="rId20"/>
    <p:sldId id="603" r:id="rId21"/>
    <p:sldId id="604" r:id="rId22"/>
    <p:sldId id="606" r:id="rId23"/>
    <p:sldId id="607" r:id="rId24"/>
    <p:sldId id="608" r:id="rId25"/>
    <p:sldId id="610" r:id="rId26"/>
    <p:sldId id="611" r:id="rId27"/>
    <p:sldId id="612" r:id="rId28"/>
    <p:sldId id="615" r:id="rId29"/>
    <p:sldId id="616" r:id="rId30"/>
    <p:sldId id="583" r:id="rId31"/>
    <p:sldId id="617" r:id="rId32"/>
    <p:sldId id="581" r:id="rId33"/>
    <p:sldId id="582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n80" initials="l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314"/>
    <p:restoredTop sz="95714" autoAdjust="0"/>
  </p:normalViewPr>
  <p:slideViewPr>
    <p:cSldViewPr snapToGrid="0" snapToObjects="1">
      <p:cViewPr varScale="1">
        <p:scale>
          <a:sx n="104" d="100"/>
          <a:sy n="104" d="100"/>
        </p:scale>
        <p:origin x="2130" y="114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9" Type="http://schemas.openxmlformats.org/officeDocument/2006/relationships/commentAuthors" Target="commentAuthors.xml"/><Relationship Id="rId38" Type="http://schemas.openxmlformats.org/officeDocument/2006/relationships/tableStyles" Target="tableStyles.xml"/><Relationship Id="rId37" Type="http://schemas.openxmlformats.org/officeDocument/2006/relationships/viewProps" Target="viewProps.xml"/><Relationship Id="rId36" Type="http://schemas.openxmlformats.org/officeDocument/2006/relationships/presProps" Target="presProps.xml"/><Relationship Id="rId35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ology.fas.harvard.edu/files/sociology/files/literature_review.pdf" TargetMode="External"/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literature_review.pdf (harvard.edu)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6DCD6-B073-4C1D-9F49-44AAD05BD35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F7742DA0-3A09-A540-984C-6BCEA85E50E3}" type="datetime1">
              <a:rPr lang="en-GB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3969" y="6172200"/>
            <a:ext cx="8595360" cy="235463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image" Target="../media/image2.jpeg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463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0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GB" b="1" dirty="0">
                <a:latin typeface="Calibri Light" panose="020F0302020204030204" charset="0"/>
                <a:cs typeface="Calibri Light" panose="020F0302020204030204" charset="0"/>
              </a:rPr>
              <a:t>Unpacking the Assignment(2):</a:t>
            </a:r>
            <a:br>
              <a:rPr lang="en-US" altLang="en-GB" b="1" dirty="0">
                <a:latin typeface="Calibri Light" panose="020F0302020204030204" charset="0"/>
                <a:cs typeface="Calibri Light" panose="020F0302020204030204" charset="0"/>
              </a:rPr>
            </a:br>
            <a:r>
              <a:rPr lang="en-US" altLang="en-GB" b="1" dirty="0">
                <a:latin typeface="Calibri Light" panose="020F0302020204030204" charset="0"/>
                <a:cs typeface="Calibri Light" panose="020F0302020204030204" charset="0"/>
              </a:rPr>
              <a:t>Research Ethics, Limitations &amp; Timeline</a:t>
            </a:r>
            <a:endParaRPr lang="en-US" altLang="en-GB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latin typeface="Calibri Light" panose="020F0302020204030204" charset="0"/>
                <a:cs typeface="Calibri Light" panose="020F0302020204030204" charset="0"/>
              </a:rPr>
              <a:t>Business Research </a:t>
            </a:r>
            <a:endParaRPr lang="en-GB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R</a:t>
            </a:r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ecap: The Contents of Week 6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sz="2000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Assignment: Research Proposal (5,000 words)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5890" y="1467326"/>
            <a:ext cx="6172200" cy="3175159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You are tasked with developing a comprehensive </a:t>
            </a:r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proposal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 to investigate</a:t>
            </a:r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chosen business research area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. In your proposal, you should address the</a:t>
            </a:r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key components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 of </a:t>
            </a:r>
            <a:r>
              <a:rPr lang="en-US" altLang="en-US" sz="15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 research plan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, including: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background, https://www.template.net/editable/270154/thesis-timeline-template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questions,                                  </a:t>
            </a:r>
            <a:r>
              <a:rPr lang="en-US" altLang="en-US" sz="18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Introduction </a:t>
            </a:r>
            <a:endParaRPr lang="en-US" altLang="en-US" sz="18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objectives, 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literature Review                                     </a:t>
            </a:r>
            <a:r>
              <a:rPr lang="en-US" altLang="en-US" sz="18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 Literature Review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methodology( Research Onion), 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data analysis, 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significance of the study,                          </a:t>
            </a:r>
            <a:r>
              <a:rPr lang="en-US" altLang="en-US" sz="18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ethical considerations, </a:t>
            </a:r>
            <a:endParaRPr lang="en-US" altLang="en-US" sz="150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limitations, </a:t>
            </a:r>
            <a:endParaRPr lang="en-US" altLang="en-US" sz="150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and a tentative timeline</a:t>
            </a:r>
            <a:endParaRPr lang="en-US" altLang="en-US" sz="150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1663859" y="2254568"/>
            <a:ext cx="1957864" cy="902970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5" name="Right Arrow 4"/>
          <p:cNvSpPr/>
          <p:nvPr/>
        </p:nvSpPr>
        <p:spPr>
          <a:xfrm>
            <a:off x="3882866" y="2729548"/>
            <a:ext cx="572929" cy="56674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7" name="Right Arrow 6"/>
          <p:cNvSpPr/>
          <p:nvPr/>
        </p:nvSpPr>
        <p:spPr>
          <a:xfrm>
            <a:off x="3882866" y="3302318"/>
            <a:ext cx="572929" cy="56674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8" name="Rounded Rectangle 7"/>
          <p:cNvSpPr/>
          <p:nvPr/>
        </p:nvSpPr>
        <p:spPr>
          <a:xfrm>
            <a:off x="1710690" y="3210560"/>
            <a:ext cx="1704975" cy="23431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6" name="Rounded Rectangle 5"/>
          <p:cNvSpPr/>
          <p:nvPr/>
        </p:nvSpPr>
        <p:spPr>
          <a:xfrm>
            <a:off x="1663065" y="3505835"/>
            <a:ext cx="1957705" cy="136588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9" name="Right Arrow 8"/>
          <p:cNvSpPr/>
          <p:nvPr/>
        </p:nvSpPr>
        <p:spPr>
          <a:xfrm>
            <a:off x="3883025" y="4034631"/>
            <a:ext cx="572929" cy="56674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Calibri Light" panose="020F0302020204030204" charset="0"/>
                <a:cs typeface="Calibri Light" panose="020F0302020204030204" charset="0"/>
              </a:rPr>
              <a:t>Research Onion: Layer 1 - 5</a:t>
            </a:r>
            <a:endParaRPr lang="en-US" altLang="en-US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1417955"/>
            <a:ext cx="4404360" cy="3768090"/>
          </a:xfrm>
        </p:spPr>
        <p:txBody>
          <a:bodyPr>
            <a:normAutofit lnSpcReduction="10000"/>
          </a:bodyPr>
          <a:lstStyle/>
          <a:p>
            <a:endParaRPr lang="en-US" alt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sz="1600" dirty="0">
                <a:latin typeface="Calibri Light" panose="020F0302020204030204" charset="0"/>
                <a:cs typeface="Calibri Light" panose="020F0302020204030204" charset="0"/>
              </a:rPr>
              <a:t>Layer 1: Philosophy</a:t>
            </a: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sz="1600" dirty="0">
                <a:latin typeface="Calibri Light" panose="020F0302020204030204" charset="0"/>
                <a:cs typeface="Calibri Light" panose="020F0302020204030204" charset="0"/>
              </a:rPr>
              <a:t>Layer 2: Approach</a:t>
            </a: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sz="1600" dirty="0">
                <a:latin typeface="Calibri Light" panose="020F0302020204030204" charset="0"/>
                <a:cs typeface="Calibri Light" panose="020F0302020204030204" charset="0"/>
              </a:rPr>
              <a:t>Layer 3:  Methodological Choice: the big split- Quali or Quanti or Mixed Methodology</a:t>
            </a: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sz="1600" dirty="0">
                <a:latin typeface="Calibri Light" panose="020F0302020204030204" charset="0"/>
                <a:cs typeface="Calibri Light" panose="020F0302020204030204" charset="0"/>
              </a:rPr>
              <a:t>Layer 4: Strategy: Survey; Case Study; Action Research </a:t>
            </a: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sz="1600" dirty="0">
                <a:latin typeface="Calibri Light" panose="020F0302020204030204" charset="0"/>
                <a:cs typeface="Calibri Light" panose="020F0302020204030204" charset="0"/>
              </a:rPr>
              <a:t>Layer 5: Techniques: Data Collection - Questionnaire; Interviews; Foucs group; Observations</a:t>
            </a: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GB" sz="1600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5" name="Content Placeholder 9"/>
          <p:cNvPicPr>
            <a:picLocks noChangeAspect="1"/>
          </p:cNvPicPr>
          <p:nvPr>
            <p:ph sz="half" idx="2"/>
          </p:nvPr>
        </p:nvPicPr>
        <p:blipFill>
          <a:blip r:embed="rId1"/>
          <a:stretch>
            <a:fillRect/>
          </a:stretch>
        </p:blipFill>
        <p:spPr>
          <a:xfrm>
            <a:off x="4417695" y="1541145"/>
            <a:ext cx="4726305" cy="3644265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8351520" y="3365500"/>
            <a:ext cx="792480" cy="395605"/>
          </a:xfrm>
          <a:prstGeom prst="round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7894320" y="2133600"/>
            <a:ext cx="792480" cy="273685"/>
          </a:xfrm>
          <a:prstGeom prst="round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8270875" y="4469765"/>
            <a:ext cx="792480" cy="395605"/>
          </a:xfrm>
          <a:prstGeom prst="round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4" name="Rounded Rectangle 3"/>
          <p:cNvSpPr/>
          <p:nvPr/>
        </p:nvSpPr>
        <p:spPr>
          <a:xfrm>
            <a:off x="7478395" y="1661160"/>
            <a:ext cx="792480" cy="219710"/>
          </a:xfrm>
          <a:prstGeom prst="round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7658100" y="1897380"/>
            <a:ext cx="718185" cy="197485"/>
          </a:xfrm>
          <a:prstGeom prst="round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04200" cy="988695"/>
          </a:xfrm>
        </p:spPr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"Golden Thread" of Alignment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/>
          <p:nvPr>
            <p:ph idx="13"/>
            <p:custDataLst>
              <p:tags r:id="rId1"/>
            </p:custDataLst>
          </p:nvPr>
        </p:nvSpPr>
        <p:spPr>
          <a:xfrm>
            <a:off x="457200" y="1367155"/>
            <a:ext cx="8229600" cy="4098290"/>
          </a:xfrm>
        </p:spPr>
        <p:txBody>
          <a:bodyPr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6" name="Content Placeholder 5"/>
          <p:cNvGraphicFramePr/>
          <p:nvPr>
            <p:ph idx="1"/>
            <p:custDataLst>
              <p:tags r:id="rId1"/>
            </p:custDataLst>
          </p:nvPr>
        </p:nvGraphicFramePr>
        <p:xfrm>
          <a:off x="144780" y="-44450"/>
          <a:ext cx="8580755" cy="5989955"/>
        </p:xfrm>
        <a:graphic>
          <a:graphicData uri="http://schemas.openxmlformats.org/drawingml/2006/table">
            <a:tbl>
              <a:tblPr/>
              <a:tblGrid>
                <a:gridCol w="2539365"/>
                <a:gridCol w="2007235"/>
                <a:gridCol w="2007235"/>
                <a:gridCol w="2026920"/>
              </a:tblGrid>
              <a:tr h="609600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The Research Stage (The Onion Layers)</a:t>
                      </a:r>
                      <a:endParaRPr sz="10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Route A: The Quantitative Path (The 'Numbers' Route</a:t>
                      </a:r>
                      <a:endParaRPr sz="10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Route B: The Qualitative Path (The 'Stories' Route )</a:t>
                      </a:r>
                      <a:endParaRPr sz="1000" b="1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Route C: The Mixed Methods Path (The 'Best of Both' )</a:t>
                      </a:r>
                      <a:endParaRPr sz="10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2000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1. Research Philosophy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(Your underlying lens)</a:t>
                      </a:r>
                      <a:endParaRPr sz="1000" i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Positivism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(Seeking objective facts, numbers, and universal laws)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Interpretivism</a:t>
                      </a: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(Seeking deep, subjective human meaning and experiences)</a:t>
                      </a:r>
                      <a:endParaRPr sz="1000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Pragmatism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(Seeking whatever practical combination solves the business problem)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2000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2. Research Approach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(Your direction of logic)</a:t>
                      </a:r>
                      <a:endParaRPr sz="1000" i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Deductive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(Testing an existing theory or hypothesis using data)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Inductive</a:t>
                      </a: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(Building a brand new theory from the ground up using your data)</a:t>
                      </a:r>
                      <a:endParaRPr sz="1000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Abductive / Combined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(Moving back and forth between existing theory and new data)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35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3. Methodological Choice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(Your core data type)</a:t>
                      </a:r>
                      <a:endParaRPr sz="1000" i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Mono-method Quantitative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Mono-method Qualitative</a:t>
                      </a:r>
                      <a:endParaRPr sz="1000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Mixed Methods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2000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4. Research Strategy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(Your plan of action)</a:t>
                      </a:r>
                      <a:endParaRPr sz="1000" i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Survey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, Experiment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Case Study</a:t>
                      </a: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, Grounded Theory, Action Research</a:t>
                      </a:r>
                      <a:endParaRPr sz="1000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Case Study, Sequential Explanatory (Quant then Qual), Sequential Exploratory (Qual then Quant)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2000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5. Data Collection Tool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(How you gather evidence)</a:t>
                      </a:r>
                      <a:endParaRPr sz="1000" i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Closed-ended Questionnaires, Structured Observation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Semi-structured or Unstructured Interviews, Focus Groups</a:t>
                      </a:r>
                      <a:endParaRPr sz="1000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Questionnaires </a:t>
                      </a: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alongside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Semi-structured Interviews (e.g., The Marriott Sample)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14400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6. Sampling Strategy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(Who is in the study?)</a:t>
                      </a:r>
                      <a:endParaRPr sz="1000" i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Probability Sampling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(Ensuring mathematical representativeness -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The Slice of Cake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) e.g., Simple Random, Stratified Sampling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Non-Probability Sampling</a:t>
                      </a: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(Ensuring subjective expertise - </a:t>
                      </a:r>
                      <a:r>
                        <a:rPr sz="1000" i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The VIP Bouncer</a:t>
                      </a: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) e.g., Purposive, Snowball Sampling</a:t>
                      </a:r>
                      <a:endParaRPr sz="1000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Mixed Sampling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(e.g., Using Probability sampling for a broad survey, then Purposive sampling to select key experts for deep interviews)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14400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 Data Analysis Method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</a:t>
                      </a:r>
                      <a:r>
                        <a:rPr sz="1000" i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(Cracking the code)</a:t>
                      </a:r>
                      <a:endParaRPr sz="1000" i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Statistical Analysis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(Descriptive and Inferential statistics using SPSS or Excel)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Thematic Analysis</a:t>
                      </a: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</a:t>
                      </a:r>
                      <a:r>
                        <a:rPr sz="1000" i="1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The Highlighter Method</a:t>
                      </a:r>
                      <a:r>
                        <a:rPr sz="1000">
                          <a:solidFill>
                            <a:srgbClr val="C00000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 to extract Codes and build Themes)</a:t>
                      </a:r>
                      <a:endParaRPr sz="1000">
                        <a:solidFill>
                          <a:srgbClr val="C00000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114617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A combination of Statistical and Thematic Analysis. You must analyse the numbers, analyse the quotes, and then </a:t>
                      </a:r>
                      <a:r>
                        <a:rPr sz="10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integrate</a:t>
                      </a:r>
                      <a:r>
                        <a:rPr sz="10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the findings.</a:t>
                      </a:r>
                      <a:endParaRPr sz="10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0" marR="0" marT="152717" marB="152717" anchor="ctr" anchorCtr="0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Recommeded Books (on Moodles)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6" name="Content Placeholder 5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321435" y="1697990"/>
            <a:ext cx="2397760" cy="2849245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610" y="1697990"/>
            <a:ext cx="2384425" cy="2878455"/>
          </a:xfrm>
          <a:prstGeom prst="rect">
            <a:avLst/>
          </a:prstGeom>
        </p:spPr>
      </p:pic>
      <p:sp>
        <p:nvSpPr>
          <p:cNvPr id="9" name="Text Box 8"/>
          <p:cNvSpPr txBox="1"/>
          <p:nvPr/>
        </p:nvSpPr>
        <p:spPr>
          <a:xfrm>
            <a:off x="2032000" y="3069908"/>
            <a:ext cx="5080000" cy="337185"/>
          </a:xfrm>
          <a:prstGeom prst="rect">
            <a:avLst/>
          </a:prstGeom>
        </p:spPr>
        <p:txBody>
          <a:bodyPr>
            <a:spAutoFit/>
          </a:bodyPr>
          <a:p>
            <a:pPr marL="0" indent="0"/>
            <a:r>
              <a:rPr sz="1600" b="0" i="0">
                <a:solidFill>
                  <a:srgbClr val="000000"/>
                </a:solidFill>
                <a:latin typeface="Times New Roman" panose="02020603050405020304"/>
                <a:ea typeface="Times New Roman" panose="02020603050405020304"/>
              </a:rPr>
              <a:t> </a:t>
            </a:r>
            <a:endParaRPr sz="1600" b="0" i="0">
              <a:solidFill>
                <a:srgbClr val="000000"/>
              </a:solidFill>
              <a:latin typeface="Times New Roman" panose="02020603050405020304"/>
              <a:ea typeface="Times New Roman" panose="020206030504050203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Your Methodology Checklist 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US" sz="1425">
                <a:latin typeface="Calibri Light" panose="020F0302020204030204" charset="0"/>
                <a:cs typeface="Calibri Light" panose="020F0302020204030204" charset="0"/>
              </a:rPr>
              <a:t>Before you submit, ensure your Methodology chapter answers these questions:</a:t>
            </a:r>
            <a:endParaRPr lang="en-US" altLang="en-US" sz="1425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425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425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[ ] Did I peel the Research Onion and name my Philosophy (e.g., Interpretivism)?</a:t>
            </a:r>
            <a:endParaRPr lang="en-US" altLang="en-US" sz="1425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425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[ ] Is my Golden Thread intact? (Do my tools match my philosophy?)</a:t>
            </a:r>
            <a:endParaRPr lang="en-US" altLang="en-US" sz="1425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425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[ ] Did I name my Sampling Method and list my VIP criteria?</a:t>
            </a:r>
            <a:endParaRPr lang="en-US" altLang="en-US" sz="1425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425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[ ] Did I explain my Data Analysis steps clearly?</a:t>
            </a:r>
            <a:endParaRPr lang="en-US" altLang="en-US" sz="1425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425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[ ] Did I justify the Significance of the work?</a:t>
            </a:r>
            <a:endParaRPr lang="en-US" altLang="en-US" sz="1425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425" b="1">
                <a:solidFill>
                  <a:srgbClr val="FF0000"/>
                </a:solidFill>
                <a:latin typeface="Calibri Light" panose="020F0302020204030204" charset="0"/>
                <a:cs typeface="Calibri Light" panose="020F0302020204030204" charset="0"/>
              </a:rPr>
              <a:t>[ ] Did I outline my Ethics and Limitations?</a:t>
            </a:r>
            <a:endParaRPr lang="en-US" altLang="en-US" sz="1425" b="1">
              <a:solidFill>
                <a:srgbClr val="FF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Contents of Week 7 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Topic 1: Ethical considerations, </a:t>
            </a:r>
            <a:endParaRPr lang="en-US" altLang="en-US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Topic 2: Limitations, </a:t>
            </a:r>
            <a:endParaRPr lang="en-US" altLang="en-US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Topic 3: Tentative timeline</a:t>
            </a:r>
            <a:endParaRPr lang="en-US" altLang="en-US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/>
              <a:t>©Sian Roderick</a:t>
            </a:r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Topic 1: Research Ethics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762375"/>
          </a:xfrm>
        </p:spPr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Research ethics are the standards of behaviour that guide how you treat the people participating in or affected by your research.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Core Ethical Principles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736340"/>
          </a:xfrm>
        </p:spPr>
        <p:txBody>
          <a:bodyPr>
            <a:normAutofit lnSpcReduction="20000"/>
          </a:bodyPr>
          <a:p>
            <a:pPr marL="0" indent="0">
              <a:buNone/>
            </a:pPr>
            <a:endParaRPr lang="" altLang="en-US"/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When designing your research, you must protect your participants by adhering to these key principles: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Avoidance of Harm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You must not cause physical, emotional, or career damage (e.g., stress, anxiety, or embarrassment).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Voluntary Participation &amp; Right to Withdraw: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People can say no, and they can leave your study at any time without giving a reason.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Informed Consent: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Participants must have full information before agreeing to take part.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Responsibility in Analysis: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You must not fabricate (invent) or falsify (alter) data to fit your expected outcomes.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1.1. The Consent Continuum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3015"/>
            <a:ext cx="8229600" cy="3846830"/>
          </a:xfrm>
        </p:spPr>
        <p:txBody>
          <a:bodyPr>
            <a:normAutofit fontScale="9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Consent is not always a simple "Yes" or "No". It exists on a spectrum: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(X X) </a:t>
            </a: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Lack of Consent (Deception)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The researcher collects data secretly without the person knowing. (Highly unethical in most business research).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(X) </a:t>
            </a: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Inferred Consent: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The participant does not sign a form, but their actions imply consent (e.g., they voluntarily complete and return an anonymous online questionnaire).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(✔)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Informed Consent: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gold standard. The participant reads an information sheet, understands their rights, and signs a formal consent form.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A Sample of the Consent Form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6" name="Content Placeholder 5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481580" y="1264285"/>
            <a:ext cx="4006850" cy="4446905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Participant Information Sheet (PIS)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0495"/>
            <a:ext cx="8229600" cy="4156075"/>
          </a:xfrm>
        </p:spPr>
        <p:txBody>
          <a:bodyPr>
            <a:normAutofit lnSpcReduction="20000"/>
          </a:bodyPr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Before anyone signs a consent form, you must give them a PIS. This is the "terms and conditions" of your research.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It MUST include: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Nature of the Research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: Who are you, what is the purpose, and who is funding it?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Requirements: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 What do they actually have to do? (e.g., "A 45-minute audio-recorded interview").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Implications: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 What are the risks and benefits to them?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Their Rights: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 Explicitly stating they can withdraw at any time and refuse to answer specific questions.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Data Usage: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 How will the data be stored, who will see it, and when will it be destroyed?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6" name="Content Placeholder 5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580640" y="134620"/>
            <a:ext cx="3982085" cy="3390265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3195" y="3524885"/>
            <a:ext cx="3695065" cy="409194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1.2 Data Protection &amp; GDPR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4625"/>
          </a:xfrm>
        </p:spPr>
        <p:txBody>
          <a:bodyPr>
            <a:normAutofit fontScale="90000" lnSpcReduction="1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If you process personal data (names, locations, IP addresses), you must comply with the UK/EU General Data Protection Regulation (GDPR).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Key Principles of GDPR: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Processed lawfully and transparently.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Collected for a specific, explicit purpose.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Adequate, relevant, and limited to what is necessary.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Accurate and kept up to date.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Kept no longer than necessary (it must be destroyed eventually).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Kept securely (password protected/encrypted).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1.3 Anonymisation vs. Confidentiality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18610"/>
          </a:xfrm>
        </p:spPr>
        <p:txBody>
          <a:bodyPr>
            <a:normAutofit lnSpcReduction="20000"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Confidentiality: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You (the researcher) know who the participant is,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but you promise to keep their identity a secret.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Anonymity: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The data is completely stripped of identifiers.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Not even the researcher knows who provided the data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(e.g., an entirely anonymous online survey).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 i="1">
                <a:latin typeface="Calibri Light" panose="020F0302020204030204" charset="0"/>
                <a:cs typeface="Calibri Light" panose="020F0302020204030204" charset="0"/>
              </a:rPr>
              <a:t>How to genuinely anonymise your data:</a:t>
            </a:r>
            <a:endParaRPr lang="en-US" altLang="en-US" b="1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Remove names and use pseudonyms (e.g., "Participant A").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Remove highly specific job titles (change "The sole Female Accounts Manager" to "A mid-level manager").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Aggregate quantitative data and restrict upper/lower ranges to hide outliers.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Other Considerations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1.4. Internet-Mediated Research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58590"/>
          </a:xfrm>
        </p:spPr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Just because data is on the internet does not mean it is ethical to use it!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Passive Analysis ("Lurking")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Joining an online community (like a private Facebook group or forum) to secretly "harvest" data without participating or asking permission. This is considered deception and lacks respect.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Netiquette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Do not spam potential participants with unwanted emails.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1.5. Researcher Safety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5270"/>
          </a:xfrm>
        </p:spPr>
        <p:txBody>
          <a:bodyPr>
            <a:normAutofit lnSpcReduction="2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Ethical guidelines are also there to protect you. Never put your own safety in danger for the sake of data collection. Safety Checklist for Primary Data Collection: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Location: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Always conduct face-to-face interviews in busy, public places or open offices.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Communication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Tell a friend or colleague exactly who you are meeting, where, and when the meeting should end.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Boundaries: 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Use a university email address (not your personal one) and never give out your home address.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Awareness: 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Carry a fully charged mobile phone and have a clear exit strategy if a participant becomes aggressive.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Topic 2: Limitations (The Honest Truth)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3505"/>
          </a:xfrm>
        </p:spPr>
        <p:txBody>
          <a:bodyPr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2.1 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Why Examiners LOVE Limitations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629660"/>
          </a:xfrm>
        </p:spPr>
        <p:txBody>
          <a:bodyPr/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Myth: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"If I tell the examiner my research has flaws, they will fail me."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Truth: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No Master's project is perfect.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If you pretend your research is flawless, you look arrogant. If you critically evaluate your own weaknesses, you prove you are a mature, self-aware academic.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2.2. Common Limitations you can use in your proposal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33445"/>
          </a:xfrm>
        </p:spPr>
        <p:txBody>
          <a:bodyPr>
            <a:normAutofit/>
          </a:bodyPr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Time Constraints: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"Due to the strict Master's deadline, this is a cross-sectional study (a snapshot in time) rather than a longitudinal study tracking changes over several years."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Sample Size / Generalisability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"Because I am using Interpretivism and conducting 10 deep qualitative interviews, the findings will provide rich context but cannot be mathematically generalised to the entire UK business sector."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Access Limitations:</a:t>
            </a:r>
            <a:r>
              <a:rPr lang="en-US" altLang="en-US" b="1" i="1"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"I only have access to one branch of the company in Wales, which may not reflect the corporate culture of their global headquarters."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...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Topic 3: Tentative Timeline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771900"/>
          </a:xfrm>
        </p:spPr>
        <p:txBody>
          <a:bodyPr>
            <a:normAutofit fontScale="90000"/>
          </a:bodyPr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Goal: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This section proves to the examiner that you are a realistic project manager who actually understands how long research takes.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Tool: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You must include a visual Gantt Chart in your proposal.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“Hidden” Time Traps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 you must plan for: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Ethical Approval: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 You cannot start collecting data the day you write your proposal.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must leave time for the university ethics board to approve it.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Participant Flaking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: People will cancel interviews.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Leave a buffer week.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Transcription Nightmare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:  a 1-hour interview takes about 4 hours to transcribe and clean up.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cannot do data collection and data analysis in the same week!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A Realistic Master's Timeline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91305"/>
          </a:xfrm>
        </p:spPr>
        <p:txBody>
          <a:bodyPr/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Month 1: Finalise Literature Review &amp; Submit Ethics Form.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Month 2: Pilot testing the questionnaire/interview guide.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Month 3: Primary Data Collection (Surveys &amp; Interviews).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Month 4: Transcription &amp; Thematic/Statistical Analysis.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Month 5: Writing the Findings &amp; Conclusion chapters.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Month 6: Proofreading, Formatting, and Submission.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A Template of the Thesis Timeline: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6" name="Content Placeholder 5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05510" y="1417955"/>
            <a:ext cx="7882890" cy="3425825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 dirty="0"/>
          </a:p>
        </p:txBody>
      </p:sp>
      <p:sp>
        <p:nvSpPr>
          <p:cNvPr id="7" name="Text Box 6"/>
          <p:cNvSpPr txBox="1"/>
          <p:nvPr/>
        </p:nvSpPr>
        <p:spPr>
          <a:xfrm>
            <a:off x="1000125" y="5053965"/>
            <a:ext cx="7524115" cy="4946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https://www.template.net/editable/270154/thesis-timeline-template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8" name="Text Box 7"/>
          <p:cNvSpPr txBox="1"/>
          <p:nvPr/>
        </p:nvSpPr>
        <p:spPr>
          <a:xfrm>
            <a:off x="2286000" y="3106420"/>
            <a:ext cx="4572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US"/>
              <a:t>https://www.template.net/editable/270154/thesis-timeline-template</a:t>
            </a:r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Contetns of Week 7: Unpacking the Assignment (5,000 words)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5890" y="1467326"/>
            <a:ext cx="6172200" cy="3175159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You are tasked with developing a comprehensive </a:t>
            </a:r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proposal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 to investigate</a:t>
            </a:r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chosen business research area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. In your proposal, you should address the</a:t>
            </a:r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key components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 of </a:t>
            </a:r>
            <a:r>
              <a:rPr lang="en-US" altLang="en-US" sz="15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 research plan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, including: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background, https://www.template.net/editable/270154/thesis-timeline-template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questions,                                  </a:t>
            </a:r>
            <a:r>
              <a:rPr lang="en-US" altLang="en-US" sz="18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Introduction </a:t>
            </a:r>
            <a:endParaRPr lang="en-US" altLang="en-US" sz="18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objectives, 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literature Review                                     </a:t>
            </a:r>
            <a:r>
              <a:rPr lang="en-US" altLang="en-US" sz="18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 Literature Review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methodology( Research Onion), 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data analysis, 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significance of the study,                          </a:t>
            </a:r>
            <a:r>
              <a:rPr lang="en-US" altLang="en-US" sz="18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</a:t>
            </a:r>
            <a:endParaRPr lang="en-US" altLang="en-US" sz="15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ethical considerations, </a:t>
            </a:r>
            <a:endParaRPr lang="en-US" altLang="en-US" sz="15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limitations, </a:t>
            </a:r>
            <a:endParaRPr lang="en-US" altLang="en-US" sz="15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and a tentative timeline                          </a:t>
            </a:r>
            <a:r>
              <a:rPr lang="en-US" altLang="en-US" sz="18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Timetable </a:t>
            </a:r>
            <a:endParaRPr lang="en-US" altLang="en-US" sz="18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1663859" y="2254568"/>
            <a:ext cx="1957864" cy="902970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5" name="Right Arrow 4"/>
          <p:cNvSpPr/>
          <p:nvPr/>
        </p:nvSpPr>
        <p:spPr>
          <a:xfrm>
            <a:off x="3882866" y="2729548"/>
            <a:ext cx="572929" cy="56674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7" name="Right Arrow 6"/>
          <p:cNvSpPr/>
          <p:nvPr/>
        </p:nvSpPr>
        <p:spPr>
          <a:xfrm>
            <a:off x="3882866" y="3302318"/>
            <a:ext cx="572929" cy="56674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8" name="Rounded Rectangle 7"/>
          <p:cNvSpPr/>
          <p:nvPr/>
        </p:nvSpPr>
        <p:spPr>
          <a:xfrm>
            <a:off x="1710690" y="3210560"/>
            <a:ext cx="1704975" cy="23431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6" name="Rounded Rectangle 5"/>
          <p:cNvSpPr/>
          <p:nvPr/>
        </p:nvSpPr>
        <p:spPr>
          <a:xfrm>
            <a:off x="1663065" y="3505835"/>
            <a:ext cx="1957705" cy="1586230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9" name="Right Arrow 8"/>
          <p:cNvSpPr/>
          <p:nvPr/>
        </p:nvSpPr>
        <p:spPr>
          <a:xfrm>
            <a:off x="3883025" y="4272756"/>
            <a:ext cx="572929" cy="56674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  <p:sp>
        <p:nvSpPr>
          <p:cNvPr id="10" name="Right Arrow 9"/>
          <p:cNvSpPr/>
          <p:nvPr/>
        </p:nvSpPr>
        <p:spPr>
          <a:xfrm>
            <a:off x="3883025" y="5243671"/>
            <a:ext cx="572929" cy="56674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 sz="135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110" y="933450"/>
            <a:ext cx="6650990" cy="557530"/>
          </a:xfrm>
        </p:spPr>
        <p:txBody>
          <a:bodyPr>
            <a:normAutofit fontScale="90000"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Big Picture: Structure of the Assignmrnt</a:t>
            </a:r>
            <a:br>
              <a:rPr lang="en-US" altLang="en-US" b="1"/>
            </a:b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0" y="1500664"/>
            <a:ext cx="6172200" cy="3669030"/>
          </a:xfrm>
        </p:spPr>
        <p:txBody>
          <a:bodyPr>
            <a:noAutofit/>
          </a:bodyPr>
          <a:p>
            <a:r>
              <a:rPr lang="en-US" altLang="en-US" sz="1275" b="1">
                <a:latin typeface="Calibri Light" panose="020F0302020204030204" charset="0"/>
                <a:cs typeface="Calibri Light" panose="020F0302020204030204" charset="0"/>
              </a:rPr>
              <a:t>Introduction (15%)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: Clearly state the research problem, provide the background, explain why it is important, and define key terms using authoritative academic sources.</a:t>
            </a:r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275" b="1">
                <a:latin typeface="Calibri Light" panose="020F0302020204030204" charset="0"/>
                <a:cs typeface="Calibri Light" panose="020F0302020204030204" charset="0"/>
              </a:rPr>
              <a:t>Preliminary Literature Review (40%)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: Critically evaluate key authors and theoretical frameworks. Avoid writing a simple "shopping list" of sources. Use this section to prove a gap in the literature, which naturally leads to your research questions.</a:t>
            </a:r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275" b="1">
                <a:latin typeface="Calibri Light" panose="020F0302020204030204" charset="0"/>
                <a:cs typeface="Calibri Light" panose="020F0302020204030204" charset="0"/>
              </a:rPr>
              <a:t>Methodology (40%)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: Identify the</a:t>
            </a:r>
            <a:r>
              <a:rPr lang="en-US" altLang="en-US" sz="1275">
                <a:solidFill>
                  <a:srgbClr val="FF0000"/>
                </a:solidFill>
                <a:latin typeface="Calibri Light" panose="020F0302020204030204" charset="0"/>
                <a:cs typeface="Calibri Light" panose="020F0302020204030204" charset="0"/>
              </a:rPr>
              <a:t> paradigm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 and justify your chosen </a:t>
            </a:r>
            <a:r>
              <a:rPr lang="en-US" altLang="en-US" sz="1275">
                <a:solidFill>
                  <a:srgbClr val="FF0000"/>
                </a:solidFill>
                <a:latin typeface="Calibri Light" panose="020F0302020204030204" charset="0"/>
                <a:cs typeface="Calibri Light" panose="020F0302020204030204" charset="0"/>
              </a:rPr>
              <a:t>data collection and sampling methods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. You must outline </a:t>
            </a:r>
            <a:r>
              <a:rPr lang="en-US" altLang="en-US" sz="1275">
                <a:solidFill>
                  <a:srgbClr val="FF0000"/>
                </a:solidFill>
                <a:latin typeface="Calibri Light" panose="020F0302020204030204" charset="0"/>
                <a:cs typeface="Calibri Light" panose="020F0302020204030204" charset="0"/>
              </a:rPr>
              <a:t>ethical considerations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,</a:t>
            </a:r>
            <a:r>
              <a:rPr lang="en-US" altLang="en-US" sz="1275">
                <a:solidFill>
                  <a:srgbClr val="FF0000"/>
                </a:solidFill>
                <a:latin typeface="Calibri Light" panose="020F0302020204030204" charset="0"/>
                <a:cs typeface="Calibri Light" panose="020F0302020204030204" charset="0"/>
              </a:rPr>
              <a:t> delimitations (scope),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 and resource constraints.</a:t>
            </a:r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275" b="1">
                <a:latin typeface="Calibri Light" panose="020F0302020204030204" charset="0"/>
                <a:cs typeface="Calibri Light" panose="020F0302020204030204" charset="0"/>
              </a:rPr>
              <a:t>Outcomes and Timetable (5%):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 Briefly detail the expected academic or practical contribution and provide a realistic timeline, such as a Gantt chart.</a:t>
            </a:r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275" b="1">
                <a:latin typeface="Calibri Light" panose="020F0302020204030204" charset="0"/>
                <a:cs typeface="Calibri Light" panose="020F0302020204030204" charset="0"/>
              </a:rPr>
              <a:t>References:</a:t>
            </a:r>
            <a:r>
              <a:rPr lang="en-US" altLang="en-US" sz="1275">
                <a:latin typeface="Calibri Light" panose="020F0302020204030204" charset="0"/>
                <a:cs typeface="Calibri Light" panose="020F0302020204030204" charset="0"/>
              </a:rPr>
              <a:t> Apply the Harvard referencing system to acknowledge all sources and avoid plagiarism.</a:t>
            </a:r>
            <a:endParaRPr lang="en-US" altLang="en-US" sz="1275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r>
              <a:rPr lang="en-US" sz="1350"/>
              <a:t>©Sian Roderick</a:t>
            </a:r>
            <a:endParaRPr lang="en-US" sz="135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I</a:t>
            </a:r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n-class Activities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187690" cy="3989070"/>
          </a:xfrm>
        </p:spPr>
        <p:txBody>
          <a:bodyPr>
            <a:normAutofit/>
          </a:bodyPr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1. Give you 10 minutes to act as the university examiners. you must find their assigned section and write down: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One “High Distinction”feature (The Good): What did this student do perfectly according to the rubric?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One “Fail/Low Pass” feature (The Bad): Where did this student lose silly marks?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1980" cy="3989070"/>
          </a:xfrm>
        </p:spPr>
        <p:txBody>
          <a:bodyPr>
            <a:normAutofit fontScale="70000"/>
          </a:bodyPr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2. 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You have 10 minutes to design the core skeleton of your 5,000-word proposal. Your logic must flow from a broad business problem down to highly specific research questions.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Step 1: The Real-World Problem </a:t>
            </a:r>
            <a:endParaRPr lang="zh-CN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(In one sentence, what is the actual business issue or gap you are investigating?)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Step 2: The Overarching Aim </a:t>
            </a:r>
            <a:endParaRPr lang="zh-CN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(What is the ultimate destination of your project? Start with: "The aim of this research is to...")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Step 3: The Objectives (The Stepping Stones) </a:t>
            </a:r>
            <a:endParaRPr lang="zh-CN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(Break your aim down into 3 or 4 actionable steps. You MUST start each point with an action verb like: To evaluate, To analyse, To identify, To explore).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Step 4: The Research Questions (The Sharp Point) </a:t>
            </a:r>
            <a:endParaRPr lang="zh-CN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(Write the specific questions your primary data needs to answer. CRITICAL CHECK: You must have exactly one question for every objective you wrote above! Do not leave a leak in your funnel!)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Any Questions?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13" name="Picture 12" descr="Glasses on top of a book"/>
          <p:cNvPicPr>
            <a:picLocks noChangeAspect="1"/>
          </p:cNvPicPr>
          <p:nvPr/>
        </p:nvPicPr>
        <p:blipFill rotWithShape="1">
          <a:blip r:embed="rId1"/>
          <a:srcRect l="4143" r="28784"/>
          <a:stretch>
            <a:fillRect/>
          </a:stretch>
        </p:blipFill>
        <p:spPr>
          <a:xfrm>
            <a:off x="2709545" y="1600201"/>
            <a:ext cx="4038600" cy="3989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 i="1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 b="1" i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398907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Email:</a:t>
            </a:r>
            <a:r>
              <a:rPr lang="en-US" i="1">
                <a:latin typeface="Calibri Light" panose="020F0302020204030204" charset="0"/>
                <a:cs typeface="Calibri Light" panose="020F0302020204030204" charset="0"/>
              </a:rPr>
              <a:t> l.zhang@uwtsd.ac.uk</a:t>
            </a:r>
            <a:endParaRPr 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TABLE_ENDDRAG_ORIGIN_RECT" val="636*330"/>
  <p:tag name="TABLE_ENDDRAG_RECT" val="34*77*636*330"/>
</p:tagLst>
</file>

<file path=ppt/tags/tag2.xml><?xml version="1.0" encoding="utf-8"?>
<p:tagLst xmlns:p="http://schemas.openxmlformats.org/presentationml/2006/main">
  <p:tag name="TABLE_ENDDRAG_ORIGIN_RECT" val="675*458"/>
  <p:tag name="TABLE_ENDDRAG_RECT" val="11*-3*675*458"/>
</p:tagLst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12621</Words>
  <Application>WPS Presentation</Application>
  <PresentationFormat>On-screen Show (4:3)</PresentationFormat>
  <Paragraphs>332</Paragraphs>
  <Slides>32</Slides>
  <Notes>6</Notes>
  <HiddenSlides>0</HiddenSlides>
  <MMClips>1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44" baseType="lpstr">
      <vt:lpstr>Arial</vt:lpstr>
      <vt:lpstr>SimSun</vt:lpstr>
      <vt:lpstr>Wingdings</vt:lpstr>
      <vt:lpstr>Calibri Light</vt:lpstr>
      <vt:lpstr>Google Sans Text</vt:lpstr>
      <vt:lpstr>Segoe Print</vt:lpstr>
      <vt:lpstr>Microsoft YaHei</vt:lpstr>
      <vt:lpstr>Arial Unicode MS</vt:lpstr>
      <vt:lpstr>Myriad Pro</vt:lpstr>
      <vt:lpstr>Calibri</vt:lpstr>
      <vt:lpstr>Times New Roman</vt:lpstr>
      <vt:lpstr>UWTSD</vt:lpstr>
      <vt:lpstr>The Research Methodology (2)</vt:lpstr>
      <vt:lpstr>Recap: The Contents of Week 3</vt:lpstr>
      <vt:lpstr>Assignment: Research Proposal (5,000 words)</vt:lpstr>
      <vt:lpstr>Research Onion: Layer 1 - 5</vt:lpstr>
      <vt:lpstr>The "Golden Thread" of Alignment</vt:lpstr>
      <vt:lpstr>PowerPoint 演示文稿</vt:lpstr>
      <vt:lpstr>PowerPoint 演示文稿</vt:lpstr>
      <vt:lpstr>Your Methodology Checklist 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Assignment: Research Proposal (5,000 words)</vt:lpstr>
      <vt:lpstr>The Big Picture: Structure of the Assignmrnt </vt:lpstr>
      <vt:lpstr>After-class Work</vt:lpstr>
      <vt:lpstr>PowerPoint 演示文稿</vt:lpstr>
      <vt:lpstr>Any Questions? </vt:lpstr>
      <vt:lpstr>Many Thanks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Helen Evans (Institute of Management and Health)</dc:creator>
  <cp:lastModifiedBy>Maggie</cp:lastModifiedBy>
  <cp:revision>80</cp:revision>
  <dcterms:created xsi:type="dcterms:W3CDTF">2024-03-05T18:00:00Z</dcterms:created>
  <dcterms:modified xsi:type="dcterms:W3CDTF">2026-03-17T09:47:29Z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2045A2E36C9A409B96A536AD7DD07A35_13</vt:lpwstr>
  </property>
  <property fmtid="{D5CDD505-2E9C-101B-9397-08002B2CF9AE}" pid="3" name="KSOProductBuildVer">
    <vt:lpwstr>1033-12.2.0.23196</vt:lpwstr>
  </property>
</Properties>
</file>