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7" r:id="rId3"/>
    <p:sldId id="258" r:id="rId4"/>
    <p:sldId id="263" r:id="rId5"/>
    <p:sldId id="259" r:id="rId6"/>
    <p:sldId id="260" r:id="rId7"/>
    <p:sldId id="261"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0"/>
    <p:restoredTop sz="95794"/>
  </p:normalViewPr>
  <p:slideViewPr>
    <p:cSldViewPr snapToGrid="0" snapToObjects="1">
      <p:cViewPr>
        <p:scale>
          <a:sx n="97" d="100"/>
          <a:sy n="97" d="100"/>
        </p:scale>
        <p:origin x="1152"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20DF4E-1CF8-B44B-BCA7-8FF2FAC6ADC0}" type="datetimeFigureOut">
              <a:rPr lang="en-US" smtClean="0"/>
              <a:t>12/12/19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FC702-29A5-5C45-97DB-FCB9E1FF20DC}" type="slidenum">
              <a:rPr lang="en-US" smtClean="0"/>
              <a:t>‹#›</a:t>
            </a:fld>
            <a:endParaRPr lang="en-US"/>
          </a:p>
        </p:txBody>
      </p:sp>
    </p:spTree>
    <p:extLst>
      <p:ext uri="{BB962C8B-B14F-4D97-AF65-F5344CB8AC3E}">
        <p14:creationId xmlns:p14="http://schemas.microsoft.com/office/powerpoint/2010/main" val="1697036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2</a:t>
            </a:fld>
            <a:endParaRPr lang="en-US"/>
          </a:p>
        </p:txBody>
      </p:sp>
    </p:spTree>
    <p:extLst>
      <p:ext uri="{BB962C8B-B14F-4D97-AF65-F5344CB8AC3E}">
        <p14:creationId xmlns:p14="http://schemas.microsoft.com/office/powerpoint/2010/main" val="1549808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3</a:t>
            </a:fld>
            <a:endParaRPr lang="en-US"/>
          </a:p>
        </p:txBody>
      </p:sp>
    </p:spTree>
    <p:extLst>
      <p:ext uri="{BB962C8B-B14F-4D97-AF65-F5344CB8AC3E}">
        <p14:creationId xmlns:p14="http://schemas.microsoft.com/office/powerpoint/2010/main" val="372112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Apple’s Business Strategy is to offer its consumers a unique luxury product. </a:t>
            </a:r>
            <a:r>
              <a:rPr lang="en-GB" sz="1200" kern="1200" dirty="0">
                <a:solidFill>
                  <a:schemeClr val="tx1"/>
                </a:solidFill>
                <a:effectLst/>
                <a:latin typeface="+mn-lt"/>
                <a:ea typeface="+mn-ea"/>
                <a:cs typeface="+mn-cs"/>
              </a:rPr>
              <a:t>Its uniqueness gives the company leverage over its competitors as Apple’s products can design and develop their operation system, hardware, application software and services providing its customers with products and accessories that are easy to use. Apple aims to produce innovative products in order to stand out from competitors. As part of their strategy, they are committed to bringing user experience through continuing to design innovative products through discovering and delivering unique premium products for its users.  One of Apple’s Strategy is to become  100 per cent renewable energy in their operations. Their strategy to achieve this  is by challenging their suppliers to adopt the same transition of clean energy as they have. To do so, they have implemented a supplier clean energy program. As of April 2018, 23 manufacturers have committed to power all of their Apple operations with 100 per cent renewable energy (Maestri, 2018).</a:t>
            </a:r>
          </a:p>
          <a:p>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4</a:t>
            </a:fld>
            <a:endParaRPr lang="en-US"/>
          </a:p>
        </p:txBody>
      </p:sp>
    </p:spTree>
    <p:extLst>
      <p:ext uri="{BB962C8B-B14F-4D97-AF65-F5344CB8AC3E}">
        <p14:creationId xmlns:p14="http://schemas.microsoft.com/office/powerpoint/2010/main" val="1169074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Thompson (2007), a "SWOT Analysis is a simple but powerful tool for sizing up an organization's resource capabilities and deficiencies, its market opportunities, and the external threats to its future”.  SWOT Analysis is a tool used for strategic Planning and Strategic Management in organisations.  SWOT is an acronym for Strength (S), Weaknesses (W), Opportunities (O) and Threats (T). When adopted adequately by organisations, it can help to support and construct an organisational strategy and competitive strategy for a company’s internal and external environments. (</a:t>
            </a:r>
            <a:r>
              <a:rPr lang="en-GB" sz="1200" kern="1200" dirty="0" err="1">
                <a:solidFill>
                  <a:schemeClr val="tx1"/>
                </a:solidFill>
                <a:effectLst/>
                <a:latin typeface="+mn-lt"/>
                <a:ea typeface="+mn-ea"/>
                <a:cs typeface="+mn-cs"/>
              </a:rPr>
              <a:t>Gurel</a:t>
            </a:r>
            <a:r>
              <a:rPr lang="en-GB" sz="1200" kern="1200" dirty="0">
                <a:solidFill>
                  <a:schemeClr val="tx1"/>
                </a:solidFill>
                <a:effectLst/>
                <a:latin typeface="+mn-lt"/>
                <a:ea typeface="+mn-ea"/>
                <a:cs typeface="+mn-cs"/>
              </a:rPr>
              <a:t> &amp; Tat, 2017). </a:t>
            </a:r>
          </a:p>
          <a:p>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5</a:t>
            </a:fld>
            <a:endParaRPr lang="en-US"/>
          </a:p>
        </p:txBody>
      </p:sp>
    </p:spTree>
    <p:extLst>
      <p:ext uri="{BB962C8B-B14F-4D97-AF65-F5344CB8AC3E}">
        <p14:creationId xmlns:p14="http://schemas.microsoft.com/office/powerpoint/2010/main" val="113112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Michael E. Porter’s (1997) Five Forces framework is a strategic management tool for evaluating the five forces influencing the business structure: Customers, suppliers, substitutes, new entrants and competition. A Five Forces analysis of Apple reveals what the company does to assure industry leadership, and point out the effects of external factors and internal factors such as the competitive industry Apple operate in. </a:t>
            </a:r>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6</a:t>
            </a:fld>
            <a:endParaRPr lang="en-US"/>
          </a:p>
        </p:txBody>
      </p:sp>
    </p:spTree>
    <p:extLst>
      <p:ext uri="{BB962C8B-B14F-4D97-AF65-F5344CB8AC3E}">
        <p14:creationId xmlns:p14="http://schemas.microsoft.com/office/powerpoint/2010/main" val="1435050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(1981) Matrix is a tool that is used to analyse stakeholder and their attitudes, including the level of absorption a stakeholder has in a project or organisation's chosen strategies. </a:t>
            </a:r>
            <a:r>
              <a:rPr lang="en-GB" sz="1200" kern="1200" dirty="0" err="1">
                <a:solidFill>
                  <a:schemeClr val="tx1"/>
                </a:solidFill>
                <a:effectLst/>
                <a:latin typeface="+mn-lt"/>
                <a:ea typeface="+mn-ea"/>
                <a:cs typeface="+mn-cs"/>
              </a:rPr>
              <a:t>Mitroff</a:t>
            </a:r>
            <a:r>
              <a:rPr lang="en-GB" sz="1200" kern="1200" dirty="0">
                <a:solidFill>
                  <a:schemeClr val="tx1"/>
                </a:solidFill>
                <a:effectLst/>
                <a:latin typeface="+mn-lt"/>
                <a:ea typeface="+mn-ea"/>
                <a:cs typeface="+mn-cs"/>
              </a:rPr>
              <a:t> &amp; Mason (1980) suggest Stakeholders are "those who depend on the organization for the realization of some of their goals, and in turn, the organization depends on them in some way for the full realization of its goals". </a:t>
            </a:r>
            <a:r>
              <a:rPr lang="en-GB" sz="1200" kern="1200" dirty="0" err="1">
                <a:solidFill>
                  <a:schemeClr val="tx1"/>
                </a:solidFill>
                <a:effectLst/>
                <a:latin typeface="+mn-lt"/>
                <a:ea typeface="+mn-ea"/>
                <a:cs typeface="+mn-cs"/>
              </a:rPr>
              <a:t>Mitroff</a:t>
            </a:r>
            <a:r>
              <a:rPr lang="en-GB" sz="1200" kern="1200" dirty="0">
                <a:solidFill>
                  <a:schemeClr val="tx1"/>
                </a:solidFill>
                <a:effectLst/>
                <a:latin typeface="+mn-lt"/>
                <a:ea typeface="+mn-ea"/>
                <a:cs typeface="+mn-cs"/>
              </a:rPr>
              <a:t> &amp; Mason (1980) suggest that it is the organisation's stakeholders who judge its effectiveness. Therefore, an organisation needs to determine the outputs required by its stakeholders to be successful in their eyes (</a:t>
            </a:r>
            <a:r>
              <a:rPr lang="en-GB" sz="1200" kern="1200" dirty="0" err="1">
                <a:solidFill>
                  <a:schemeClr val="tx1"/>
                </a:solidFill>
                <a:effectLst/>
                <a:latin typeface="+mn-lt"/>
                <a:ea typeface="+mn-ea"/>
                <a:cs typeface="+mn-cs"/>
              </a:rPr>
              <a:t>Mendelow</a:t>
            </a:r>
            <a:r>
              <a:rPr lang="en-GB" sz="1200" kern="1200" dirty="0">
                <a:solidFill>
                  <a:schemeClr val="tx1"/>
                </a:solidFill>
                <a:effectLst/>
                <a:latin typeface="+mn-lt"/>
                <a:ea typeface="+mn-ea"/>
                <a:cs typeface="+mn-cs"/>
              </a:rPr>
              <a:t>, 1981).</a:t>
            </a:r>
          </a:p>
          <a:p>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7</a:t>
            </a:fld>
            <a:endParaRPr lang="en-US"/>
          </a:p>
        </p:txBody>
      </p:sp>
    </p:spTree>
    <p:extLst>
      <p:ext uri="{BB962C8B-B14F-4D97-AF65-F5344CB8AC3E}">
        <p14:creationId xmlns:p14="http://schemas.microsoft.com/office/powerpoint/2010/main" val="3125572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be of benefit to the company and the environment as it will reduce the number of materials needed to be mined from the earth. It can be challenging to trade their devices as apple products are mostly sold by other companies such as PC World, Carphone Warehouse, and so on. These companies don’t offer its customers to trade in their Apple products when bought from these stores, meaning that customers only get the benefit of trading in there products only if they bought it from Apple directly. Apple should encourage stores that  sell their products to adopt the same strategy of trading in their products to their stores as they do. </a:t>
            </a:r>
            <a:endParaRPr lang="en-US" dirty="0"/>
          </a:p>
        </p:txBody>
      </p:sp>
      <p:sp>
        <p:nvSpPr>
          <p:cNvPr id="4" name="Slide Number Placeholder 3"/>
          <p:cNvSpPr>
            <a:spLocks noGrp="1"/>
          </p:cNvSpPr>
          <p:nvPr>
            <p:ph type="sldNum" sz="quarter" idx="5"/>
          </p:nvPr>
        </p:nvSpPr>
        <p:spPr/>
        <p:txBody>
          <a:bodyPr/>
          <a:lstStyle/>
          <a:p>
            <a:fld id="{B4EFC702-29A5-5C45-97DB-FCB9E1FF20DC}" type="slidenum">
              <a:rPr lang="en-US" smtClean="0"/>
              <a:t>8</a:t>
            </a:fld>
            <a:endParaRPr lang="en-US"/>
          </a:p>
        </p:txBody>
      </p:sp>
    </p:spTree>
    <p:extLst>
      <p:ext uri="{BB962C8B-B14F-4D97-AF65-F5344CB8AC3E}">
        <p14:creationId xmlns:p14="http://schemas.microsoft.com/office/powerpoint/2010/main" val="3772189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DB14F58-80FF-7B40-9361-E7E39F25F084}" type="datetimeFigureOut">
              <a:rPr lang="en-US" smtClean="0"/>
              <a:t>12/12/19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2577587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B14F58-80FF-7B40-9361-E7E39F25F084}" type="datetimeFigureOut">
              <a:rPr lang="en-US" smtClean="0"/>
              <a:t>12/12/19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809293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B14F58-80FF-7B40-9361-E7E39F25F084}" type="datetimeFigureOut">
              <a:rPr lang="en-US" smtClean="0"/>
              <a:t>12/12/19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460499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B14F58-80FF-7B40-9361-E7E39F25F084}" type="datetimeFigureOut">
              <a:rPr lang="en-US" smtClean="0"/>
              <a:t>12/12/19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234304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B14F58-80FF-7B40-9361-E7E39F25F084}" type="datetimeFigureOut">
              <a:rPr lang="en-US" smtClean="0"/>
              <a:t>12/12/19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4272966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DB14F58-80FF-7B40-9361-E7E39F25F084}" type="datetimeFigureOut">
              <a:rPr lang="en-US" smtClean="0"/>
              <a:t>12/12/19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1908759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14F58-80FF-7B40-9361-E7E39F25F084}" type="datetimeFigureOut">
              <a:rPr lang="en-US" smtClean="0"/>
              <a:t>12/12/19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295806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B14F58-80FF-7B40-9361-E7E39F25F084}" type="datetimeFigureOut">
              <a:rPr lang="en-US" smtClean="0"/>
              <a:t>12/12/19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2781164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B14F58-80FF-7B40-9361-E7E39F25F084}" type="datetimeFigureOut">
              <a:rPr lang="en-US" smtClean="0"/>
              <a:t>12/12/19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2889492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B14F58-80FF-7B40-9361-E7E39F25F084}" type="datetimeFigureOut">
              <a:rPr lang="en-US" smtClean="0"/>
              <a:t>12/12/19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892352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B14F58-80FF-7B40-9361-E7E39F25F084}" type="datetimeFigureOut">
              <a:rPr lang="en-US" smtClean="0"/>
              <a:t>12/12/19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6EC2D8-E59A-824C-B905-28DD14858A1C}" type="slidenum">
              <a:rPr lang="en-US" smtClean="0"/>
              <a:t>‹#›</a:t>
            </a:fld>
            <a:endParaRPr lang="en-US"/>
          </a:p>
        </p:txBody>
      </p:sp>
    </p:spTree>
    <p:extLst>
      <p:ext uri="{BB962C8B-B14F-4D97-AF65-F5344CB8AC3E}">
        <p14:creationId xmlns:p14="http://schemas.microsoft.com/office/powerpoint/2010/main" val="1982951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B14F58-80FF-7B40-9361-E7E39F25F084}" type="datetimeFigureOut">
              <a:rPr lang="en-US" smtClean="0"/>
              <a:t>12/12/19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6EC2D8-E59A-824C-B905-28DD14858A1C}" type="slidenum">
              <a:rPr lang="en-US" smtClean="0"/>
              <a:t>‹#›</a:t>
            </a:fld>
            <a:endParaRPr lang="en-US"/>
          </a:p>
        </p:txBody>
      </p:sp>
    </p:spTree>
    <p:extLst>
      <p:ext uri="{BB962C8B-B14F-4D97-AF65-F5344CB8AC3E}">
        <p14:creationId xmlns:p14="http://schemas.microsoft.com/office/powerpoint/2010/main" val="13917208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tiff"/><Relationship Id="rId5" Type="http://schemas.openxmlformats.org/officeDocument/2006/relationships/image" Target="../media/image4.png"/><Relationship Id="rId4" Type="http://schemas.openxmlformats.org/officeDocument/2006/relationships/image" Target="../media/image1.tiff"/></Relationships>
</file>

<file path=ppt/slides/_rels/slide3.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tiff"/><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tiff"/><Relationship Id="rId5" Type="http://schemas.openxmlformats.org/officeDocument/2006/relationships/image" Target="../media/image10.emf"/><Relationship Id="rId4" Type="http://schemas.openxmlformats.org/officeDocument/2006/relationships/image" Target="../media/image9.tiff"/></Relationships>
</file>

<file path=ppt/slides/_rels/slide6.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tiff"/><Relationship Id="rId4" Type="http://schemas.openxmlformats.org/officeDocument/2006/relationships/image" Target="../media/image11.emf"/></Relationships>
</file>

<file path=ppt/slides/_rels/slide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8.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tiff"/><Relationship Id="rId4" Type="http://schemas.openxmlformats.org/officeDocument/2006/relationships/image" Target="../media/image13.tiff"/></Relationships>
</file>

<file path=ppt/slides/_rels/slide9.xml.rels><?xml version="1.0" encoding="UTF-8" standalone="yes"?>
<Relationships xmlns="http://schemas.openxmlformats.org/package/2006/relationships"><Relationship Id="rId3" Type="http://schemas.openxmlformats.org/officeDocument/2006/relationships/hyperlink" Target="http://www.annualreports.com/HostedData/AnnualReports/PDF/NASDAQ_AAPL_2018.pdf" TargetMode="External"/><Relationship Id="rId7"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 Id="rId6" Type="http://schemas.openxmlformats.org/officeDocument/2006/relationships/hyperlink" Target="https://www.apple.com/environment/pdf/Apple_Environmental_Responsibility_Report_2018.pdf" TargetMode="External"/><Relationship Id="rId5" Type="http://schemas.openxmlformats.org/officeDocument/2006/relationships/hyperlink" Target="https://www.apple.com/uk/environment/" TargetMode="External"/><Relationship Id="rId4" Type="http://schemas.openxmlformats.org/officeDocument/2006/relationships/hyperlink" Target="https://bstrategyhub.com/swot-analysis-of-apple-apple-swot-2018/"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2001B-39CC-1C4A-866C-C0E572FEEA64}"/>
              </a:ext>
            </a:extLst>
          </p:cNvPr>
          <p:cNvSpPr>
            <a:spLocks noGrp="1"/>
          </p:cNvSpPr>
          <p:nvPr>
            <p:ph type="ctrTitle"/>
          </p:nvPr>
        </p:nvSpPr>
        <p:spPr>
          <a:xfrm>
            <a:off x="6024154" y="1208518"/>
            <a:ext cx="6172782" cy="3282027"/>
          </a:xfrm>
        </p:spPr>
        <p:txBody>
          <a:bodyPr anchor="b">
            <a:normAutofit/>
          </a:bodyPr>
          <a:lstStyle/>
          <a:p>
            <a:pPr algn="l"/>
            <a:r>
              <a:rPr lang="en-US" sz="6600" dirty="0"/>
              <a:t>Apple: A Strategic Analysis  </a:t>
            </a:r>
          </a:p>
        </p:txBody>
      </p:sp>
      <p:sp>
        <p:nvSpPr>
          <p:cNvPr id="3" name="Subtitle 2">
            <a:extLst>
              <a:ext uri="{FF2B5EF4-FFF2-40B4-BE49-F238E27FC236}">
                <a16:creationId xmlns:a16="http://schemas.microsoft.com/office/drawing/2014/main" id="{7F3D21BE-37A4-6F40-A10A-A88A6488EF44}"/>
              </a:ext>
            </a:extLst>
          </p:cNvPr>
          <p:cNvSpPr>
            <a:spLocks noGrp="1"/>
          </p:cNvSpPr>
          <p:nvPr>
            <p:ph type="subTitle" idx="1"/>
          </p:nvPr>
        </p:nvSpPr>
        <p:spPr>
          <a:xfrm>
            <a:off x="6167848" y="4551190"/>
            <a:ext cx="4645250" cy="1147863"/>
          </a:xfrm>
        </p:spPr>
        <p:txBody>
          <a:bodyPr anchor="t">
            <a:normAutofit/>
          </a:bodyPr>
          <a:lstStyle/>
          <a:p>
            <a:pPr algn="l"/>
            <a:r>
              <a:rPr lang="en-US" sz="2000" dirty="0"/>
              <a:t>By Eleri Jones</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41CA6A4-6868-A345-AB81-DE21293751F2}"/>
              </a:ext>
            </a:extLst>
          </p:cNvPr>
          <p:cNvPicPr>
            <a:picLocks noChangeAspect="1"/>
          </p:cNvPicPr>
          <p:nvPr/>
        </p:nvPicPr>
        <p:blipFill rotWithShape="1">
          <a:blip r:embed="rId2"/>
          <a:srcRect l="27257" r="23332"/>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10" name="Picture 9">
            <a:extLst>
              <a:ext uri="{FF2B5EF4-FFF2-40B4-BE49-F238E27FC236}">
                <a16:creationId xmlns:a16="http://schemas.microsoft.com/office/drawing/2014/main" id="{2994D4C3-28B1-1042-8CAD-461C84EB18F4}"/>
              </a:ext>
            </a:extLst>
          </p:cNvPr>
          <p:cNvPicPr>
            <a:picLocks noChangeAspect="1"/>
          </p:cNvPicPr>
          <p:nvPr/>
        </p:nvPicPr>
        <p:blipFill>
          <a:blip r:embed="rId3"/>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35163403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E5B4E6-9740-B94B-9EE0-2FC10466CE07}"/>
              </a:ext>
            </a:extLst>
          </p:cNvPr>
          <p:cNvPicPr>
            <a:picLocks noChangeAspect="1"/>
          </p:cNvPicPr>
          <p:nvPr/>
        </p:nvPicPr>
        <p:blipFill rotWithShape="1">
          <a:blip r:embed="rId3">
            <a:alphaModFix/>
          </a:blip>
          <a:srcRect t="2654" r="-2" b="2547"/>
          <a:stretch/>
        </p:blipFill>
        <p:spPr>
          <a:xfrm>
            <a:off x="6083786" y="-168318"/>
            <a:ext cx="6261330" cy="3932313"/>
          </a:xfrm>
          <a:prstGeom prst="rect">
            <a:avLst/>
          </a:prstGeom>
          <a:effectLst>
            <a:softEdge rad="533400"/>
          </a:effectLst>
        </p:spPr>
      </p:pic>
      <p:pic>
        <p:nvPicPr>
          <p:cNvPr id="4" name="Picture 3">
            <a:extLst>
              <a:ext uri="{FF2B5EF4-FFF2-40B4-BE49-F238E27FC236}">
                <a16:creationId xmlns:a16="http://schemas.microsoft.com/office/drawing/2014/main" id="{E18BA02D-4FDA-2F4F-9232-E4D124DB9568}"/>
              </a:ext>
            </a:extLst>
          </p:cNvPr>
          <p:cNvPicPr>
            <a:picLocks noChangeAspect="1"/>
          </p:cNvPicPr>
          <p:nvPr/>
        </p:nvPicPr>
        <p:blipFill rotWithShape="1">
          <a:blip r:embed="rId4"/>
          <a:srcRect l="10172" r="6246"/>
          <a:stretch/>
        </p:blipFill>
        <p:spPr>
          <a:xfrm>
            <a:off x="6089904" y="2487168"/>
            <a:ext cx="6263640" cy="4215384"/>
          </a:xfrm>
          <a:prstGeom prst="rect">
            <a:avLst/>
          </a:prstGeom>
          <a:effectLst>
            <a:softEdge rad="533400"/>
          </a:effectLst>
        </p:spPr>
      </p:pic>
      <p:pic>
        <p:nvPicPr>
          <p:cNvPr id="10" name="Picture 9">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C68811D-0157-A949-B726-67419936D0AF}"/>
              </a:ext>
            </a:extLst>
          </p:cNvPr>
          <p:cNvSpPr>
            <a:spLocks noGrp="1"/>
          </p:cNvSpPr>
          <p:nvPr>
            <p:ph type="title"/>
          </p:nvPr>
        </p:nvSpPr>
        <p:spPr>
          <a:xfrm>
            <a:off x="319223" y="454526"/>
            <a:ext cx="5981216" cy="1311664"/>
          </a:xfrm>
        </p:spPr>
        <p:txBody>
          <a:bodyPr>
            <a:normAutofit fontScale="90000"/>
          </a:bodyPr>
          <a:lstStyle/>
          <a:p>
            <a:r>
              <a:rPr lang="en-US" sz="4800" dirty="0">
                <a:solidFill>
                  <a:srgbClr val="000000"/>
                </a:solidFill>
              </a:rPr>
              <a:t>What is Strategic Management?</a:t>
            </a:r>
          </a:p>
        </p:txBody>
      </p:sp>
      <p:sp>
        <p:nvSpPr>
          <p:cNvPr id="3" name="Content Placeholder 2">
            <a:extLst>
              <a:ext uri="{FF2B5EF4-FFF2-40B4-BE49-F238E27FC236}">
                <a16:creationId xmlns:a16="http://schemas.microsoft.com/office/drawing/2014/main" id="{700CDD5F-0FD4-2443-A031-B74E57C8B1E2}"/>
              </a:ext>
            </a:extLst>
          </p:cNvPr>
          <p:cNvSpPr>
            <a:spLocks noGrp="1"/>
          </p:cNvSpPr>
          <p:nvPr>
            <p:ph idx="1"/>
          </p:nvPr>
        </p:nvSpPr>
        <p:spPr>
          <a:xfrm>
            <a:off x="468351" y="1934508"/>
            <a:ext cx="5615435" cy="4655862"/>
          </a:xfrm>
        </p:spPr>
        <p:txBody>
          <a:bodyPr anchor="ctr">
            <a:normAutofit/>
          </a:bodyPr>
          <a:lstStyle/>
          <a:p>
            <a:r>
              <a:rPr lang="en-GB" sz="2000" dirty="0">
                <a:solidFill>
                  <a:srgbClr val="000000"/>
                </a:solidFill>
              </a:rPr>
              <a:t>“Business strategy will aim focus on satisfying customer needs and preferences in order to achieve their profitable returns to simultaneously achieve customer satisfaction at the same time as a successful stakeholder return” </a:t>
            </a:r>
            <a:r>
              <a:rPr lang="en-US" sz="2000" dirty="0">
                <a:solidFill>
                  <a:srgbClr val="000000"/>
                </a:solidFill>
              </a:rPr>
              <a:t>(Ireland, </a:t>
            </a:r>
            <a:r>
              <a:rPr lang="en-US" sz="2000" dirty="0" err="1">
                <a:solidFill>
                  <a:srgbClr val="000000"/>
                </a:solidFill>
              </a:rPr>
              <a:t>Hoskisson</a:t>
            </a:r>
            <a:r>
              <a:rPr lang="en-US" sz="2000" dirty="0">
                <a:solidFill>
                  <a:srgbClr val="000000"/>
                </a:solidFill>
              </a:rPr>
              <a:t>, &amp; </a:t>
            </a:r>
            <a:r>
              <a:rPr lang="en-US" sz="2000" dirty="0" err="1">
                <a:solidFill>
                  <a:srgbClr val="000000"/>
                </a:solidFill>
              </a:rPr>
              <a:t>Hitt</a:t>
            </a:r>
            <a:r>
              <a:rPr lang="en-US" sz="2000" dirty="0">
                <a:solidFill>
                  <a:srgbClr val="000000"/>
                </a:solidFill>
              </a:rPr>
              <a:t>, 2012)</a:t>
            </a:r>
            <a:r>
              <a:rPr lang="en-GB" sz="2000" dirty="0">
                <a:solidFill>
                  <a:srgbClr val="000000"/>
                </a:solidFill>
              </a:rPr>
              <a:t>.</a:t>
            </a:r>
          </a:p>
          <a:p>
            <a:r>
              <a:rPr lang="en-GB" sz="2000" dirty="0">
                <a:solidFill>
                  <a:srgbClr val="000000"/>
                </a:solidFill>
              </a:rPr>
              <a:t>"It means deliberately choosing a different set of activities to deliver a unique mix of value.”, "a combination of the ends (goals) for which the firm is striving and the means (policies) by which it is seeking to get there.” (Porter, 1996). </a:t>
            </a:r>
          </a:p>
          <a:p>
            <a:r>
              <a:rPr lang="en-GB" sz="2000" dirty="0">
                <a:solidFill>
                  <a:srgbClr val="000000"/>
                </a:solidFill>
              </a:rPr>
              <a:t>"the framework which guides those choices that determine the nature and direction of an organization.” (Tregoe &amp; Zimmerman, 1980)</a:t>
            </a:r>
          </a:p>
          <a:p>
            <a:endParaRPr lang="en-US" sz="1700" dirty="0">
              <a:solidFill>
                <a:srgbClr val="000000"/>
              </a:solidFill>
            </a:endParaRPr>
          </a:p>
        </p:txBody>
      </p:sp>
      <p:pic>
        <p:nvPicPr>
          <p:cNvPr id="30" name="Picture 29">
            <a:extLst>
              <a:ext uri="{FF2B5EF4-FFF2-40B4-BE49-F238E27FC236}">
                <a16:creationId xmlns:a16="http://schemas.microsoft.com/office/drawing/2014/main" id="{06760729-2603-3D4E-85B4-E4151DC410FB}"/>
              </a:ext>
            </a:extLst>
          </p:cNvPr>
          <p:cNvPicPr>
            <a:picLocks noChangeAspect="1"/>
          </p:cNvPicPr>
          <p:nvPr/>
        </p:nvPicPr>
        <p:blipFill>
          <a:blip r:embed="rId6"/>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2424584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A434-307F-9744-8CFA-6018CFD71AA1}"/>
              </a:ext>
            </a:extLst>
          </p:cNvPr>
          <p:cNvSpPr>
            <a:spLocks noGrp="1"/>
          </p:cNvSpPr>
          <p:nvPr>
            <p:ph type="title"/>
          </p:nvPr>
        </p:nvSpPr>
        <p:spPr>
          <a:xfrm>
            <a:off x="801099" y="1396289"/>
            <a:ext cx="5006336" cy="1325563"/>
          </a:xfrm>
        </p:spPr>
        <p:txBody>
          <a:bodyPr vert="horz" lIns="91440" tIns="45720" rIns="91440" bIns="45720" rtlCol="0" anchor="ctr">
            <a:normAutofit/>
          </a:bodyPr>
          <a:lstStyle/>
          <a:p>
            <a:r>
              <a:rPr lang="en-US" dirty="0"/>
              <a:t>Apple: Overview</a:t>
            </a:r>
          </a:p>
        </p:txBody>
      </p:sp>
      <p:sp>
        <p:nvSpPr>
          <p:cNvPr id="6" name="Rectangle 5">
            <a:extLst>
              <a:ext uri="{FF2B5EF4-FFF2-40B4-BE49-F238E27FC236}">
                <a16:creationId xmlns:a16="http://schemas.microsoft.com/office/drawing/2014/main" id="{0E6847C6-2A39-0544-81DB-A909EC475B78}"/>
              </a:ext>
            </a:extLst>
          </p:cNvPr>
          <p:cNvSpPr/>
          <p:nvPr/>
        </p:nvSpPr>
        <p:spPr>
          <a:xfrm>
            <a:off x="805543" y="2871982"/>
            <a:ext cx="5006336" cy="3181684"/>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800" dirty="0"/>
              <a:t>Apple was established in 1997 by Steve Jobs and Steve Wozniak. Apple designs, manufactures and markets mobile communications, media devices and personal computers worldwide (Apple Inc., 2018). </a:t>
            </a:r>
          </a:p>
        </p:txBody>
      </p:sp>
      <p:sp>
        <p:nvSpPr>
          <p:cNvPr id="25" name="Freeform: Shape 1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DDB91E7-DDEF-8346-871F-09D98D800461}"/>
              </a:ext>
            </a:extLst>
          </p:cNvPr>
          <p:cNvPicPr>
            <a:picLocks noChangeAspect="1"/>
          </p:cNvPicPr>
          <p:nvPr/>
        </p:nvPicPr>
        <p:blipFill rotWithShape="1">
          <a:blip r:embed="rId3"/>
          <a:srcRect l="27257" r="23332"/>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pic>
        <p:nvPicPr>
          <p:cNvPr id="8" name="Picture 7">
            <a:extLst>
              <a:ext uri="{FF2B5EF4-FFF2-40B4-BE49-F238E27FC236}">
                <a16:creationId xmlns:a16="http://schemas.microsoft.com/office/drawing/2014/main" id="{6F418988-5174-3345-823D-3C37CC55321E}"/>
              </a:ext>
            </a:extLst>
          </p:cNvPr>
          <p:cNvPicPr>
            <a:picLocks noChangeAspect="1"/>
          </p:cNvPicPr>
          <p:nvPr/>
        </p:nvPicPr>
        <p:blipFill>
          <a:blip r:embed="rId4"/>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205762449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AD303-FC14-B748-8F24-D217E71F84B3}"/>
              </a:ext>
            </a:extLst>
          </p:cNvPr>
          <p:cNvSpPr>
            <a:spLocks noGrp="1"/>
          </p:cNvSpPr>
          <p:nvPr>
            <p:ph type="title"/>
          </p:nvPr>
        </p:nvSpPr>
        <p:spPr>
          <a:xfrm>
            <a:off x="4455234" y="-590126"/>
            <a:ext cx="7150852" cy="2788919"/>
          </a:xfrm>
        </p:spPr>
        <p:txBody>
          <a:bodyPr>
            <a:normAutofit/>
          </a:bodyPr>
          <a:lstStyle/>
          <a:p>
            <a:r>
              <a:rPr lang="en-US" sz="6000" dirty="0"/>
              <a:t>Apple Current Strategy </a:t>
            </a:r>
          </a:p>
        </p:txBody>
      </p:sp>
      <p:sp>
        <p:nvSpPr>
          <p:cNvPr id="23" name="Freeform: Shape 15">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17">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Oval 19">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488F6FD-EDB0-F74D-AE71-091F1E22C1C5}"/>
              </a:ext>
            </a:extLst>
          </p:cNvPr>
          <p:cNvPicPr>
            <a:picLocks noChangeAspect="1"/>
          </p:cNvPicPr>
          <p:nvPr/>
        </p:nvPicPr>
        <p:blipFill rotWithShape="1">
          <a:blip r:embed="rId3"/>
          <a:srcRect l="28418" r="15331" b="-2"/>
          <a:stretch/>
        </p:blipFill>
        <p:spPr>
          <a:xfrm>
            <a:off x="3559122" y="2661260"/>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5" name="Picture 4">
            <a:extLst>
              <a:ext uri="{FF2B5EF4-FFF2-40B4-BE49-F238E27FC236}">
                <a16:creationId xmlns:a16="http://schemas.microsoft.com/office/drawing/2014/main" id="{DA6D94CB-D26B-3D4B-A408-72B8D1C84159}"/>
              </a:ext>
            </a:extLst>
          </p:cNvPr>
          <p:cNvPicPr>
            <a:picLocks noChangeAspect="1"/>
          </p:cNvPicPr>
          <p:nvPr/>
        </p:nvPicPr>
        <p:blipFill rotWithShape="1">
          <a:blip r:embed="rId4"/>
          <a:srcRect l="12501" r="21822" b="1"/>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7" name="Picture 6">
            <a:extLst>
              <a:ext uri="{FF2B5EF4-FFF2-40B4-BE49-F238E27FC236}">
                <a16:creationId xmlns:a16="http://schemas.microsoft.com/office/drawing/2014/main" id="{A0916DE4-CF58-6A49-8877-CF265F313422}"/>
              </a:ext>
            </a:extLst>
          </p:cNvPr>
          <p:cNvPicPr>
            <a:picLocks noChangeAspect="1"/>
          </p:cNvPicPr>
          <p:nvPr/>
        </p:nvPicPr>
        <p:blipFill rotWithShape="1">
          <a:blip r:embed="rId5"/>
          <a:srcRect l="15490" r="22255"/>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Content Placeholder 2">
            <a:extLst>
              <a:ext uri="{FF2B5EF4-FFF2-40B4-BE49-F238E27FC236}">
                <a16:creationId xmlns:a16="http://schemas.microsoft.com/office/drawing/2014/main" id="{E4678488-7678-4547-83F2-0D9D2B13CCB1}"/>
              </a:ext>
            </a:extLst>
          </p:cNvPr>
          <p:cNvSpPr>
            <a:spLocks noGrp="1"/>
          </p:cNvSpPr>
          <p:nvPr>
            <p:ph idx="1"/>
          </p:nvPr>
        </p:nvSpPr>
        <p:spPr>
          <a:xfrm>
            <a:off x="6940296" y="2198793"/>
            <a:ext cx="4668256" cy="3854873"/>
          </a:xfrm>
        </p:spPr>
        <p:txBody>
          <a:bodyPr anchor="t">
            <a:normAutofit/>
          </a:bodyPr>
          <a:lstStyle/>
          <a:p>
            <a:r>
              <a:rPr lang="en-GB" dirty="0"/>
              <a:t> To offer its consumers a unique luxury product. </a:t>
            </a:r>
          </a:p>
          <a:p>
            <a:r>
              <a:rPr lang="en-GB" dirty="0"/>
              <a:t>To produce innovated products in order to stand out from competitors</a:t>
            </a:r>
          </a:p>
          <a:p>
            <a:r>
              <a:rPr lang="en-GB" dirty="0"/>
              <a:t>To be 100 per cent renewable energy in their operations.</a:t>
            </a:r>
          </a:p>
          <a:p>
            <a:endParaRPr lang="en-GB" dirty="0"/>
          </a:p>
          <a:p>
            <a:endParaRPr lang="en-US" sz="1800" dirty="0"/>
          </a:p>
        </p:txBody>
      </p:sp>
      <p:pic>
        <p:nvPicPr>
          <p:cNvPr id="11" name="Picture 10">
            <a:extLst>
              <a:ext uri="{FF2B5EF4-FFF2-40B4-BE49-F238E27FC236}">
                <a16:creationId xmlns:a16="http://schemas.microsoft.com/office/drawing/2014/main" id="{B1CB330B-3677-1345-8C35-7C606EAD45B7}"/>
              </a:ext>
            </a:extLst>
          </p:cNvPr>
          <p:cNvPicPr>
            <a:picLocks noChangeAspect="1"/>
          </p:cNvPicPr>
          <p:nvPr/>
        </p:nvPicPr>
        <p:blipFill>
          <a:blip r:embed="rId6"/>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2828856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 name="Rectangle 197">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2" name="Picture 199">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4AB9C9-1528-2A4B-9CA0-36FBC57FAC34}"/>
              </a:ext>
            </a:extLst>
          </p:cNvPr>
          <p:cNvSpPr>
            <a:spLocks noGrp="1"/>
          </p:cNvSpPr>
          <p:nvPr>
            <p:ph type="title"/>
          </p:nvPr>
        </p:nvSpPr>
        <p:spPr>
          <a:xfrm>
            <a:off x="6684592" y="-9476"/>
            <a:ext cx="4805996" cy="1401448"/>
          </a:xfrm>
        </p:spPr>
        <p:txBody>
          <a:bodyPr vert="horz" lIns="91440" tIns="45720" rIns="91440" bIns="45720" rtlCol="0" anchor="t">
            <a:normAutofit/>
          </a:bodyPr>
          <a:lstStyle/>
          <a:p>
            <a:r>
              <a:rPr lang="en-US" sz="6000" dirty="0">
                <a:solidFill>
                  <a:srgbClr val="000000"/>
                </a:solidFill>
                <a:effectLst>
                  <a:outerShdw blurRad="50800" dist="50800" dir="5400000" algn="ctr" rotWithShape="0">
                    <a:srgbClr val="000000">
                      <a:alpha val="54000"/>
                    </a:srgbClr>
                  </a:outerShdw>
                </a:effectLst>
              </a:rPr>
              <a:t>SWOT Analysis </a:t>
            </a:r>
          </a:p>
        </p:txBody>
      </p:sp>
      <p:sp>
        <p:nvSpPr>
          <p:cNvPr id="202"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40C5C5D4-0325-E449-A6D8-A19A99990B10}"/>
              </a:ext>
            </a:extLst>
          </p:cNvPr>
          <p:cNvPicPr>
            <a:picLocks noChangeAspect="1"/>
          </p:cNvPicPr>
          <p:nvPr/>
        </p:nvPicPr>
        <p:blipFill rotWithShape="1">
          <a:blip r:embed="rId4">
            <a:alphaModFix/>
          </a:blip>
          <a:srcRect l="17732" r="17093"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pic>
        <p:nvPicPr>
          <p:cNvPr id="60" name="Picture 59">
            <a:extLst>
              <a:ext uri="{FF2B5EF4-FFF2-40B4-BE49-F238E27FC236}">
                <a16:creationId xmlns:a16="http://schemas.microsoft.com/office/drawing/2014/main" id="{A2E072F6-F363-8349-B71B-BCBAA60857F2}"/>
              </a:ext>
            </a:extLst>
          </p:cNvPr>
          <p:cNvPicPr/>
          <p:nvPr/>
        </p:nvPicPr>
        <p:blipFill>
          <a:blip r:embed="rId5">
            <a:extLst>
              <a:ext uri="{28A0092B-C50C-407E-A947-70E740481C1C}">
                <a14:useLocalDpi xmlns:a14="http://schemas.microsoft.com/office/drawing/2010/main" val="0"/>
              </a:ext>
            </a:extLst>
          </a:blip>
          <a:stretch>
            <a:fillRect/>
          </a:stretch>
        </p:blipFill>
        <p:spPr>
          <a:xfrm>
            <a:off x="5682671" y="770037"/>
            <a:ext cx="5807917" cy="4961364"/>
          </a:xfrm>
          <a:prstGeom prst="rect">
            <a:avLst/>
          </a:prstGeom>
        </p:spPr>
      </p:pic>
      <p:pic>
        <p:nvPicPr>
          <p:cNvPr id="166" name="Picture 165">
            <a:extLst>
              <a:ext uri="{FF2B5EF4-FFF2-40B4-BE49-F238E27FC236}">
                <a16:creationId xmlns:a16="http://schemas.microsoft.com/office/drawing/2014/main" id="{4361ADD4-012A-6543-814C-E027042B888E}"/>
              </a:ext>
            </a:extLst>
          </p:cNvPr>
          <p:cNvPicPr>
            <a:picLocks noChangeAspect="1"/>
          </p:cNvPicPr>
          <p:nvPr/>
        </p:nvPicPr>
        <p:blipFill>
          <a:blip r:embed="rId6"/>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122930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61FE28D-A388-4544-9281-14ADFB053DEF}"/>
              </a:ext>
            </a:extLst>
          </p:cNvPr>
          <p:cNvSpPr/>
          <p:nvPr/>
        </p:nvSpPr>
        <p:spPr>
          <a:xfrm>
            <a:off x="0" y="0"/>
            <a:ext cx="12191999"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100" name="Picture 99">
            <a:extLst>
              <a:ext uri="{FF2B5EF4-FFF2-40B4-BE49-F238E27FC236}">
                <a16:creationId xmlns:a16="http://schemas.microsoft.com/office/drawing/2014/main" id="{FDF2C287-457C-4946-9A09-D430B2C48760}"/>
              </a:ext>
            </a:extLst>
          </p:cNvPr>
          <p:cNvPicPr>
            <a:picLocks noChangeAspect="1"/>
          </p:cNvPicPr>
          <p:nvPr/>
        </p:nvPicPr>
        <p:blipFill rotWithShape="1">
          <a:blip r:embed="rId3">
            <a:alphaModFix amt="50000"/>
          </a:blip>
          <a:srcRect/>
          <a:stretch/>
        </p:blipFill>
        <p:spPr>
          <a:xfrm>
            <a:off x="0" y="0"/>
            <a:ext cx="12192000" cy="6858000"/>
          </a:xfrm>
          <a:prstGeom prst="rect">
            <a:avLst/>
          </a:prstGeom>
        </p:spPr>
      </p:pic>
      <p:sp>
        <p:nvSpPr>
          <p:cNvPr id="109" name="Rectangle 75">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A1A0B-9958-FC44-A135-02F4C7B00594}"/>
              </a:ext>
            </a:extLst>
          </p:cNvPr>
          <p:cNvSpPr>
            <a:spLocks noGrp="1"/>
          </p:cNvSpPr>
          <p:nvPr>
            <p:ph type="title"/>
          </p:nvPr>
        </p:nvSpPr>
        <p:spPr>
          <a:xfrm>
            <a:off x="674237" y="914400"/>
            <a:ext cx="3657600" cy="2887579"/>
          </a:xfrm>
          <a:prstGeom prst="ellipse">
            <a:avLst/>
          </a:prstGeom>
        </p:spPr>
        <p:txBody>
          <a:bodyPr vert="horz" lIns="91440" tIns="45720" rIns="91440" bIns="45720" rtlCol="0" anchor="b">
            <a:normAutofit/>
          </a:bodyPr>
          <a:lstStyle/>
          <a:p>
            <a:pPr algn="ctr"/>
            <a:r>
              <a:rPr lang="en-US" sz="3400" b="1" kern="1200">
                <a:solidFill>
                  <a:srgbClr val="FFFFFF"/>
                </a:solidFill>
                <a:latin typeface="+mj-lt"/>
                <a:ea typeface="+mj-ea"/>
                <a:cs typeface="+mj-cs"/>
              </a:rPr>
              <a:t>Michael Porter’s Five Forces Model</a:t>
            </a:r>
          </a:p>
        </p:txBody>
      </p:sp>
      <p:cxnSp>
        <p:nvCxnSpPr>
          <p:cNvPr id="110" name="Straight Connector 77">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D79BE7B-95A1-F645-8BDA-6FABBC8EEC8A}"/>
              </a:ext>
            </a:extLst>
          </p:cNvPr>
          <p:cNvPicPr/>
          <p:nvPr/>
        </p:nvPicPr>
        <p:blipFill>
          <a:blip r:embed="rId4"/>
          <a:stretch>
            <a:fillRect/>
          </a:stretch>
        </p:blipFill>
        <p:spPr>
          <a:xfrm>
            <a:off x="5006544" y="1321704"/>
            <a:ext cx="6913858" cy="4340406"/>
          </a:xfrm>
          <a:prstGeom prst="rect">
            <a:avLst/>
          </a:prstGeom>
        </p:spPr>
      </p:pic>
      <p:pic>
        <p:nvPicPr>
          <p:cNvPr id="98" name="Picture 97">
            <a:extLst>
              <a:ext uri="{FF2B5EF4-FFF2-40B4-BE49-F238E27FC236}">
                <a16:creationId xmlns:a16="http://schemas.microsoft.com/office/drawing/2014/main" id="{292563B0-A052-D248-BF88-24C7B9215A00}"/>
              </a:ext>
            </a:extLst>
          </p:cNvPr>
          <p:cNvPicPr>
            <a:picLocks noChangeAspect="1"/>
          </p:cNvPicPr>
          <p:nvPr/>
        </p:nvPicPr>
        <p:blipFill>
          <a:blip r:embed="rId5"/>
          <a:stretch>
            <a:fillRect/>
          </a:stretch>
        </p:blipFill>
        <p:spPr>
          <a:xfrm>
            <a:off x="10867240" y="5662110"/>
            <a:ext cx="1195890" cy="1195890"/>
          </a:xfrm>
          <a:prstGeom prst="rect">
            <a:avLst/>
          </a:prstGeom>
        </p:spPr>
      </p:pic>
    </p:spTree>
    <p:extLst>
      <p:ext uri="{BB962C8B-B14F-4D97-AF65-F5344CB8AC3E}">
        <p14:creationId xmlns:p14="http://schemas.microsoft.com/office/powerpoint/2010/main" val="35101837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86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737AD2-E6FB-DF49-A6A6-B97540501CA9}"/>
              </a:ext>
            </a:extLst>
          </p:cNvPr>
          <p:cNvPicPr>
            <a:picLocks noChangeAspect="1"/>
          </p:cNvPicPr>
          <p:nvPr/>
        </p:nvPicPr>
        <p:blipFill>
          <a:blip r:embed="rId3">
            <a:alphaModFix amt="12000"/>
          </a:blip>
          <a:stretch>
            <a:fillRect/>
          </a:stretch>
        </p:blipFill>
        <p:spPr>
          <a:xfrm>
            <a:off x="0" y="-58525"/>
            <a:ext cx="12192000" cy="6858000"/>
          </a:xfrm>
          <a:prstGeom prst="rect">
            <a:avLst/>
          </a:prstGeom>
        </p:spPr>
      </p:pic>
      <p:grpSp>
        <p:nvGrpSpPr>
          <p:cNvPr id="52" name="Group 51">
            <a:extLst>
              <a:ext uri="{FF2B5EF4-FFF2-40B4-BE49-F238E27FC236}">
                <a16:creationId xmlns:a16="http://schemas.microsoft.com/office/drawing/2014/main" id="{EB83B5C6-0F35-1D44-9A12-52809F37790E}"/>
              </a:ext>
            </a:extLst>
          </p:cNvPr>
          <p:cNvGrpSpPr/>
          <p:nvPr/>
        </p:nvGrpSpPr>
        <p:grpSpPr>
          <a:xfrm>
            <a:off x="1299718" y="500062"/>
            <a:ext cx="9201596" cy="6515099"/>
            <a:chOff x="3151095" y="1179984"/>
            <a:chExt cx="7262383" cy="5231536"/>
          </a:xfrm>
        </p:grpSpPr>
        <p:cxnSp>
          <p:nvCxnSpPr>
            <p:cNvPr id="27" name="Straight Arrow Connector 26">
              <a:extLst>
                <a:ext uri="{FF2B5EF4-FFF2-40B4-BE49-F238E27FC236}">
                  <a16:creationId xmlns:a16="http://schemas.microsoft.com/office/drawing/2014/main" id="{9B43DB5C-FED9-374E-8132-BCD22970CEB7}"/>
                </a:ext>
              </a:extLst>
            </p:cNvPr>
            <p:cNvCxnSpPr/>
            <p:nvPr/>
          </p:nvCxnSpPr>
          <p:spPr>
            <a:xfrm flipV="1">
              <a:off x="4107109" y="5956576"/>
              <a:ext cx="5350355" cy="1"/>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CC1B6E0-F852-B64E-9C1C-17ACFE11ED5C}"/>
                </a:ext>
              </a:extLst>
            </p:cNvPr>
            <p:cNvCxnSpPr/>
            <p:nvPr/>
          </p:nvCxnSpPr>
          <p:spPr>
            <a:xfrm flipV="1">
              <a:off x="3738602" y="1483446"/>
              <a:ext cx="0" cy="4223399"/>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19">
              <a:extLst>
                <a:ext uri="{FF2B5EF4-FFF2-40B4-BE49-F238E27FC236}">
                  <a16:creationId xmlns:a16="http://schemas.microsoft.com/office/drawing/2014/main" id="{6FF60BA8-7DEA-B445-AA7E-F7A051F09A4B}"/>
                </a:ext>
              </a:extLst>
            </p:cNvPr>
            <p:cNvSpPr txBox="1"/>
            <p:nvPr/>
          </p:nvSpPr>
          <p:spPr>
            <a:xfrm rot="16200000">
              <a:off x="2349816" y="3427942"/>
              <a:ext cx="2077532" cy="432880"/>
            </a:xfrm>
            <a:prstGeom prst="rect">
              <a:avLst/>
            </a:prstGeom>
            <a:noFill/>
          </p:spPr>
          <p:txBody>
            <a:bodyPr wrap="square" rtlCol="0"/>
            <a:lstStyle/>
            <a:p>
              <a:pPr indent="457200" algn="just">
                <a:lnSpc>
                  <a:spcPct val="150000"/>
                </a:lnSpc>
                <a:spcAft>
                  <a:spcPts val="0"/>
                </a:spcAft>
              </a:pPr>
              <a:r>
                <a:rPr lang="en-GB" dirty="0">
                  <a:effectLst/>
                  <a:latin typeface="Arial" panose="020B0604020202020204" pitchFamily="34" charset="0"/>
                  <a:ea typeface="Times New Roman" panose="02020603050405020304" pitchFamily="18" charset="0"/>
                </a:rPr>
                <a:t>Power</a:t>
              </a:r>
              <a:r>
                <a:rPr lang="en-GB" sz="1600" dirty="0">
                  <a:solidFill>
                    <a:srgbClr val="000000"/>
                  </a:solidFill>
                  <a:effectLst/>
                  <a:latin typeface="Calibri" panose="020F0502020204030204" pitchFamily="34" charset="0"/>
                  <a:ea typeface="Times New Roman" panose="02020603050405020304" pitchFamily="18" charset="0"/>
                  <a:cs typeface="Mangal" panose="02040503050203030202" pitchFamily="18" charset="0"/>
                </a:rPr>
                <a:t> </a:t>
              </a:r>
              <a:endParaRPr lang="en-GB" sz="1600" dirty="0">
                <a:effectLst/>
                <a:latin typeface="Arial" panose="020B0604020202020204" pitchFamily="34" charset="0"/>
                <a:ea typeface="Times New Roman" panose="02020603050405020304" pitchFamily="18" charset="0"/>
              </a:endParaRPr>
            </a:p>
          </p:txBody>
        </p:sp>
        <p:sp>
          <p:nvSpPr>
            <p:cNvPr id="39" name="Rounded Rectangle 38">
              <a:extLst>
                <a:ext uri="{FF2B5EF4-FFF2-40B4-BE49-F238E27FC236}">
                  <a16:creationId xmlns:a16="http://schemas.microsoft.com/office/drawing/2014/main" id="{9C1B0487-4CBF-BD46-8A55-AB6B54DA1257}"/>
                </a:ext>
              </a:extLst>
            </p:cNvPr>
            <p:cNvSpPr/>
            <p:nvPr/>
          </p:nvSpPr>
          <p:spPr>
            <a:xfrm>
              <a:off x="4070904" y="1491937"/>
              <a:ext cx="2574887" cy="2036528"/>
            </a:xfrm>
            <a:prstGeom prst="roundRect">
              <a:avLst/>
            </a:prstGeom>
            <a:solidFill>
              <a:schemeClr val="accent1">
                <a:alpha val="4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Keep Satisfied </a:t>
              </a:r>
            </a:p>
          </p:txBody>
        </p:sp>
        <p:sp>
          <p:nvSpPr>
            <p:cNvPr id="40" name="Rounded Rectangle 39">
              <a:extLst>
                <a:ext uri="{FF2B5EF4-FFF2-40B4-BE49-F238E27FC236}">
                  <a16:creationId xmlns:a16="http://schemas.microsoft.com/office/drawing/2014/main" id="{8ECBF73F-B468-7D4B-B5E5-3C99DD32A914}"/>
                </a:ext>
              </a:extLst>
            </p:cNvPr>
            <p:cNvSpPr/>
            <p:nvPr/>
          </p:nvSpPr>
          <p:spPr>
            <a:xfrm>
              <a:off x="4075459" y="3711519"/>
              <a:ext cx="2574887" cy="2036528"/>
            </a:xfrm>
            <a:prstGeom prst="roundRect">
              <a:avLst/>
            </a:prstGeom>
            <a:solidFill>
              <a:schemeClr val="accent1">
                <a:alpha val="4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Monitor</a:t>
              </a:r>
            </a:p>
          </p:txBody>
        </p:sp>
        <p:sp>
          <p:nvSpPr>
            <p:cNvPr id="41" name="Rounded Rectangle 40">
              <a:extLst>
                <a:ext uri="{FF2B5EF4-FFF2-40B4-BE49-F238E27FC236}">
                  <a16:creationId xmlns:a16="http://schemas.microsoft.com/office/drawing/2014/main" id="{035B037B-5CBE-F94D-ADE4-214EB6469925}"/>
                </a:ext>
              </a:extLst>
            </p:cNvPr>
            <p:cNvSpPr/>
            <p:nvPr/>
          </p:nvSpPr>
          <p:spPr>
            <a:xfrm>
              <a:off x="6782286" y="3728502"/>
              <a:ext cx="2574887" cy="2036528"/>
            </a:xfrm>
            <a:prstGeom prst="roundRect">
              <a:avLst/>
            </a:prstGeom>
            <a:solidFill>
              <a:schemeClr val="accent1">
                <a:alpha val="4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Keep Informed</a:t>
              </a:r>
            </a:p>
          </p:txBody>
        </p:sp>
        <p:sp>
          <p:nvSpPr>
            <p:cNvPr id="42" name="Rounded Rectangle 41">
              <a:extLst>
                <a:ext uri="{FF2B5EF4-FFF2-40B4-BE49-F238E27FC236}">
                  <a16:creationId xmlns:a16="http://schemas.microsoft.com/office/drawing/2014/main" id="{E5385B53-2A38-E544-A295-CC7FF45D4484}"/>
                </a:ext>
              </a:extLst>
            </p:cNvPr>
            <p:cNvSpPr/>
            <p:nvPr/>
          </p:nvSpPr>
          <p:spPr>
            <a:xfrm>
              <a:off x="6782286" y="1491937"/>
              <a:ext cx="2574887" cy="2036528"/>
            </a:xfrm>
            <a:prstGeom prst="roundRect">
              <a:avLst/>
            </a:prstGeom>
            <a:solidFill>
              <a:schemeClr val="accent1">
                <a:alpha val="4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Manage Closely</a:t>
              </a:r>
            </a:p>
          </p:txBody>
        </p:sp>
        <p:sp>
          <p:nvSpPr>
            <p:cNvPr id="43" name="TextBox 42">
              <a:extLst>
                <a:ext uri="{FF2B5EF4-FFF2-40B4-BE49-F238E27FC236}">
                  <a16:creationId xmlns:a16="http://schemas.microsoft.com/office/drawing/2014/main" id="{93C9972A-6A1D-1042-80D9-96D83466F619}"/>
                </a:ext>
              </a:extLst>
            </p:cNvPr>
            <p:cNvSpPr txBox="1"/>
            <p:nvPr/>
          </p:nvSpPr>
          <p:spPr>
            <a:xfrm>
              <a:off x="7582223" y="4994550"/>
              <a:ext cx="975011" cy="307777"/>
            </a:xfrm>
            <a:prstGeom prst="rect">
              <a:avLst/>
            </a:prstGeom>
            <a:noFill/>
          </p:spPr>
          <p:txBody>
            <a:bodyPr wrap="none" rtlCol="0">
              <a:spAutoFit/>
            </a:bodyPr>
            <a:lstStyle/>
            <a:p>
              <a:pPr algn="ctr"/>
              <a:r>
                <a:rPr lang="en-US" sz="1400" dirty="0"/>
                <a:t>Employees</a:t>
              </a:r>
            </a:p>
          </p:txBody>
        </p:sp>
        <p:sp>
          <p:nvSpPr>
            <p:cNvPr id="44" name="TextBox 43">
              <a:extLst>
                <a:ext uri="{FF2B5EF4-FFF2-40B4-BE49-F238E27FC236}">
                  <a16:creationId xmlns:a16="http://schemas.microsoft.com/office/drawing/2014/main" id="{62696292-5E7B-2F42-B702-9C3663EAB2B8}"/>
                </a:ext>
              </a:extLst>
            </p:cNvPr>
            <p:cNvSpPr txBox="1"/>
            <p:nvPr/>
          </p:nvSpPr>
          <p:spPr>
            <a:xfrm>
              <a:off x="4878280" y="1849030"/>
              <a:ext cx="960135" cy="307777"/>
            </a:xfrm>
            <a:prstGeom prst="rect">
              <a:avLst/>
            </a:prstGeom>
            <a:noFill/>
          </p:spPr>
          <p:txBody>
            <a:bodyPr wrap="none" rtlCol="0">
              <a:spAutoFit/>
            </a:bodyPr>
            <a:lstStyle/>
            <a:p>
              <a:pPr algn="ctr"/>
              <a:r>
                <a:rPr lang="en-US" sz="1400" dirty="0"/>
                <a:t>Customers</a:t>
              </a:r>
            </a:p>
          </p:txBody>
        </p:sp>
        <p:sp>
          <p:nvSpPr>
            <p:cNvPr id="45" name="TextBox 44">
              <a:extLst>
                <a:ext uri="{FF2B5EF4-FFF2-40B4-BE49-F238E27FC236}">
                  <a16:creationId xmlns:a16="http://schemas.microsoft.com/office/drawing/2014/main" id="{30FF05F9-56B0-124D-B50A-9AAE8715A218}"/>
                </a:ext>
              </a:extLst>
            </p:cNvPr>
            <p:cNvSpPr txBox="1"/>
            <p:nvPr/>
          </p:nvSpPr>
          <p:spPr>
            <a:xfrm>
              <a:off x="7108572" y="2940134"/>
              <a:ext cx="1922312" cy="523220"/>
            </a:xfrm>
            <a:prstGeom prst="rect">
              <a:avLst/>
            </a:prstGeom>
            <a:noFill/>
          </p:spPr>
          <p:txBody>
            <a:bodyPr wrap="square" rtlCol="0">
              <a:spAutoFit/>
            </a:bodyPr>
            <a:lstStyle/>
            <a:p>
              <a:pPr algn="ctr"/>
              <a:r>
                <a:rPr lang="en-US" sz="1400" dirty="0"/>
                <a:t>Employees of Suppliers and Distributors</a:t>
              </a:r>
            </a:p>
          </p:txBody>
        </p:sp>
        <p:sp>
          <p:nvSpPr>
            <p:cNvPr id="46" name="TextBox 45">
              <a:extLst>
                <a:ext uri="{FF2B5EF4-FFF2-40B4-BE49-F238E27FC236}">
                  <a16:creationId xmlns:a16="http://schemas.microsoft.com/office/drawing/2014/main" id="{87C12C33-1AA2-B347-A411-7AC09E58D085}"/>
                </a:ext>
              </a:extLst>
            </p:cNvPr>
            <p:cNvSpPr txBox="1"/>
            <p:nvPr/>
          </p:nvSpPr>
          <p:spPr>
            <a:xfrm>
              <a:off x="9457464" y="5789791"/>
              <a:ext cx="956014" cy="377078"/>
            </a:xfrm>
            <a:prstGeom prst="rect">
              <a:avLst/>
            </a:prstGeom>
            <a:noFill/>
          </p:spPr>
          <p:txBody>
            <a:bodyPr wrap="square" rtlCol="0">
              <a:spAutoFit/>
            </a:bodyPr>
            <a:lstStyle/>
            <a:p>
              <a:pPr algn="ctr"/>
              <a:r>
                <a:rPr lang="en-US" dirty="0"/>
                <a:t>High</a:t>
              </a:r>
            </a:p>
          </p:txBody>
        </p:sp>
        <p:sp>
          <p:nvSpPr>
            <p:cNvPr id="47" name="TextBox 46">
              <a:extLst>
                <a:ext uri="{FF2B5EF4-FFF2-40B4-BE49-F238E27FC236}">
                  <a16:creationId xmlns:a16="http://schemas.microsoft.com/office/drawing/2014/main" id="{D81CA148-6DCF-C74B-BDE0-417474F89830}"/>
                </a:ext>
              </a:extLst>
            </p:cNvPr>
            <p:cNvSpPr txBox="1"/>
            <p:nvPr/>
          </p:nvSpPr>
          <p:spPr>
            <a:xfrm>
              <a:off x="7648106" y="1845445"/>
              <a:ext cx="843243" cy="307777"/>
            </a:xfrm>
            <a:prstGeom prst="rect">
              <a:avLst/>
            </a:prstGeom>
            <a:noFill/>
          </p:spPr>
          <p:txBody>
            <a:bodyPr wrap="none" rtlCol="0">
              <a:spAutoFit/>
            </a:bodyPr>
            <a:lstStyle/>
            <a:p>
              <a:pPr algn="ctr"/>
              <a:r>
                <a:rPr lang="en-US" sz="1400" dirty="0"/>
                <a:t>Investors</a:t>
              </a:r>
            </a:p>
          </p:txBody>
        </p:sp>
        <p:sp>
          <p:nvSpPr>
            <p:cNvPr id="49" name="TextBox 48">
              <a:extLst>
                <a:ext uri="{FF2B5EF4-FFF2-40B4-BE49-F238E27FC236}">
                  <a16:creationId xmlns:a16="http://schemas.microsoft.com/office/drawing/2014/main" id="{9F7A2A9C-22A9-E94B-AAC1-8E3A07B9975E}"/>
                </a:ext>
              </a:extLst>
            </p:cNvPr>
            <p:cNvSpPr txBox="1"/>
            <p:nvPr/>
          </p:nvSpPr>
          <p:spPr>
            <a:xfrm>
              <a:off x="3151095" y="5821767"/>
              <a:ext cx="1175013" cy="377078"/>
            </a:xfrm>
            <a:prstGeom prst="rect">
              <a:avLst/>
            </a:prstGeom>
            <a:noFill/>
          </p:spPr>
          <p:txBody>
            <a:bodyPr wrap="square" rtlCol="0">
              <a:spAutoFit/>
            </a:bodyPr>
            <a:lstStyle/>
            <a:p>
              <a:pPr algn="ctr"/>
              <a:r>
                <a:rPr lang="en-US" dirty="0"/>
                <a:t>Low</a:t>
              </a:r>
            </a:p>
          </p:txBody>
        </p:sp>
        <p:sp>
          <p:nvSpPr>
            <p:cNvPr id="50" name="Rectangle 49">
              <a:extLst>
                <a:ext uri="{FF2B5EF4-FFF2-40B4-BE49-F238E27FC236}">
                  <a16:creationId xmlns:a16="http://schemas.microsoft.com/office/drawing/2014/main" id="{D0C22070-4DC7-2841-8F2F-B49F444BED87}"/>
                </a:ext>
              </a:extLst>
            </p:cNvPr>
            <p:cNvSpPr/>
            <p:nvPr/>
          </p:nvSpPr>
          <p:spPr>
            <a:xfrm>
              <a:off x="6191468" y="6042188"/>
              <a:ext cx="908647" cy="369332"/>
            </a:xfrm>
            <a:prstGeom prst="rect">
              <a:avLst/>
            </a:prstGeom>
          </p:spPr>
          <p:txBody>
            <a:bodyPr wrap="none">
              <a:spAutoFit/>
            </a:bodyPr>
            <a:lstStyle/>
            <a:p>
              <a:r>
                <a:rPr lang="en-US" dirty="0"/>
                <a:t>Interest</a:t>
              </a:r>
            </a:p>
          </p:txBody>
        </p:sp>
        <p:sp>
          <p:nvSpPr>
            <p:cNvPr id="51" name="TextBox 50">
              <a:extLst>
                <a:ext uri="{FF2B5EF4-FFF2-40B4-BE49-F238E27FC236}">
                  <a16:creationId xmlns:a16="http://schemas.microsoft.com/office/drawing/2014/main" id="{04A34D37-218F-EC4F-B2F7-207DFD51C651}"/>
                </a:ext>
              </a:extLst>
            </p:cNvPr>
            <p:cNvSpPr txBox="1"/>
            <p:nvPr/>
          </p:nvSpPr>
          <p:spPr>
            <a:xfrm>
              <a:off x="3260594" y="1179984"/>
              <a:ext cx="956014" cy="377078"/>
            </a:xfrm>
            <a:prstGeom prst="rect">
              <a:avLst/>
            </a:prstGeom>
            <a:noFill/>
          </p:spPr>
          <p:txBody>
            <a:bodyPr wrap="square" rtlCol="0">
              <a:spAutoFit/>
            </a:bodyPr>
            <a:lstStyle/>
            <a:p>
              <a:pPr algn="ctr"/>
              <a:r>
                <a:rPr lang="en-US" dirty="0"/>
                <a:t>High</a:t>
              </a:r>
            </a:p>
          </p:txBody>
        </p:sp>
      </p:grpSp>
      <p:sp>
        <p:nvSpPr>
          <p:cNvPr id="2" name="Rectangle 1">
            <a:extLst>
              <a:ext uri="{FF2B5EF4-FFF2-40B4-BE49-F238E27FC236}">
                <a16:creationId xmlns:a16="http://schemas.microsoft.com/office/drawing/2014/main" id="{A8A0C6DC-35B8-5940-8292-AE46545E1C32}"/>
              </a:ext>
            </a:extLst>
          </p:cNvPr>
          <p:cNvSpPr/>
          <p:nvPr/>
        </p:nvSpPr>
        <p:spPr>
          <a:xfrm>
            <a:off x="319758" y="-63790"/>
            <a:ext cx="11587153" cy="1477328"/>
          </a:xfrm>
          <a:prstGeom prst="rect">
            <a:avLst/>
          </a:prstGeom>
        </p:spPr>
        <p:txBody>
          <a:bodyPr wrap="square">
            <a:spAutoFit/>
          </a:bodyPr>
          <a:lstStyle/>
          <a:p>
            <a:pPr algn="ctr"/>
            <a:r>
              <a:rPr lang="en-US" sz="5400" dirty="0" err="1"/>
              <a:t>Mendelow’s</a:t>
            </a:r>
            <a:r>
              <a:rPr lang="en-US" sz="5400" dirty="0"/>
              <a:t> Matrix</a:t>
            </a:r>
          </a:p>
          <a:p>
            <a:endParaRPr lang="en-US" dirty="0"/>
          </a:p>
          <a:p>
            <a:endParaRPr lang="en-US" dirty="0"/>
          </a:p>
        </p:txBody>
      </p:sp>
      <p:pic>
        <p:nvPicPr>
          <p:cNvPr id="24" name="Picture 23">
            <a:extLst>
              <a:ext uri="{FF2B5EF4-FFF2-40B4-BE49-F238E27FC236}">
                <a16:creationId xmlns:a16="http://schemas.microsoft.com/office/drawing/2014/main" id="{8C572AC0-C4C1-5E45-91C0-0036F96BCF87}"/>
              </a:ext>
            </a:extLst>
          </p:cNvPr>
          <p:cNvPicPr>
            <a:picLocks noChangeAspect="1"/>
          </p:cNvPicPr>
          <p:nvPr/>
        </p:nvPicPr>
        <p:blipFill>
          <a:blip r:embed="rId4"/>
          <a:stretch>
            <a:fillRect/>
          </a:stretch>
        </p:blipFill>
        <p:spPr>
          <a:xfrm>
            <a:off x="11079275" y="5662734"/>
            <a:ext cx="1195890" cy="1195890"/>
          </a:xfrm>
          <a:prstGeom prst="rect">
            <a:avLst/>
          </a:prstGeom>
        </p:spPr>
      </p:pic>
    </p:spTree>
    <p:extLst>
      <p:ext uri="{BB962C8B-B14F-4D97-AF65-F5344CB8AC3E}">
        <p14:creationId xmlns:p14="http://schemas.microsoft.com/office/powerpoint/2010/main" val="1603576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2AFFC5F-6906-164B-A7E7-51D66CA8AEE3}"/>
              </a:ext>
            </a:extLst>
          </p:cNvPr>
          <p:cNvPicPr>
            <a:picLocks noChangeAspect="1"/>
          </p:cNvPicPr>
          <p:nvPr/>
        </p:nvPicPr>
        <p:blipFill rotWithShape="1">
          <a:blip r:embed="rId3">
            <a:duotone>
              <a:prstClr val="black"/>
              <a:schemeClr val="tx2">
                <a:tint val="45000"/>
                <a:satMod val="400000"/>
              </a:schemeClr>
            </a:duotone>
            <a:alphaModFix amt="35000"/>
          </a:blip>
          <a:srcRect l="25"/>
          <a:stretch/>
        </p:blipFill>
        <p:spPr>
          <a:xfrm>
            <a:off x="-17" y="10"/>
            <a:ext cx="12188952" cy="6857990"/>
          </a:xfrm>
          <a:prstGeom prst="rect">
            <a:avLst/>
          </a:prstGeom>
        </p:spPr>
      </p:pic>
      <p:sp>
        <p:nvSpPr>
          <p:cNvPr id="2" name="Title 1">
            <a:extLst>
              <a:ext uri="{FF2B5EF4-FFF2-40B4-BE49-F238E27FC236}">
                <a16:creationId xmlns:a16="http://schemas.microsoft.com/office/drawing/2014/main" id="{BF945D67-D9E6-DB4B-9D47-9E2D64D6C45E}"/>
              </a:ext>
            </a:extLst>
          </p:cNvPr>
          <p:cNvSpPr>
            <a:spLocks noGrp="1"/>
          </p:cNvSpPr>
          <p:nvPr>
            <p:ph type="title"/>
          </p:nvPr>
        </p:nvSpPr>
        <p:spPr>
          <a:xfrm>
            <a:off x="6072131" y="245060"/>
            <a:ext cx="5314536" cy="1325563"/>
          </a:xfrm>
        </p:spPr>
        <p:txBody>
          <a:bodyPr>
            <a:normAutofit fontScale="90000"/>
          </a:bodyPr>
          <a:lstStyle/>
          <a:p>
            <a:pPr algn="ctr"/>
            <a:r>
              <a:rPr lang="en-US" sz="4800" dirty="0"/>
              <a:t>Strategic Direction For Apple</a:t>
            </a:r>
          </a:p>
        </p:txBody>
      </p:sp>
      <p:sp>
        <p:nvSpPr>
          <p:cNvPr id="23"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electronics&#10;&#10;Description automatically generated">
            <a:extLst>
              <a:ext uri="{FF2B5EF4-FFF2-40B4-BE49-F238E27FC236}">
                <a16:creationId xmlns:a16="http://schemas.microsoft.com/office/drawing/2014/main" id="{474AF492-10D3-274F-8227-793B5B35F37E}"/>
              </a:ext>
            </a:extLst>
          </p:cNvPr>
          <p:cNvPicPr>
            <a:picLocks noChangeAspect="1"/>
          </p:cNvPicPr>
          <p:nvPr/>
        </p:nvPicPr>
        <p:blipFill rotWithShape="1">
          <a:blip r:embed="rId4"/>
          <a:srcRect t="18170" r="-2" b="19479"/>
          <a:stretch/>
        </p:blipFill>
        <p:spPr>
          <a:xfrm>
            <a:off x="-2317" y="-2"/>
            <a:ext cx="5441859" cy="5654940"/>
          </a:xfrm>
          <a:custGeom>
            <a:avLst/>
            <a:gdLst>
              <a:gd name="connsiteX0" fmla="*/ 0 w 5067519"/>
              <a:gd name="connsiteY0" fmla="*/ 0 h 5265942"/>
              <a:gd name="connsiteX1" fmla="*/ 4097786 w 5067519"/>
              <a:gd name="connsiteY1" fmla="*/ 0 h 5265942"/>
              <a:gd name="connsiteX2" fmla="*/ 4176264 w 5067519"/>
              <a:gd name="connsiteY2" fmla="*/ 71326 h 5265942"/>
              <a:gd name="connsiteX3" fmla="*/ 5067519 w 5067519"/>
              <a:gd name="connsiteY3" fmla="*/ 2223006 h 5265942"/>
              <a:gd name="connsiteX4" fmla="*/ 2024583 w 5067519"/>
              <a:gd name="connsiteY4" fmla="*/ 5265942 h 5265942"/>
              <a:gd name="connsiteX5" fmla="*/ 145914 w 5067519"/>
              <a:gd name="connsiteY5" fmla="*/ 4616926 h 5265942"/>
              <a:gd name="connsiteX6" fmla="*/ 0 w 5067519"/>
              <a:gd name="connsiteY6" fmla="*/ 4489006 h 526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3" name="Content Placeholder 2">
            <a:extLst>
              <a:ext uri="{FF2B5EF4-FFF2-40B4-BE49-F238E27FC236}">
                <a16:creationId xmlns:a16="http://schemas.microsoft.com/office/drawing/2014/main" id="{68D7BBED-A798-6747-A9BA-02101D67571F}"/>
              </a:ext>
            </a:extLst>
          </p:cNvPr>
          <p:cNvSpPr>
            <a:spLocks noGrp="1"/>
          </p:cNvSpPr>
          <p:nvPr>
            <p:ph idx="1"/>
          </p:nvPr>
        </p:nvSpPr>
        <p:spPr>
          <a:xfrm>
            <a:off x="6019582" y="1570623"/>
            <a:ext cx="5758990" cy="4177538"/>
          </a:xfrm>
        </p:spPr>
        <p:txBody>
          <a:bodyPr anchor="t">
            <a:normAutofit lnSpcReduction="10000"/>
          </a:bodyPr>
          <a:lstStyle/>
          <a:p>
            <a:r>
              <a:rPr lang="en-GB" sz="2400" dirty="0"/>
              <a:t>Even though Apple is aiming to be 100% energy efficient in their operations, they could be even greener. Apple does not encourage its customers enough regarding trading in their devices when they are finished with them. </a:t>
            </a:r>
          </a:p>
          <a:p>
            <a:endParaRPr lang="en-GB" sz="2400" dirty="0"/>
          </a:p>
          <a:p>
            <a:r>
              <a:rPr lang="en-GB" sz="2400" dirty="0"/>
              <a:t>I suggest that  Apple do more to encourage its consumers to trade in their products when they are  finished. This would reduce the number of materials needed to be mined from the earth.  </a:t>
            </a:r>
            <a:endParaRPr lang="en-US" sz="2400" dirty="0"/>
          </a:p>
        </p:txBody>
      </p:sp>
      <p:pic>
        <p:nvPicPr>
          <p:cNvPr id="18" name="Picture 17">
            <a:extLst>
              <a:ext uri="{FF2B5EF4-FFF2-40B4-BE49-F238E27FC236}">
                <a16:creationId xmlns:a16="http://schemas.microsoft.com/office/drawing/2014/main" id="{FAA2145E-7F23-6247-BC43-076DB5CF7D35}"/>
              </a:ext>
            </a:extLst>
          </p:cNvPr>
          <p:cNvPicPr>
            <a:picLocks noChangeAspect="1"/>
          </p:cNvPicPr>
          <p:nvPr/>
        </p:nvPicPr>
        <p:blipFill>
          <a:blip r:embed="rId5"/>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3013160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E1C1AC-03FF-1B44-B162-9D769D2EE65F}"/>
              </a:ext>
            </a:extLst>
          </p:cNvPr>
          <p:cNvPicPr>
            <a:picLocks noChangeAspect="1"/>
          </p:cNvPicPr>
          <p:nvPr/>
        </p:nvPicPr>
        <p:blipFill rotWithShape="1">
          <a:blip r:embed="rId2">
            <a:alphaModFix amt="50000"/>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9AACA88-0886-F54E-8B55-208CFDA159D6}"/>
              </a:ext>
            </a:extLst>
          </p:cNvPr>
          <p:cNvSpPr>
            <a:spLocks noGrp="1"/>
          </p:cNvSpPr>
          <p:nvPr>
            <p:ph type="title"/>
          </p:nvPr>
        </p:nvSpPr>
        <p:spPr/>
        <p:txBody>
          <a:bodyPr>
            <a:normAutofit/>
          </a:bodyPr>
          <a:lstStyle/>
          <a:p>
            <a:r>
              <a:rPr lang="en-US" sz="7200" dirty="0"/>
              <a:t>References </a:t>
            </a:r>
          </a:p>
        </p:txBody>
      </p:sp>
      <p:sp>
        <p:nvSpPr>
          <p:cNvPr id="3" name="Content Placeholder 2">
            <a:extLst>
              <a:ext uri="{FF2B5EF4-FFF2-40B4-BE49-F238E27FC236}">
                <a16:creationId xmlns:a16="http://schemas.microsoft.com/office/drawing/2014/main" id="{FA4B31AB-BEA7-6944-81C0-22BF4C1C66CB}"/>
              </a:ext>
            </a:extLst>
          </p:cNvPr>
          <p:cNvSpPr>
            <a:spLocks noGrp="1"/>
          </p:cNvSpPr>
          <p:nvPr>
            <p:ph idx="1"/>
          </p:nvPr>
        </p:nvSpPr>
        <p:spPr>
          <a:xfrm>
            <a:off x="409575" y="1429615"/>
            <a:ext cx="10801764" cy="4706142"/>
          </a:xfrm>
        </p:spPr>
        <p:txBody>
          <a:bodyPr vert="horz">
            <a:normAutofit fontScale="70000" lnSpcReduction="20000"/>
          </a:bodyPr>
          <a:lstStyle/>
          <a:p>
            <a:pPr lvl="0"/>
            <a:r>
              <a:rPr lang="en-GB" dirty="0"/>
              <a:t>Apple Inc. (2018). Apple Inc. Annual Report, 2018. Retrieved from </a:t>
            </a:r>
            <a:r>
              <a:rPr lang="en-GB" u="sng" dirty="0">
                <a:hlinkClick r:id="rId3"/>
              </a:rPr>
              <a:t>http://www.annualreports.com/HostedData/AnnualReports/PDF/NASDAQ_AAPL_2018.pdf</a:t>
            </a:r>
            <a:endParaRPr lang="en-GB" dirty="0"/>
          </a:p>
          <a:p>
            <a:pPr lvl="0"/>
            <a:r>
              <a:rPr lang="en-GB" dirty="0"/>
              <a:t>Apple SWOT 2019|SWOT Analysis of Apple. (2019). Retrieved 15 November 2019, from </a:t>
            </a:r>
            <a:r>
              <a:rPr lang="en-GB" u="sng" dirty="0">
                <a:hlinkClick r:id="rId4"/>
              </a:rPr>
              <a:t>https://bstrategyhub.com/swot-analysis-of-apple-apple-swot-2018/</a:t>
            </a:r>
            <a:endParaRPr lang="en-GB" dirty="0"/>
          </a:p>
          <a:p>
            <a:pPr lvl="0"/>
            <a:r>
              <a:rPr lang="en-GB" dirty="0"/>
              <a:t>Environment. (2019). Retrieved 22 November 2019, from </a:t>
            </a:r>
            <a:r>
              <a:rPr lang="en-GB" u="sng" dirty="0">
                <a:hlinkClick r:id="rId5"/>
              </a:rPr>
              <a:t>https://www.apple.com/uk/environment/</a:t>
            </a:r>
            <a:endParaRPr lang="en-GB" dirty="0"/>
          </a:p>
          <a:p>
            <a:pPr lvl="0"/>
            <a:r>
              <a:rPr lang="en-GB" dirty="0" err="1"/>
              <a:t>Hitt</a:t>
            </a:r>
            <a:r>
              <a:rPr lang="en-GB" dirty="0"/>
              <a:t>, M. A., Ireland, R. D., &amp; </a:t>
            </a:r>
            <a:r>
              <a:rPr lang="en-GB" dirty="0" err="1"/>
              <a:t>Hoskisson</a:t>
            </a:r>
            <a:r>
              <a:rPr lang="en-GB" dirty="0"/>
              <a:t>, R. E. (2012). </a:t>
            </a:r>
            <a:r>
              <a:rPr lang="en-GB" i="1" dirty="0"/>
              <a:t>Strategic management cases: competitiveness and globalization</a:t>
            </a:r>
            <a:r>
              <a:rPr lang="en-GB" dirty="0"/>
              <a:t>. Cengage Learning.</a:t>
            </a:r>
          </a:p>
          <a:p>
            <a:pPr lvl="0"/>
            <a:r>
              <a:rPr lang="en-GB" dirty="0"/>
              <a:t>Maestri, L. (2018). Environmental Responsibility Report. Retrieved 22 November 2019, from </a:t>
            </a:r>
            <a:r>
              <a:rPr lang="en-GB" u="sng" dirty="0">
                <a:hlinkClick r:id="rId6"/>
              </a:rPr>
              <a:t>https://www.apple.com/environment/pdf/Apple_Environmental_Responsibility_Report_2018.pdf</a:t>
            </a:r>
            <a:endParaRPr lang="en-GB" dirty="0"/>
          </a:p>
          <a:p>
            <a:pPr lvl="0"/>
            <a:r>
              <a:rPr lang="en-GB" dirty="0" err="1"/>
              <a:t>Mendelow</a:t>
            </a:r>
            <a:r>
              <a:rPr lang="en-GB" dirty="0"/>
              <a:t>, A. L. (1981, December). Environmental Scanning-The Impact of the Stakeholder Concept. In </a:t>
            </a:r>
            <a:r>
              <a:rPr lang="en-GB" i="1" dirty="0"/>
              <a:t>ICIS</a:t>
            </a:r>
            <a:r>
              <a:rPr lang="en-GB" dirty="0"/>
              <a:t> (p. 20).</a:t>
            </a:r>
          </a:p>
          <a:p>
            <a:pPr lvl="0"/>
            <a:r>
              <a:rPr lang="en-GB" dirty="0"/>
              <a:t>Porter, M. E. (1996). What is strategy. </a:t>
            </a:r>
            <a:r>
              <a:rPr lang="en-GB" i="1" dirty="0"/>
              <a:t>Published November</a:t>
            </a:r>
            <a:r>
              <a:rPr lang="en-GB" dirty="0"/>
              <a:t>.</a:t>
            </a:r>
          </a:p>
          <a:p>
            <a:pPr lvl="0"/>
            <a:r>
              <a:rPr lang="en-GB" dirty="0"/>
              <a:t>Porter, M. E. (2008). The five competitive forces that shape strategy. Harvard business review, 86(1), pp.25-40.</a:t>
            </a:r>
          </a:p>
          <a:p>
            <a:pPr lvl="0"/>
            <a:r>
              <a:rPr lang="en-US" dirty="0"/>
              <a:t>Tregoe, B. B., &amp; Zimmerman, J. W. (1980). Top management strategy: What it is and how to make it work.</a:t>
            </a:r>
            <a:endParaRPr lang="en-GB" dirty="0"/>
          </a:p>
          <a:p>
            <a:endParaRPr lang="en-GB" dirty="0"/>
          </a:p>
          <a:p>
            <a:endParaRPr lang="en-GB" dirty="0"/>
          </a:p>
          <a:p>
            <a:endParaRPr lang="en-GB" dirty="0"/>
          </a:p>
          <a:p>
            <a:endParaRPr lang="en-US" dirty="0"/>
          </a:p>
          <a:p>
            <a:endParaRPr lang="en-US" dirty="0"/>
          </a:p>
        </p:txBody>
      </p:sp>
      <p:pic>
        <p:nvPicPr>
          <p:cNvPr id="6" name="Picture 5">
            <a:extLst>
              <a:ext uri="{FF2B5EF4-FFF2-40B4-BE49-F238E27FC236}">
                <a16:creationId xmlns:a16="http://schemas.microsoft.com/office/drawing/2014/main" id="{FD5ABA36-C952-1049-8715-32531115E193}"/>
              </a:ext>
            </a:extLst>
          </p:cNvPr>
          <p:cNvPicPr>
            <a:picLocks noChangeAspect="1"/>
          </p:cNvPicPr>
          <p:nvPr/>
        </p:nvPicPr>
        <p:blipFill>
          <a:blip r:embed="rId7"/>
          <a:stretch>
            <a:fillRect/>
          </a:stretch>
        </p:blipFill>
        <p:spPr>
          <a:xfrm>
            <a:off x="11079275" y="5649482"/>
            <a:ext cx="1195890" cy="1195890"/>
          </a:xfrm>
          <a:prstGeom prst="rect">
            <a:avLst/>
          </a:prstGeom>
        </p:spPr>
      </p:pic>
    </p:spTree>
    <p:extLst>
      <p:ext uri="{BB962C8B-B14F-4D97-AF65-F5344CB8AC3E}">
        <p14:creationId xmlns:p14="http://schemas.microsoft.com/office/powerpoint/2010/main" val="71520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10D5B6-0F7C-9D40-A6AB-88BB743A74DC}"/>
              </a:ext>
            </a:extLst>
          </p:cNvPr>
          <p:cNvPicPr>
            <a:picLocks noChangeAspect="1"/>
          </p:cNvPicPr>
          <p:nvPr/>
        </p:nvPicPr>
        <p:blipFill rotWithShape="1">
          <a:blip r:embed="rId2"/>
          <a:stretch/>
        </p:blipFill>
        <p:spPr>
          <a:xfrm>
            <a:off x="0" y="0"/>
            <a:ext cx="11953461" cy="6858000"/>
          </a:xfrm>
          <a:prstGeom prst="rect">
            <a:avLst/>
          </a:prstGeom>
        </p:spPr>
      </p:pic>
      <p:sp>
        <p:nvSpPr>
          <p:cNvPr id="10" name="Rectangle 9">
            <a:extLst>
              <a:ext uri="{FF2B5EF4-FFF2-40B4-BE49-F238E27FC236}">
                <a16:creationId xmlns:a16="http://schemas.microsoft.com/office/drawing/2014/main" id="{0700D48D-C9AA-4000-A912-29A4FEA98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5138" y="394887"/>
            <a:ext cx="5720862" cy="606822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5CF193-9B4F-EC48-B0DC-DCDB6C023C49}"/>
              </a:ext>
            </a:extLst>
          </p:cNvPr>
          <p:cNvSpPr>
            <a:spLocks noGrp="1"/>
          </p:cNvSpPr>
          <p:nvPr>
            <p:ph type="title"/>
          </p:nvPr>
        </p:nvSpPr>
        <p:spPr>
          <a:xfrm>
            <a:off x="1018604" y="1053042"/>
            <a:ext cx="4458424" cy="3068357"/>
          </a:xfrm>
        </p:spPr>
        <p:txBody>
          <a:bodyPr vert="horz" lIns="91440" tIns="45720" rIns="91440" bIns="45720" rtlCol="0" anchor="b">
            <a:normAutofit/>
          </a:bodyPr>
          <a:lstStyle/>
          <a:p>
            <a:r>
              <a:rPr lang="en-US" sz="6000" dirty="0">
                <a:solidFill>
                  <a:srgbClr val="FFFFFF"/>
                </a:solidFill>
              </a:rPr>
              <a:t>Any Questions? </a:t>
            </a:r>
          </a:p>
        </p:txBody>
      </p:sp>
      <p:cxnSp>
        <p:nvCxnSpPr>
          <p:cNvPr id="12" name="Straight Connector 11">
            <a:extLst>
              <a:ext uri="{FF2B5EF4-FFF2-40B4-BE49-F238E27FC236}">
                <a16:creationId xmlns:a16="http://schemas.microsoft.com/office/drawing/2014/main" id="{805E69BC-D844-4AB5-9E35-ED458EE296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184178" y="1874520"/>
            <a:ext cx="0" cy="310896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312C673-8179-457E-AD2A-D1FAE4CC96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4009" y="4201833"/>
            <a:ext cx="3400425"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15868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1179</Words>
  <Application>Microsoft Macintosh PowerPoint</Application>
  <PresentationFormat>Widescreen</PresentationFormat>
  <Paragraphs>58</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Apple: A Strategic Analysis  </vt:lpstr>
      <vt:lpstr>What is Strategic Management?</vt:lpstr>
      <vt:lpstr>Apple: Overview</vt:lpstr>
      <vt:lpstr>Apple Current Strategy </vt:lpstr>
      <vt:lpstr>SWOT Analysis </vt:lpstr>
      <vt:lpstr>Michael Porter’s Five Forces Model</vt:lpstr>
      <vt:lpstr>PowerPoint Presentation</vt:lpstr>
      <vt:lpstr>Strategic Direction For Apple</vt:lpstr>
      <vt:lpstr>References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A Strategic Analysis  </dc:title>
  <dc:creator>Eleri Jones (1701278)</dc:creator>
  <cp:lastModifiedBy>Eleri Jones (1701278)</cp:lastModifiedBy>
  <cp:revision>2</cp:revision>
  <dcterms:created xsi:type="dcterms:W3CDTF">2019-12-12T22:27:51Z</dcterms:created>
  <dcterms:modified xsi:type="dcterms:W3CDTF">2019-12-12T22:36:02Z</dcterms:modified>
</cp:coreProperties>
</file>