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16"/>
  </p:notesMasterIdLst>
  <p:sldIdLst>
    <p:sldId id="256" r:id="rId2"/>
    <p:sldId id="272" r:id="rId3"/>
    <p:sldId id="292" r:id="rId4"/>
    <p:sldId id="297" r:id="rId5"/>
    <p:sldId id="298" r:id="rId6"/>
    <p:sldId id="299" r:id="rId7"/>
    <p:sldId id="300" r:id="rId8"/>
    <p:sldId id="301" r:id="rId9"/>
    <p:sldId id="302" r:id="rId10"/>
    <p:sldId id="303" r:id="rId11"/>
    <p:sldId id="304" r:id="rId12"/>
    <p:sldId id="305" r:id="rId13"/>
    <p:sldId id="293" r:id="rId14"/>
    <p:sldId id="294" r:id="rId15"/>
  </p:sldIdLst>
  <p:sldSz cx="9144000" cy="6858000" type="screen4x3"/>
  <p:notesSz cx="6791325" cy="992346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2318" autoAdjust="0"/>
  </p:normalViewPr>
  <p:slideViewPr>
    <p:cSldViewPr>
      <p:cViewPr varScale="1">
        <p:scale>
          <a:sx n="65" d="100"/>
          <a:sy n="65" d="100"/>
        </p:scale>
        <p:origin x="1888" y="-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CFCE2EA3-7E19-CE38-741B-2ECB8EC8427A}"/>
              </a:ext>
            </a:extLst>
          </p:cNvPr>
          <p:cNvSpPr>
            <a:spLocks noGrp="1" noChangeArrowheads="1"/>
          </p:cNvSpPr>
          <p:nvPr>
            <p:ph type="hdr" sz="quarter"/>
          </p:nvPr>
        </p:nvSpPr>
        <p:spPr bwMode="auto">
          <a:xfrm>
            <a:off x="0" y="0"/>
            <a:ext cx="2943225"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smtClean="0"/>
            </a:lvl1pPr>
          </a:lstStyle>
          <a:p>
            <a:pPr>
              <a:defRPr/>
            </a:pPr>
            <a:endParaRPr lang="en-GB"/>
          </a:p>
        </p:txBody>
      </p:sp>
      <p:sp>
        <p:nvSpPr>
          <p:cNvPr id="40963" name="Rectangle 3">
            <a:extLst>
              <a:ext uri="{FF2B5EF4-FFF2-40B4-BE49-F238E27FC236}">
                <a16:creationId xmlns:a16="http://schemas.microsoft.com/office/drawing/2014/main" id="{BFF37E80-E3DA-E236-0EAE-451649DF5048}"/>
              </a:ext>
            </a:extLst>
          </p:cNvPr>
          <p:cNvSpPr>
            <a:spLocks noGrp="1" noChangeArrowheads="1"/>
          </p:cNvSpPr>
          <p:nvPr>
            <p:ph type="dt" idx="1"/>
          </p:nvPr>
        </p:nvSpPr>
        <p:spPr bwMode="auto">
          <a:xfrm>
            <a:off x="3846513" y="0"/>
            <a:ext cx="2943225"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smtClean="0"/>
            </a:lvl1pPr>
          </a:lstStyle>
          <a:p>
            <a:pPr>
              <a:defRPr/>
            </a:pPr>
            <a:fld id="{F1C81438-9E79-4715-A444-82F84CF74444}" type="datetimeFigureOut">
              <a:rPr lang="en-GB"/>
              <a:pPr>
                <a:defRPr/>
              </a:pPr>
              <a:t>19/10/2023</a:t>
            </a:fld>
            <a:endParaRPr lang="en-GB"/>
          </a:p>
        </p:txBody>
      </p:sp>
      <p:sp>
        <p:nvSpPr>
          <p:cNvPr id="29700" name="Rectangle 4">
            <a:extLst>
              <a:ext uri="{FF2B5EF4-FFF2-40B4-BE49-F238E27FC236}">
                <a16:creationId xmlns:a16="http://schemas.microsoft.com/office/drawing/2014/main" id="{5A2E7CFA-87F6-4F93-9738-BA7AEB953FA3}"/>
              </a:ext>
            </a:extLst>
          </p:cNvPr>
          <p:cNvSpPr>
            <a:spLocks noRot="1" noChangeArrowheads="1" noTextEdit="1"/>
          </p:cNvSpPr>
          <p:nvPr>
            <p:ph type="sldImg" idx="2"/>
          </p:nvPr>
        </p:nvSpPr>
        <p:spPr bwMode="auto">
          <a:xfrm>
            <a:off x="915988" y="744538"/>
            <a:ext cx="4960937" cy="37211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5" name="Rectangle 5">
            <a:extLst>
              <a:ext uri="{FF2B5EF4-FFF2-40B4-BE49-F238E27FC236}">
                <a16:creationId xmlns:a16="http://schemas.microsoft.com/office/drawing/2014/main" id="{5F7F69C3-092F-6EED-31FC-4B755EA68AB9}"/>
              </a:ext>
            </a:extLst>
          </p:cNvPr>
          <p:cNvSpPr>
            <a:spLocks noGrp="1" noChangeArrowheads="1"/>
          </p:cNvSpPr>
          <p:nvPr>
            <p:ph type="body" sz="quarter" idx="3"/>
          </p:nvPr>
        </p:nvSpPr>
        <p:spPr bwMode="auto">
          <a:xfrm>
            <a:off x="679450" y="4713288"/>
            <a:ext cx="5432425" cy="446563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0966" name="Rectangle 6">
            <a:extLst>
              <a:ext uri="{FF2B5EF4-FFF2-40B4-BE49-F238E27FC236}">
                <a16:creationId xmlns:a16="http://schemas.microsoft.com/office/drawing/2014/main" id="{7A531BD0-A0D6-4C20-3326-99A67B427805}"/>
              </a:ext>
            </a:extLst>
          </p:cNvPr>
          <p:cNvSpPr>
            <a:spLocks noGrp="1" noChangeArrowheads="1"/>
          </p:cNvSpPr>
          <p:nvPr>
            <p:ph type="ftr" sz="quarter" idx="4"/>
          </p:nvPr>
        </p:nvSpPr>
        <p:spPr bwMode="auto">
          <a:xfrm>
            <a:off x="0" y="9424988"/>
            <a:ext cx="2943225"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smtClean="0"/>
            </a:lvl1pPr>
          </a:lstStyle>
          <a:p>
            <a:pPr>
              <a:defRPr/>
            </a:pPr>
            <a:endParaRPr lang="en-GB"/>
          </a:p>
        </p:txBody>
      </p:sp>
      <p:sp>
        <p:nvSpPr>
          <p:cNvPr id="40967" name="Rectangle 7">
            <a:extLst>
              <a:ext uri="{FF2B5EF4-FFF2-40B4-BE49-F238E27FC236}">
                <a16:creationId xmlns:a16="http://schemas.microsoft.com/office/drawing/2014/main" id="{2549F4A7-E94F-27F7-9753-440A8A3EEA42}"/>
              </a:ext>
            </a:extLst>
          </p:cNvPr>
          <p:cNvSpPr>
            <a:spLocks noGrp="1" noChangeArrowheads="1"/>
          </p:cNvSpPr>
          <p:nvPr>
            <p:ph type="sldNum" sz="quarter" idx="5"/>
          </p:nvPr>
        </p:nvSpPr>
        <p:spPr bwMode="auto">
          <a:xfrm>
            <a:off x="3846513" y="9424988"/>
            <a:ext cx="2943225"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vl1pPr>
          </a:lstStyle>
          <a:p>
            <a:fld id="{2EDFA25B-1848-46F9-9402-CB418D5A1A5B}"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Calibri"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Calibri"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Calibri"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Calibri"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Calibri"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3EC85797-8926-0066-455E-CC266774CDC8}"/>
              </a:ext>
            </a:extLst>
          </p:cNvPr>
          <p:cNvSpPr>
            <a:spLocks noRot="1" noChangeArrowheads="1" noTextEdit="1"/>
          </p:cNvSpPr>
          <p:nvPr>
            <p:ph type="sldImg"/>
          </p:nvPr>
        </p:nvSpPr>
        <p:spPr>
          <a:ln/>
        </p:spPr>
      </p:sp>
      <p:sp>
        <p:nvSpPr>
          <p:cNvPr id="31747" name="Rectangle 3">
            <a:extLst>
              <a:ext uri="{FF2B5EF4-FFF2-40B4-BE49-F238E27FC236}">
                <a16:creationId xmlns:a16="http://schemas.microsoft.com/office/drawing/2014/main" id="{650DEBA5-E2B5-519B-2BC5-85C1154F855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lnSpc>
                <a:spcPct val="80000"/>
              </a:lnSpc>
            </a:pPr>
            <a:r>
              <a:rPr lang="en-GB" altLang="en-US" sz="800" dirty="0"/>
              <a:t>There are three basic types of questions that research projects can address: </a:t>
            </a:r>
          </a:p>
          <a:p>
            <a:pPr marL="228600" indent="-228600" eaLnBrk="1" hangingPunct="1">
              <a:lnSpc>
                <a:spcPct val="80000"/>
              </a:lnSpc>
            </a:pPr>
            <a:r>
              <a:rPr lang="en-GB" altLang="en-US" sz="800" b="1" dirty="0"/>
              <a:t>Descriptive </a:t>
            </a:r>
            <a:r>
              <a:rPr lang="en-GB" altLang="en-US" sz="800" dirty="0"/>
              <a:t>When a study is designed primarily to describe what is going on or what exists. Public opinion polls that seek only to describe the proportion of people who hold various opinions are primarily descriptive in nature. For instance, if we want to know what percent of the population would vote for a Conservative or a Labour or a Liberal Democrat member in the next election, we are simply interested in describing something. </a:t>
            </a:r>
          </a:p>
          <a:p>
            <a:pPr marL="228600" indent="-228600" eaLnBrk="1" hangingPunct="1">
              <a:lnSpc>
                <a:spcPct val="80000"/>
              </a:lnSpc>
            </a:pPr>
            <a:r>
              <a:rPr lang="en-GB" altLang="en-US" sz="800" b="1" dirty="0"/>
              <a:t>Relational </a:t>
            </a:r>
            <a:r>
              <a:rPr lang="en-GB" altLang="en-US" sz="800" dirty="0"/>
              <a:t>When a study is designed to look at the relationships between two or more variables. A public opinion poll that compares what proportion of males and females say they would vote for a Conservative or a Labour or a Liberal Democrat candidate in the next election is essentially studying the relationship between gender and voting preference. </a:t>
            </a:r>
          </a:p>
          <a:p>
            <a:pPr marL="228600" indent="-228600" eaLnBrk="1" hangingPunct="1">
              <a:lnSpc>
                <a:spcPct val="80000"/>
              </a:lnSpc>
            </a:pPr>
            <a:r>
              <a:rPr lang="en-GB" altLang="en-US" sz="800" b="1" dirty="0"/>
              <a:t>Causal </a:t>
            </a:r>
            <a:r>
              <a:rPr lang="en-GB" altLang="en-US" sz="800" dirty="0"/>
              <a:t>When a study is designed to determine whether one or more variables (e.g., a program or treatment variable) causes or affects one or more outcome variables. If we did a public opinion poll to try to determine whether a recent political advertising campaign changed voter preferences, we would essentially be studying whether the campaign (cause) changed the proportion of voters who would vote Conservative or a Labour or a Liberal Democrat (effect). </a:t>
            </a:r>
          </a:p>
          <a:p>
            <a:pPr marL="228600" indent="-228600" eaLnBrk="1" hangingPunct="1">
              <a:lnSpc>
                <a:spcPct val="80000"/>
              </a:lnSpc>
            </a:pPr>
            <a:r>
              <a:rPr lang="en-GB" altLang="en-US" sz="800" dirty="0"/>
              <a:t>The three question types can be viewed as cumulative. That is, a relational study assumes that you can first describe (by measuring or observing) each of the variables you are trying to relate. And, a causal study assumes that you can describe both the cause and effect variables and that you can show that they are related to each other. Causal studies are probably the most demanding of the three. </a:t>
            </a:r>
          </a:p>
          <a:p>
            <a:pPr marL="228600" indent="-228600" eaLnBrk="1" hangingPunct="1">
              <a:lnSpc>
                <a:spcPct val="80000"/>
              </a:lnSpc>
            </a:pPr>
            <a:r>
              <a:rPr lang="en-GB" altLang="en-US" sz="900" dirty="0"/>
              <a:t>Descriptive research is for the purpose of systematically describing specified characteristics of a population. For example, a study might be conducted to determine whether arts educators are teaching the same standards across the country. In this case the population of interest is the arts educators in the country. A sample of arts educators would participate in the study and the researcher would determine the extent to which each arts educator incorporates the country standards into teaching. The purpose is to describe the extent of country standards use in arts education.</a:t>
            </a:r>
          </a:p>
          <a:p>
            <a:pPr marL="228600" indent="-228600" eaLnBrk="1" hangingPunct="1">
              <a:lnSpc>
                <a:spcPct val="80000"/>
              </a:lnSpc>
            </a:pPr>
            <a:r>
              <a:rPr lang="en-GB" altLang="en-US" sz="900" dirty="0"/>
              <a:t>Relational (also called associational) research is for the purpose of exploring relationships among existing variables. For example, a study might be conducted to determine whether the time spent watching TV is related to later school achievement for small children. In this study the research gathers data about TV-watching time in young children, then later collects data on school achievement. The goal is to determine whether or not there is a relationship among these variables. Note that the researcher does not control how much TV is watched, but rather keeps track of how much TV is watched.</a:t>
            </a:r>
          </a:p>
          <a:p>
            <a:pPr marL="228600" indent="-228600" eaLnBrk="1" hangingPunct="1">
              <a:lnSpc>
                <a:spcPct val="80000"/>
              </a:lnSpc>
            </a:pPr>
            <a:r>
              <a:rPr lang="en-GB" altLang="en-US" sz="900" dirty="0"/>
              <a:t>Intervention (also called causal) research is primarily conducted to determine if changes in one variable causes changes in another variable. To make this determination, the researcher must control extraneous variables and manipulate the explanatory variable. Thus, the researcher intervenes by establishing a controlled environment for the study. For example, a researcher may want to determine user-controlled computer-assisted instruction can be more effective than traditional instructor-taught courses. To study this, the researcher will randomly assign learners to the two conditions (computer-assisted or instructor-based) and then measure the outcome of achievement, probably by giving a test.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1F5902B0-65B3-4624-BE2C-A77730DD2921}" type="slidenum">
              <a:rPr lang="en-GB" altLang="en-US" smtClean="0"/>
              <a:pPr/>
              <a:t>‹#›</a:t>
            </a:fld>
            <a:endParaRPr lang="en-GB" altLang="en-US"/>
          </a:p>
        </p:txBody>
      </p:sp>
    </p:spTree>
    <p:extLst>
      <p:ext uri="{BB962C8B-B14F-4D97-AF65-F5344CB8AC3E}">
        <p14:creationId xmlns:p14="http://schemas.microsoft.com/office/powerpoint/2010/main" val="3405452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F33E5CCE-A45D-4EE5-B86D-E272EA0DD363}" type="slidenum">
              <a:rPr lang="en-GB" altLang="en-US" smtClean="0"/>
              <a:pPr/>
              <a:t>‹#›</a:t>
            </a:fld>
            <a:endParaRPr lang="en-GB" altLang="en-US"/>
          </a:p>
        </p:txBody>
      </p:sp>
    </p:spTree>
    <p:extLst>
      <p:ext uri="{BB962C8B-B14F-4D97-AF65-F5344CB8AC3E}">
        <p14:creationId xmlns:p14="http://schemas.microsoft.com/office/powerpoint/2010/main" val="35687518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8528A8C-AEDC-4518-A613-4520EA8B3E31}" type="slidenum">
              <a:rPr lang="en-GB" altLang="en-US" smtClean="0"/>
              <a:pPr/>
              <a:t>‹#›</a:t>
            </a:fld>
            <a:endParaRPr lang="en-GB" altLang="en-US"/>
          </a:p>
        </p:txBody>
      </p:sp>
    </p:spTree>
    <p:extLst>
      <p:ext uri="{BB962C8B-B14F-4D97-AF65-F5344CB8AC3E}">
        <p14:creationId xmlns:p14="http://schemas.microsoft.com/office/powerpoint/2010/main" val="21447278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C304B013-1C5E-4BAD-BE44-2B422FDAA9A5}" type="slidenum">
              <a:rPr lang="en-GB" altLang="en-US" smtClean="0"/>
              <a:pPr/>
              <a:t>‹#›</a:t>
            </a:fld>
            <a:endParaRPr lang="en-GB" altLang="en-US"/>
          </a:p>
        </p:txBody>
      </p:sp>
    </p:spTree>
    <p:extLst>
      <p:ext uri="{BB962C8B-B14F-4D97-AF65-F5344CB8AC3E}">
        <p14:creationId xmlns:p14="http://schemas.microsoft.com/office/powerpoint/2010/main" val="1905803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A831E3EF-BF31-4666-9814-3C802A5404CC}" type="slidenum">
              <a:rPr lang="en-GB" altLang="en-US" smtClean="0"/>
              <a:pPr/>
              <a:t>‹#›</a:t>
            </a:fld>
            <a:endParaRPr lang="en-GB" altLang="en-US"/>
          </a:p>
        </p:txBody>
      </p:sp>
    </p:spTree>
    <p:extLst>
      <p:ext uri="{BB962C8B-B14F-4D97-AF65-F5344CB8AC3E}">
        <p14:creationId xmlns:p14="http://schemas.microsoft.com/office/powerpoint/2010/main" val="7355066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pPr>
              <a:defRPr/>
            </a:pPr>
            <a:endParaRPr lang="en-GB"/>
          </a:p>
        </p:txBody>
      </p:sp>
      <p:sp>
        <p:nvSpPr>
          <p:cNvPr id="5" name="Footer Placeholder 3"/>
          <p:cNvSpPr>
            <a:spLocks noGrp="1"/>
          </p:cNvSpPr>
          <p:nvPr>
            <p:ph type="ftr" sz="quarter" idx="11"/>
          </p:nvPr>
        </p:nvSpPr>
        <p:spPr/>
        <p:txBody>
          <a:bodyPr/>
          <a:lstStyle/>
          <a:p>
            <a:pPr>
              <a:defRPr/>
            </a:pPr>
            <a:endParaRPr lang="en-GB"/>
          </a:p>
        </p:txBody>
      </p:sp>
      <p:sp>
        <p:nvSpPr>
          <p:cNvPr id="6" name="Slide Number Placeholder 4"/>
          <p:cNvSpPr>
            <a:spLocks noGrp="1"/>
          </p:cNvSpPr>
          <p:nvPr>
            <p:ph type="sldNum" sz="quarter" idx="12"/>
          </p:nvPr>
        </p:nvSpPr>
        <p:spPr/>
        <p:txBody>
          <a:bodyPr/>
          <a:lstStyle/>
          <a:p>
            <a:fld id="{FC40D3F9-5613-473D-B8E1-12704B66B896}" type="slidenum">
              <a:rPr lang="en-GB" altLang="en-US" smtClean="0"/>
              <a:pPr/>
              <a:t>‹#›</a:t>
            </a:fld>
            <a:endParaRPr lang="en-GB" altLang="en-US"/>
          </a:p>
        </p:txBody>
      </p:sp>
    </p:spTree>
    <p:extLst>
      <p:ext uri="{BB962C8B-B14F-4D97-AF65-F5344CB8AC3E}">
        <p14:creationId xmlns:p14="http://schemas.microsoft.com/office/powerpoint/2010/main" val="18487289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a:defRPr/>
            </a:pPr>
            <a:endParaRPr lang="en-GB"/>
          </a:p>
        </p:txBody>
      </p:sp>
      <p:sp>
        <p:nvSpPr>
          <p:cNvPr id="5" name="Footer Placeholder 2"/>
          <p:cNvSpPr>
            <a:spLocks noGrp="1"/>
          </p:cNvSpPr>
          <p:nvPr>
            <p:ph type="ftr" sz="quarter" idx="11"/>
          </p:nvPr>
        </p:nvSpPr>
        <p:spPr/>
        <p:txBody>
          <a:bodyPr/>
          <a:lstStyle/>
          <a:p>
            <a:pPr>
              <a:defRPr/>
            </a:pPr>
            <a:endParaRPr lang="en-GB"/>
          </a:p>
        </p:txBody>
      </p:sp>
      <p:sp>
        <p:nvSpPr>
          <p:cNvPr id="6" name="Slide Number Placeholder 3"/>
          <p:cNvSpPr>
            <a:spLocks noGrp="1"/>
          </p:cNvSpPr>
          <p:nvPr>
            <p:ph type="sldNum" sz="quarter" idx="12"/>
          </p:nvPr>
        </p:nvSpPr>
        <p:spPr/>
        <p:txBody>
          <a:bodyPr/>
          <a:lstStyle/>
          <a:p>
            <a:fld id="{7DACF620-E3A3-4417-9032-D7CDF68019C7}" type="slidenum">
              <a:rPr lang="en-GB" altLang="en-US" smtClean="0"/>
              <a:pPr/>
              <a:t>‹#›</a:t>
            </a:fld>
            <a:endParaRPr lang="en-GB" altLang="en-US"/>
          </a:p>
        </p:txBody>
      </p:sp>
    </p:spTree>
    <p:extLst>
      <p:ext uri="{BB962C8B-B14F-4D97-AF65-F5344CB8AC3E}">
        <p14:creationId xmlns:p14="http://schemas.microsoft.com/office/powerpoint/2010/main" val="40163946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pPr>
              <a:defRPr/>
            </a:pPr>
            <a:endParaRPr lang="en-GB"/>
          </a:p>
        </p:txBody>
      </p:sp>
      <p:sp>
        <p:nvSpPr>
          <p:cNvPr id="5" name="Footer Placeholder 5"/>
          <p:cNvSpPr>
            <a:spLocks noGrp="1"/>
          </p:cNvSpPr>
          <p:nvPr>
            <p:ph type="ftr" sz="quarter" idx="11"/>
          </p:nvPr>
        </p:nvSpPr>
        <p:spPr/>
        <p:txBody>
          <a:bodyPr/>
          <a:lstStyle/>
          <a:p>
            <a:pPr>
              <a:defRPr/>
            </a:pPr>
            <a:endParaRPr lang="en-GB"/>
          </a:p>
        </p:txBody>
      </p:sp>
      <p:sp>
        <p:nvSpPr>
          <p:cNvPr id="6" name="Slide Number Placeholder 6"/>
          <p:cNvSpPr>
            <a:spLocks noGrp="1"/>
          </p:cNvSpPr>
          <p:nvPr>
            <p:ph type="sldNum" sz="quarter" idx="12"/>
          </p:nvPr>
        </p:nvSpPr>
        <p:spPr/>
        <p:txBody>
          <a:bodyPr/>
          <a:lstStyle/>
          <a:p>
            <a:fld id="{3474BB46-93A3-45E1-B07D-3ACAABFBC875}" type="slidenum">
              <a:rPr lang="en-GB" altLang="en-US" smtClean="0"/>
              <a:pPr/>
              <a:t>‹#›</a:t>
            </a:fld>
            <a:endParaRPr lang="en-GB" altLang="en-US"/>
          </a:p>
        </p:txBody>
      </p:sp>
    </p:spTree>
    <p:extLst>
      <p:ext uri="{BB962C8B-B14F-4D97-AF65-F5344CB8AC3E}">
        <p14:creationId xmlns:p14="http://schemas.microsoft.com/office/powerpoint/2010/main" val="18358519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73361EE8-7573-4BF1-AACD-4E70A2E5E62B}" type="slidenum">
              <a:rPr lang="en-GB" altLang="en-US" smtClean="0"/>
              <a:pPr/>
              <a:t>‹#›</a:t>
            </a:fld>
            <a:endParaRPr lang="en-GB" altLang="en-US"/>
          </a:p>
        </p:txBody>
      </p:sp>
    </p:spTree>
    <p:extLst>
      <p:ext uri="{BB962C8B-B14F-4D97-AF65-F5344CB8AC3E}">
        <p14:creationId xmlns:p14="http://schemas.microsoft.com/office/powerpoint/2010/main" val="6088272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A73BD458-1B8E-45D2-9F9E-0CBD17ED3C60}" type="slidenum">
              <a:rPr lang="en-GB" altLang="en-US" smtClean="0"/>
              <a:pPr/>
              <a:t>‹#›</a:t>
            </a:fld>
            <a:endParaRPr lang="en-GB" altLang="en-US"/>
          </a:p>
        </p:txBody>
      </p:sp>
    </p:spTree>
    <p:extLst>
      <p:ext uri="{BB962C8B-B14F-4D97-AF65-F5344CB8AC3E}">
        <p14:creationId xmlns:p14="http://schemas.microsoft.com/office/powerpoint/2010/main" val="15412808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73BD458-1B8E-45D2-9F9E-0CBD17ED3C60}" type="slidenum">
              <a:rPr lang="en-GB" altLang="en-US" smtClean="0"/>
              <a:pPr/>
              <a:t>‹#›</a:t>
            </a:fld>
            <a:endParaRPr lang="en-GB" altLang="en-US"/>
          </a:p>
        </p:txBody>
      </p:sp>
    </p:spTree>
    <p:extLst>
      <p:ext uri="{BB962C8B-B14F-4D97-AF65-F5344CB8AC3E}">
        <p14:creationId xmlns:p14="http://schemas.microsoft.com/office/powerpoint/2010/main" val="32809700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73BD458-1B8E-45D2-9F9E-0CBD17ED3C60}" type="slidenum">
              <a:rPr lang="en-GB" altLang="en-US" smtClean="0"/>
              <a:pPr/>
              <a:t>‹#›</a:t>
            </a:fld>
            <a:endParaRPr lang="en-GB" alt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21173525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73BD458-1B8E-45D2-9F9E-0CBD17ED3C60}" type="slidenum">
              <a:rPr lang="en-GB" altLang="en-US" smtClean="0"/>
              <a:pPr/>
              <a:t>‹#›</a:t>
            </a:fld>
            <a:endParaRPr lang="en-GB" altLang="en-US"/>
          </a:p>
        </p:txBody>
      </p:sp>
    </p:spTree>
    <p:extLst>
      <p:ext uri="{BB962C8B-B14F-4D97-AF65-F5344CB8AC3E}">
        <p14:creationId xmlns:p14="http://schemas.microsoft.com/office/powerpoint/2010/main" val="633642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GB"/>
          </a:p>
        </p:txBody>
      </p:sp>
      <p:sp>
        <p:nvSpPr>
          <p:cNvPr id="4"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73BD458-1B8E-45D2-9F9E-0CBD17ED3C60}" type="slidenum">
              <a:rPr lang="en-GB" altLang="en-US" smtClean="0"/>
              <a:pPr/>
              <a:t>‹#›</a:t>
            </a:fld>
            <a:endParaRPr lang="en-GB" altLang="en-US"/>
          </a:p>
        </p:txBody>
      </p:sp>
    </p:spTree>
    <p:extLst>
      <p:ext uri="{BB962C8B-B14F-4D97-AF65-F5344CB8AC3E}">
        <p14:creationId xmlns:p14="http://schemas.microsoft.com/office/powerpoint/2010/main" val="22309688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GB"/>
          </a:p>
        </p:txBody>
      </p:sp>
      <p:sp>
        <p:nvSpPr>
          <p:cNvPr id="4"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73BD458-1B8E-45D2-9F9E-0CBD17ED3C60}" type="slidenum">
              <a:rPr lang="en-GB" altLang="en-US" smtClean="0"/>
              <a:pPr/>
              <a:t>‹#›</a:t>
            </a:fld>
            <a:endParaRPr lang="en-GB" altLang="en-US"/>
          </a:p>
        </p:txBody>
      </p:sp>
    </p:spTree>
    <p:extLst>
      <p:ext uri="{BB962C8B-B14F-4D97-AF65-F5344CB8AC3E}">
        <p14:creationId xmlns:p14="http://schemas.microsoft.com/office/powerpoint/2010/main" val="26753282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8E4D0D2F-D33C-40A5-AB9E-072A962C8755}" type="slidenum">
              <a:rPr lang="en-GB" altLang="en-US" smtClean="0"/>
              <a:pPr/>
              <a:t>‹#›</a:t>
            </a:fld>
            <a:endParaRPr lang="en-GB" altLang="en-US"/>
          </a:p>
        </p:txBody>
      </p:sp>
    </p:spTree>
    <p:extLst>
      <p:ext uri="{BB962C8B-B14F-4D97-AF65-F5344CB8AC3E}">
        <p14:creationId xmlns:p14="http://schemas.microsoft.com/office/powerpoint/2010/main" val="25103789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861B4032-CE31-43B9-A17F-80B637E52E39}" type="slidenum">
              <a:rPr lang="en-GB" altLang="en-US" smtClean="0"/>
              <a:pPr/>
              <a:t>‹#›</a:t>
            </a:fld>
            <a:endParaRPr lang="en-GB" altLang="en-US"/>
          </a:p>
        </p:txBody>
      </p:sp>
    </p:spTree>
    <p:extLst>
      <p:ext uri="{BB962C8B-B14F-4D97-AF65-F5344CB8AC3E}">
        <p14:creationId xmlns:p14="http://schemas.microsoft.com/office/powerpoint/2010/main" val="3229588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a:defRPr/>
            </a:pPr>
            <a:endParaRPr lang="en-GB"/>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a:defRPr/>
            </a:pPr>
            <a:endParaRPr lang="en-GB"/>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A73BD458-1B8E-45D2-9F9E-0CBD17ED3C60}" type="slidenum">
              <a:rPr lang="en-GB" altLang="en-US" smtClean="0"/>
              <a:pPr/>
              <a:t>‹#›</a:t>
            </a:fld>
            <a:endParaRPr lang="en-GB" altLang="en-US"/>
          </a:p>
        </p:txBody>
      </p:sp>
    </p:spTree>
    <p:extLst>
      <p:ext uri="{BB962C8B-B14F-4D97-AF65-F5344CB8AC3E}">
        <p14:creationId xmlns:p14="http://schemas.microsoft.com/office/powerpoint/2010/main" val="2363154876"/>
      </p:ext>
    </p:extLst>
  </p:cSld>
  <p:clrMap bg1="dk1" tx1="lt1" bg2="dk2" tx2="lt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 id="2147483700" r:id="rId15"/>
    <p:sldLayoutId id="2147483701" r:id="rId16"/>
    <p:sldLayoutId id="2147483702"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FA7ADFB9-83C6-0087-1184-6BCF90DE4C84}"/>
              </a:ext>
            </a:extLst>
          </p:cNvPr>
          <p:cNvSpPr>
            <a:spLocks noGrp="1" noChangeArrowheads="1"/>
          </p:cNvSpPr>
          <p:nvPr>
            <p:ph type="ctrTitle"/>
          </p:nvPr>
        </p:nvSpPr>
        <p:spPr/>
        <p:txBody>
          <a:bodyPr/>
          <a:lstStyle/>
          <a:p>
            <a:pPr eaLnBrk="1" hangingPunct="1">
              <a:defRPr/>
            </a:pPr>
            <a:r>
              <a:rPr lang="en-GB" dirty="0"/>
              <a:t>Research Methods</a:t>
            </a:r>
            <a:br>
              <a:rPr lang="en-GB" dirty="0"/>
            </a:br>
            <a:endParaRPr lang="en-GB" dirty="0"/>
          </a:p>
        </p:txBody>
      </p:sp>
      <p:sp>
        <p:nvSpPr>
          <p:cNvPr id="2051" name="Rectangle 3">
            <a:extLst>
              <a:ext uri="{FF2B5EF4-FFF2-40B4-BE49-F238E27FC236}">
                <a16:creationId xmlns:a16="http://schemas.microsoft.com/office/drawing/2014/main" id="{66A59289-BEC4-5C3A-74D2-356780146255}"/>
              </a:ext>
            </a:extLst>
          </p:cNvPr>
          <p:cNvSpPr>
            <a:spLocks noGrp="1" noChangeArrowheads="1"/>
          </p:cNvSpPr>
          <p:nvPr>
            <p:ph type="subTitle" idx="1"/>
          </p:nvPr>
        </p:nvSpPr>
        <p:spPr>
          <a:xfrm>
            <a:off x="1126212" y="4149080"/>
            <a:ext cx="7304856" cy="1752600"/>
          </a:xfrm>
        </p:spPr>
        <p:txBody>
          <a:bodyPr>
            <a:normAutofit fontScale="92500" lnSpcReduction="20000"/>
          </a:bodyPr>
          <a:lstStyle/>
          <a:p>
            <a:pPr eaLnBrk="1" hangingPunct="1">
              <a:defRPr/>
            </a:pPr>
            <a:r>
              <a:rPr lang="en-GB" dirty="0"/>
              <a:t>Week 2</a:t>
            </a:r>
          </a:p>
          <a:p>
            <a:pPr eaLnBrk="1" hangingPunct="1">
              <a:defRPr/>
            </a:pPr>
            <a:r>
              <a:rPr lang="en-GB" dirty="0"/>
              <a:t>Understanding what is behind the design of Research questions </a:t>
            </a:r>
          </a:p>
          <a:p>
            <a:pPr eaLnBrk="1" hangingPunct="1">
              <a:defRPr/>
            </a:pPr>
            <a:endParaRPr lang="en-GB" dirty="0"/>
          </a:p>
          <a:p>
            <a:pPr eaLnBrk="1" hangingPunct="1">
              <a:defRPr/>
            </a:pPr>
            <a:r>
              <a:rPr lang="en-GB" dirty="0"/>
              <a:t>Dr Roisin Mullins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4B7BD751-DAEF-B57A-56E9-0A5CABE55B9A}"/>
              </a:ext>
            </a:extLst>
          </p:cNvPr>
          <p:cNvSpPr>
            <a:spLocks noGrp="1" noChangeArrowheads="1"/>
          </p:cNvSpPr>
          <p:nvPr>
            <p:ph type="title"/>
          </p:nvPr>
        </p:nvSpPr>
        <p:spPr/>
        <p:txBody>
          <a:bodyPr/>
          <a:lstStyle/>
          <a:p>
            <a:pPr eaLnBrk="1" hangingPunct="1">
              <a:defRPr/>
            </a:pPr>
            <a:r>
              <a:rPr lang="en-GB"/>
              <a:t>Learning outcomes</a:t>
            </a:r>
          </a:p>
        </p:txBody>
      </p:sp>
      <p:sp>
        <p:nvSpPr>
          <p:cNvPr id="24579" name="Rectangle 3">
            <a:extLst>
              <a:ext uri="{FF2B5EF4-FFF2-40B4-BE49-F238E27FC236}">
                <a16:creationId xmlns:a16="http://schemas.microsoft.com/office/drawing/2014/main" id="{95798533-375B-3392-63F0-34247A5C99F5}"/>
              </a:ext>
            </a:extLst>
          </p:cNvPr>
          <p:cNvSpPr>
            <a:spLocks noGrp="1" noChangeArrowheads="1"/>
          </p:cNvSpPr>
          <p:nvPr>
            <p:ph idx="1"/>
          </p:nvPr>
        </p:nvSpPr>
        <p:spPr>
          <a:xfrm>
            <a:off x="827700" y="2052925"/>
            <a:ext cx="7416708" cy="4195481"/>
          </a:xfrm>
        </p:spPr>
        <p:txBody>
          <a:bodyPr>
            <a:normAutofit/>
          </a:bodyPr>
          <a:lstStyle/>
          <a:p>
            <a:pPr eaLnBrk="1" hangingPunct="1">
              <a:buFont typeface="Wingdings" panose="05000000000000000000" pitchFamily="2" charset="2"/>
              <a:buNone/>
              <a:defRPr/>
            </a:pPr>
            <a:r>
              <a:rPr lang="en-GB" sz="2800" dirty="0">
                <a:latin typeface="Arial" panose="020B0604020202020204" pitchFamily="34" charset="0"/>
                <a:cs typeface="Arial" panose="020B0604020202020204" pitchFamily="34" charset="0"/>
              </a:rPr>
              <a:t>By the end of this Session, you will be able to:</a:t>
            </a:r>
            <a:r>
              <a:rPr lang="en-GB" sz="2800" b="1" dirty="0">
                <a:latin typeface="Arial" panose="020B0604020202020204" pitchFamily="34" charset="0"/>
                <a:cs typeface="Arial" panose="020B0604020202020204" pitchFamily="34" charset="0"/>
              </a:rPr>
              <a:t> </a:t>
            </a:r>
            <a:endParaRPr lang="en-GB" sz="2800" dirty="0">
              <a:latin typeface="Arial" panose="020B0604020202020204" pitchFamily="34" charset="0"/>
              <a:cs typeface="Arial" panose="020B0604020202020204" pitchFamily="34" charset="0"/>
            </a:endParaRPr>
          </a:p>
          <a:p>
            <a:pPr eaLnBrk="1" hangingPunct="1">
              <a:defRPr/>
            </a:pPr>
            <a:r>
              <a:rPr lang="en-GB" sz="2800" dirty="0">
                <a:latin typeface="Arial" panose="020B0604020202020204" pitchFamily="34" charset="0"/>
                <a:cs typeface="Arial" panose="020B0604020202020204" pitchFamily="34" charset="0"/>
              </a:rPr>
              <a:t>Identify and evaluate different research question styles.</a:t>
            </a:r>
          </a:p>
          <a:p>
            <a:pPr eaLnBrk="1" hangingPunct="1">
              <a:defRPr/>
            </a:pPr>
            <a:r>
              <a:rPr lang="en-GB" sz="2800" dirty="0">
                <a:latin typeface="Arial" panose="020B0604020202020204" pitchFamily="34" charset="0"/>
                <a:cs typeface="Arial" panose="020B0604020202020204" pitchFamily="34" charset="0"/>
              </a:rPr>
              <a:t>Understand what a researcher is trying to explore depending on the style of the question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A6CBEE1-24FD-DE60-FA8F-C0557325AC56}"/>
              </a:ext>
            </a:extLst>
          </p:cNvPr>
          <p:cNvSpPr>
            <a:spLocks noGrp="1" noChangeArrowheads="1"/>
          </p:cNvSpPr>
          <p:nvPr>
            <p:ph type="title"/>
          </p:nvPr>
        </p:nvSpPr>
        <p:spPr>
          <a:noFill/>
          <a:extLst>
            <a:ext uri="{909E8E84-426E-40DD-AFC4-6F175D3DCCD1}">
              <a14:hiddenFill xmlns:a14="http://schemas.microsoft.com/office/drawing/2010/main">
                <a:solidFill>
                  <a:srgbClr val="FFFFFF"/>
                </a:solidFill>
              </a14:hiddenFill>
            </a:ext>
          </a:extLst>
        </p:spPr>
        <p:txBody>
          <a:bodyPr/>
          <a:lstStyle/>
          <a:p>
            <a:r>
              <a:rPr lang="en-GB" altLang="en-US" sz="4000">
                <a:effectLst/>
              </a:rPr>
              <a:t>Research Questions</a:t>
            </a:r>
          </a:p>
        </p:txBody>
      </p:sp>
      <p:sp>
        <p:nvSpPr>
          <p:cNvPr id="14339" name="Rectangle 3">
            <a:extLst>
              <a:ext uri="{FF2B5EF4-FFF2-40B4-BE49-F238E27FC236}">
                <a16:creationId xmlns:a16="http://schemas.microsoft.com/office/drawing/2014/main" id="{D74F30DB-C467-5B47-1928-602DFC64554E}"/>
              </a:ext>
            </a:extLst>
          </p:cNvPr>
          <p:cNvSpPr>
            <a:spLocks noGrp="1" noChangeArrowheads="1"/>
          </p:cNvSpPr>
          <p:nvPr>
            <p:ph idx="1"/>
          </p:nvPr>
        </p:nvSpPr>
        <p:spPr>
          <a:xfrm>
            <a:off x="828436" y="1836307"/>
            <a:ext cx="6711654" cy="4195481"/>
          </a:xfrm>
          <a:noFill/>
          <a:extLst>
            <a:ext uri="{909E8E84-426E-40DD-AFC4-6F175D3DCCD1}">
              <a14:hiddenFill xmlns:a14="http://schemas.microsoft.com/office/drawing/2010/main">
                <a:solidFill>
                  <a:srgbClr val="FFFFFF"/>
                </a:solidFill>
              </a14:hiddenFill>
            </a:ext>
          </a:extLst>
        </p:spPr>
        <p:txBody>
          <a:bodyPr>
            <a:normAutofit fontScale="92500" lnSpcReduction="10000"/>
          </a:bodyPr>
          <a:lstStyle/>
          <a:p>
            <a:pPr>
              <a:lnSpc>
                <a:spcPct val="90000"/>
              </a:lnSpc>
              <a:buFont typeface="Wingdings" panose="05000000000000000000" pitchFamily="2" charset="2"/>
              <a:buNone/>
            </a:pPr>
            <a:r>
              <a:rPr lang="en-GB" altLang="en-US" sz="2800" b="1" dirty="0">
                <a:effectLst/>
                <a:latin typeface="Arial" panose="020B0604020202020204" pitchFamily="34" charset="0"/>
                <a:cs typeface="Arial" panose="020B0604020202020204" pitchFamily="34" charset="0"/>
              </a:rPr>
              <a:t>Types of research questions</a:t>
            </a:r>
          </a:p>
          <a:p>
            <a:pPr>
              <a:lnSpc>
                <a:spcPct val="90000"/>
              </a:lnSpc>
            </a:pPr>
            <a:r>
              <a:rPr lang="en-GB" altLang="en-US" sz="2800" dirty="0">
                <a:effectLst/>
                <a:latin typeface="Arial" panose="020B0604020202020204" pitchFamily="34" charset="0"/>
                <a:cs typeface="Arial" panose="020B0604020202020204" pitchFamily="34" charset="0"/>
              </a:rPr>
              <a:t>Existence</a:t>
            </a:r>
          </a:p>
          <a:p>
            <a:pPr>
              <a:lnSpc>
                <a:spcPct val="90000"/>
              </a:lnSpc>
            </a:pPr>
            <a:r>
              <a:rPr lang="en-GB" altLang="en-US" sz="2800" dirty="0">
                <a:effectLst/>
                <a:latin typeface="Arial" panose="020B0604020202020204" pitchFamily="34" charset="0"/>
                <a:cs typeface="Arial" panose="020B0604020202020204" pitchFamily="34" charset="0"/>
              </a:rPr>
              <a:t>Description and classification</a:t>
            </a:r>
          </a:p>
          <a:p>
            <a:pPr>
              <a:lnSpc>
                <a:spcPct val="90000"/>
              </a:lnSpc>
            </a:pPr>
            <a:r>
              <a:rPr lang="en-GB" altLang="en-US" sz="2800" dirty="0">
                <a:effectLst/>
                <a:latin typeface="Arial" panose="020B0604020202020204" pitchFamily="34" charset="0"/>
                <a:cs typeface="Arial" panose="020B0604020202020204" pitchFamily="34" charset="0"/>
              </a:rPr>
              <a:t>Composition</a:t>
            </a:r>
          </a:p>
          <a:p>
            <a:pPr>
              <a:lnSpc>
                <a:spcPct val="90000"/>
              </a:lnSpc>
            </a:pPr>
            <a:r>
              <a:rPr lang="en-GB" altLang="en-US" sz="2800" dirty="0">
                <a:effectLst/>
                <a:latin typeface="Arial" panose="020B0604020202020204" pitchFamily="34" charset="0"/>
                <a:cs typeface="Arial" panose="020B0604020202020204" pitchFamily="34" charset="0"/>
              </a:rPr>
              <a:t>Relationship</a:t>
            </a:r>
          </a:p>
          <a:p>
            <a:pPr>
              <a:lnSpc>
                <a:spcPct val="90000"/>
              </a:lnSpc>
            </a:pPr>
            <a:r>
              <a:rPr lang="en-GB" altLang="en-US" sz="2800" dirty="0">
                <a:effectLst/>
                <a:latin typeface="Arial" panose="020B0604020202020204" pitchFamily="34" charset="0"/>
                <a:cs typeface="Arial" panose="020B0604020202020204" pitchFamily="34" charset="0"/>
              </a:rPr>
              <a:t>Descriptive – Comparative</a:t>
            </a:r>
          </a:p>
          <a:p>
            <a:pPr>
              <a:lnSpc>
                <a:spcPct val="90000"/>
              </a:lnSpc>
            </a:pPr>
            <a:r>
              <a:rPr lang="en-GB" altLang="en-US" sz="2800" dirty="0">
                <a:effectLst/>
                <a:latin typeface="Arial" panose="020B0604020202020204" pitchFamily="34" charset="0"/>
                <a:cs typeface="Arial" panose="020B0604020202020204" pitchFamily="34" charset="0"/>
              </a:rPr>
              <a:t>Causality</a:t>
            </a:r>
          </a:p>
          <a:p>
            <a:pPr>
              <a:lnSpc>
                <a:spcPct val="90000"/>
              </a:lnSpc>
            </a:pPr>
            <a:r>
              <a:rPr lang="en-GB" altLang="en-US" sz="2800" dirty="0">
                <a:effectLst/>
                <a:latin typeface="Arial" panose="020B0604020202020204" pitchFamily="34" charset="0"/>
                <a:cs typeface="Arial" panose="020B0604020202020204" pitchFamily="34" charset="0"/>
              </a:rPr>
              <a:t>Causality – Comparative</a:t>
            </a:r>
          </a:p>
          <a:p>
            <a:pPr>
              <a:lnSpc>
                <a:spcPct val="90000"/>
              </a:lnSpc>
            </a:pPr>
            <a:r>
              <a:rPr lang="en-GB" altLang="en-US" sz="2800" dirty="0">
                <a:effectLst/>
                <a:latin typeface="Arial" panose="020B0604020202020204" pitchFamily="34" charset="0"/>
                <a:cs typeface="Arial" panose="020B0604020202020204" pitchFamily="34" charset="0"/>
              </a:rPr>
              <a:t>Causality – Comparative Interaction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099ECB46-049E-7B97-37AA-8845E2B8FE1B}"/>
              </a:ext>
            </a:extLst>
          </p:cNvPr>
          <p:cNvSpPr>
            <a:spLocks noGrp="1" noChangeArrowheads="1"/>
          </p:cNvSpPr>
          <p:nvPr>
            <p:ph type="title"/>
          </p:nvPr>
        </p:nvSpPr>
        <p:spPr>
          <a:noFill/>
          <a:extLst>
            <a:ext uri="{909E8E84-426E-40DD-AFC4-6F175D3DCCD1}">
              <a14:hiddenFill xmlns:a14="http://schemas.microsoft.com/office/drawing/2010/main">
                <a:solidFill>
                  <a:srgbClr val="FFFFFF"/>
                </a:solidFill>
              </a14:hiddenFill>
            </a:ext>
          </a:extLst>
        </p:spPr>
        <p:txBody>
          <a:bodyPr/>
          <a:lstStyle/>
          <a:p>
            <a:r>
              <a:rPr lang="en-GB" altLang="en-US">
                <a:effectLst/>
              </a:rPr>
              <a:t>Existence Questions</a:t>
            </a:r>
          </a:p>
        </p:txBody>
      </p:sp>
      <p:sp>
        <p:nvSpPr>
          <p:cNvPr id="15363" name="Rectangle 3">
            <a:extLst>
              <a:ext uri="{FF2B5EF4-FFF2-40B4-BE49-F238E27FC236}">
                <a16:creationId xmlns:a16="http://schemas.microsoft.com/office/drawing/2014/main" id="{11657B28-FB9C-91F3-6AA2-111C7F746403}"/>
              </a:ext>
            </a:extLst>
          </p:cNvPr>
          <p:cNvSpPr>
            <a:spLocks noGrp="1" noChangeArrowheads="1"/>
          </p:cNvSpPr>
          <p:nvPr>
            <p:ph idx="1"/>
          </p:nvPr>
        </p:nvSpPr>
        <p:spPr>
          <a:noFill/>
          <a:extLst>
            <a:ext uri="{909E8E84-426E-40DD-AFC4-6F175D3DCCD1}">
              <a14:hiddenFill xmlns:a14="http://schemas.microsoft.com/office/drawing/2010/main">
                <a:solidFill>
                  <a:srgbClr val="FFFFFF"/>
                </a:solidFill>
              </a14:hiddenFill>
            </a:ext>
          </a:extLst>
        </p:spPr>
        <p:txBody>
          <a:bodyPr>
            <a:normAutofit/>
          </a:bodyPr>
          <a:lstStyle/>
          <a:p>
            <a:r>
              <a:rPr lang="en-GB" altLang="en-US" sz="2600" dirty="0">
                <a:effectLst/>
                <a:latin typeface="Arial" panose="020B0604020202020204" pitchFamily="34" charset="0"/>
                <a:cs typeface="Arial" panose="020B0604020202020204" pitchFamily="34" charset="0"/>
              </a:rPr>
              <a:t>Does X exist?</a:t>
            </a:r>
          </a:p>
          <a:p>
            <a:pPr>
              <a:buFont typeface="Wingdings" panose="05000000000000000000" pitchFamily="2" charset="2"/>
              <a:buNone/>
            </a:pPr>
            <a:r>
              <a:rPr lang="en-GB" altLang="en-US" sz="2600" dirty="0">
                <a:effectLst/>
                <a:latin typeface="Arial" panose="020B0604020202020204" pitchFamily="34" charset="0"/>
                <a:cs typeface="Arial" panose="020B0604020202020204" pitchFamily="34" charset="0"/>
              </a:rPr>
              <a:t>• Examples</a:t>
            </a:r>
          </a:p>
          <a:p>
            <a:pPr>
              <a:buFont typeface="Wingdings" panose="05000000000000000000" pitchFamily="2" charset="2"/>
              <a:buNone/>
            </a:pPr>
            <a:r>
              <a:rPr lang="en-GB" altLang="en-US" sz="2600" dirty="0">
                <a:effectLst/>
                <a:latin typeface="Arial" panose="020B0604020202020204" pitchFamily="34" charset="0"/>
                <a:cs typeface="Arial" panose="020B0604020202020204" pitchFamily="34" charset="0"/>
              </a:rPr>
              <a:t>– Can neonates perceive colour?</a:t>
            </a:r>
          </a:p>
          <a:p>
            <a:pPr>
              <a:buFont typeface="Wingdings" panose="05000000000000000000" pitchFamily="2" charset="2"/>
              <a:buNone/>
            </a:pPr>
            <a:r>
              <a:rPr lang="en-GB" altLang="en-US" sz="2600" dirty="0">
                <a:effectLst/>
                <a:latin typeface="Arial" panose="020B0604020202020204" pitchFamily="34" charset="0"/>
                <a:cs typeface="Arial" panose="020B0604020202020204" pitchFamily="34" charset="0"/>
              </a:rPr>
              <a:t>– Do older adults suffer from general slowing?</a:t>
            </a:r>
          </a:p>
          <a:p>
            <a:pPr marL="0" indent="0">
              <a:buNone/>
            </a:pPr>
            <a:r>
              <a:rPr lang="en-GB" altLang="en-US" sz="2600" dirty="0">
                <a:effectLst/>
                <a:latin typeface="Arial" panose="020B0604020202020204" pitchFamily="34" charset="0"/>
                <a:cs typeface="Arial" panose="020B0604020202020204" pitchFamily="34" charset="0"/>
              </a:rPr>
              <a:t>• Designed to systematically rule out rival explanations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F5AEF2A8-BBC7-7472-330F-D0EB56D72E97}"/>
              </a:ext>
            </a:extLst>
          </p:cNvPr>
          <p:cNvSpPr>
            <a:spLocks noGrp="1" noChangeArrowheads="1"/>
          </p:cNvSpPr>
          <p:nvPr>
            <p:ph type="title"/>
          </p:nvPr>
        </p:nvSpPr>
        <p:spPr>
          <a:noFill/>
          <a:extLst>
            <a:ext uri="{909E8E84-426E-40DD-AFC4-6F175D3DCCD1}">
              <a14:hiddenFill xmlns:a14="http://schemas.microsoft.com/office/drawing/2010/main">
                <a:solidFill>
                  <a:srgbClr val="FFFFFF"/>
                </a:solidFill>
              </a14:hiddenFill>
            </a:ext>
          </a:extLst>
        </p:spPr>
        <p:txBody>
          <a:bodyPr/>
          <a:lstStyle/>
          <a:p>
            <a:r>
              <a:rPr lang="en-GB" altLang="en-US" sz="4000" dirty="0">
                <a:effectLst/>
              </a:rPr>
              <a:t>Description/Classification Questions I</a:t>
            </a:r>
          </a:p>
        </p:txBody>
      </p:sp>
      <p:sp>
        <p:nvSpPr>
          <p:cNvPr id="16387" name="Rectangle 3">
            <a:extLst>
              <a:ext uri="{FF2B5EF4-FFF2-40B4-BE49-F238E27FC236}">
                <a16:creationId xmlns:a16="http://schemas.microsoft.com/office/drawing/2014/main" id="{4F77E9C9-34D9-9312-08E6-E3835EDC0E16}"/>
              </a:ext>
            </a:extLst>
          </p:cNvPr>
          <p:cNvSpPr>
            <a:spLocks noGrp="1" noChangeArrowheads="1"/>
          </p:cNvSpPr>
          <p:nvPr>
            <p:ph idx="1"/>
          </p:nvPr>
        </p:nvSpPr>
        <p:spPr>
          <a:noFill/>
          <a:extLst>
            <a:ext uri="{909E8E84-426E-40DD-AFC4-6F175D3DCCD1}">
              <a14:hiddenFill xmlns:a14="http://schemas.microsoft.com/office/drawing/2010/main">
                <a:solidFill>
                  <a:srgbClr val="FFFFFF"/>
                </a:solidFill>
              </a14:hiddenFill>
            </a:ext>
          </a:extLst>
        </p:spPr>
        <p:txBody>
          <a:bodyPr>
            <a:normAutofit/>
          </a:bodyPr>
          <a:lstStyle/>
          <a:p>
            <a:pPr>
              <a:lnSpc>
                <a:spcPct val="90000"/>
              </a:lnSpc>
            </a:pPr>
            <a:r>
              <a:rPr lang="en-GB" altLang="en-US" sz="2600" dirty="0">
                <a:effectLst/>
                <a:latin typeface="Arial" panose="020B0604020202020204" pitchFamily="34" charset="0"/>
                <a:cs typeface="Arial" panose="020B0604020202020204" pitchFamily="34" charset="0"/>
              </a:rPr>
              <a:t>What is X like?; Is it variable or invariant? What are its characteristics?</a:t>
            </a:r>
          </a:p>
          <a:p>
            <a:pPr marL="0" indent="0">
              <a:lnSpc>
                <a:spcPct val="90000"/>
              </a:lnSpc>
              <a:buNone/>
            </a:pPr>
            <a:r>
              <a:rPr lang="en-GB" altLang="en-US" sz="2600" dirty="0">
                <a:effectLst/>
                <a:latin typeface="Arial" panose="020B0604020202020204" pitchFamily="34" charset="0"/>
                <a:cs typeface="Arial" panose="020B0604020202020204" pitchFamily="34" charset="0"/>
              </a:rPr>
              <a:t>• Examples</a:t>
            </a:r>
          </a:p>
          <a:p>
            <a:pPr>
              <a:lnSpc>
                <a:spcPct val="90000"/>
              </a:lnSpc>
              <a:buFont typeface="Wingdings" panose="05000000000000000000" pitchFamily="2" charset="2"/>
              <a:buNone/>
            </a:pPr>
            <a:r>
              <a:rPr lang="en-GB" altLang="en-US" sz="2600" dirty="0">
                <a:effectLst/>
                <a:latin typeface="Arial" panose="020B0604020202020204" pitchFamily="34" charset="0"/>
                <a:cs typeface="Arial" panose="020B0604020202020204" pitchFamily="34" charset="0"/>
              </a:rPr>
              <a:t>– What are the characteristics of attention?</a:t>
            </a:r>
          </a:p>
          <a:p>
            <a:pPr>
              <a:lnSpc>
                <a:spcPct val="90000"/>
              </a:lnSpc>
              <a:buFont typeface="Wingdings" panose="05000000000000000000" pitchFamily="2" charset="2"/>
              <a:buNone/>
            </a:pPr>
            <a:r>
              <a:rPr lang="en-GB" altLang="en-US" sz="2600" dirty="0">
                <a:effectLst/>
                <a:latin typeface="Arial" panose="020B0604020202020204" pitchFamily="34" charset="0"/>
                <a:cs typeface="Arial" panose="020B0604020202020204" pitchFamily="34" charset="0"/>
              </a:rPr>
              <a:t>– Is attention </a:t>
            </a:r>
            <a:r>
              <a:rPr lang="en-GB" altLang="en-US" sz="2600" dirty="0" err="1">
                <a:effectLst/>
                <a:latin typeface="Arial" panose="020B0604020202020204" pitchFamily="34" charset="0"/>
                <a:cs typeface="Arial" panose="020B0604020202020204" pitchFamily="34" charset="0"/>
              </a:rPr>
              <a:t>uni</a:t>
            </a:r>
            <a:r>
              <a:rPr lang="en-GB" altLang="en-US" sz="2600" dirty="0">
                <a:effectLst/>
                <a:latin typeface="Arial" panose="020B0604020202020204" pitchFamily="34" charset="0"/>
                <a:cs typeface="Arial" panose="020B0604020202020204" pitchFamily="34" charset="0"/>
              </a:rPr>
              <a:t>-dimensional or multidimensional?</a:t>
            </a:r>
          </a:p>
          <a:p>
            <a:pPr>
              <a:lnSpc>
                <a:spcPct val="90000"/>
              </a:lnSpc>
              <a:buFont typeface="Wingdings" panose="05000000000000000000" pitchFamily="2" charset="2"/>
              <a:buNone/>
            </a:pPr>
            <a:r>
              <a:rPr lang="en-GB" altLang="en-US" sz="2600" dirty="0">
                <a:effectLst/>
                <a:latin typeface="Arial" panose="020B0604020202020204" pitchFamily="34" charset="0"/>
                <a:cs typeface="Arial" panose="020B0604020202020204" pitchFamily="34" charset="0"/>
              </a:rPr>
              <a:t>– Is attention variable or constant?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E11669B2-D207-9C3E-1CF5-B8A194BC5EBE}"/>
              </a:ext>
            </a:extLst>
          </p:cNvPr>
          <p:cNvSpPr>
            <a:spLocks noGrp="1" noChangeArrowheads="1"/>
          </p:cNvSpPr>
          <p:nvPr>
            <p:ph type="title"/>
          </p:nvPr>
        </p:nvSpPr>
        <p:spPr>
          <a:noFill/>
          <a:extLst>
            <a:ext uri="{909E8E84-426E-40DD-AFC4-6F175D3DCCD1}">
              <a14:hiddenFill xmlns:a14="http://schemas.microsoft.com/office/drawing/2010/main">
                <a:solidFill>
                  <a:srgbClr val="FFFFFF"/>
                </a:solidFill>
              </a14:hiddenFill>
            </a:ext>
          </a:extLst>
        </p:spPr>
        <p:txBody>
          <a:bodyPr/>
          <a:lstStyle/>
          <a:p>
            <a:r>
              <a:rPr lang="en-GB" altLang="en-US" sz="4000">
                <a:effectLst/>
              </a:rPr>
              <a:t>Description/Classification Questions II</a:t>
            </a:r>
          </a:p>
        </p:txBody>
      </p:sp>
      <p:sp>
        <p:nvSpPr>
          <p:cNvPr id="17411" name="Rectangle 3">
            <a:extLst>
              <a:ext uri="{FF2B5EF4-FFF2-40B4-BE49-F238E27FC236}">
                <a16:creationId xmlns:a16="http://schemas.microsoft.com/office/drawing/2014/main" id="{FB71A1F0-052A-2C2A-71CC-50B6CB05F66D}"/>
              </a:ext>
            </a:extLst>
          </p:cNvPr>
          <p:cNvSpPr>
            <a:spLocks noGrp="1" noChangeArrowheads="1"/>
          </p:cNvSpPr>
          <p:nvPr>
            <p:ph idx="1"/>
          </p:nvPr>
        </p:nvSpPr>
        <p:spPr>
          <a:noFill/>
          <a:extLst>
            <a:ext uri="{909E8E84-426E-40DD-AFC4-6F175D3DCCD1}">
              <a14:hiddenFill xmlns:a14="http://schemas.microsoft.com/office/drawing/2010/main">
                <a:solidFill>
                  <a:srgbClr val="FFFFFF"/>
                </a:solidFill>
              </a14:hiddenFill>
            </a:ext>
          </a:extLst>
        </p:spPr>
        <p:txBody>
          <a:bodyPr>
            <a:normAutofit/>
          </a:bodyPr>
          <a:lstStyle/>
          <a:p>
            <a:r>
              <a:rPr lang="en-GB" altLang="en-US" sz="2600" dirty="0">
                <a:effectLst/>
                <a:latin typeface="Arial" panose="020B0604020202020204" pitchFamily="34" charset="0"/>
                <a:cs typeface="Arial" panose="020B0604020202020204" pitchFamily="34" charset="0"/>
              </a:rPr>
              <a:t>Usually call for more than simple description</a:t>
            </a:r>
          </a:p>
          <a:p>
            <a:pPr>
              <a:buFont typeface="Wingdings" panose="05000000000000000000" pitchFamily="2" charset="2"/>
              <a:buNone/>
            </a:pPr>
            <a:r>
              <a:rPr lang="en-GB" altLang="en-US" sz="2600" dirty="0">
                <a:effectLst/>
                <a:latin typeface="Arial" panose="020B0604020202020204" pitchFamily="34" charset="0"/>
                <a:cs typeface="Arial" panose="020B0604020202020204" pitchFamily="34" charset="0"/>
              </a:rPr>
              <a:t>• Answers tend to require:</a:t>
            </a:r>
          </a:p>
          <a:p>
            <a:pPr>
              <a:buFont typeface="Wingdings" panose="05000000000000000000" pitchFamily="2" charset="2"/>
              <a:buNone/>
            </a:pPr>
            <a:r>
              <a:rPr lang="en-GB" altLang="en-US" sz="2600" dirty="0">
                <a:effectLst/>
                <a:latin typeface="Arial" panose="020B0604020202020204" pitchFamily="34" charset="0"/>
                <a:cs typeface="Arial" panose="020B0604020202020204" pitchFamily="34" charset="0"/>
              </a:rPr>
              <a:t>– statements about the generality of the description</a:t>
            </a:r>
          </a:p>
          <a:p>
            <a:pPr>
              <a:buFont typeface="Wingdings" panose="05000000000000000000" pitchFamily="2" charset="2"/>
              <a:buNone/>
            </a:pPr>
            <a:r>
              <a:rPr lang="en-GB" altLang="en-US" sz="2600" dirty="0">
                <a:effectLst/>
                <a:latin typeface="Arial" panose="020B0604020202020204" pitchFamily="34" charset="0"/>
                <a:cs typeface="Arial" panose="020B0604020202020204" pitchFamily="34" charset="0"/>
              </a:rPr>
              <a:t>– statements of the uniqueness of the description to the subclass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8E86B613-9068-50D0-FF48-A096256C3FE3}"/>
              </a:ext>
            </a:extLst>
          </p:cNvPr>
          <p:cNvSpPr>
            <a:spLocks noGrp="1" noChangeArrowheads="1"/>
          </p:cNvSpPr>
          <p:nvPr>
            <p:ph type="title"/>
          </p:nvPr>
        </p:nvSpPr>
        <p:spPr>
          <a:noFill/>
          <a:extLst>
            <a:ext uri="{909E8E84-426E-40DD-AFC4-6F175D3DCCD1}">
              <a14:hiddenFill xmlns:a14="http://schemas.microsoft.com/office/drawing/2010/main">
                <a:solidFill>
                  <a:srgbClr val="FFFFFF"/>
                </a:solidFill>
              </a14:hiddenFill>
            </a:ext>
          </a:extLst>
        </p:spPr>
        <p:txBody>
          <a:bodyPr/>
          <a:lstStyle/>
          <a:p>
            <a:r>
              <a:rPr lang="en-GB" altLang="en-US">
                <a:effectLst/>
              </a:rPr>
              <a:t>Composition Questions</a:t>
            </a:r>
          </a:p>
        </p:txBody>
      </p:sp>
      <p:sp>
        <p:nvSpPr>
          <p:cNvPr id="18435" name="Rectangle 3">
            <a:extLst>
              <a:ext uri="{FF2B5EF4-FFF2-40B4-BE49-F238E27FC236}">
                <a16:creationId xmlns:a16="http://schemas.microsoft.com/office/drawing/2014/main" id="{826A8A0F-6094-8BA5-3F22-EDD3CCDE7789}"/>
              </a:ext>
            </a:extLst>
          </p:cNvPr>
          <p:cNvSpPr>
            <a:spLocks noGrp="1" noChangeArrowheads="1"/>
          </p:cNvSpPr>
          <p:nvPr>
            <p:ph idx="1"/>
          </p:nvPr>
        </p:nvSpPr>
        <p:spPr>
          <a:noFill/>
          <a:extLst>
            <a:ext uri="{909E8E84-426E-40DD-AFC4-6F175D3DCCD1}">
              <a14:hiddenFill xmlns:a14="http://schemas.microsoft.com/office/drawing/2010/main">
                <a:solidFill>
                  <a:srgbClr val="FFFFFF"/>
                </a:solidFill>
              </a14:hiddenFill>
            </a:ext>
          </a:extLst>
        </p:spPr>
        <p:txBody>
          <a:bodyPr>
            <a:normAutofit fontScale="92500" lnSpcReduction="10000"/>
          </a:bodyPr>
          <a:lstStyle/>
          <a:p>
            <a:r>
              <a:rPr lang="en-GB" altLang="en-US" sz="2800" dirty="0">
                <a:effectLst/>
                <a:latin typeface="Arial" panose="020B0604020202020204" pitchFamily="34" charset="0"/>
                <a:cs typeface="Arial" panose="020B0604020202020204" pitchFamily="34" charset="0"/>
              </a:rPr>
              <a:t>What are the components that make up X?</a:t>
            </a:r>
          </a:p>
          <a:p>
            <a:pPr>
              <a:buFont typeface="Wingdings" panose="05000000000000000000" pitchFamily="2" charset="2"/>
              <a:buNone/>
            </a:pPr>
            <a:r>
              <a:rPr lang="en-GB" altLang="en-US" sz="2800" dirty="0">
                <a:effectLst/>
                <a:latin typeface="Arial" panose="020B0604020202020204" pitchFamily="34" charset="0"/>
                <a:cs typeface="Arial" panose="020B0604020202020204" pitchFamily="34" charset="0"/>
              </a:rPr>
              <a:t>• Examples</a:t>
            </a:r>
          </a:p>
          <a:p>
            <a:pPr>
              <a:buFont typeface="Wingdings" panose="05000000000000000000" pitchFamily="2" charset="2"/>
              <a:buNone/>
            </a:pPr>
            <a:r>
              <a:rPr lang="en-GB" altLang="en-US" sz="2800" dirty="0">
                <a:effectLst/>
                <a:latin typeface="Arial" panose="020B0604020202020204" pitchFamily="34" charset="0"/>
                <a:cs typeface="Arial" panose="020B0604020202020204" pitchFamily="34" charset="0"/>
              </a:rPr>
              <a:t>– What are the varieties of attention?</a:t>
            </a:r>
          </a:p>
          <a:p>
            <a:pPr>
              <a:buFont typeface="Wingdings" panose="05000000000000000000" pitchFamily="2" charset="2"/>
              <a:buNone/>
            </a:pPr>
            <a:r>
              <a:rPr lang="en-GB" altLang="en-US" sz="2800" dirty="0">
                <a:effectLst/>
                <a:latin typeface="Arial" panose="020B0604020202020204" pitchFamily="34" charset="0"/>
                <a:cs typeface="Arial" panose="020B0604020202020204" pitchFamily="34" charset="0"/>
              </a:rPr>
              <a:t>– What are the factors that make up IQ</a:t>
            </a:r>
          </a:p>
          <a:p>
            <a:pPr>
              <a:buFont typeface="Wingdings" panose="05000000000000000000" pitchFamily="2" charset="2"/>
              <a:buNone/>
            </a:pPr>
            <a:r>
              <a:rPr lang="en-GB" altLang="en-US" sz="2800" dirty="0">
                <a:effectLst/>
                <a:latin typeface="Arial" panose="020B0604020202020204" pitchFamily="34" charset="0"/>
                <a:cs typeface="Arial" panose="020B0604020202020204" pitchFamily="34" charset="0"/>
              </a:rPr>
              <a:t>– What are the principle components of memory</a:t>
            </a:r>
          </a:p>
          <a:p>
            <a:pPr marL="0" indent="0">
              <a:buNone/>
            </a:pPr>
            <a:r>
              <a:rPr lang="en-GB" altLang="en-US" sz="2800" dirty="0">
                <a:effectLst/>
                <a:latin typeface="Arial" panose="020B0604020202020204" pitchFamily="34" charset="0"/>
                <a:cs typeface="Arial" panose="020B0604020202020204" pitchFamily="34" charset="0"/>
              </a:rPr>
              <a:t> Answers call for analysis or breakdown of whole into its component parts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ED32DD93-1D8E-19A9-DC10-36D52CBB8C6E}"/>
              </a:ext>
            </a:extLst>
          </p:cNvPr>
          <p:cNvSpPr>
            <a:spLocks noGrp="1" noChangeArrowheads="1"/>
          </p:cNvSpPr>
          <p:nvPr>
            <p:ph type="title"/>
          </p:nvPr>
        </p:nvSpPr>
        <p:spPr>
          <a:noFill/>
          <a:extLst>
            <a:ext uri="{909E8E84-426E-40DD-AFC4-6F175D3DCCD1}">
              <a14:hiddenFill xmlns:a14="http://schemas.microsoft.com/office/drawing/2010/main">
                <a:solidFill>
                  <a:srgbClr val="FFFFFF"/>
                </a:solidFill>
              </a14:hiddenFill>
            </a:ext>
          </a:extLst>
        </p:spPr>
        <p:txBody>
          <a:bodyPr/>
          <a:lstStyle/>
          <a:p>
            <a:r>
              <a:rPr lang="en-GB" altLang="en-US">
                <a:effectLst/>
              </a:rPr>
              <a:t>Relationship Questions</a:t>
            </a:r>
          </a:p>
        </p:txBody>
      </p:sp>
      <p:sp>
        <p:nvSpPr>
          <p:cNvPr id="19459" name="Rectangle 3">
            <a:extLst>
              <a:ext uri="{FF2B5EF4-FFF2-40B4-BE49-F238E27FC236}">
                <a16:creationId xmlns:a16="http://schemas.microsoft.com/office/drawing/2014/main" id="{AA6759CC-4620-B898-14E0-CCEAF9A5FE29}"/>
              </a:ext>
            </a:extLst>
          </p:cNvPr>
          <p:cNvSpPr>
            <a:spLocks noGrp="1" noChangeArrowheads="1"/>
          </p:cNvSpPr>
          <p:nvPr>
            <p:ph idx="1"/>
          </p:nvPr>
        </p:nvSpPr>
        <p:spPr>
          <a:xfrm>
            <a:off x="827700" y="2052925"/>
            <a:ext cx="7632732" cy="4195481"/>
          </a:xfrm>
          <a:noFill/>
          <a:extLst>
            <a:ext uri="{909E8E84-426E-40DD-AFC4-6F175D3DCCD1}">
              <a14:hiddenFill xmlns:a14="http://schemas.microsoft.com/office/drawing/2010/main">
                <a:solidFill>
                  <a:srgbClr val="FFFFFF"/>
                </a:solidFill>
              </a14:hiddenFill>
            </a:ext>
          </a:extLst>
        </p:spPr>
        <p:txBody>
          <a:bodyPr>
            <a:noAutofit/>
          </a:bodyPr>
          <a:lstStyle/>
          <a:p>
            <a:pPr>
              <a:lnSpc>
                <a:spcPct val="90000"/>
              </a:lnSpc>
            </a:pPr>
            <a:r>
              <a:rPr lang="en-GB" altLang="en-US" sz="2600" dirty="0">
                <a:effectLst/>
                <a:latin typeface="Arial" panose="020B0604020202020204" pitchFamily="34" charset="0"/>
                <a:cs typeface="Arial" panose="020B0604020202020204" pitchFamily="34" charset="0"/>
              </a:rPr>
              <a:t> Is there an association between X and Y?</a:t>
            </a:r>
          </a:p>
          <a:p>
            <a:pPr>
              <a:lnSpc>
                <a:spcPct val="90000"/>
              </a:lnSpc>
              <a:buFont typeface="Wingdings" panose="05000000000000000000" pitchFamily="2" charset="2"/>
              <a:buNone/>
            </a:pPr>
            <a:r>
              <a:rPr lang="en-GB" altLang="en-US" sz="2600" dirty="0">
                <a:effectLst/>
                <a:latin typeface="Arial" panose="020B0604020202020204" pitchFamily="34" charset="0"/>
                <a:cs typeface="Arial" panose="020B0604020202020204" pitchFamily="34" charset="0"/>
              </a:rPr>
              <a:t>• Examples</a:t>
            </a:r>
          </a:p>
          <a:p>
            <a:pPr>
              <a:lnSpc>
                <a:spcPct val="90000"/>
              </a:lnSpc>
              <a:buFont typeface="Wingdings" panose="05000000000000000000" pitchFamily="2" charset="2"/>
              <a:buNone/>
            </a:pPr>
            <a:r>
              <a:rPr lang="en-GB" altLang="en-US" sz="2600" dirty="0">
                <a:effectLst/>
                <a:latin typeface="Arial" panose="020B0604020202020204" pitchFamily="34" charset="0"/>
                <a:cs typeface="Arial" panose="020B0604020202020204" pitchFamily="34" charset="0"/>
              </a:rPr>
              <a:t>– Is attention related to IQ</a:t>
            </a:r>
          </a:p>
          <a:p>
            <a:pPr>
              <a:lnSpc>
                <a:spcPct val="90000"/>
              </a:lnSpc>
              <a:buFont typeface="Wingdings" panose="05000000000000000000" pitchFamily="2" charset="2"/>
              <a:buNone/>
            </a:pPr>
            <a:r>
              <a:rPr lang="en-GB" altLang="en-US" sz="2600" dirty="0">
                <a:effectLst/>
                <a:latin typeface="Arial" panose="020B0604020202020204" pitchFamily="34" charset="0"/>
                <a:cs typeface="Arial" panose="020B0604020202020204" pitchFamily="34" charset="0"/>
              </a:rPr>
              <a:t>– Is working memory capacity related to GPA</a:t>
            </a:r>
          </a:p>
          <a:p>
            <a:pPr>
              <a:lnSpc>
                <a:spcPct val="90000"/>
              </a:lnSpc>
              <a:buFont typeface="Wingdings" panose="05000000000000000000" pitchFamily="2" charset="2"/>
              <a:buNone/>
            </a:pPr>
            <a:r>
              <a:rPr lang="en-GB" altLang="en-US" sz="2600" dirty="0">
                <a:effectLst/>
                <a:latin typeface="Arial" panose="020B0604020202020204" pitchFamily="34" charset="0"/>
                <a:cs typeface="Arial" panose="020B0604020202020204" pitchFamily="34" charset="0"/>
              </a:rPr>
              <a:t>– Is ILT score related to success in English language courses.</a:t>
            </a:r>
          </a:p>
          <a:p>
            <a:pPr>
              <a:lnSpc>
                <a:spcPct val="90000"/>
              </a:lnSpc>
            </a:pPr>
            <a:r>
              <a:rPr lang="en-GB" altLang="en-US" sz="2600" dirty="0">
                <a:effectLst/>
                <a:latin typeface="Arial" panose="020B0604020202020204" pitchFamily="34" charset="0"/>
                <a:cs typeface="Arial" panose="020B0604020202020204" pitchFamily="34" charset="0"/>
              </a:rPr>
              <a:t>• At least one other variable (Y) is introduced</a:t>
            </a:r>
          </a:p>
          <a:p>
            <a:pPr>
              <a:lnSpc>
                <a:spcPct val="90000"/>
              </a:lnSpc>
            </a:pPr>
            <a:r>
              <a:rPr lang="en-GB" altLang="en-US" sz="2600" dirty="0">
                <a:effectLst/>
                <a:latin typeface="Arial" panose="020B0604020202020204" pitchFamily="34" charset="0"/>
                <a:cs typeface="Arial" panose="020B0604020202020204" pitchFamily="34" charset="0"/>
              </a:rPr>
              <a:t>• More complex questions of relationships  among several variables can be asked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6E6C15F6-7507-381E-7566-F62C898B1912}"/>
              </a:ext>
            </a:extLst>
          </p:cNvPr>
          <p:cNvSpPr>
            <a:spLocks noGrp="1" noChangeArrowheads="1"/>
          </p:cNvSpPr>
          <p:nvPr>
            <p:ph type="title"/>
          </p:nvPr>
        </p:nvSpPr>
        <p:spPr>
          <a:noFill/>
          <a:extLst>
            <a:ext uri="{909E8E84-426E-40DD-AFC4-6F175D3DCCD1}">
              <a14:hiddenFill xmlns:a14="http://schemas.microsoft.com/office/drawing/2010/main">
                <a:solidFill>
                  <a:srgbClr val="FFFFFF"/>
                </a:solidFill>
              </a14:hiddenFill>
            </a:ext>
          </a:extLst>
        </p:spPr>
        <p:txBody>
          <a:bodyPr/>
          <a:lstStyle/>
          <a:p>
            <a:r>
              <a:rPr lang="en-GB" altLang="en-US" sz="4000">
                <a:effectLst/>
              </a:rPr>
              <a:t>Descriptive – Comparative Questions </a:t>
            </a:r>
          </a:p>
        </p:txBody>
      </p:sp>
      <p:sp>
        <p:nvSpPr>
          <p:cNvPr id="20483" name="Rectangle 3">
            <a:extLst>
              <a:ext uri="{FF2B5EF4-FFF2-40B4-BE49-F238E27FC236}">
                <a16:creationId xmlns:a16="http://schemas.microsoft.com/office/drawing/2014/main" id="{F241A7B5-4E3A-41C4-1596-6B8167B51702}"/>
              </a:ext>
            </a:extLst>
          </p:cNvPr>
          <p:cNvSpPr>
            <a:spLocks noGrp="1" noChangeArrowheads="1"/>
          </p:cNvSpPr>
          <p:nvPr>
            <p:ph idx="1"/>
          </p:nvPr>
        </p:nvSpPr>
        <p:spPr>
          <a:xfrm>
            <a:off x="827700" y="2052925"/>
            <a:ext cx="7344700" cy="4195481"/>
          </a:xfrm>
          <a:noFill/>
          <a:extLst>
            <a:ext uri="{909E8E84-426E-40DD-AFC4-6F175D3DCCD1}">
              <a14:hiddenFill xmlns:a14="http://schemas.microsoft.com/office/drawing/2010/main">
                <a:solidFill>
                  <a:srgbClr val="FFFFFF"/>
                </a:solidFill>
              </a14:hiddenFill>
            </a:ext>
          </a:extLst>
        </p:spPr>
        <p:txBody>
          <a:bodyPr>
            <a:normAutofit lnSpcReduction="10000"/>
          </a:bodyPr>
          <a:lstStyle/>
          <a:p>
            <a:pPr>
              <a:lnSpc>
                <a:spcPct val="90000"/>
              </a:lnSpc>
            </a:pPr>
            <a:r>
              <a:rPr lang="en-GB" altLang="en-US" sz="2800" dirty="0">
                <a:effectLst/>
                <a:latin typeface="Arial" panose="020B0604020202020204" pitchFamily="34" charset="0"/>
                <a:cs typeface="Arial" panose="020B0604020202020204" pitchFamily="34" charset="0"/>
              </a:rPr>
              <a:t>Is Group X different from Group Y?</a:t>
            </a:r>
          </a:p>
          <a:p>
            <a:pPr>
              <a:lnSpc>
                <a:spcPct val="90000"/>
              </a:lnSpc>
              <a:buFont typeface="Wingdings" panose="05000000000000000000" pitchFamily="2" charset="2"/>
              <a:buNone/>
            </a:pPr>
            <a:r>
              <a:rPr lang="en-GB" altLang="en-US" sz="2800" dirty="0">
                <a:effectLst/>
                <a:latin typeface="Arial" panose="020B0604020202020204" pitchFamily="34" charset="0"/>
                <a:cs typeface="Arial" panose="020B0604020202020204" pitchFamily="34" charset="0"/>
              </a:rPr>
              <a:t>• Examples</a:t>
            </a:r>
          </a:p>
          <a:p>
            <a:pPr>
              <a:lnSpc>
                <a:spcPct val="90000"/>
              </a:lnSpc>
              <a:buFont typeface="Wingdings" panose="05000000000000000000" pitchFamily="2" charset="2"/>
              <a:buNone/>
            </a:pPr>
            <a:r>
              <a:rPr lang="en-GB" altLang="en-US" sz="2800" dirty="0">
                <a:effectLst/>
                <a:latin typeface="Arial" panose="020B0604020202020204" pitchFamily="34" charset="0"/>
                <a:cs typeface="Arial" panose="020B0604020202020204" pitchFamily="34" charset="0"/>
              </a:rPr>
              <a:t>– Are women more aggressive than men?</a:t>
            </a:r>
          </a:p>
          <a:p>
            <a:pPr>
              <a:lnSpc>
                <a:spcPct val="90000"/>
              </a:lnSpc>
              <a:buFont typeface="Wingdings" panose="05000000000000000000" pitchFamily="2" charset="2"/>
              <a:buNone/>
            </a:pPr>
            <a:r>
              <a:rPr lang="en-GB" altLang="en-US" sz="2800" dirty="0">
                <a:effectLst/>
                <a:latin typeface="Arial" panose="020B0604020202020204" pitchFamily="34" charset="0"/>
                <a:cs typeface="Arial" panose="020B0604020202020204" pitchFamily="34" charset="0"/>
              </a:rPr>
              <a:t>– Do young have better memory than old adults?</a:t>
            </a:r>
          </a:p>
          <a:p>
            <a:pPr>
              <a:lnSpc>
                <a:spcPct val="90000"/>
              </a:lnSpc>
              <a:buFont typeface="Wingdings" panose="05000000000000000000" pitchFamily="2" charset="2"/>
              <a:buNone/>
            </a:pPr>
            <a:r>
              <a:rPr lang="en-GB" altLang="en-US" sz="2800" dirty="0">
                <a:effectLst/>
                <a:latin typeface="Arial" panose="020B0604020202020204" pitchFamily="34" charset="0"/>
                <a:cs typeface="Arial" panose="020B0604020202020204" pitchFamily="34" charset="0"/>
              </a:rPr>
              <a:t>– Are warning labels with pictographs more effective than labels with words only?</a:t>
            </a:r>
          </a:p>
          <a:p>
            <a:pPr>
              <a:lnSpc>
                <a:spcPct val="90000"/>
              </a:lnSpc>
            </a:pPr>
            <a:r>
              <a:rPr lang="en-GB" altLang="en-US" sz="2800" dirty="0">
                <a:effectLst/>
                <a:latin typeface="Arial" panose="020B0604020202020204" pitchFamily="34" charset="0"/>
                <a:cs typeface="Arial" panose="020B0604020202020204" pitchFamily="34" charset="0"/>
              </a:rPr>
              <a:t>Expected that researcher will ensure that all is same between groups except issue in question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5D1E52BD-36C3-1C0D-81BB-645B865480D3}"/>
              </a:ext>
            </a:extLst>
          </p:cNvPr>
          <p:cNvSpPr>
            <a:spLocks noGrp="1" noChangeArrowheads="1"/>
          </p:cNvSpPr>
          <p:nvPr>
            <p:ph type="title"/>
          </p:nvPr>
        </p:nvSpPr>
        <p:spPr>
          <a:noFill/>
          <a:extLst>
            <a:ext uri="{909E8E84-426E-40DD-AFC4-6F175D3DCCD1}">
              <a14:hiddenFill xmlns:a14="http://schemas.microsoft.com/office/drawing/2010/main">
                <a:solidFill>
                  <a:srgbClr val="FFFFFF"/>
                </a:solidFill>
              </a14:hiddenFill>
            </a:ext>
          </a:extLst>
        </p:spPr>
        <p:txBody>
          <a:bodyPr/>
          <a:lstStyle/>
          <a:p>
            <a:r>
              <a:rPr lang="en-GB" altLang="en-US">
                <a:effectLst/>
              </a:rPr>
              <a:t>Causality Questions</a:t>
            </a:r>
          </a:p>
        </p:txBody>
      </p:sp>
      <p:sp>
        <p:nvSpPr>
          <p:cNvPr id="21507" name="Rectangle 3">
            <a:extLst>
              <a:ext uri="{FF2B5EF4-FFF2-40B4-BE49-F238E27FC236}">
                <a16:creationId xmlns:a16="http://schemas.microsoft.com/office/drawing/2014/main" id="{D87C60C4-9F79-BA26-9F0C-1067824A9634}"/>
              </a:ext>
            </a:extLst>
          </p:cNvPr>
          <p:cNvSpPr>
            <a:spLocks noGrp="1" noChangeArrowheads="1"/>
          </p:cNvSpPr>
          <p:nvPr>
            <p:ph idx="1"/>
          </p:nvPr>
        </p:nvSpPr>
        <p:spPr>
          <a:noFill/>
          <a:extLst>
            <a:ext uri="{909E8E84-426E-40DD-AFC4-6F175D3DCCD1}">
              <a14:hiddenFill xmlns:a14="http://schemas.microsoft.com/office/drawing/2010/main">
                <a:solidFill>
                  <a:srgbClr val="FFFFFF"/>
                </a:solidFill>
              </a14:hiddenFill>
            </a:ext>
          </a:extLst>
        </p:spPr>
        <p:txBody>
          <a:bodyPr>
            <a:normAutofit/>
          </a:bodyPr>
          <a:lstStyle/>
          <a:p>
            <a:r>
              <a:rPr lang="en-GB" altLang="en-US" sz="2600" dirty="0">
                <a:effectLst/>
                <a:latin typeface="Arial" panose="020B0604020202020204" pitchFamily="34" charset="0"/>
                <a:cs typeface="Arial" panose="020B0604020202020204" pitchFamily="34" charset="0"/>
              </a:rPr>
              <a:t>Does X cause, lead to, or prevent changes in Y?</a:t>
            </a:r>
          </a:p>
          <a:p>
            <a:pPr>
              <a:buFont typeface="Wingdings" panose="05000000000000000000" pitchFamily="2" charset="2"/>
              <a:buNone/>
            </a:pPr>
            <a:r>
              <a:rPr lang="en-GB" altLang="en-US" sz="2600" dirty="0">
                <a:effectLst/>
                <a:latin typeface="Arial" panose="020B0604020202020204" pitchFamily="34" charset="0"/>
                <a:cs typeface="Arial" panose="020B0604020202020204" pitchFamily="34" charset="0"/>
              </a:rPr>
              <a:t>• Examples</a:t>
            </a:r>
          </a:p>
          <a:p>
            <a:pPr>
              <a:buFont typeface="Wingdings" panose="05000000000000000000" pitchFamily="2" charset="2"/>
              <a:buNone/>
            </a:pPr>
            <a:r>
              <a:rPr lang="en-GB" altLang="en-US" sz="2600" dirty="0">
                <a:effectLst/>
                <a:latin typeface="Arial" panose="020B0604020202020204" pitchFamily="34" charset="0"/>
                <a:cs typeface="Arial" panose="020B0604020202020204" pitchFamily="34" charset="0"/>
              </a:rPr>
              <a:t>– Does practice lead to skill?</a:t>
            </a:r>
          </a:p>
          <a:p>
            <a:pPr>
              <a:buFont typeface="Wingdings" panose="05000000000000000000" pitchFamily="2" charset="2"/>
              <a:buNone/>
            </a:pPr>
            <a:r>
              <a:rPr lang="en-GB" altLang="en-US" sz="2600" dirty="0">
                <a:effectLst/>
                <a:latin typeface="Arial" panose="020B0604020202020204" pitchFamily="34" charset="0"/>
                <a:cs typeface="Arial" panose="020B0604020202020204" pitchFamily="34" charset="0"/>
              </a:rPr>
              <a:t>– Does dividing attention degrade performance?</a:t>
            </a:r>
          </a:p>
          <a:p>
            <a:r>
              <a:rPr lang="en-GB" altLang="en-US" sz="2600" dirty="0">
                <a:effectLst/>
                <a:latin typeface="Arial" panose="020B0604020202020204" pitchFamily="34" charset="0"/>
                <a:cs typeface="Arial" panose="020B0604020202020204" pitchFamily="34" charset="0"/>
              </a:rPr>
              <a:t>Questions can be left open-ended</a:t>
            </a:r>
          </a:p>
          <a:p>
            <a:r>
              <a:rPr lang="en-GB" altLang="en-US" sz="2600" dirty="0">
                <a:effectLst/>
                <a:latin typeface="Arial" panose="020B0604020202020204" pitchFamily="34" charset="0"/>
                <a:cs typeface="Arial" panose="020B0604020202020204" pitchFamily="34" charset="0"/>
              </a:rPr>
              <a:t>Usually not exploratory research</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E7625BDC-82ED-277B-9809-F6008EE124DA}"/>
              </a:ext>
            </a:extLst>
          </p:cNvPr>
          <p:cNvSpPr>
            <a:spLocks noGrp="1" noChangeArrowheads="1"/>
          </p:cNvSpPr>
          <p:nvPr>
            <p:ph type="title"/>
          </p:nvPr>
        </p:nvSpPr>
        <p:spPr>
          <a:noFill/>
          <a:extLst>
            <a:ext uri="{909E8E84-426E-40DD-AFC4-6F175D3DCCD1}">
              <a14:hiddenFill xmlns:a14="http://schemas.microsoft.com/office/drawing/2010/main">
                <a:solidFill>
                  <a:srgbClr val="FFFFFF"/>
                </a:solidFill>
              </a14:hiddenFill>
            </a:ext>
          </a:extLst>
        </p:spPr>
        <p:txBody>
          <a:bodyPr/>
          <a:lstStyle/>
          <a:p>
            <a:r>
              <a:rPr lang="en-GB" altLang="en-US" sz="4000">
                <a:effectLst/>
              </a:rPr>
              <a:t>Causality Comparative Questions</a:t>
            </a:r>
          </a:p>
        </p:txBody>
      </p:sp>
      <p:sp>
        <p:nvSpPr>
          <p:cNvPr id="22531" name="Rectangle 3">
            <a:extLst>
              <a:ext uri="{FF2B5EF4-FFF2-40B4-BE49-F238E27FC236}">
                <a16:creationId xmlns:a16="http://schemas.microsoft.com/office/drawing/2014/main" id="{F65029D9-1096-8B1C-4D74-84E234F9EA8B}"/>
              </a:ext>
            </a:extLst>
          </p:cNvPr>
          <p:cNvSpPr>
            <a:spLocks noGrp="1" noChangeArrowheads="1"/>
          </p:cNvSpPr>
          <p:nvPr>
            <p:ph idx="1"/>
          </p:nvPr>
        </p:nvSpPr>
        <p:spPr>
          <a:noFill/>
          <a:extLst>
            <a:ext uri="{909E8E84-426E-40DD-AFC4-6F175D3DCCD1}">
              <a14:hiddenFill xmlns:a14="http://schemas.microsoft.com/office/drawing/2010/main">
                <a:solidFill>
                  <a:srgbClr val="FFFFFF"/>
                </a:solidFill>
              </a14:hiddenFill>
            </a:ext>
          </a:extLst>
        </p:spPr>
        <p:txBody>
          <a:bodyPr>
            <a:normAutofit lnSpcReduction="10000"/>
          </a:bodyPr>
          <a:lstStyle/>
          <a:p>
            <a:r>
              <a:rPr lang="en-GB" altLang="en-US" sz="2800" dirty="0">
                <a:effectLst/>
                <a:latin typeface="Arial" panose="020B0604020202020204" pitchFamily="34" charset="0"/>
                <a:cs typeface="Arial" panose="020B0604020202020204" pitchFamily="34" charset="0"/>
              </a:rPr>
              <a:t>Does X cause more change in Y than does Z?</a:t>
            </a:r>
          </a:p>
          <a:p>
            <a:pPr>
              <a:buFont typeface="Wingdings" panose="05000000000000000000" pitchFamily="2" charset="2"/>
              <a:buNone/>
            </a:pPr>
            <a:r>
              <a:rPr lang="en-GB" altLang="en-US" sz="2800" dirty="0">
                <a:effectLst/>
                <a:latin typeface="Arial" panose="020B0604020202020204" pitchFamily="34" charset="0"/>
                <a:cs typeface="Arial" panose="020B0604020202020204" pitchFamily="34" charset="0"/>
              </a:rPr>
              <a:t>• Examples</a:t>
            </a:r>
          </a:p>
          <a:p>
            <a:pPr>
              <a:buFont typeface="Wingdings" panose="05000000000000000000" pitchFamily="2" charset="2"/>
              <a:buNone/>
            </a:pPr>
            <a:r>
              <a:rPr lang="en-GB" altLang="en-US" sz="2800" dirty="0">
                <a:effectLst/>
                <a:latin typeface="Arial" panose="020B0604020202020204" pitchFamily="34" charset="0"/>
                <a:cs typeface="Arial" panose="020B0604020202020204" pitchFamily="34" charset="0"/>
              </a:rPr>
              <a:t>– Is aerobic exercise better than problem solving exercises at enhancing cognitive performance of older adult?</a:t>
            </a:r>
          </a:p>
          <a:p>
            <a:r>
              <a:rPr lang="en-GB" altLang="en-US" sz="2800" dirty="0">
                <a:effectLst/>
                <a:latin typeface="Arial" panose="020B0604020202020204" pitchFamily="34" charset="0"/>
                <a:cs typeface="Arial" panose="020B0604020202020204" pitchFamily="34" charset="0"/>
              </a:rPr>
              <a:t>Effects of X are compared with a rival treatment (Z) not simply absence of treatment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EA13FEF9-F563-5684-9F4F-62B5CF2D11AA}"/>
              </a:ext>
            </a:extLst>
          </p:cNvPr>
          <p:cNvSpPr>
            <a:spLocks noGrp="1" noChangeArrowheads="1"/>
          </p:cNvSpPr>
          <p:nvPr>
            <p:ph type="title"/>
          </p:nvPr>
        </p:nvSpPr>
        <p:spPr>
          <a:noFill/>
          <a:extLst>
            <a:ext uri="{909E8E84-426E-40DD-AFC4-6F175D3DCCD1}">
              <a14:hiddenFill xmlns:a14="http://schemas.microsoft.com/office/drawing/2010/main">
                <a:solidFill>
                  <a:srgbClr val="FFFFFF"/>
                </a:solidFill>
              </a14:hiddenFill>
            </a:ext>
          </a:extLst>
        </p:spPr>
        <p:txBody>
          <a:bodyPr/>
          <a:lstStyle/>
          <a:p>
            <a:r>
              <a:rPr lang="en-GB" altLang="en-US" sz="4000">
                <a:effectLst/>
              </a:rPr>
              <a:t>Causality-Comparative Interaction Questions</a:t>
            </a:r>
          </a:p>
        </p:txBody>
      </p:sp>
      <p:sp>
        <p:nvSpPr>
          <p:cNvPr id="23555" name="Rectangle 3">
            <a:extLst>
              <a:ext uri="{FF2B5EF4-FFF2-40B4-BE49-F238E27FC236}">
                <a16:creationId xmlns:a16="http://schemas.microsoft.com/office/drawing/2014/main" id="{1568CD8E-4F6D-CD83-6120-DDF1583EDCEC}"/>
              </a:ext>
            </a:extLst>
          </p:cNvPr>
          <p:cNvSpPr>
            <a:spLocks noGrp="1" noChangeArrowheads="1"/>
          </p:cNvSpPr>
          <p:nvPr>
            <p:ph idx="1"/>
          </p:nvPr>
        </p:nvSpPr>
        <p:spPr>
          <a:noFill/>
          <a:extLst>
            <a:ext uri="{909E8E84-426E-40DD-AFC4-6F175D3DCCD1}">
              <a14:hiddenFill xmlns:a14="http://schemas.microsoft.com/office/drawing/2010/main">
                <a:solidFill>
                  <a:srgbClr val="FFFFFF"/>
                </a:solidFill>
              </a14:hiddenFill>
            </a:ext>
          </a:extLst>
        </p:spPr>
        <p:txBody>
          <a:bodyPr>
            <a:normAutofit fontScale="92500"/>
          </a:bodyPr>
          <a:lstStyle/>
          <a:p>
            <a:r>
              <a:rPr lang="en-GB" altLang="en-US" sz="2800" dirty="0">
                <a:effectLst/>
                <a:latin typeface="Arial" panose="020B0604020202020204" pitchFamily="34" charset="0"/>
                <a:cs typeface="Arial" panose="020B0604020202020204" pitchFamily="34" charset="0"/>
              </a:rPr>
              <a:t>Does X cause more change in Y than does Z under certain conditions but not under other conditions?</a:t>
            </a:r>
          </a:p>
          <a:p>
            <a:pPr>
              <a:buFont typeface="Wingdings" panose="05000000000000000000" pitchFamily="2" charset="2"/>
              <a:buNone/>
            </a:pPr>
            <a:r>
              <a:rPr lang="en-GB" altLang="en-US" sz="2800" dirty="0">
                <a:effectLst/>
                <a:latin typeface="Arial" panose="020B0604020202020204" pitchFamily="34" charset="0"/>
                <a:cs typeface="Arial" panose="020B0604020202020204" pitchFamily="34" charset="0"/>
              </a:rPr>
              <a:t>• Examples</a:t>
            </a:r>
          </a:p>
          <a:p>
            <a:pPr>
              <a:buFont typeface="Wingdings" panose="05000000000000000000" pitchFamily="2" charset="2"/>
              <a:buNone/>
            </a:pPr>
            <a:r>
              <a:rPr lang="en-GB" altLang="en-US" sz="2800" dirty="0">
                <a:effectLst/>
                <a:latin typeface="Arial" panose="020B0604020202020204" pitchFamily="34" charset="0"/>
                <a:cs typeface="Arial" panose="020B0604020202020204" pitchFamily="34" charset="0"/>
              </a:rPr>
              <a:t>– Does search load affect older adults more in visual search than in memory search?</a:t>
            </a:r>
          </a:p>
          <a:p>
            <a:r>
              <a:rPr lang="en-GB" altLang="en-US" sz="2800" dirty="0">
                <a:effectLst/>
                <a:latin typeface="Arial" panose="020B0604020202020204" pitchFamily="34" charset="0"/>
                <a:cs typeface="Arial" panose="020B0604020202020204" pitchFamily="34" charset="0"/>
              </a:rPr>
              <a:t>Can predict complex interactions in data</a:t>
            </a:r>
          </a:p>
          <a:p>
            <a:r>
              <a:rPr lang="en-GB" altLang="en-US" sz="2800" dirty="0">
                <a:effectLst/>
                <a:latin typeface="Arial" panose="020B0604020202020204" pitchFamily="34" charset="0"/>
                <a:cs typeface="Arial" panose="020B0604020202020204" pitchFamily="34" charset="0"/>
              </a:rPr>
              <a:t>Multiple IVs allow complex interaction questions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EB58B7CB-FC7B-D452-2C06-EAD0FBACB7D0}"/>
              </a:ext>
            </a:extLst>
          </p:cNvPr>
          <p:cNvSpPr>
            <a:spLocks noGrp="1" noChangeArrowheads="1"/>
          </p:cNvSpPr>
          <p:nvPr>
            <p:ph type="title"/>
          </p:nvPr>
        </p:nvSpPr>
        <p:spPr>
          <a:noFill/>
          <a:extLst>
            <a:ext uri="{909E8E84-426E-40DD-AFC4-6F175D3DCCD1}">
              <a14:hiddenFill xmlns:a14="http://schemas.microsoft.com/office/drawing/2010/main">
                <a:solidFill>
                  <a:srgbClr val="FFFFFF"/>
                </a:solidFill>
              </a14:hiddenFill>
            </a:ext>
          </a:extLst>
        </p:spPr>
        <p:txBody>
          <a:bodyPr/>
          <a:lstStyle/>
          <a:p>
            <a:r>
              <a:rPr lang="en-GB" altLang="en-US" sz="4000">
                <a:effectLst/>
              </a:rPr>
              <a:t>Research Questions</a:t>
            </a:r>
          </a:p>
        </p:txBody>
      </p:sp>
      <p:sp>
        <p:nvSpPr>
          <p:cNvPr id="24579" name="Rectangle 3">
            <a:extLst>
              <a:ext uri="{FF2B5EF4-FFF2-40B4-BE49-F238E27FC236}">
                <a16:creationId xmlns:a16="http://schemas.microsoft.com/office/drawing/2014/main" id="{A56E850A-61C0-E2F1-F148-77731876779A}"/>
              </a:ext>
            </a:extLst>
          </p:cNvPr>
          <p:cNvSpPr>
            <a:spLocks noGrp="1" noChangeArrowheads="1"/>
          </p:cNvSpPr>
          <p:nvPr>
            <p:ph idx="1"/>
          </p:nvPr>
        </p:nvSpPr>
        <p:spPr>
          <a:noFill/>
          <a:extLst>
            <a:ext uri="{909E8E84-426E-40DD-AFC4-6F175D3DCCD1}">
              <a14:hiddenFill xmlns:a14="http://schemas.microsoft.com/office/drawing/2010/main">
                <a:solidFill>
                  <a:srgbClr val="FFFFFF"/>
                </a:solidFill>
              </a14:hiddenFill>
            </a:ext>
          </a:extLst>
        </p:spPr>
        <p:txBody>
          <a:bodyPr>
            <a:normAutofit fontScale="92500" lnSpcReduction="20000"/>
          </a:bodyPr>
          <a:lstStyle/>
          <a:p>
            <a:r>
              <a:rPr lang="en-GB" altLang="en-US" sz="2800" b="1" dirty="0">
                <a:effectLst/>
                <a:latin typeface="Arial" panose="020B0604020202020204" pitchFamily="34" charset="0"/>
                <a:cs typeface="Arial" panose="020B0604020202020204" pitchFamily="34" charset="0"/>
              </a:rPr>
              <a:t>Developing Research Questions by brainstorming</a:t>
            </a:r>
          </a:p>
          <a:p>
            <a:pPr>
              <a:buFont typeface="Wingdings" panose="05000000000000000000" pitchFamily="2" charset="2"/>
              <a:buNone/>
            </a:pPr>
            <a:r>
              <a:rPr lang="en-GB" altLang="en-US" sz="2800" dirty="0">
                <a:effectLst/>
                <a:latin typeface="Arial" panose="020B0604020202020204" pitchFamily="34" charset="0"/>
                <a:cs typeface="Arial" panose="020B0604020202020204" pitchFamily="34" charset="0"/>
              </a:rPr>
              <a:t>Increasingly breaking down the general topic idea into a series of sub-options</a:t>
            </a:r>
          </a:p>
          <a:p>
            <a:r>
              <a:rPr lang="en-GB" altLang="en-US" sz="2800" b="1" dirty="0">
                <a:effectLst/>
                <a:latin typeface="Arial" panose="020B0604020202020204" pitchFamily="34" charset="0"/>
                <a:cs typeface="Arial" panose="020B0604020202020204" pitchFamily="34" charset="0"/>
              </a:rPr>
              <a:t>Iterative development of Research Questions</a:t>
            </a:r>
          </a:p>
          <a:p>
            <a:pPr>
              <a:buFont typeface="Wingdings" panose="05000000000000000000" pitchFamily="2" charset="2"/>
              <a:buNone/>
            </a:pPr>
            <a:r>
              <a:rPr lang="en-GB" altLang="en-US" sz="2800" dirty="0">
                <a:effectLst/>
                <a:latin typeface="Arial" panose="020B0604020202020204" pitchFamily="34" charset="0"/>
                <a:cs typeface="Arial" panose="020B0604020202020204" pitchFamily="34" charset="0"/>
              </a:rPr>
              <a:t>Start with one question</a:t>
            </a:r>
          </a:p>
          <a:p>
            <a:pPr>
              <a:buFont typeface="Wingdings" panose="05000000000000000000" pitchFamily="2" charset="2"/>
              <a:buNone/>
            </a:pPr>
            <a:r>
              <a:rPr lang="en-GB" altLang="en-US" sz="2800" dirty="0">
                <a:effectLst/>
                <a:latin typeface="Arial" panose="020B0604020202020204" pitchFamily="34" charset="0"/>
                <a:cs typeface="Arial" panose="020B0604020202020204" pitchFamily="34" charset="0"/>
              </a:rPr>
              <a:t>Use an inventive dialogue to move this on</a:t>
            </a:r>
          </a:p>
          <a:p>
            <a:pPr>
              <a:buFont typeface="Wingdings" panose="05000000000000000000" pitchFamily="2" charset="2"/>
              <a:buNone/>
            </a:pPr>
            <a:r>
              <a:rPr lang="en-GB" altLang="en-US" sz="2800" dirty="0">
                <a:effectLst/>
                <a:latin typeface="Arial" panose="020B0604020202020204" pitchFamily="34" charset="0"/>
                <a:cs typeface="Arial" panose="020B0604020202020204" pitchFamily="34" charset="0"/>
              </a:rPr>
              <a:t>Ask yourself questions about the question and about the words in the question</a:t>
            </a:r>
          </a:p>
          <a:p>
            <a:pPr>
              <a:buFont typeface="Wingdings" panose="05000000000000000000" pitchFamily="2" charset="2"/>
              <a:buNone/>
            </a:pPr>
            <a:endParaRPr lang="en-GB" altLang="en-US" sz="2800" dirty="0">
              <a:effectLst/>
              <a:latin typeface="Arial" panose="020B0604020202020204" pitchFamily="34" charset="0"/>
              <a:cs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ACB5381A-0559-01B7-CD96-FAE7D4783CBB}"/>
              </a:ext>
            </a:extLst>
          </p:cNvPr>
          <p:cNvSpPr>
            <a:spLocks noGrp="1" noChangeArrowheads="1"/>
          </p:cNvSpPr>
          <p:nvPr>
            <p:ph type="title"/>
          </p:nvPr>
        </p:nvSpPr>
        <p:spPr>
          <a:noFill/>
          <a:extLst>
            <a:ext uri="{909E8E84-426E-40DD-AFC4-6F175D3DCCD1}">
              <a14:hiddenFill xmlns:a14="http://schemas.microsoft.com/office/drawing/2010/main">
                <a:solidFill>
                  <a:srgbClr val="FFFFFF"/>
                </a:solidFill>
              </a14:hiddenFill>
            </a:ext>
          </a:extLst>
        </p:spPr>
        <p:txBody>
          <a:bodyPr/>
          <a:lstStyle/>
          <a:p>
            <a:r>
              <a:rPr lang="en-GB" altLang="en-US" sz="4000">
                <a:effectLst/>
              </a:rPr>
              <a:t>Research Questions</a:t>
            </a:r>
          </a:p>
        </p:txBody>
      </p:sp>
      <p:sp>
        <p:nvSpPr>
          <p:cNvPr id="25603" name="Rectangle 3">
            <a:extLst>
              <a:ext uri="{FF2B5EF4-FFF2-40B4-BE49-F238E27FC236}">
                <a16:creationId xmlns:a16="http://schemas.microsoft.com/office/drawing/2014/main" id="{90861AEC-08A7-921C-D04C-807802B79DB2}"/>
              </a:ext>
            </a:extLst>
          </p:cNvPr>
          <p:cNvSpPr>
            <a:spLocks noGrp="1" noChangeArrowheads="1"/>
          </p:cNvSpPr>
          <p:nvPr>
            <p:ph idx="1"/>
          </p:nvPr>
        </p:nvSpPr>
        <p:spPr>
          <a:xfrm>
            <a:off x="827700" y="2052925"/>
            <a:ext cx="7560724" cy="4195481"/>
          </a:xfrm>
          <a:noFill/>
          <a:extLst>
            <a:ext uri="{909E8E84-426E-40DD-AFC4-6F175D3DCCD1}">
              <a14:hiddenFill xmlns:a14="http://schemas.microsoft.com/office/drawing/2010/main">
                <a:solidFill>
                  <a:srgbClr val="FFFFFF"/>
                </a:solidFill>
              </a14:hiddenFill>
            </a:ext>
          </a:extLst>
        </p:spPr>
        <p:txBody>
          <a:bodyPr>
            <a:noAutofit/>
          </a:bodyPr>
          <a:lstStyle/>
          <a:p>
            <a:pPr>
              <a:lnSpc>
                <a:spcPct val="80000"/>
              </a:lnSpc>
              <a:buFont typeface="Wingdings" panose="05000000000000000000" pitchFamily="2" charset="2"/>
              <a:buNone/>
            </a:pPr>
            <a:r>
              <a:rPr lang="en-GB" altLang="en-US" sz="2600" b="1" dirty="0">
                <a:effectLst/>
                <a:latin typeface="Arial" panose="020B0604020202020204" pitchFamily="34" charset="0"/>
                <a:cs typeface="Arial" panose="020B0604020202020204" pitchFamily="34" charset="0"/>
              </a:rPr>
              <a:t>Evaluating your research question</a:t>
            </a:r>
          </a:p>
          <a:p>
            <a:pPr>
              <a:lnSpc>
                <a:spcPct val="80000"/>
              </a:lnSpc>
            </a:pPr>
            <a:r>
              <a:rPr lang="en-GB" altLang="en-US" sz="2600" dirty="0">
                <a:effectLst/>
                <a:latin typeface="Arial" panose="020B0604020202020204" pitchFamily="34" charset="0"/>
                <a:cs typeface="Arial" panose="020B0604020202020204" pitchFamily="34" charset="0"/>
              </a:rPr>
              <a:t>Is the question easily and fully researchable?</a:t>
            </a:r>
          </a:p>
          <a:p>
            <a:pPr>
              <a:lnSpc>
                <a:spcPct val="80000"/>
              </a:lnSpc>
            </a:pPr>
            <a:r>
              <a:rPr lang="en-GB" altLang="en-US" sz="2600" dirty="0">
                <a:effectLst/>
                <a:latin typeface="Arial" panose="020B0604020202020204" pitchFamily="34" charset="0"/>
                <a:cs typeface="Arial" panose="020B0604020202020204" pitchFamily="34" charset="0"/>
              </a:rPr>
              <a:t>What type of information do I need to answer the research question?</a:t>
            </a:r>
          </a:p>
          <a:p>
            <a:pPr>
              <a:lnSpc>
                <a:spcPct val="80000"/>
              </a:lnSpc>
            </a:pPr>
            <a:r>
              <a:rPr lang="en-GB" altLang="en-US" sz="2600" dirty="0">
                <a:effectLst/>
                <a:latin typeface="Arial" panose="020B0604020202020204" pitchFamily="34" charset="0"/>
                <a:cs typeface="Arial" panose="020B0604020202020204" pitchFamily="34" charset="0"/>
              </a:rPr>
              <a:t>Is the scope of this information reasonable?</a:t>
            </a:r>
          </a:p>
          <a:p>
            <a:pPr>
              <a:lnSpc>
                <a:spcPct val="80000"/>
              </a:lnSpc>
            </a:pPr>
            <a:r>
              <a:rPr lang="en-GB" altLang="en-US" sz="2600" dirty="0">
                <a:effectLst/>
                <a:latin typeface="Arial" panose="020B0604020202020204" pitchFamily="34" charset="0"/>
                <a:cs typeface="Arial" panose="020B0604020202020204" pitchFamily="34" charset="0"/>
              </a:rPr>
              <a:t>Given the type and scope of the information that I need, is my question too broad, too narrow, or about right?</a:t>
            </a:r>
          </a:p>
          <a:p>
            <a:pPr>
              <a:lnSpc>
                <a:spcPct val="80000"/>
              </a:lnSpc>
            </a:pPr>
            <a:r>
              <a:rPr lang="en-GB" altLang="en-US" sz="2600" dirty="0">
                <a:effectLst/>
                <a:latin typeface="Arial" panose="020B0604020202020204" pitchFamily="34" charset="0"/>
                <a:cs typeface="Arial" panose="020B0604020202020204" pitchFamily="34" charset="0"/>
              </a:rPr>
              <a:t>What sources will have the type of information that I need to answer the research question?</a:t>
            </a:r>
          </a:p>
          <a:p>
            <a:pPr>
              <a:lnSpc>
                <a:spcPct val="80000"/>
              </a:lnSpc>
            </a:pPr>
            <a:r>
              <a:rPr lang="en-GB" altLang="en-US" sz="2600" dirty="0">
                <a:effectLst/>
                <a:latin typeface="Arial" panose="020B0604020202020204" pitchFamily="34" charset="0"/>
                <a:cs typeface="Arial" panose="020B0604020202020204" pitchFamily="34" charset="0"/>
              </a:rPr>
              <a:t>Can I access these sources?</a:t>
            </a:r>
          </a:p>
          <a:p>
            <a:pPr>
              <a:lnSpc>
                <a:spcPct val="80000"/>
              </a:lnSpc>
              <a:buFont typeface="Wingdings" panose="05000000000000000000" pitchFamily="2" charset="2"/>
              <a:buNone/>
            </a:pPr>
            <a:endParaRPr lang="en-GB" altLang="en-US" sz="2600" dirty="0">
              <a:effectLst/>
              <a:latin typeface="Arial" panose="020B0604020202020204" pitchFamily="34" charset="0"/>
              <a:cs typeface="Arial" panose="020B0604020202020204" pitchFamily="34"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0</TotalTime>
  <Words>1262</Words>
  <Application>Microsoft Office PowerPoint</Application>
  <PresentationFormat>On-screen Show (4:3)</PresentationFormat>
  <Paragraphs>99</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Verdana</vt:lpstr>
      <vt:lpstr>Arial</vt:lpstr>
      <vt:lpstr>Wingdings</vt:lpstr>
      <vt:lpstr>Calibri</vt:lpstr>
      <vt:lpstr>Ion</vt:lpstr>
      <vt:lpstr>Research Methods </vt:lpstr>
      <vt:lpstr>Learning outcomes</vt:lpstr>
      <vt:lpstr>Research Questions</vt:lpstr>
      <vt:lpstr>Existence Questions</vt:lpstr>
      <vt:lpstr>Description/Classification Questions I</vt:lpstr>
      <vt:lpstr>Description/Classification Questions II</vt:lpstr>
      <vt:lpstr>Composition Questions</vt:lpstr>
      <vt:lpstr>Relationship Questions</vt:lpstr>
      <vt:lpstr>Descriptive – Comparative Questions </vt:lpstr>
      <vt:lpstr>Causality Questions</vt:lpstr>
      <vt:lpstr>Causality Comparative Questions</vt:lpstr>
      <vt:lpstr>Causality-Comparative Interaction Questions</vt:lpstr>
      <vt:lpstr>Research Questions</vt:lpstr>
      <vt:lpstr>Research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Exploring Research</dc:title>
  <dc:creator>RM</dc:creator>
  <cp:lastModifiedBy>Roisin Mullins</cp:lastModifiedBy>
  <cp:revision>18</cp:revision>
  <dcterms:created xsi:type="dcterms:W3CDTF">2008-07-18T12:25:05Z</dcterms:created>
  <dcterms:modified xsi:type="dcterms:W3CDTF">2023-10-19T17:21:14Z</dcterms:modified>
</cp:coreProperties>
</file>