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71" r:id="rId6"/>
    <p:sldMasterId id="2147483679" r:id="rId7"/>
    <p:sldMasterId id="2147483682" r:id="rId8"/>
    <p:sldMasterId id="2147483686" r:id="rId9"/>
    <p:sldMasterId id="2147483690" r:id="rId10"/>
  </p:sldMasterIdLst>
  <p:notesMasterIdLst>
    <p:notesMasterId r:id="rId76"/>
  </p:notesMasterIdLst>
  <p:handoutMasterIdLst>
    <p:handoutMasterId r:id="rId77"/>
  </p:handoutMasterIdLst>
  <p:sldIdLst>
    <p:sldId id="333" r:id="rId11"/>
    <p:sldId id="334" r:id="rId12"/>
    <p:sldId id="335" r:id="rId13"/>
    <p:sldId id="336" r:id="rId14"/>
    <p:sldId id="337" r:id="rId15"/>
    <p:sldId id="259" r:id="rId16"/>
    <p:sldId id="261" r:id="rId17"/>
    <p:sldId id="262" r:id="rId18"/>
    <p:sldId id="263" r:id="rId19"/>
    <p:sldId id="264" r:id="rId20"/>
    <p:sldId id="265" r:id="rId21"/>
    <p:sldId id="266" r:id="rId22"/>
    <p:sldId id="267" r:id="rId23"/>
    <p:sldId id="268" r:id="rId24"/>
    <p:sldId id="269" r:id="rId25"/>
    <p:sldId id="270" r:id="rId26"/>
    <p:sldId id="271" r:id="rId27"/>
    <p:sldId id="273" r:id="rId28"/>
    <p:sldId id="257" r:id="rId29"/>
    <p:sldId id="307" r:id="rId30"/>
    <p:sldId id="298" r:id="rId31"/>
    <p:sldId id="299" r:id="rId32"/>
    <p:sldId id="258" r:id="rId33"/>
    <p:sldId id="308" r:id="rId34"/>
    <p:sldId id="260" r:id="rId35"/>
    <p:sldId id="315" r:id="rId36"/>
    <p:sldId id="316" r:id="rId37"/>
    <p:sldId id="319" r:id="rId38"/>
    <p:sldId id="317" r:id="rId39"/>
    <p:sldId id="320" r:id="rId40"/>
    <p:sldId id="332" r:id="rId41"/>
    <p:sldId id="321" r:id="rId42"/>
    <p:sldId id="318" r:id="rId43"/>
    <p:sldId id="306" r:id="rId44"/>
    <p:sldId id="292" r:id="rId45"/>
    <p:sldId id="322" r:id="rId46"/>
    <p:sldId id="309" r:id="rId47"/>
    <p:sldId id="312" r:id="rId48"/>
    <p:sldId id="295" r:id="rId49"/>
    <p:sldId id="274" r:id="rId50"/>
    <p:sldId id="323" r:id="rId51"/>
    <p:sldId id="324" r:id="rId52"/>
    <p:sldId id="325" r:id="rId53"/>
    <p:sldId id="326" r:id="rId54"/>
    <p:sldId id="301" r:id="rId55"/>
    <p:sldId id="302" r:id="rId56"/>
    <p:sldId id="300" r:id="rId57"/>
    <p:sldId id="327" r:id="rId58"/>
    <p:sldId id="328" r:id="rId59"/>
    <p:sldId id="272" r:id="rId60"/>
    <p:sldId id="329" r:id="rId61"/>
    <p:sldId id="277" r:id="rId62"/>
    <p:sldId id="278" r:id="rId63"/>
    <p:sldId id="279" r:id="rId64"/>
    <p:sldId id="280" r:id="rId65"/>
    <p:sldId id="281" r:id="rId66"/>
    <p:sldId id="285" r:id="rId67"/>
    <p:sldId id="282" r:id="rId68"/>
    <p:sldId id="283" r:id="rId69"/>
    <p:sldId id="287" r:id="rId70"/>
    <p:sldId id="289" r:id="rId71"/>
    <p:sldId id="291" r:id="rId72"/>
    <p:sldId id="330" r:id="rId73"/>
    <p:sldId id="331" r:id="rId74"/>
    <p:sldId id="275"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2A6F54-3B97-4EC7-BF13-ED2CC32B1F0E}" v="6" dt="2024-12-02T14:56:01.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111" d="100"/>
          <a:sy n="111" d="100"/>
        </p:scale>
        <p:origin x="594"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6.xml"/><Relationship Id="rId21" Type="http://schemas.openxmlformats.org/officeDocument/2006/relationships/slide" Target="slides/slide11.xml"/><Relationship Id="rId42" Type="http://schemas.openxmlformats.org/officeDocument/2006/relationships/slide" Target="slides/slide32.xml"/><Relationship Id="rId47" Type="http://schemas.openxmlformats.org/officeDocument/2006/relationships/slide" Target="slides/slide37.xml"/><Relationship Id="rId63" Type="http://schemas.openxmlformats.org/officeDocument/2006/relationships/slide" Target="slides/slide53.xml"/><Relationship Id="rId68" Type="http://schemas.openxmlformats.org/officeDocument/2006/relationships/slide" Target="slides/slide58.xml"/><Relationship Id="rId16" Type="http://schemas.openxmlformats.org/officeDocument/2006/relationships/slide" Target="slides/slide6.xml"/><Relationship Id="rId11" Type="http://schemas.openxmlformats.org/officeDocument/2006/relationships/slide" Target="slides/slide1.xml"/><Relationship Id="rId32" Type="http://schemas.openxmlformats.org/officeDocument/2006/relationships/slide" Target="slides/slide22.xml"/><Relationship Id="rId37" Type="http://schemas.openxmlformats.org/officeDocument/2006/relationships/slide" Target="slides/slide27.xml"/><Relationship Id="rId53" Type="http://schemas.openxmlformats.org/officeDocument/2006/relationships/slide" Target="slides/slide43.xml"/><Relationship Id="rId58" Type="http://schemas.openxmlformats.org/officeDocument/2006/relationships/slide" Target="slides/slide48.xml"/><Relationship Id="rId74" Type="http://schemas.openxmlformats.org/officeDocument/2006/relationships/slide" Target="slides/slide64.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51.xml"/><Relationship Id="rId82" Type="http://schemas.microsoft.com/office/2015/10/relationships/revisionInfo" Target="revisionInfo.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64" Type="http://schemas.openxmlformats.org/officeDocument/2006/relationships/slide" Target="slides/slide54.xml"/><Relationship Id="rId69" Type="http://schemas.openxmlformats.org/officeDocument/2006/relationships/slide" Target="slides/slide59.xml"/><Relationship Id="rId77"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41.xml"/><Relationship Id="rId72" Type="http://schemas.openxmlformats.org/officeDocument/2006/relationships/slide" Target="slides/slide62.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slide" Target="slides/slide49.xml"/><Relationship Id="rId67" Type="http://schemas.openxmlformats.org/officeDocument/2006/relationships/slide" Target="slides/slide57.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openxmlformats.org/officeDocument/2006/relationships/slide" Target="slides/slide52.xml"/><Relationship Id="rId70" Type="http://schemas.openxmlformats.org/officeDocument/2006/relationships/slide" Target="slides/slide60.xml"/><Relationship Id="rId75" Type="http://schemas.openxmlformats.org/officeDocument/2006/relationships/slide" Target="slides/slide6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slide" Target="slides/slide47.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slide" Target="slides/slide50.xml"/><Relationship Id="rId65" Type="http://schemas.openxmlformats.org/officeDocument/2006/relationships/slide" Target="slides/slide55.xml"/><Relationship Id="rId73" Type="http://schemas.openxmlformats.org/officeDocument/2006/relationships/slide" Target="slides/slide63.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3.xml"/><Relationship Id="rId18" Type="http://schemas.openxmlformats.org/officeDocument/2006/relationships/slide" Target="slides/slide8.xml"/><Relationship Id="rId39" Type="http://schemas.openxmlformats.org/officeDocument/2006/relationships/slide" Target="slides/slide29.xml"/><Relationship Id="rId34" Type="http://schemas.openxmlformats.org/officeDocument/2006/relationships/slide" Target="slides/slide24.xml"/><Relationship Id="rId50" Type="http://schemas.openxmlformats.org/officeDocument/2006/relationships/slide" Target="slides/slide40.xml"/><Relationship Id="rId55" Type="http://schemas.openxmlformats.org/officeDocument/2006/relationships/slide" Target="slides/slide45.xml"/><Relationship Id="rId76" Type="http://schemas.openxmlformats.org/officeDocument/2006/relationships/notesMaster" Target="notesMasters/notesMaster1.xml"/><Relationship Id="rId7" Type="http://schemas.openxmlformats.org/officeDocument/2006/relationships/slideMaster" Target="slideMasters/slideMaster4.xml"/><Relationship Id="rId71" Type="http://schemas.openxmlformats.org/officeDocument/2006/relationships/slide" Target="slides/slide61.xml"/><Relationship Id="rId2" Type="http://schemas.openxmlformats.org/officeDocument/2006/relationships/customXml" Target="../customXml/item2.xml"/><Relationship Id="rId29" Type="http://schemas.openxmlformats.org/officeDocument/2006/relationships/slide" Target="slides/slide19.xml"/><Relationship Id="rId24" Type="http://schemas.openxmlformats.org/officeDocument/2006/relationships/slide" Target="slides/slide14.xml"/><Relationship Id="rId40" Type="http://schemas.openxmlformats.org/officeDocument/2006/relationships/slide" Target="slides/slide30.xml"/><Relationship Id="rId45" Type="http://schemas.openxmlformats.org/officeDocument/2006/relationships/slide" Target="slides/slide35.xml"/><Relationship Id="rId66"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0EFADA-ACB3-47B5-B6FD-B29862D968CC}" type="datetimeFigureOut">
              <a:rPr lang="en-GB" smtClean="0"/>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66FFE7-3B3A-46D3-86A7-B1C94082534E}" type="slidenum">
              <a:rPr lang="en-GB" smtClean="0"/>
              <a:t>‹#›</a:t>
            </a:fld>
            <a:endParaRPr lang="en-GB"/>
          </a:p>
        </p:txBody>
      </p:sp>
    </p:spTree>
    <p:extLst>
      <p:ext uri="{BB962C8B-B14F-4D97-AF65-F5344CB8AC3E}">
        <p14:creationId xmlns:p14="http://schemas.microsoft.com/office/powerpoint/2010/main" val="3578763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19</a:t>
            </a:fld>
            <a:endParaRPr lang="en-GB"/>
          </a:p>
        </p:txBody>
      </p:sp>
    </p:spTree>
    <p:extLst>
      <p:ext uri="{BB962C8B-B14F-4D97-AF65-F5344CB8AC3E}">
        <p14:creationId xmlns:p14="http://schemas.microsoft.com/office/powerpoint/2010/main" val="3462906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89194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52304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0233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9168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46832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7434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337096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280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025929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618698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88987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79215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46787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809881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15603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81662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4739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489786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566203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471486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600458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4658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588560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434193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846015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794124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33430502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8332077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42224588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860355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5466723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220955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8.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5.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02/12/2024</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1172679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38117146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78353042"/>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24534876"/>
      </p:ext>
    </p:extLst>
  </p:cSld>
  <p:clrMap bg1="lt1" tx1="dk1" bg2="lt2" tx2="dk2" accent1="accent1" accent2="accent2" accent3="accent3" accent4="accent4" accent5="accent5" accent6="accent6" hlink="hlink" folHlink="folHlink"/>
  <p:sldLayoutIdLst>
    <p:sldLayoutId id="2147483680" r:id="rId1"/>
    <p:sldLayoutId id="214748368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2070962"/>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6431884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7074144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19.xml"/><Relationship Id="rId1" Type="http://schemas.openxmlformats.org/officeDocument/2006/relationships/video" Target="https://www.youtube.com/embed/Sz3RPZeqGFk?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9.xml"/></Relationships>
</file>

<file path=ppt/slides/_rels/slide55.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9.xml"/></Relationships>
</file>

<file path=ppt/slides/_rels/slide5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9.xml"/></Relationships>
</file>

<file path=ppt/slides/_rels/slide5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9.xml"/></Relationships>
</file>

<file path=ppt/slides/_rels/slide6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9.xml"/></Relationships>
</file>

<file path=ppt/slides/_rels/slide6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9.xml"/></Relationships>
</file>

<file path=ppt/slides/_rels/slide6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9.xml"/></Relationships>
</file>

<file path=ppt/slides/_rels/slide63.xml.rels><?xml version="1.0" encoding="UTF-8" standalone="yes"?>
<Relationships xmlns="http://schemas.openxmlformats.org/package/2006/relationships"><Relationship Id="rId8" Type="http://schemas.openxmlformats.org/officeDocument/2006/relationships/hyperlink" Target="http://www.bbc.co.uk/news/health-30990913" TargetMode="External"/><Relationship Id="rId3" Type="http://schemas.openxmlformats.org/officeDocument/2006/relationships/hyperlink" Target="http://www.panicoa.org.uk/sites/default/files/CHOICE_final_report.pdf" TargetMode="External"/><Relationship Id="rId7" Type="http://schemas.openxmlformats.org/officeDocument/2006/relationships/hyperlink" Target="http://www.cpa.org.uk/ltc/older-people-vision-for-care-full.pdf" TargetMode="External"/><Relationship Id="rId2" Type="http://schemas.openxmlformats.org/officeDocument/2006/relationships/hyperlink" Target="http://theconversation.com/reducing-depression-in-nursing-homes-requires-more-than-just-antidepressants-38970" TargetMode="External"/><Relationship Id="rId1" Type="http://schemas.openxmlformats.org/officeDocument/2006/relationships/slideLayout" Target="../slideLayouts/slideLayout19.xml"/><Relationship Id="rId6" Type="http://schemas.openxmlformats.org/officeDocument/2006/relationships/hyperlink" Target="https://www.jrf.org.uk/report/costs-and-benefits-paying-all-lowest-paid-care-home-workers-uk-living-wage" TargetMode="External"/><Relationship Id="rId5" Type="http://schemas.openxmlformats.org/officeDocument/2006/relationships/hyperlink" Target="https://www.dictionary.com/e/gender-sexuality/positionality/" TargetMode="External"/><Relationship Id="rId4" Type="http://schemas.openxmlformats.org/officeDocument/2006/relationships/hyperlink" Target="http://www.cqc.org.uk/publications/major-report/state-care"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myhomelife.org.uk/good-practice/8-best-practice-themes/" TargetMode="External"/><Relationship Id="rId2" Type="http://schemas.openxmlformats.org/officeDocument/2006/relationships/hyperlink" Target="https://journals.sagepub.com/doi/full/10.1177/1609406919870075#articleCitationDownloadContainer" TargetMode="External"/><Relationship Id="rId1" Type="http://schemas.openxmlformats.org/officeDocument/2006/relationships/slideLayout" Target="../slideLayouts/slideLayout19.xml"/><Relationship Id="rId4" Type="http://schemas.openxmlformats.org/officeDocument/2006/relationships/hyperlink" Target="http://www.oxforddictionaries.com/definition/english/control"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6404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F633FD7-DDE5-FCEB-5882-B42999B83BF2}"/>
              </a:ext>
            </a:extLst>
          </p:cNvPr>
          <p:cNvSpPr>
            <a:spLocks noGrp="1"/>
          </p:cNvSpPr>
          <p:nvPr>
            <p:ph idx="1"/>
          </p:nvPr>
        </p:nvSpPr>
        <p:spPr/>
        <p:txBody>
          <a:bodyPr/>
          <a:lstStyle/>
          <a:p>
            <a:pPr marL="0" indent="0" algn="ctr">
              <a:buNone/>
            </a:pPr>
            <a:r>
              <a:rPr lang="en-GB" sz="4400" dirty="0">
                <a:solidFill>
                  <a:schemeClr val="bg1"/>
                </a:solidFill>
              </a:rPr>
              <a:t>ECAY6007</a:t>
            </a:r>
          </a:p>
          <a:p>
            <a:pPr marL="0" indent="0" algn="ctr">
              <a:buNone/>
            </a:pPr>
            <a:r>
              <a:rPr lang="en-GB" sz="4400" dirty="0">
                <a:solidFill>
                  <a:schemeClr val="bg1"/>
                </a:solidFill>
              </a:rPr>
              <a:t>Professional Practice in Advocacy: </a:t>
            </a:r>
          </a:p>
          <a:p>
            <a:pPr marL="0" indent="0" algn="ctr">
              <a:buNone/>
            </a:pPr>
            <a:r>
              <a:rPr lang="en-GB" sz="4400" dirty="0">
                <a:solidFill>
                  <a:schemeClr val="bg1"/>
                </a:solidFill>
              </a:rPr>
              <a:t>Tensions and Opportunities</a:t>
            </a:r>
          </a:p>
          <a:p>
            <a:pPr marL="0" indent="0" algn="ctr">
              <a:buNone/>
            </a:pPr>
            <a:endParaRPr lang="en-GB" dirty="0">
              <a:solidFill>
                <a:schemeClr val="bg1"/>
              </a:solidFill>
            </a:endParaRPr>
          </a:p>
        </p:txBody>
      </p:sp>
    </p:spTree>
    <p:extLst>
      <p:ext uri="{BB962C8B-B14F-4D97-AF65-F5344CB8AC3E}">
        <p14:creationId xmlns:p14="http://schemas.microsoft.com/office/powerpoint/2010/main" val="99386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2F20944-DA14-7724-79F0-8FC5AD6E8921}"/>
              </a:ext>
            </a:extLst>
          </p:cNvPr>
          <p:cNvSpPr txBox="1"/>
          <p:nvPr/>
        </p:nvSpPr>
        <p:spPr>
          <a:xfrm>
            <a:off x="191344" y="1628800"/>
            <a:ext cx="5472608" cy="1938992"/>
          </a:xfrm>
          <a:prstGeom prst="rect">
            <a:avLst/>
          </a:prstGeom>
          <a:noFill/>
        </p:spPr>
        <p:txBody>
          <a:bodyPr wrap="square" rtlCol="0">
            <a:spAutoFit/>
          </a:bodyPr>
          <a:lstStyle/>
          <a:p>
            <a:r>
              <a:rPr lang="en-GB" sz="2400" dirty="0">
                <a:solidFill>
                  <a:schemeClr val="bg1"/>
                </a:solidFill>
              </a:rPr>
              <a:t>Aims:</a:t>
            </a:r>
          </a:p>
          <a:p>
            <a:endParaRPr lang="en-GB" sz="2400" dirty="0">
              <a:solidFill>
                <a:schemeClr val="bg1"/>
              </a:solidFill>
            </a:endParaRPr>
          </a:p>
          <a:p>
            <a:r>
              <a:rPr lang="en-GB" sz="2400" dirty="0">
                <a:solidFill>
                  <a:schemeClr val="bg1"/>
                </a:solidFill>
              </a:rPr>
              <a:t>To identify legislation, codes, conducts and values associated with professional standards in advocacy work. </a:t>
            </a:r>
          </a:p>
        </p:txBody>
      </p:sp>
    </p:spTree>
    <p:extLst>
      <p:ext uri="{BB962C8B-B14F-4D97-AF65-F5344CB8AC3E}">
        <p14:creationId xmlns:p14="http://schemas.microsoft.com/office/powerpoint/2010/main" val="643670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F6584-40EB-1A6F-4C3B-1886292CAAFA}"/>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FB3457A-0326-D939-7852-5CD4BFAA8A0A}"/>
              </a:ext>
            </a:extLst>
          </p:cNvPr>
          <p:cNvSpPr txBox="1"/>
          <p:nvPr/>
        </p:nvSpPr>
        <p:spPr>
          <a:xfrm>
            <a:off x="407368" y="1268760"/>
            <a:ext cx="5472608" cy="4524315"/>
          </a:xfrm>
          <a:prstGeom prst="rect">
            <a:avLst/>
          </a:prstGeom>
          <a:noFill/>
        </p:spPr>
        <p:txBody>
          <a:bodyPr wrap="square" rtlCol="0">
            <a:spAutoFit/>
          </a:bodyPr>
          <a:lstStyle/>
          <a:p>
            <a:r>
              <a:rPr lang="en-GB" sz="1600" dirty="0">
                <a:solidFill>
                  <a:schemeClr val="bg1"/>
                </a:solidFill>
              </a:rPr>
              <a:t>Upon the successful completion of this module, the student should be able to: </a:t>
            </a:r>
          </a:p>
          <a:p>
            <a:endParaRPr lang="en-GB" sz="1600" dirty="0">
              <a:solidFill>
                <a:schemeClr val="bg1"/>
              </a:solidFill>
            </a:endParaRPr>
          </a:p>
          <a:p>
            <a:r>
              <a:rPr lang="en-GB" sz="1600" dirty="0">
                <a:solidFill>
                  <a:schemeClr val="bg1"/>
                </a:solidFill>
              </a:rPr>
              <a:t>• demonstrate a critical understanding of how management of personal behaviour/ interaction with others is influenced by legislation, codes, conducts and values associated with professional standards in advocacy work; </a:t>
            </a:r>
          </a:p>
          <a:p>
            <a:endParaRPr lang="en-GB" sz="1600" dirty="0">
              <a:solidFill>
                <a:schemeClr val="bg1"/>
              </a:solidFill>
            </a:endParaRPr>
          </a:p>
          <a:p>
            <a:r>
              <a:rPr lang="en-GB" sz="1600" dirty="0">
                <a:solidFill>
                  <a:schemeClr val="bg1"/>
                </a:solidFill>
              </a:rPr>
              <a:t>• identify and critically engage with appropriate standards relating to specific interest groups; </a:t>
            </a:r>
          </a:p>
          <a:p>
            <a:endParaRPr lang="en-GB" sz="1600" dirty="0">
              <a:solidFill>
                <a:schemeClr val="bg1"/>
              </a:solidFill>
            </a:endParaRPr>
          </a:p>
          <a:p>
            <a:r>
              <a:rPr lang="en-GB" sz="1600" dirty="0">
                <a:solidFill>
                  <a:schemeClr val="bg1"/>
                </a:solidFill>
              </a:rPr>
              <a:t>• explore interventions which support the voice of the individual; </a:t>
            </a:r>
          </a:p>
          <a:p>
            <a:endParaRPr lang="en-GB" sz="1600" dirty="0">
              <a:solidFill>
                <a:schemeClr val="bg1"/>
              </a:solidFill>
            </a:endParaRPr>
          </a:p>
          <a:p>
            <a:r>
              <a:rPr lang="en-GB" sz="1600" dirty="0">
                <a:solidFill>
                  <a:schemeClr val="bg1"/>
                </a:solidFill>
              </a:rPr>
              <a:t>• demonstrate a critical understanding of how current legislation establishes a framework of measures designed to maintain professional boundaries, professional practices and in the provision of effective advocacy services. </a:t>
            </a:r>
          </a:p>
        </p:txBody>
      </p:sp>
    </p:spTree>
    <p:extLst>
      <p:ext uri="{BB962C8B-B14F-4D97-AF65-F5344CB8AC3E}">
        <p14:creationId xmlns:p14="http://schemas.microsoft.com/office/powerpoint/2010/main" val="97714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869D4B7-CC15-BB4B-DAB2-37A36E7ECA5B}"/>
              </a:ext>
            </a:extLst>
          </p:cNvPr>
          <p:cNvSpPr>
            <a:spLocks noGrp="1"/>
          </p:cNvSpPr>
          <p:nvPr>
            <p:ph idx="1"/>
          </p:nvPr>
        </p:nvSpPr>
        <p:spPr>
          <a:xfrm>
            <a:off x="694048" y="2276872"/>
            <a:ext cx="10803903" cy="1799393"/>
          </a:xfrm>
        </p:spPr>
        <p:txBody>
          <a:bodyPr/>
          <a:lstStyle/>
          <a:p>
            <a:pPr marL="0" indent="0" algn="ctr">
              <a:buNone/>
            </a:pPr>
            <a:r>
              <a:rPr lang="en-GB" sz="4000" dirty="0">
                <a:solidFill>
                  <a:schemeClr val="bg1"/>
                </a:solidFill>
              </a:rPr>
              <a:t>Power and Empowerment</a:t>
            </a:r>
          </a:p>
        </p:txBody>
      </p:sp>
    </p:spTree>
    <p:extLst>
      <p:ext uri="{BB962C8B-B14F-4D97-AF65-F5344CB8AC3E}">
        <p14:creationId xmlns:p14="http://schemas.microsoft.com/office/powerpoint/2010/main" val="3042026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dirty="0"/>
              <a:t>Social Exclusion</a:t>
            </a:r>
          </a:p>
        </p:txBody>
      </p:sp>
      <p:sp>
        <p:nvSpPr>
          <p:cNvPr id="3075" name="Rectangle 3"/>
          <p:cNvSpPr>
            <a:spLocks noGrp="1" noChangeArrowheads="1"/>
          </p:cNvSpPr>
          <p:nvPr>
            <p:ph idx="1"/>
          </p:nvPr>
        </p:nvSpPr>
        <p:spPr/>
        <p:txBody>
          <a:bodyPr>
            <a:normAutofit/>
          </a:bodyPr>
          <a:lstStyle/>
          <a:p>
            <a:r>
              <a:rPr lang="en-GB" altLang="en-US" dirty="0"/>
              <a:t>The Social Exclusion Unit in 1997 defined social exclusion as 'a shorthand label for what can happen when individuals or areas suffer from a combination of linked problems such as unemployment, poor skills, low incomes, poor housing, high crime environments, bad health and family breakdown'. </a:t>
            </a:r>
          </a:p>
        </p:txBody>
      </p:sp>
      <p:sp>
        <p:nvSpPr>
          <p:cNvPr id="5" name="TextBox 4">
            <a:extLst>
              <a:ext uri="{FF2B5EF4-FFF2-40B4-BE49-F238E27FC236}">
                <a16:creationId xmlns:a16="http://schemas.microsoft.com/office/drawing/2014/main" id="{CA2266F4-03DC-7617-F74A-57DDCC0D48B2}"/>
              </a:ext>
            </a:extLst>
          </p:cNvPr>
          <p:cNvSpPr txBox="1"/>
          <p:nvPr/>
        </p:nvSpPr>
        <p:spPr>
          <a:xfrm>
            <a:off x="9624392" y="5166501"/>
            <a:ext cx="1679070" cy="369332"/>
          </a:xfrm>
          <a:prstGeom prst="rect">
            <a:avLst/>
          </a:prstGeom>
          <a:noFill/>
        </p:spPr>
        <p:txBody>
          <a:bodyPr wrap="square">
            <a:spAutoFit/>
          </a:bodyPr>
          <a:lstStyle/>
          <a:p>
            <a:r>
              <a:rPr lang="en-GB" altLang="en-US" dirty="0"/>
              <a:t>(SEU 1997)</a:t>
            </a:r>
            <a:endParaRPr lang="en-GB" dirty="0"/>
          </a:p>
        </p:txBody>
      </p:sp>
    </p:spTree>
    <p:extLst>
      <p:ext uri="{BB962C8B-B14F-4D97-AF65-F5344CB8AC3E}">
        <p14:creationId xmlns:p14="http://schemas.microsoft.com/office/powerpoint/2010/main" val="1595067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Power</a:t>
            </a:r>
          </a:p>
        </p:txBody>
      </p:sp>
      <p:sp>
        <p:nvSpPr>
          <p:cNvPr id="5123" name="Rectangle 3"/>
          <p:cNvSpPr>
            <a:spLocks noGrp="1" noChangeArrowheads="1"/>
          </p:cNvSpPr>
          <p:nvPr>
            <p:ph idx="1"/>
          </p:nvPr>
        </p:nvSpPr>
        <p:spPr/>
        <p:txBody>
          <a:bodyPr>
            <a:normAutofit/>
          </a:bodyPr>
          <a:lstStyle/>
          <a:p>
            <a:r>
              <a:rPr lang="en-GB" altLang="en-US" dirty="0"/>
              <a:t>Neil Thompson in his book Power and empowerment (Thompson, 2007) suggests that power is a term that is widely used but nonetheless very hard to pin down and that we will need to settle for a broader understanding of the term that takes account of different theoretical orientations towards it</a:t>
            </a:r>
          </a:p>
        </p:txBody>
      </p:sp>
      <p:sp>
        <p:nvSpPr>
          <p:cNvPr id="5" name="TextBox 4">
            <a:extLst>
              <a:ext uri="{FF2B5EF4-FFF2-40B4-BE49-F238E27FC236}">
                <a16:creationId xmlns:a16="http://schemas.microsoft.com/office/drawing/2014/main" id="{A107B7E8-9B82-591E-F734-F4B60AABDE79}"/>
              </a:ext>
            </a:extLst>
          </p:cNvPr>
          <p:cNvSpPr txBox="1"/>
          <p:nvPr/>
        </p:nvSpPr>
        <p:spPr>
          <a:xfrm>
            <a:off x="9480376" y="5277070"/>
            <a:ext cx="2471158" cy="369332"/>
          </a:xfrm>
          <a:prstGeom prst="rect">
            <a:avLst/>
          </a:prstGeom>
          <a:noFill/>
        </p:spPr>
        <p:txBody>
          <a:bodyPr wrap="square">
            <a:spAutoFit/>
          </a:bodyPr>
          <a:lstStyle/>
          <a:p>
            <a:r>
              <a:rPr lang="en-GB" altLang="en-US" dirty="0"/>
              <a:t>(Thompson, 2007: 4)</a:t>
            </a:r>
            <a:endParaRPr lang="en-GB" dirty="0"/>
          </a:p>
        </p:txBody>
      </p:sp>
    </p:spTree>
    <p:extLst>
      <p:ext uri="{BB962C8B-B14F-4D97-AF65-F5344CB8AC3E}">
        <p14:creationId xmlns:p14="http://schemas.microsoft.com/office/powerpoint/2010/main" val="1131659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Key Assumption</a:t>
            </a:r>
          </a:p>
        </p:txBody>
      </p:sp>
      <p:sp>
        <p:nvSpPr>
          <p:cNvPr id="6147" name="Rectangle 3"/>
          <p:cNvSpPr>
            <a:spLocks noGrp="1" noChangeArrowheads="1"/>
          </p:cNvSpPr>
          <p:nvPr>
            <p:ph idx="1"/>
          </p:nvPr>
        </p:nvSpPr>
        <p:spPr/>
        <p:txBody>
          <a:bodyPr/>
          <a:lstStyle/>
          <a:p>
            <a:endParaRPr lang="en-GB" altLang="en-US" dirty="0"/>
          </a:p>
          <a:p>
            <a:r>
              <a:rPr lang="en-GB" altLang="en-US" dirty="0"/>
              <a:t>The notion of Empowering practice is based on the idea that people are deficient or lacking in some form of social capital. </a:t>
            </a:r>
          </a:p>
        </p:txBody>
      </p:sp>
    </p:spTree>
    <p:extLst>
      <p:ext uri="{BB962C8B-B14F-4D97-AF65-F5344CB8AC3E}">
        <p14:creationId xmlns:p14="http://schemas.microsoft.com/office/powerpoint/2010/main" val="509756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Linkages</a:t>
            </a:r>
          </a:p>
        </p:txBody>
      </p:sp>
      <p:sp>
        <p:nvSpPr>
          <p:cNvPr id="7171" name="Rectangle 3"/>
          <p:cNvSpPr>
            <a:spLocks noGrp="1" noChangeArrowheads="1"/>
          </p:cNvSpPr>
          <p:nvPr>
            <p:ph idx="1"/>
          </p:nvPr>
        </p:nvSpPr>
        <p:spPr/>
        <p:txBody>
          <a:bodyPr>
            <a:normAutofit fontScale="92500" lnSpcReduction="10000"/>
          </a:bodyPr>
          <a:lstStyle/>
          <a:p>
            <a:r>
              <a:rPr lang="en-GB" altLang="en-US" dirty="0"/>
              <a:t>Liberation</a:t>
            </a:r>
          </a:p>
          <a:p>
            <a:r>
              <a:rPr lang="en-GB" altLang="en-US" dirty="0"/>
              <a:t>Empowerment (exogenous and endogenous) </a:t>
            </a:r>
          </a:p>
          <a:p>
            <a:r>
              <a:rPr lang="en-GB" altLang="en-US" dirty="0"/>
              <a:t>Social justice</a:t>
            </a:r>
          </a:p>
          <a:p>
            <a:r>
              <a:rPr lang="en-GB" altLang="en-US" dirty="0"/>
              <a:t>Social control</a:t>
            </a:r>
          </a:p>
          <a:p>
            <a:r>
              <a:rPr lang="en-GB" altLang="en-US" dirty="0"/>
              <a:t>Participation</a:t>
            </a:r>
          </a:p>
          <a:p>
            <a:r>
              <a:rPr lang="en-GB" altLang="en-US" dirty="0"/>
              <a:t>Oppression</a:t>
            </a:r>
          </a:p>
          <a:p>
            <a:r>
              <a:rPr lang="en-GB" altLang="en-US" dirty="0"/>
              <a:t>Problematising</a:t>
            </a:r>
          </a:p>
          <a:p>
            <a:r>
              <a:rPr lang="en-GB" altLang="en-US" dirty="0"/>
              <a:t>Social capital (bridging, linking, bonding)</a:t>
            </a:r>
          </a:p>
          <a:p>
            <a:r>
              <a:rPr lang="en-GB" altLang="en-US" dirty="0"/>
              <a:t>Expertise</a:t>
            </a:r>
          </a:p>
          <a:p>
            <a:r>
              <a:rPr lang="en-GB" altLang="en-US" dirty="0"/>
              <a:t>Praxis</a:t>
            </a:r>
          </a:p>
        </p:txBody>
      </p:sp>
    </p:spTree>
    <p:extLst>
      <p:ext uri="{BB962C8B-B14F-4D97-AF65-F5344CB8AC3E}">
        <p14:creationId xmlns:p14="http://schemas.microsoft.com/office/powerpoint/2010/main" val="2999105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a:t>Conscientization</a:t>
            </a:r>
          </a:p>
        </p:txBody>
      </p:sp>
      <p:sp>
        <p:nvSpPr>
          <p:cNvPr id="8195" name="Rectangle 3"/>
          <p:cNvSpPr>
            <a:spLocks noGrp="1" noChangeArrowheads="1"/>
          </p:cNvSpPr>
          <p:nvPr>
            <p:ph idx="1"/>
          </p:nvPr>
        </p:nvSpPr>
        <p:spPr/>
        <p:txBody>
          <a:bodyPr>
            <a:normAutofit/>
          </a:bodyPr>
          <a:lstStyle/>
          <a:p>
            <a:r>
              <a:rPr lang="en-GB" altLang="en-US" dirty="0"/>
              <a:t>Dalrymple and Burke (2001: 15) quote Freire (1972) ‘in order for the oppressed to be able to wage the struggle for their liberation they must perceive the reality of oppression, not as a closed world from which there is no exit, but as a limited situation which they can transform’.</a:t>
            </a:r>
          </a:p>
        </p:txBody>
      </p:sp>
    </p:spTree>
    <p:extLst>
      <p:ext uri="{BB962C8B-B14F-4D97-AF65-F5344CB8AC3E}">
        <p14:creationId xmlns:p14="http://schemas.microsoft.com/office/powerpoint/2010/main" val="3945056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a:t>Empowerment – what is it?</a:t>
            </a:r>
          </a:p>
        </p:txBody>
      </p:sp>
      <p:sp>
        <p:nvSpPr>
          <p:cNvPr id="4099" name="Rectangle 3"/>
          <p:cNvSpPr>
            <a:spLocks noGrp="1" noChangeArrowheads="1"/>
          </p:cNvSpPr>
          <p:nvPr>
            <p:ph idx="1"/>
          </p:nvPr>
        </p:nvSpPr>
        <p:spPr/>
        <p:txBody>
          <a:bodyPr>
            <a:normAutofit/>
          </a:bodyPr>
          <a:lstStyle/>
          <a:p>
            <a:r>
              <a:rPr lang="en-GB" altLang="en-US" dirty="0"/>
              <a:t>Empowerment – what does the term mean to you?</a:t>
            </a:r>
          </a:p>
          <a:p>
            <a:endParaRPr lang="en-GB" altLang="en-US" dirty="0"/>
          </a:p>
          <a:p>
            <a:pPr lvl="1"/>
            <a:r>
              <a:rPr lang="en-GB" altLang="en-US" dirty="0"/>
              <a:t>Gaining more control over your own life?</a:t>
            </a:r>
          </a:p>
          <a:p>
            <a:pPr lvl="1"/>
            <a:r>
              <a:rPr lang="en-GB" altLang="en-US" dirty="0"/>
              <a:t>Being aware of and using your personal resources?</a:t>
            </a:r>
          </a:p>
          <a:p>
            <a:pPr lvl="1"/>
            <a:r>
              <a:rPr lang="en-GB" altLang="en-US" dirty="0"/>
              <a:t>Overcoming obstacles to meet your needs and aspirations?</a:t>
            </a:r>
          </a:p>
          <a:p>
            <a:pPr lvl="1"/>
            <a:r>
              <a:rPr lang="en-GB" altLang="en-US" dirty="0"/>
              <a:t>Having your voice heard in decision making?</a:t>
            </a:r>
          </a:p>
          <a:p>
            <a:pPr lvl="1"/>
            <a:r>
              <a:rPr lang="en-GB" altLang="en-US" dirty="0"/>
              <a:t>Being able to challenge inequality and oppression in your life?</a:t>
            </a:r>
          </a:p>
          <a:p>
            <a:pPr lvl="1"/>
            <a:r>
              <a:rPr lang="en-GB" altLang="en-US" dirty="0"/>
              <a:t>	See Dalrymple and Burke (2001: 49) </a:t>
            </a:r>
          </a:p>
        </p:txBody>
      </p:sp>
    </p:spTree>
    <p:extLst>
      <p:ext uri="{BB962C8B-B14F-4D97-AF65-F5344CB8AC3E}">
        <p14:creationId xmlns:p14="http://schemas.microsoft.com/office/powerpoint/2010/main" val="257639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4A9F95-3AC6-66CE-FE73-61E6D67F3BAB}"/>
              </a:ext>
            </a:extLst>
          </p:cNvPr>
          <p:cNvSpPr>
            <a:spLocks noGrp="1"/>
          </p:cNvSpPr>
          <p:nvPr>
            <p:ph type="title"/>
          </p:nvPr>
        </p:nvSpPr>
        <p:spPr/>
        <p:txBody>
          <a:bodyPr/>
          <a:lstStyle/>
          <a:p>
            <a:r>
              <a:rPr lang="en-GB" dirty="0"/>
              <a:t>Exercise</a:t>
            </a:r>
          </a:p>
        </p:txBody>
      </p:sp>
      <p:sp>
        <p:nvSpPr>
          <p:cNvPr id="10243" name="Rectangle 3"/>
          <p:cNvSpPr>
            <a:spLocks noGrp="1" noChangeArrowheads="1"/>
          </p:cNvSpPr>
          <p:nvPr>
            <p:ph idx="1"/>
          </p:nvPr>
        </p:nvSpPr>
        <p:spPr/>
        <p:txBody>
          <a:bodyPr>
            <a:normAutofit/>
          </a:bodyPr>
          <a:lstStyle/>
          <a:p>
            <a:r>
              <a:rPr lang="en-GB" altLang="en-US" dirty="0"/>
              <a:t>Identify three times in your life when you have felt powerful.</a:t>
            </a:r>
          </a:p>
          <a:p>
            <a:endParaRPr lang="en-GB" altLang="en-US" dirty="0"/>
          </a:p>
          <a:p>
            <a:r>
              <a:rPr lang="en-GB" altLang="en-US" dirty="0"/>
              <a:t>Identify three times in your life when you have felt powerless or oppressed.</a:t>
            </a:r>
          </a:p>
          <a:p>
            <a:endParaRPr lang="en-GB" altLang="en-US" dirty="0"/>
          </a:p>
          <a:p>
            <a:r>
              <a:rPr lang="en-GB" altLang="en-US" dirty="0"/>
              <a:t>Try to identify why you felt powerful or powerless and use these characteristics to help you come up with a definition of power.</a:t>
            </a:r>
          </a:p>
        </p:txBody>
      </p:sp>
    </p:spTree>
    <p:extLst>
      <p:ext uri="{BB962C8B-B14F-4D97-AF65-F5344CB8AC3E}">
        <p14:creationId xmlns:p14="http://schemas.microsoft.com/office/powerpoint/2010/main" val="2191065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tLang="en-US"/>
              <a:t>Power at a Structural level</a:t>
            </a:r>
          </a:p>
        </p:txBody>
      </p:sp>
      <p:sp>
        <p:nvSpPr>
          <p:cNvPr id="11267" name="Rectangle 3"/>
          <p:cNvSpPr>
            <a:spLocks noGrp="1" noChangeArrowheads="1"/>
          </p:cNvSpPr>
          <p:nvPr>
            <p:ph idx="1"/>
          </p:nvPr>
        </p:nvSpPr>
        <p:spPr>
          <a:xfrm>
            <a:off x="3647728" y="1412776"/>
            <a:ext cx="7956222" cy="4667250"/>
          </a:xfrm>
        </p:spPr>
        <p:txBody>
          <a:bodyPr>
            <a:normAutofit/>
          </a:bodyPr>
          <a:lstStyle/>
          <a:p>
            <a:pPr marL="0" indent="0">
              <a:buNone/>
            </a:pPr>
            <a:endParaRPr lang="en-GB" altLang="en-US" dirty="0"/>
          </a:p>
          <a:p>
            <a:r>
              <a:rPr lang="en-GB" altLang="en-US" dirty="0"/>
              <a:t>Coercion power: people are forced to do as they are told under threat of punishment</a:t>
            </a:r>
          </a:p>
          <a:p>
            <a:endParaRPr lang="en-GB" altLang="en-US" dirty="0"/>
          </a:p>
          <a:p>
            <a:r>
              <a:rPr lang="en-GB" altLang="en-US" dirty="0"/>
              <a:t>Authority power</a:t>
            </a:r>
          </a:p>
          <a:p>
            <a:pPr lvl="1"/>
            <a:r>
              <a:rPr lang="en-GB" altLang="en-US" dirty="0"/>
              <a:t>Charismatic: people obey because of the personal qualities of the person doing the telling.</a:t>
            </a:r>
          </a:p>
          <a:p>
            <a:pPr lvl="1"/>
            <a:r>
              <a:rPr lang="en-GB" altLang="en-US" dirty="0"/>
              <a:t>Traditional: those who exercise authority do so because they continue a tradition</a:t>
            </a:r>
          </a:p>
          <a:p>
            <a:pPr lvl="1"/>
            <a:r>
              <a:rPr lang="en-GB" altLang="en-US" dirty="0"/>
              <a:t>Rational – legal: those in authority give orders because the office they fill gives them the right to give orders. </a:t>
            </a:r>
          </a:p>
        </p:txBody>
      </p:sp>
      <p:sp>
        <p:nvSpPr>
          <p:cNvPr id="5" name="TextBox 4">
            <a:extLst>
              <a:ext uri="{FF2B5EF4-FFF2-40B4-BE49-F238E27FC236}">
                <a16:creationId xmlns:a16="http://schemas.microsoft.com/office/drawing/2014/main" id="{D1A172FD-9E02-5986-7A60-02891229F599}"/>
              </a:ext>
            </a:extLst>
          </p:cNvPr>
          <p:cNvSpPr txBox="1"/>
          <p:nvPr/>
        </p:nvSpPr>
        <p:spPr>
          <a:xfrm>
            <a:off x="10056440" y="6455755"/>
            <a:ext cx="2255134" cy="369332"/>
          </a:xfrm>
          <a:prstGeom prst="rect">
            <a:avLst/>
          </a:prstGeom>
          <a:noFill/>
        </p:spPr>
        <p:txBody>
          <a:bodyPr wrap="square">
            <a:spAutoFit/>
          </a:bodyPr>
          <a:lstStyle/>
          <a:p>
            <a:r>
              <a:rPr lang="en-GB" altLang="en-US" dirty="0"/>
              <a:t>Parkin (2010: 39ff)</a:t>
            </a:r>
          </a:p>
        </p:txBody>
      </p:sp>
    </p:spTree>
    <p:extLst>
      <p:ext uri="{BB962C8B-B14F-4D97-AF65-F5344CB8AC3E}">
        <p14:creationId xmlns:p14="http://schemas.microsoft.com/office/powerpoint/2010/main" val="3406026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267">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267">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Power at an Individual level</a:t>
            </a:r>
          </a:p>
        </p:txBody>
      </p:sp>
      <p:sp>
        <p:nvSpPr>
          <p:cNvPr id="12291" name="Rectangle 3"/>
          <p:cNvSpPr>
            <a:spLocks noGrp="1" noChangeArrowheads="1"/>
          </p:cNvSpPr>
          <p:nvPr>
            <p:ph idx="1"/>
          </p:nvPr>
        </p:nvSpPr>
        <p:spPr/>
        <p:txBody>
          <a:bodyPr>
            <a:normAutofit/>
          </a:bodyPr>
          <a:lstStyle/>
          <a:p>
            <a:r>
              <a:rPr lang="en-GB" altLang="en-US" dirty="0"/>
              <a:t>Foucault is a key theorist and considered how power is used on an everyday basis.</a:t>
            </a:r>
          </a:p>
          <a:p>
            <a:pPr lvl="1"/>
            <a:r>
              <a:rPr lang="en-GB" altLang="en-US" dirty="0"/>
              <a:t>Foucault suggests that there is a network of practices and institutions in society which effectively controls people and consequently governments do not need to assert their power in an explicit way (surveillance, data gathering, CCTV).</a:t>
            </a:r>
          </a:p>
          <a:p>
            <a:pPr lvl="1"/>
            <a:r>
              <a:rPr lang="en-GB" altLang="en-US" dirty="0"/>
              <a:t>Suggested author reading</a:t>
            </a:r>
          </a:p>
        </p:txBody>
      </p:sp>
    </p:spTree>
    <p:extLst>
      <p:ext uri="{BB962C8B-B14F-4D97-AF65-F5344CB8AC3E}">
        <p14:creationId xmlns:p14="http://schemas.microsoft.com/office/powerpoint/2010/main" val="66967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Empowerment in context</a:t>
            </a:r>
          </a:p>
        </p:txBody>
      </p:sp>
      <p:sp>
        <p:nvSpPr>
          <p:cNvPr id="14339" name="Rectangle 3"/>
          <p:cNvSpPr>
            <a:spLocks noGrp="1" noChangeArrowheads="1"/>
          </p:cNvSpPr>
          <p:nvPr>
            <p:ph idx="1"/>
          </p:nvPr>
        </p:nvSpPr>
        <p:spPr/>
        <p:txBody>
          <a:bodyPr>
            <a:normAutofit/>
          </a:bodyPr>
          <a:lstStyle/>
          <a:p>
            <a:r>
              <a:rPr lang="en-GB" altLang="en-US" dirty="0"/>
              <a:t>Abercrombie and </a:t>
            </a:r>
            <a:r>
              <a:rPr lang="en-GB" altLang="en-US" dirty="0" err="1"/>
              <a:t>Warde</a:t>
            </a:r>
            <a:r>
              <a:rPr lang="en-GB" altLang="en-US" dirty="0"/>
              <a:t> (2000: 188) argue from a social class perspective:</a:t>
            </a:r>
          </a:p>
          <a:p>
            <a:pPr lvl="1"/>
            <a:r>
              <a:rPr lang="en-GB" altLang="en-US" dirty="0"/>
              <a:t>The upper class, and especially its business core, forms a relatively closed, coherent and self-recruiting elite.  Coherence, combined with great wealth and the effective control of very large businesses, gives great power.  The business core is also connected with other members of the upper class at the top of other fields like politics, the civil service and the professions (see also secret state).</a:t>
            </a:r>
          </a:p>
        </p:txBody>
      </p:sp>
    </p:spTree>
    <p:extLst>
      <p:ext uri="{BB962C8B-B14F-4D97-AF65-F5344CB8AC3E}">
        <p14:creationId xmlns:p14="http://schemas.microsoft.com/office/powerpoint/2010/main" val="326264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a:t>Empowerment in Practice</a:t>
            </a:r>
          </a:p>
        </p:txBody>
      </p:sp>
      <p:sp>
        <p:nvSpPr>
          <p:cNvPr id="15363" name="Rectangle 3"/>
          <p:cNvSpPr>
            <a:spLocks noGrp="1" noChangeArrowheads="1"/>
          </p:cNvSpPr>
          <p:nvPr>
            <p:ph idx="1"/>
          </p:nvPr>
        </p:nvSpPr>
        <p:spPr/>
        <p:txBody>
          <a:bodyPr>
            <a:normAutofit/>
          </a:bodyPr>
          <a:lstStyle/>
          <a:p>
            <a:r>
              <a:rPr lang="en-GB" altLang="en-US" dirty="0"/>
              <a:t>Williams (2010: 97) offers some key factors which affect the ability of the group to be an empowered and enlightened experience:</a:t>
            </a:r>
          </a:p>
          <a:p>
            <a:pPr lvl="1"/>
            <a:r>
              <a:rPr lang="en-GB" altLang="en-US" dirty="0"/>
              <a:t>Focus, i.e. the aims of the group</a:t>
            </a:r>
          </a:p>
          <a:p>
            <a:pPr lvl="1"/>
            <a:r>
              <a:rPr lang="en-GB" altLang="en-US" dirty="0"/>
              <a:t>Inter-group communication including decision making processes</a:t>
            </a:r>
          </a:p>
          <a:p>
            <a:pPr lvl="1"/>
            <a:r>
              <a:rPr lang="en-GB" altLang="en-US" dirty="0"/>
              <a:t>Relationships within the group, e.g. roles and norms</a:t>
            </a:r>
          </a:p>
        </p:txBody>
      </p:sp>
    </p:spTree>
    <p:extLst>
      <p:ext uri="{BB962C8B-B14F-4D97-AF65-F5344CB8AC3E}">
        <p14:creationId xmlns:p14="http://schemas.microsoft.com/office/powerpoint/2010/main" val="197769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a:t>A Process of Empowerment</a:t>
            </a:r>
          </a:p>
        </p:txBody>
      </p:sp>
      <p:sp>
        <p:nvSpPr>
          <p:cNvPr id="16387" name="Rectangle 3"/>
          <p:cNvSpPr>
            <a:spLocks noGrp="1" noChangeArrowheads="1"/>
          </p:cNvSpPr>
          <p:nvPr>
            <p:ph idx="1"/>
          </p:nvPr>
        </p:nvSpPr>
        <p:spPr/>
        <p:txBody>
          <a:bodyPr>
            <a:normAutofit/>
          </a:bodyPr>
          <a:lstStyle/>
          <a:p>
            <a:r>
              <a:rPr lang="en-GB" altLang="en-US" dirty="0"/>
              <a:t>Dalrymple and Burke (2001)</a:t>
            </a:r>
          </a:p>
          <a:p>
            <a:pPr lvl="1"/>
            <a:r>
              <a:rPr lang="en-GB" altLang="en-US" dirty="0"/>
              <a:t>Level 1 Feelings (of powerlessness)</a:t>
            </a:r>
          </a:p>
          <a:p>
            <a:pPr lvl="1"/>
            <a:r>
              <a:rPr lang="en-GB" altLang="en-US" dirty="0"/>
              <a:t>Level 2 Ideas (about ones self)</a:t>
            </a:r>
          </a:p>
          <a:p>
            <a:pPr lvl="1"/>
            <a:r>
              <a:rPr lang="en-GB" altLang="en-US" dirty="0"/>
              <a:t>Level 3 Action (for change, becoming more powerful)</a:t>
            </a:r>
          </a:p>
          <a:p>
            <a:pPr lvl="1"/>
            <a:endParaRPr lang="en-GB" altLang="en-US" dirty="0"/>
          </a:p>
          <a:p>
            <a:r>
              <a:rPr lang="en-GB" altLang="en-US" dirty="0"/>
              <a:t>Note: one does not achieve Empowerment, it is a continual process of growth and change</a:t>
            </a:r>
          </a:p>
        </p:txBody>
      </p:sp>
    </p:spTree>
    <p:extLst>
      <p:ext uri="{BB962C8B-B14F-4D97-AF65-F5344CB8AC3E}">
        <p14:creationId xmlns:p14="http://schemas.microsoft.com/office/powerpoint/2010/main" val="3711924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dirty="0"/>
              <a:t>Faubion </a:t>
            </a:r>
          </a:p>
        </p:txBody>
      </p:sp>
      <p:sp>
        <p:nvSpPr>
          <p:cNvPr id="18435" name="Rectangle 3"/>
          <p:cNvSpPr>
            <a:spLocks noGrp="1" noChangeArrowheads="1"/>
          </p:cNvSpPr>
          <p:nvPr>
            <p:ph idx="1"/>
          </p:nvPr>
        </p:nvSpPr>
        <p:spPr/>
        <p:txBody>
          <a:bodyPr>
            <a:normAutofit/>
          </a:bodyPr>
          <a:lstStyle/>
          <a:p>
            <a:r>
              <a:rPr lang="en-GB" altLang="en-US" dirty="0"/>
              <a:t>Faubion states that power is a matter of:</a:t>
            </a:r>
          </a:p>
          <a:p>
            <a:endParaRPr lang="en-GB" altLang="en-US" dirty="0"/>
          </a:p>
          <a:p>
            <a:pPr lvl="1"/>
            <a:r>
              <a:rPr lang="en-GB" altLang="en-US" dirty="0"/>
              <a:t>Maximising capacities while minimising domination.</a:t>
            </a:r>
          </a:p>
        </p:txBody>
      </p:sp>
      <p:sp>
        <p:nvSpPr>
          <p:cNvPr id="5" name="TextBox 4">
            <a:extLst>
              <a:ext uri="{FF2B5EF4-FFF2-40B4-BE49-F238E27FC236}">
                <a16:creationId xmlns:a16="http://schemas.microsoft.com/office/drawing/2014/main" id="{AD6AD05C-008C-93C6-000C-419FE70FD54E}"/>
              </a:ext>
            </a:extLst>
          </p:cNvPr>
          <p:cNvSpPr txBox="1"/>
          <p:nvPr/>
        </p:nvSpPr>
        <p:spPr>
          <a:xfrm>
            <a:off x="9120336" y="5257800"/>
            <a:ext cx="3384376" cy="369332"/>
          </a:xfrm>
          <a:prstGeom prst="rect">
            <a:avLst/>
          </a:prstGeom>
          <a:noFill/>
        </p:spPr>
        <p:txBody>
          <a:bodyPr wrap="square">
            <a:spAutoFit/>
          </a:bodyPr>
          <a:lstStyle/>
          <a:p>
            <a:pPr lvl="1"/>
            <a:r>
              <a:rPr lang="en-GB" altLang="en-US" dirty="0" err="1"/>
              <a:t>Faubion</a:t>
            </a:r>
            <a:r>
              <a:rPr lang="en-GB" altLang="en-US" dirty="0"/>
              <a:t> (2002: xxxiii)</a:t>
            </a:r>
          </a:p>
        </p:txBody>
      </p:sp>
    </p:spTree>
    <p:extLst>
      <p:ext uri="{BB962C8B-B14F-4D97-AF65-F5344CB8AC3E}">
        <p14:creationId xmlns:p14="http://schemas.microsoft.com/office/powerpoint/2010/main" val="1098859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Power?</a:t>
            </a:r>
          </a:p>
        </p:txBody>
      </p:sp>
      <p:sp>
        <p:nvSpPr>
          <p:cNvPr id="3" name="Content Placeholder 2"/>
          <p:cNvSpPr>
            <a:spLocks noGrp="1"/>
          </p:cNvSpPr>
          <p:nvPr>
            <p:ph idx="1"/>
          </p:nvPr>
        </p:nvSpPr>
        <p:spPr/>
        <p:txBody>
          <a:bodyPr>
            <a:normAutofit/>
          </a:bodyPr>
          <a:lstStyle/>
          <a:p>
            <a:r>
              <a:rPr lang="en-GB" dirty="0"/>
              <a:t>‘the probability that one actor within a social relationship will be in a position to carry out his own will despite resistance, regardless of the basis on which this probability exists’ </a:t>
            </a:r>
          </a:p>
          <a:p>
            <a:r>
              <a:rPr lang="en-GB" dirty="0"/>
              <a:t>‘the capacity of some persons to produce intended and foreseen effects on others’ </a:t>
            </a:r>
          </a:p>
          <a:p>
            <a:endParaRPr lang="en-GB" dirty="0"/>
          </a:p>
          <a:p>
            <a:endParaRPr lang="en-GB" dirty="0"/>
          </a:p>
          <a:p>
            <a:endParaRPr lang="en-GB" dirty="0"/>
          </a:p>
        </p:txBody>
      </p:sp>
      <p:sp>
        <p:nvSpPr>
          <p:cNvPr id="10" name="TextBox 9">
            <a:extLst>
              <a:ext uri="{FF2B5EF4-FFF2-40B4-BE49-F238E27FC236}">
                <a16:creationId xmlns:a16="http://schemas.microsoft.com/office/drawing/2014/main" id="{E19572CA-DDF2-C0EC-DE4A-6A573E57FFE3}"/>
              </a:ext>
            </a:extLst>
          </p:cNvPr>
          <p:cNvSpPr txBox="1"/>
          <p:nvPr/>
        </p:nvSpPr>
        <p:spPr>
          <a:xfrm>
            <a:off x="5930012" y="5277070"/>
            <a:ext cx="6097554" cy="369332"/>
          </a:xfrm>
          <a:prstGeom prst="rect">
            <a:avLst/>
          </a:prstGeom>
          <a:noFill/>
        </p:spPr>
        <p:txBody>
          <a:bodyPr wrap="square">
            <a:spAutoFit/>
          </a:bodyPr>
          <a:lstStyle/>
          <a:p>
            <a:pPr marL="0" indent="0" algn="r">
              <a:buNone/>
            </a:pPr>
            <a:r>
              <a:rPr lang="en-GB" sz="1800" dirty="0">
                <a:latin typeface="+mj-lt"/>
                <a:cs typeface="Calibri" panose="020F0502020204030204" pitchFamily="34" charset="0"/>
              </a:rPr>
              <a:t>(Wrong. 2009, p.2)</a:t>
            </a:r>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Power?</a:t>
            </a:r>
          </a:p>
        </p:txBody>
      </p:sp>
      <p:sp>
        <p:nvSpPr>
          <p:cNvPr id="3" name="Content Placeholder 2"/>
          <p:cNvSpPr>
            <a:spLocks noGrp="1"/>
          </p:cNvSpPr>
          <p:nvPr>
            <p:ph idx="1"/>
          </p:nvPr>
        </p:nvSpPr>
        <p:spPr/>
        <p:txBody>
          <a:bodyPr/>
          <a:lstStyle/>
          <a:p>
            <a:r>
              <a:rPr lang="en-GB" dirty="0"/>
              <a:t>There is not one specific clear definition…</a:t>
            </a:r>
          </a:p>
          <a:p>
            <a:pPr marL="0" indent="0">
              <a:buNone/>
            </a:pPr>
            <a:r>
              <a:rPr lang="en-GB" dirty="0"/>
              <a:t> </a:t>
            </a:r>
          </a:p>
          <a:p>
            <a:pPr marL="0" indent="0">
              <a:buNone/>
            </a:pPr>
            <a:r>
              <a:rPr lang="en-GB" dirty="0"/>
              <a:t>‘P</a:t>
            </a:r>
            <a:r>
              <a:rPr lang="en-GB" altLang="en-US" dirty="0"/>
              <a:t>ower is a term that is widely used but nonetheless very hard to pin down and…we will need to settle for a broader understanding of the term that takes account of different theoretical orientations towards it</a:t>
            </a:r>
            <a:endParaRPr lang="en-GB" dirty="0"/>
          </a:p>
        </p:txBody>
      </p:sp>
      <p:sp>
        <p:nvSpPr>
          <p:cNvPr id="6" name="TextBox 5">
            <a:extLst>
              <a:ext uri="{FF2B5EF4-FFF2-40B4-BE49-F238E27FC236}">
                <a16:creationId xmlns:a16="http://schemas.microsoft.com/office/drawing/2014/main" id="{1978E88A-2FCA-15E7-3E86-ACEAB2B056F7}"/>
              </a:ext>
            </a:extLst>
          </p:cNvPr>
          <p:cNvSpPr txBox="1"/>
          <p:nvPr/>
        </p:nvSpPr>
        <p:spPr>
          <a:xfrm>
            <a:off x="9559652" y="5223722"/>
            <a:ext cx="2615174" cy="369332"/>
          </a:xfrm>
          <a:prstGeom prst="rect">
            <a:avLst/>
          </a:prstGeom>
          <a:noFill/>
        </p:spPr>
        <p:txBody>
          <a:bodyPr wrap="square">
            <a:spAutoFit/>
          </a:bodyPr>
          <a:lstStyle/>
          <a:p>
            <a:pPr marL="0" indent="0">
              <a:buNone/>
            </a:pPr>
            <a:r>
              <a:rPr lang="en-GB" altLang="en-US" sz="1800" dirty="0"/>
              <a:t>(Thompson, 2007, p.4).</a:t>
            </a:r>
          </a:p>
        </p:txBody>
      </p:sp>
    </p:spTree>
    <p:extLst>
      <p:ext uri="{BB962C8B-B14F-4D97-AF65-F5344CB8AC3E}">
        <p14:creationId xmlns:p14="http://schemas.microsoft.com/office/powerpoint/2010/main" val="2386268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8F4C7-7C8A-9393-B9DE-3934E9D11512}"/>
              </a:ext>
            </a:extLst>
          </p:cNvPr>
          <p:cNvSpPr>
            <a:spLocks noGrp="1"/>
          </p:cNvSpPr>
          <p:nvPr>
            <p:ph type="title"/>
          </p:nvPr>
        </p:nvSpPr>
        <p:spPr/>
        <p:txBody>
          <a:bodyPr/>
          <a:lstStyle/>
          <a:p>
            <a:endParaRPr lang="en-GB"/>
          </a:p>
        </p:txBody>
      </p:sp>
      <p:pic>
        <p:nvPicPr>
          <p:cNvPr id="5" name="Game of Thrones - Power is Power">
            <a:hlinkClick r:id="" action="ppaction://media"/>
          </p:cNvPr>
          <p:cNvPicPr>
            <a:picLocks noGrp="1" noChangeAspect="1"/>
          </p:cNvPicPr>
          <p:nvPr>
            <p:ph idx="1"/>
            <a:videoFile r:link="rId1"/>
            <p:extLst>
              <p:ext uri="{DAA4B4D4-6D71-4841-9C94-3DE7FCFB9230}">
                <p14:media xmlns:p14="http://schemas.microsoft.com/office/powerpoint/2010/main" r:embed="rId2">
                  <p14:trim st="53000"/>
                </p14:media>
              </p:ext>
            </p:extLst>
          </p:nvPr>
        </p:nvPicPr>
        <p:blipFill>
          <a:blip r:embed="rId4"/>
          <a:stretch>
            <a:fillRect/>
          </a:stretch>
        </p:blipFill>
        <p:spPr>
          <a:xfrm>
            <a:off x="3759656" y="1864519"/>
            <a:ext cx="7650162" cy="4318000"/>
          </a:xfrm>
        </p:spPr>
      </p:pic>
    </p:spTree>
    <p:extLst>
      <p:ext uri="{BB962C8B-B14F-4D97-AF65-F5344CB8AC3E}">
        <p14:creationId xmlns:p14="http://schemas.microsoft.com/office/powerpoint/2010/main" val="314214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BA151C3-4D96-D280-CA5C-2BB14D779343}"/>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92342D14-47A0-C0E2-2B0A-BC9E6820AB00}"/>
              </a:ext>
            </a:extLst>
          </p:cNvPr>
          <p:cNvSpPr>
            <a:spLocks noGrp="1"/>
          </p:cNvSpPr>
          <p:nvPr>
            <p:ph idx="1"/>
          </p:nvPr>
        </p:nvSpPr>
        <p:spPr/>
        <p:txBody>
          <a:bodyPr/>
          <a:lstStyle/>
          <a:p>
            <a:endParaRPr lang="en-GB" dirty="0"/>
          </a:p>
        </p:txBody>
      </p:sp>
      <p:pic>
        <p:nvPicPr>
          <p:cNvPr id="2" name="Schindlers List  what is power">
            <a:hlinkClick r:id="" action="ppaction://media"/>
          </p:cNvPr>
          <p:cNvPicPr>
            <a:picLocks noChangeAspect="1"/>
          </p:cNvPicPr>
          <p:nvPr>
            <a:videoFile r:link="rId1"/>
            <p:extLst>
              <p:ext uri="{DAA4B4D4-6D71-4841-9C94-3DE7FCFB9230}">
                <p14:media xmlns:p14="http://schemas.microsoft.com/office/powerpoint/2010/main" r:embed="rId2">
                  <p14:trim st="23000"/>
                </p14:media>
              </p:ext>
            </p:extLst>
          </p:nvPr>
        </p:nvPicPr>
        <p:blipFill>
          <a:blip r:embed="rId4"/>
          <a:stretch>
            <a:fillRect/>
          </a:stretch>
        </p:blipFill>
        <p:spPr>
          <a:xfrm>
            <a:off x="4198586" y="934111"/>
            <a:ext cx="7119345" cy="5435906"/>
          </a:xfrm>
          <a:prstGeom prst="rect">
            <a:avLst/>
          </a:prstGeom>
        </p:spPr>
      </p:pic>
    </p:spTree>
    <p:extLst>
      <p:ext uri="{BB962C8B-B14F-4D97-AF65-F5344CB8AC3E}">
        <p14:creationId xmlns:p14="http://schemas.microsoft.com/office/powerpoint/2010/main" val="186311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Power Can be Operated on Three Levels . . .</a:t>
            </a:r>
          </a:p>
        </p:txBody>
      </p:sp>
      <p:sp>
        <p:nvSpPr>
          <p:cNvPr id="3" name="Content Placeholder 2"/>
          <p:cNvSpPr>
            <a:spLocks noGrp="1"/>
          </p:cNvSpPr>
          <p:nvPr>
            <p:ph idx="1"/>
          </p:nvPr>
        </p:nvSpPr>
        <p:spPr/>
        <p:txBody>
          <a:bodyPr>
            <a:normAutofit/>
          </a:bodyPr>
          <a:lstStyle/>
          <a:p>
            <a:r>
              <a:rPr lang="en-GB" dirty="0"/>
              <a:t>Personal - An individual uses power to achieve their own ends</a:t>
            </a:r>
          </a:p>
          <a:p>
            <a:endParaRPr lang="en-GB" dirty="0"/>
          </a:p>
          <a:p>
            <a:r>
              <a:rPr lang="en-GB" dirty="0"/>
              <a:t>Cultural - Socialised behaviours, values and beliefs</a:t>
            </a:r>
          </a:p>
          <a:p>
            <a:endParaRPr lang="en-GB" dirty="0"/>
          </a:p>
          <a:p>
            <a:r>
              <a:rPr lang="en-GB" dirty="0"/>
              <a:t>Structural - Government and other organisations and institutions</a:t>
            </a:r>
          </a:p>
          <a:p>
            <a:endParaRPr lang="en-GB" dirty="0"/>
          </a:p>
          <a:p>
            <a:endParaRPr lang="en-GB" dirty="0"/>
          </a:p>
        </p:txBody>
      </p:sp>
      <p:sp>
        <p:nvSpPr>
          <p:cNvPr id="5" name="Rectangle 4"/>
          <p:cNvSpPr/>
          <p:nvPr/>
        </p:nvSpPr>
        <p:spPr>
          <a:xfrm>
            <a:off x="9916367" y="6019800"/>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2006)</a:t>
            </a:r>
          </a:p>
        </p:txBody>
      </p:sp>
    </p:spTree>
    <p:extLst>
      <p:ext uri="{BB962C8B-B14F-4D97-AF65-F5344CB8AC3E}">
        <p14:creationId xmlns:p14="http://schemas.microsoft.com/office/powerpoint/2010/main" val="354757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Concepts of Power . . .</a:t>
            </a:r>
          </a:p>
        </p:txBody>
      </p:sp>
      <p:sp>
        <p:nvSpPr>
          <p:cNvPr id="3" name="Content Placeholder 2"/>
          <p:cNvSpPr>
            <a:spLocks noGrp="1"/>
          </p:cNvSpPr>
          <p:nvPr>
            <p:ph idx="1"/>
          </p:nvPr>
        </p:nvSpPr>
        <p:spPr/>
        <p:txBody>
          <a:bodyPr/>
          <a:lstStyle/>
          <a:p>
            <a:r>
              <a:rPr lang="en-GB" dirty="0"/>
              <a:t>Power to - Having the potential to achieve ones ends</a:t>
            </a:r>
          </a:p>
          <a:p>
            <a:r>
              <a:rPr lang="en-GB" dirty="0"/>
              <a:t>Power over - How power can be used to dominate</a:t>
            </a:r>
          </a:p>
          <a:p>
            <a:r>
              <a:rPr lang="en-GB" dirty="0"/>
              <a:t>Power with- Building collective strength</a:t>
            </a:r>
          </a:p>
          <a:p>
            <a:r>
              <a:rPr lang="en-GB" dirty="0"/>
              <a:t>Power within- The capacity to imagine and have hope</a:t>
            </a:r>
          </a:p>
          <a:p>
            <a:endParaRPr lang="en-GB" dirty="0"/>
          </a:p>
          <a:p>
            <a:endParaRPr lang="en-GB" dirty="0"/>
          </a:p>
          <a:p>
            <a:endParaRPr lang="en-GB" dirty="0"/>
          </a:p>
          <a:p>
            <a:endParaRPr lang="en-GB" dirty="0"/>
          </a:p>
        </p:txBody>
      </p:sp>
      <p:sp>
        <p:nvSpPr>
          <p:cNvPr id="5" name="Rectangle 4"/>
          <p:cNvSpPr/>
          <p:nvPr/>
        </p:nvSpPr>
        <p:spPr>
          <a:xfrm>
            <a:off x="9689680" y="3656998"/>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2007)</a:t>
            </a:r>
          </a:p>
        </p:txBody>
      </p:sp>
    </p:spTree>
    <p:extLst>
      <p:ext uri="{BB962C8B-B14F-4D97-AF65-F5344CB8AC3E}">
        <p14:creationId xmlns:p14="http://schemas.microsoft.com/office/powerpoint/2010/main" val="363896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42"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Control?</a:t>
            </a:r>
          </a:p>
        </p:txBody>
      </p:sp>
      <p:sp>
        <p:nvSpPr>
          <p:cNvPr id="3" name="Content Placeholder 2"/>
          <p:cNvSpPr>
            <a:spLocks noGrp="1"/>
          </p:cNvSpPr>
          <p:nvPr>
            <p:ph idx="1"/>
          </p:nvPr>
        </p:nvSpPr>
        <p:spPr/>
        <p:txBody>
          <a:bodyPr>
            <a:normAutofit/>
          </a:bodyPr>
          <a:lstStyle/>
          <a:p>
            <a:r>
              <a:rPr lang="en-GB" dirty="0"/>
              <a:t>‘The power to influence or direct people’s behaviour or the course of events’ </a:t>
            </a:r>
          </a:p>
          <a:p>
            <a:r>
              <a:rPr lang="en-GB" dirty="0"/>
              <a:t>Social Control</a:t>
            </a:r>
          </a:p>
          <a:p>
            <a:r>
              <a:rPr lang="en-GB" dirty="0"/>
              <a:t>The regulation of the behaviour of individuals to be within expected norms and values of a society</a:t>
            </a:r>
          </a:p>
          <a:p>
            <a:r>
              <a:rPr lang="en-GB" dirty="0"/>
              <a:t>Informal control - Control by peer group</a:t>
            </a:r>
          </a:p>
          <a:p>
            <a:r>
              <a:rPr lang="en-GB" dirty="0"/>
              <a:t>Formal control - Laws and rules enforced by government and organisations</a:t>
            </a:r>
          </a:p>
          <a:p>
            <a:endParaRPr lang="en-GB" dirty="0"/>
          </a:p>
        </p:txBody>
      </p:sp>
      <p:sp>
        <p:nvSpPr>
          <p:cNvPr id="9" name="TextBox 8">
            <a:extLst>
              <a:ext uri="{FF2B5EF4-FFF2-40B4-BE49-F238E27FC236}">
                <a16:creationId xmlns:a16="http://schemas.microsoft.com/office/drawing/2014/main" id="{F2669713-F82A-77E1-8970-A79109FC7157}"/>
              </a:ext>
            </a:extLst>
          </p:cNvPr>
          <p:cNvSpPr txBox="1"/>
          <p:nvPr/>
        </p:nvSpPr>
        <p:spPr>
          <a:xfrm>
            <a:off x="9912424" y="6308209"/>
            <a:ext cx="1679070" cy="369332"/>
          </a:xfrm>
          <a:prstGeom prst="rect">
            <a:avLst/>
          </a:prstGeom>
          <a:noFill/>
        </p:spPr>
        <p:txBody>
          <a:bodyPr wrap="square">
            <a:spAutoFit/>
          </a:bodyPr>
          <a:lstStyle/>
          <a:p>
            <a:r>
              <a:rPr lang="en-GB" dirty="0"/>
              <a:t>(Moore, 2001)</a:t>
            </a:r>
          </a:p>
        </p:txBody>
      </p:sp>
    </p:spTree>
    <p:extLst>
      <p:ext uri="{BB962C8B-B14F-4D97-AF65-F5344CB8AC3E}">
        <p14:creationId xmlns:p14="http://schemas.microsoft.com/office/powerpoint/2010/main" val="180044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Social Control is Imposed on us and Enforced by . . .</a:t>
            </a:r>
          </a:p>
        </p:txBody>
      </p:sp>
      <p:sp>
        <p:nvSpPr>
          <p:cNvPr id="3" name="Content Placeholder 2"/>
          <p:cNvSpPr>
            <a:spLocks noGrp="1"/>
          </p:cNvSpPr>
          <p:nvPr>
            <p:ph idx="1"/>
          </p:nvPr>
        </p:nvSpPr>
        <p:spPr>
          <a:xfrm>
            <a:off x="3311056" y="2010291"/>
            <a:ext cx="3960837" cy="4667250"/>
          </a:xfrm>
        </p:spPr>
        <p:txBody>
          <a:bodyPr>
            <a:normAutofit/>
          </a:bodyPr>
          <a:lstStyle/>
          <a:p>
            <a:pPr lvl="1"/>
            <a:r>
              <a:rPr lang="en-GB" sz="2800" dirty="0"/>
              <a:t>Family</a:t>
            </a:r>
          </a:p>
          <a:p>
            <a:pPr lvl="1"/>
            <a:r>
              <a:rPr lang="en-GB" sz="2800" dirty="0"/>
              <a:t>Workplace</a:t>
            </a:r>
          </a:p>
          <a:p>
            <a:pPr lvl="1"/>
            <a:r>
              <a:rPr lang="en-GB" sz="2800" dirty="0"/>
              <a:t>Peer group</a:t>
            </a:r>
          </a:p>
          <a:p>
            <a:pPr lvl="1"/>
            <a:r>
              <a:rPr lang="en-GB" sz="2800" dirty="0"/>
              <a:t>Legal system </a:t>
            </a:r>
          </a:p>
          <a:p>
            <a:pPr lvl="1"/>
            <a:r>
              <a:rPr lang="en-GB" sz="2800" dirty="0"/>
              <a:t>Religion </a:t>
            </a:r>
          </a:p>
          <a:p>
            <a:pPr lvl="1"/>
            <a:r>
              <a:rPr lang="en-GB" sz="2800" dirty="0"/>
              <a:t>Media</a:t>
            </a:r>
          </a:p>
          <a:p>
            <a:pPr lvl="1"/>
            <a:r>
              <a:rPr lang="en-GB" sz="2800" dirty="0"/>
              <a:t>Education system </a:t>
            </a:r>
          </a:p>
          <a:p>
            <a:endParaRPr lang="en-GB" dirty="0"/>
          </a:p>
        </p:txBody>
      </p:sp>
      <p:sp>
        <p:nvSpPr>
          <p:cNvPr id="20" name="Content Placeholder 19">
            <a:extLst>
              <a:ext uri="{FF2B5EF4-FFF2-40B4-BE49-F238E27FC236}">
                <a16:creationId xmlns:a16="http://schemas.microsoft.com/office/drawing/2014/main" id="{4B2AC2F2-1647-D249-2980-28423577EB1A}"/>
              </a:ext>
            </a:extLst>
          </p:cNvPr>
          <p:cNvSpPr>
            <a:spLocks noGrp="1"/>
          </p:cNvSpPr>
          <p:nvPr>
            <p:ph sz="half" idx="4294967295"/>
          </p:nvPr>
        </p:nvSpPr>
        <p:spPr>
          <a:xfrm>
            <a:off x="7271893" y="2060848"/>
            <a:ext cx="4761408" cy="3312716"/>
          </a:xfrm>
        </p:spPr>
        <p:txBody>
          <a:bodyPr/>
          <a:lstStyle/>
          <a:p>
            <a:r>
              <a:rPr lang="en-GB" dirty="0"/>
              <a:t>This is achieved by enforcing Sanctions - Rewards or punishments which guide behaviour within accepted norms and pressure people to conform</a:t>
            </a:r>
          </a:p>
          <a:p>
            <a:endParaRPr lang="en-GB" dirty="0"/>
          </a:p>
        </p:txBody>
      </p:sp>
      <p:sp>
        <p:nvSpPr>
          <p:cNvPr id="17" name="TextBox 16">
            <a:extLst>
              <a:ext uri="{FF2B5EF4-FFF2-40B4-BE49-F238E27FC236}">
                <a16:creationId xmlns:a16="http://schemas.microsoft.com/office/drawing/2014/main" id="{EA26ADCE-C5BA-C1E6-B4DC-D4366A270F52}"/>
              </a:ext>
            </a:extLst>
          </p:cNvPr>
          <p:cNvSpPr txBox="1"/>
          <p:nvPr/>
        </p:nvSpPr>
        <p:spPr>
          <a:xfrm>
            <a:off x="8904312" y="6308209"/>
            <a:ext cx="3425919" cy="369332"/>
          </a:xfrm>
          <a:prstGeom prst="rect">
            <a:avLst/>
          </a:prstGeom>
          <a:noFill/>
        </p:spPr>
        <p:txBody>
          <a:bodyPr wrap="square">
            <a:spAutoFit/>
          </a:bodyPr>
          <a:lstStyle/>
          <a:p>
            <a:r>
              <a:rPr lang="en-GB" dirty="0"/>
              <a:t>(Hirschi T &amp; </a:t>
            </a:r>
            <a:r>
              <a:rPr lang="en-GB" dirty="0" err="1"/>
              <a:t>Gottredson</a:t>
            </a:r>
            <a:r>
              <a:rPr lang="en-GB" dirty="0"/>
              <a:t>, 2005)</a:t>
            </a:r>
          </a:p>
        </p:txBody>
      </p:sp>
    </p:spTree>
    <p:extLst>
      <p:ext uri="{BB962C8B-B14F-4D97-AF65-F5344CB8AC3E}">
        <p14:creationId xmlns:p14="http://schemas.microsoft.com/office/powerpoint/2010/main" val="365692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Sanctions</a:t>
            </a:r>
          </a:p>
        </p:txBody>
      </p:sp>
      <p:sp>
        <p:nvSpPr>
          <p:cNvPr id="3" name="Content Placeholder 2"/>
          <p:cNvSpPr>
            <a:spLocks noGrp="1"/>
          </p:cNvSpPr>
          <p:nvPr>
            <p:ph idx="1"/>
          </p:nvPr>
        </p:nvSpPr>
        <p:spPr/>
        <p:txBody>
          <a:bodyPr>
            <a:normAutofit/>
          </a:bodyPr>
          <a:lstStyle/>
          <a:p>
            <a:r>
              <a:rPr lang="en-GB" dirty="0"/>
              <a:t>Positive Sanctions - Reward for compliance</a:t>
            </a:r>
          </a:p>
          <a:p>
            <a:r>
              <a:rPr lang="en-GB" dirty="0"/>
              <a:t>Negative Sanctions - Punishment for non-compliance</a:t>
            </a:r>
          </a:p>
          <a:p>
            <a:r>
              <a:rPr lang="en-GB" dirty="0"/>
              <a:t>Informal Sanctions - Spontaneous unofficial expressions of approval or disapproval</a:t>
            </a:r>
          </a:p>
          <a:p>
            <a:r>
              <a:rPr lang="en-GB" dirty="0"/>
              <a:t>Formal Sanctions - Legal punishments such as fines, prison sentences etc.</a:t>
            </a:r>
          </a:p>
          <a:p>
            <a:endParaRPr lang="en-GB" dirty="0"/>
          </a:p>
        </p:txBody>
      </p:sp>
      <p:sp>
        <p:nvSpPr>
          <p:cNvPr id="9" name="TextBox 8">
            <a:extLst>
              <a:ext uri="{FF2B5EF4-FFF2-40B4-BE49-F238E27FC236}">
                <a16:creationId xmlns:a16="http://schemas.microsoft.com/office/drawing/2014/main" id="{5CFFD471-54D2-3811-DC05-41DFE2DBED16}"/>
              </a:ext>
            </a:extLst>
          </p:cNvPr>
          <p:cNvSpPr txBox="1"/>
          <p:nvPr/>
        </p:nvSpPr>
        <p:spPr>
          <a:xfrm>
            <a:off x="9912424" y="5257800"/>
            <a:ext cx="1967102" cy="369332"/>
          </a:xfrm>
          <a:prstGeom prst="rect">
            <a:avLst/>
          </a:prstGeom>
          <a:noFill/>
        </p:spPr>
        <p:txBody>
          <a:bodyPr wrap="square">
            <a:spAutoFit/>
          </a:bodyPr>
          <a:lstStyle/>
          <a:p>
            <a:r>
              <a:rPr lang="en-GB" dirty="0"/>
              <a:t>(Ferrante, 2008)</a:t>
            </a:r>
          </a:p>
        </p:txBody>
      </p:sp>
    </p:spTree>
    <p:extLst>
      <p:ext uri="{BB962C8B-B14F-4D97-AF65-F5344CB8AC3E}">
        <p14:creationId xmlns:p14="http://schemas.microsoft.com/office/powerpoint/2010/main" val="140315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Balance of Power</a:t>
            </a:r>
          </a:p>
        </p:txBody>
      </p:sp>
      <p:sp>
        <p:nvSpPr>
          <p:cNvPr id="3" name="Content Placeholder 2"/>
          <p:cNvSpPr>
            <a:spLocks noGrp="1"/>
          </p:cNvSpPr>
          <p:nvPr>
            <p:ph idx="1"/>
          </p:nvPr>
        </p:nvSpPr>
        <p:spPr/>
        <p:txBody>
          <a:bodyPr>
            <a:normAutofit/>
          </a:bodyPr>
          <a:lstStyle/>
          <a:p>
            <a:r>
              <a:rPr lang="en-GB" dirty="0"/>
              <a:t>Who is powerful in society?  Why and how?</a:t>
            </a:r>
          </a:p>
          <a:p>
            <a:endParaRPr lang="en-GB" dirty="0"/>
          </a:p>
          <a:p>
            <a:r>
              <a:rPr lang="en-GB" dirty="0"/>
              <a:t>Who is powerful in your life? Why and how?</a:t>
            </a:r>
          </a:p>
        </p:txBody>
      </p:sp>
    </p:spTree>
    <p:extLst>
      <p:ext uri="{BB962C8B-B14F-4D97-AF65-F5344CB8AC3E}">
        <p14:creationId xmlns:p14="http://schemas.microsoft.com/office/powerpoint/2010/main" val="3578246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Balance of Power</a:t>
            </a:r>
          </a:p>
        </p:txBody>
      </p:sp>
      <p:sp>
        <p:nvSpPr>
          <p:cNvPr id="3" name="Content Placeholder 2"/>
          <p:cNvSpPr>
            <a:spLocks noGrp="1"/>
          </p:cNvSpPr>
          <p:nvPr>
            <p:ph idx="1"/>
          </p:nvPr>
        </p:nvSpPr>
        <p:spPr/>
        <p:txBody>
          <a:bodyPr>
            <a:normAutofit/>
          </a:bodyPr>
          <a:lstStyle/>
          <a:p>
            <a:r>
              <a:rPr lang="en-GB" dirty="0"/>
              <a:t>Factors that have an effect on the professional/ client power balance</a:t>
            </a:r>
          </a:p>
          <a:p>
            <a:pPr lvl="1"/>
            <a:r>
              <a:rPr lang="en-GB" dirty="0"/>
              <a:t>Professional status</a:t>
            </a:r>
          </a:p>
          <a:p>
            <a:pPr lvl="1"/>
            <a:r>
              <a:rPr lang="en-GB" dirty="0"/>
              <a:t>Socioeconomic status</a:t>
            </a:r>
          </a:p>
          <a:p>
            <a:pPr lvl="1"/>
            <a:r>
              <a:rPr lang="en-GB" dirty="0"/>
              <a:t>Individual circumstance</a:t>
            </a:r>
          </a:p>
          <a:p>
            <a:pPr lvl="1"/>
            <a:r>
              <a:rPr lang="en-GB" dirty="0"/>
              <a:t>Positionality</a:t>
            </a:r>
          </a:p>
          <a:p>
            <a:r>
              <a:rPr lang="en-GB" dirty="0"/>
              <a:t>Can you think of examples?</a:t>
            </a:r>
          </a:p>
        </p:txBody>
      </p:sp>
    </p:spTree>
    <p:extLst>
      <p:ext uri="{BB962C8B-B14F-4D97-AF65-F5344CB8AC3E}">
        <p14:creationId xmlns:p14="http://schemas.microsoft.com/office/powerpoint/2010/main" val="246714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Positionality</a:t>
            </a:r>
          </a:p>
        </p:txBody>
      </p:sp>
      <p:sp>
        <p:nvSpPr>
          <p:cNvPr id="3" name="Content Placeholder 2"/>
          <p:cNvSpPr>
            <a:spLocks noGrp="1"/>
          </p:cNvSpPr>
          <p:nvPr>
            <p:ph idx="1"/>
          </p:nvPr>
        </p:nvSpPr>
        <p:spPr/>
        <p:txBody>
          <a:bodyPr>
            <a:normAutofit/>
          </a:bodyPr>
          <a:lstStyle/>
          <a:p>
            <a:r>
              <a:rPr lang="en-GB" dirty="0"/>
              <a:t>Positionality is the social and political context that creates your identity in terms of race, class, gender, sexuality, and ability status. Positionality also describes how your identity influences, and potentially biases, your understanding of and outlook on the world.</a:t>
            </a:r>
          </a:p>
          <a:p>
            <a:endParaRPr lang="en-GB" dirty="0"/>
          </a:p>
        </p:txBody>
      </p:sp>
    </p:spTree>
    <p:extLst>
      <p:ext uri="{BB962C8B-B14F-4D97-AF65-F5344CB8AC3E}">
        <p14:creationId xmlns:p14="http://schemas.microsoft.com/office/powerpoint/2010/main" val="21617141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AAA7C6-84BD-1510-8B5E-A85B7FF73CED}"/>
              </a:ext>
            </a:extLst>
          </p:cNvPr>
          <p:cNvSpPr>
            <a:spLocks noGrp="1"/>
          </p:cNvSpPr>
          <p:nvPr>
            <p:ph type="title"/>
          </p:nvPr>
        </p:nvSpPr>
        <p:spPr/>
        <p:txBody>
          <a:bodyPr/>
          <a:lstStyle/>
          <a:p>
            <a:endParaRPr lang="en-GB"/>
          </a:p>
        </p:txBody>
      </p:sp>
      <p:pic>
        <p:nvPicPr>
          <p:cNvPr id="4" name="Online Media 3" title="My Positionality">
            <a:hlinkClick r:id="" action="ppaction://media"/>
            <a:extLst>
              <a:ext uri="{FF2B5EF4-FFF2-40B4-BE49-F238E27FC236}">
                <a16:creationId xmlns:a16="http://schemas.microsoft.com/office/drawing/2014/main" id="{351DDF88-0EF8-93E5-941B-727726C9B40C}"/>
              </a:ext>
            </a:extLst>
          </p:cNvPr>
          <p:cNvPicPr>
            <a:picLocks noGrp="1" noRot="1" noChangeAspect="1"/>
          </p:cNvPicPr>
          <p:nvPr>
            <p:ph idx="1"/>
            <a:videoFile r:link="rId1"/>
          </p:nvPr>
        </p:nvPicPr>
        <p:blipFill>
          <a:blip r:embed="rId3"/>
          <a:stretch>
            <a:fillRect/>
          </a:stretch>
        </p:blipFill>
        <p:spPr>
          <a:xfrm>
            <a:off x="3780148" y="1988840"/>
            <a:ext cx="7639682" cy="4313237"/>
          </a:xfrm>
          <a:prstGeom prst="rect">
            <a:avLst/>
          </a:prstGeom>
        </p:spPr>
      </p:pic>
    </p:spTree>
    <p:extLst>
      <p:ext uri="{BB962C8B-B14F-4D97-AF65-F5344CB8AC3E}">
        <p14:creationId xmlns:p14="http://schemas.microsoft.com/office/powerpoint/2010/main" val="1039699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Positionality</a:t>
            </a:r>
          </a:p>
        </p:txBody>
      </p:sp>
      <p:sp>
        <p:nvSpPr>
          <p:cNvPr id="3" name="Content Placeholder 2"/>
          <p:cNvSpPr>
            <a:spLocks noGrp="1"/>
          </p:cNvSpPr>
          <p:nvPr>
            <p:ph idx="1"/>
          </p:nvPr>
        </p:nvSpPr>
        <p:spPr/>
        <p:txBody>
          <a:bodyPr>
            <a:normAutofit/>
          </a:bodyPr>
          <a:lstStyle/>
          <a:p>
            <a:r>
              <a:rPr lang="en-GB" dirty="0"/>
              <a:t>The many facets that make up our social identities affects the way that we see and interpret the world and the way the world sees and interprets us                                                                    </a:t>
            </a:r>
          </a:p>
          <a:p>
            <a:r>
              <a:rPr lang="en-GB" dirty="0"/>
              <a:t>Involves many complex layers</a:t>
            </a:r>
          </a:p>
          <a:p>
            <a:r>
              <a:rPr lang="en-GB" dirty="0"/>
              <a:t>May change over time                                                       </a:t>
            </a:r>
          </a:p>
          <a:p>
            <a:endParaRPr lang="en-GB" dirty="0"/>
          </a:p>
        </p:txBody>
      </p:sp>
      <p:sp>
        <p:nvSpPr>
          <p:cNvPr id="9" name="TextBox 8">
            <a:extLst>
              <a:ext uri="{FF2B5EF4-FFF2-40B4-BE49-F238E27FC236}">
                <a16:creationId xmlns:a16="http://schemas.microsoft.com/office/drawing/2014/main" id="{EB6FA57A-F740-6384-0313-B5A9E555357B}"/>
              </a:ext>
            </a:extLst>
          </p:cNvPr>
          <p:cNvSpPr txBox="1"/>
          <p:nvPr/>
        </p:nvSpPr>
        <p:spPr>
          <a:xfrm>
            <a:off x="8832304" y="5223723"/>
            <a:ext cx="3246816" cy="369332"/>
          </a:xfrm>
          <a:prstGeom prst="rect">
            <a:avLst/>
          </a:prstGeom>
          <a:noFill/>
        </p:spPr>
        <p:txBody>
          <a:bodyPr wrap="square">
            <a:spAutoFit/>
          </a:bodyPr>
          <a:lstStyle/>
          <a:p>
            <a:r>
              <a:rPr lang="en-GB" dirty="0"/>
              <a:t>(Jacobson and Mustafa, 2019)</a:t>
            </a:r>
          </a:p>
        </p:txBody>
      </p:sp>
    </p:spTree>
    <p:extLst>
      <p:ext uri="{BB962C8B-B14F-4D97-AF65-F5344CB8AC3E}">
        <p14:creationId xmlns:p14="http://schemas.microsoft.com/office/powerpoint/2010/main" val="2163042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Positionality </a:t>
            </a:r>
          </a:p>
        </p:txBody>
      </p:sp>
      <p:sp>
        <p:nvSpPr>
          <p:cNvPr id="3" name="Content Placeholder 2"/>
          <p:cNvSpPr>
            <a:spLocks noGrp="1"/>
          </p:cNvSpPr>
          <p:nvPr>
            <p:ph idx="1"/>
          </p:nvPr>
        </p:nvSpPr>
        <p:spPr/>
        <p:txBody>
          <a:bodyPr/>
          <a:lstStyle/>
          <a:p>
            <a:pPr marL="0" indent="0">
              <a:buNone/>
            </a:pPr>
            <a:r>
              <a:rPr lang="en-GB" dirty="0"/>
              <a:t>What Could Redress the Imbalance of Power?</a:t>
            </a:r>
          </a:p>
        </p:txBody>
      </p:sp>
    </p:spTree>
    <p:extLst>
      <p:ext uri="{BB962C8B-B14F-4D97-AF65-F5344CB8AC3E}">
        <p14:creationId xmlns:p14="http://schemas.microsoft.com/office/powerpoint/2010/main" val="18408182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ChangeAspect="1"/>
          </p:cNvPicPr>
          <p:nvPr/>
        </p:nvPicPr>
        <p:blipFill>
          <a:blip r:embed="rId2"/>
          <a:stretch>
            <a:fillRect/>
          </a:stretch>
        </p:blipFill>
        <p:spPr>
          <a:xfrm>
            <a:off x="4727848" y="4293096"/>
            <a:ext cx="3717104" cy="1670139"/>
          </a:xfrm>
          <a:prstGeom prst="rect">
            <a:avLst/>
          </a:prstGeom>
        </p:spPr>
      </p:pic>
      <p:sp>
        <p:nvSpPr>
          <p:cNvPr id="2" name="Title 1"/>
          <p:cNvSpPr>
            <a:spLocks noGrp="1"/>
          </p:cNvSpPr>
          <p:nvPr>
            <p:ph type="title"/>
          </p:nvPr>
        </p:nvSpPr>
        <p:spPr/>
        <p:txBody>
          <a:bodyPr/>
          <a:lstStyle/>
          <a:p>
            <a:r>
              <a:rPr lang="en-GB" dirty="0"/>
              <a:t>Empowerment</a:t>
            </a:r>
          </a:p>
        </p:txBody>
      </p:sp>
      <p:sp>
        <p:nvSpPr>
          <p:cNvPr id="3" name="Content Placeholder 2"/>
          <p:cNvSpPr>
            <a:spLocks noGrp="1"/>
          </p:cNvSpPr>
          <p:nvPr>
            <p:ph idx="1"/>
          </p:nvPr>
        </p:nvSpPr>
        <p:spPr/>
        <p:txBody>
          <a:bodyPr>
            <a:normAutofit/>
          </a:bodyPr>
          <a:lstStyle/>
          <a:p>
            <a:pPr lvl="0"/>
            <a:r>
              <a:rPr lang="en-GB" dirty="0"/>
              <a:t>Enabling individuals, groups and/or communities to have the power to gain control of their circumstances and achieve their own goals, thereby being able to work towards helping themselves and others to maximise the quality of their lives.</a:t>
            </a:r>
          </a:p>
          <a:p>
            <a:pPr marL="0" indent="0">
              <a:buNone/>
            </a:pPr>
            <a:endParaRPr lang="en-GB" dirty="0"/>
          </a:p>
          <a:p>
            <a:endParaRPr lang="en-GB" dirty="0"/>
          </a:p>
        </p:txBody>
      </p:sp>
      <p:sp>
        <p:nvSpPr>
          <p:cNvPr id="10" name="TextBox 9">
            <a:extLst>
              <a:ext uri="{FF2B5EF4-FFF2-40B4-BE49-F238E27FC236}">
                <a16:creationId xmlns:a16="http://schemas.microsoft.com/office/drawing/2014/main" id="{E67501D7-1ADB-DF3A-C569-5FBB5E8F8636}"/>
              </a:ext>
            </a:extLst>
          </p:cNvPr>
          <p:cNvSpPr txBox="1"/>
          <p:nvPr/>
        </p:nvSpPr>
        <p:spPr>
          <a:xfrm>
            <a:off x="9687874" y="5286400"/>
            <a:ext cx="2759190" cy="369332"/>
          </a:xfrm>
          <a:prstGeom prst="rect">
            <a:avLst/>
          </a:prstGeom>
          <a:noFill/>
        </p:spPr>
        <p:txBody>
          <a:bodyPr wrap="square">
            <a:spAutoFit/>
          </a:bodyPr>
          <a:lstStyle/>
          <a:p>
            <a:r>
              <a:rPr lang="en-GB" dirty="0"/>
              <a:t>(Sutton-</a:t>
            </a:r>
            <a:r>
              <a:rPr lang="en-GB" dirty="0" err="1"/>
              <a:t>Kerchner</a:t>
            </a:r>
            <a:r>
              <a:rPr lang="en-GB" dirty="0"/>
              <a:t>, 2017)</a:t>
            </a:r>
          </a:p>
        </p:txBody>
      </p:sp>
    </p:spTree>
    <p:extLst>
      <p:ext uri="{BB962C8B-B14F-4D97-AF65-F5344CB8AC3E}">
        <p14:creationId xmlns:p14="http://schemas.microsoft.com/office/powerpoint/2010/main" val="175170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Empowerment </a:t>
            </a:r>
          </a:p>
        </p:txBody>
      </p:sp>
      <p:sp>
        <p:nvSpPr>
          <p:cNvPr id="3" name="Content Placeholder 2"/>
          <p:cNvSpPr>
            <a:spLocks noGrp="1"/>
          </p:cNvSpPr>
          <p:nvPr>
            <p:ph idx="1"/>
          </p:nvPr>
        </p:nvSpPr>
        <p:spPr/>
        <p:txBody>
          <a:bodyPr>
            <a:normAutofit/>
          </a:bodyPr>
          <a:lstStyle/>
          <a:p>
            <a:r>
              <a:rPr lang="en-GB" dirty="0"/>
              <a:t>Empowerment is helping people to gain a greater control over their own lives and circumstances</a:t>
            </a:r>
          </a:p>
          <a:p>
            <a:r>
              <a:rPr lang="en-GB" dirty="0"/>
              <a:t>Enabling to affect change</a:t>
            </a:r>
          </a:p>
          <a:p>
            <a:r>
              <a:rPr lang="en-GB" dirty="0"/>
              <a:t>Giving those who are marginalised a voice</a:t>
            </a:r>
          </a:p>
          <a:p>
            <a:r>
              <a:rPr lang="en-GB" dirty="0"/>
              <a:t>Fighting social exclusion </a:t>
            </a:r>
          </a:p>
          <a:p>
            <a:endParaRPr lang="en-GB" dirty="0"/>
          </a:p>
        </p:txBody>
      </p:sp>
      <p:sp>
        <p:nvSpPr>
          <p:cNvPr id="6" name="TextBox 5"/>
          <p:cNvSpPr txBox="1"/>
          <p:nvPr/>
        </p:nvSpPr>
        <p:spPr>
          <a:xfrm>
            <a:off x="7554192" y="5792931"/>
            <a:ext cx="3473758" cy="426028"/>
          </a:xfrm>
          <a:prstGeom prst="rect">
            <a:avLst/>
          </a:prstGeom>
          <a:noFill/>
        </p:spPr>
        <p:txBody>
          <a:bodyPr wrap="square" rtlCol="0">
            <a:spAutoFit/>
          </a:bodyPr>
          <a:lstStyle/>
          <a:p>
            <a:endParaRPr lang="en-GB" dirty="0"/>
          </a:p>
        </p:txBody>
      </p:sp>
      <p:sp>
        <p:nvSpPr>
          <p:cNvPr id="5" name="TextBox 4"/>
          <p:cNvSpPr txBox="1"/>
          <p:nvPr/>
        </p:nvSpPr>
        <p:spPr>
          <a:xfrm>
            <a:off x="8478981" y="5465467"/>
            <a:ext cx="3250277" cy="276999"/>
          </a:xfrm>
          <a:prstGeom prst="rect">
            <a:avLst/>
          </a:prstGeom>
          <a:noFill/>
        </p:spPr>
        <p:txBody>
          <a:bodyPr wrap="square" rtlCol="0">
            <a:spAutoFit/>
          </a:bodyPr>
          <a:lstStyle/>
          <a:p>
            <a:r>
              <a:rPr lang="en-GB" sz="1200" dirty="0"/>
              <a:t>(Giddens and Sutton, 2010; Thompson, 2006)</a:t>
            </a:r>
          </a:p>
        </p:txBody>
      </p:sp>
    </p:spTree>
    <p:extLst>
      <p:ext uri="{BB962C8B-B14F-4D97-AF65-F5344CB8AC3E}">
        <p14:creationId xmlns:p14="http://schemas.microsoft.com/office/powerpoint/2010/main" val="173783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Empowerment</a:t>
            </a:r>
          </a:p>
        </p:txBody>
      </p:sp>
      <p:sp>
        <p:nvSpPr>
          <p:cNvPr id="3" name="Content Placeholder 2"/>
          <p:cNvSpPr>
            <a:spLocks noGrp="1"/>
          </p:cNvSpPr>
          <p:nvPr>
            <p:ph idx="1"/>
          </p:nvPr>
        </p:nvSpPr>
        <p:spPr/>
        <p:txBody>
          <a:bodyPr>
            <a:normAutofit/>
          </a:bodyPr>
          <a:lstStyle/>
          <a:p>
            <a:pPr marL="0" indent="0">
              <a:buNone/>
            </a:pPr>
            <a:r>
              <a:rPr lang="en-GB" dirty="0"/>
              <a:t>Empowerment- What does the term mean to you?</a:t>
            </a:r>
          </a:p>
          <a:p>
            <a:r>
              <a:rPr lang="en-GB" dirty="0"/>
              <a:t>Gaining more control over your own life?</a:t>
            </a:r>
          </a:p>
          <a:p>
            <a:r>
              <a:rPr lang="en-GB" dirty="0"/>
              <a:t> Being aware of and using your personal resources?</a:t>
            </a:r>
          </a:p>
          <a:p>
            <a:r>
              <a:rPr lang="en-GB" dirty="0"/>
              <a:t>Overcoming obstacles to meet your needs and aspirations?</a:t>
            </a:r>
          </a:p>
          <a:p>
            <a:r>
              <a:rPr lang="en-GB" dirty="0"/>
              <a:t>Having your voice heard in decision making?</a:t>
            </a:r>
          </a:p>
          <a:p>
            <a:r>
              <a:rPr lang="en-GB" dirty="0"/>
              <a:t>Being able to challenge inequality and oppression in your life? </a:t>
            </a:r>
          </a:p>
        </p:txBody>
      </p:sp>
      <p:sp>
        <p:nvSpPr>
          <p:cNvPr id="6" name="TextBox 5">
            <a:extLst>
              <a:ext uri="{FF2B5EF4-FFF2-40B4-BE49-F238E27FC236}">
                <a16:creationId xmlns:a16="http://schemas.microsoft.com/office/drawing/2014/main" id="{960AFCCD-DF13-8646-D507-81A0CE7CFA57}"/>
              </a:ext>
            </a:extLst>
          </p:cNvPr>
          <p:cNvSpPr txBox="1"/>
          <p:nvPr/>
        </p:nvSpPr>
        <p:spPr>
          <a:xfrm>
            <a:off x="8904312" y="6308209"/>
            <a:ext cx="3191238" cy="369332"/>
          </a:xfrm>
          <a:prstGeom prst="rect">
            <a:avLst/>
          </a:prstGeom>
          <a:noFill/>
        </p:spPr>
        <p:txBody>
          <a:bodyPr wrap="square">
            <a:spAutoFit/>
          </a:bodyPr>
          <a:lstStyle/>
          <a:p>
            <a:r>
              <a:rPr lang="en-GB" sz="1800" dirty="0"/>
              <a:t>(Dalrymple and Burke, 2001)</a:t>
            </a:r>
          </a:p>
        </p:txBody>
      </p:sp>
    </p:spTree>
    <p:extLst>
      <p:ext uri="{BB962C8B-B14F-4D97-AF65-F5344CB8AC3E}">
        <p14:creationId xmlns:p14="http://schemas.microsoft.com/office/powerpoint/2010/main" val="30052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Key Assumption</a:t>
            </a:r>
          </a:p>
        </p:txBody>
      </p:sp>
      <p:sp>
        <p:nvSpPr>
          <p:cNvPr id="6147" name="Rectangle 3"/>
          <p:cNvSpPr>
            <a:spLocks noGrp="1" noChangeArrowheads="1"/>
          </p:cNvSpPr>
          <p:nvPr>
            <p:ph idx="1"/>
          </p:nvPr>
        </p:nvSpPr>
        <p:spPr/>
        <p:txBody>
          <a:bodyPr/>
          <a:lstStyle/>
          <a:p>
            <a:endParaRPr lang="en-GB" altLang="en-US" dirty="0"/>
          </a:p>
          <a:p>
            <a:r>
              <a:rPr lang="en-GB" altLang="en-US" dirty="0"/>
              <a:t>The notion of Empowering practice is based on the idea that people are deficient or lacking in some form of social capital. </a:t>
            </a:r>
          </a:p>
        </p:txBody>
      </p:sp>
    </p:spTree>
    <p:extLst>
      <p:ext uri="{BB962C8B-B14F-4D97-AF65-F5344CB8AC3E}">
        <p14:creationId xmlns:p14="http://schemas.microsoft.com/office/powerpoint/2010/main" val="16094915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C735B9E-7E6F-062F-CEBD-F68FFA363C40}"/>
              </a:ext>
            </a:extLst>
          </p:cNvPr>
          <p:cNvSpPr>
            <a:spLocks noGrp="1"/>
          </p:cNvSpPr>
          <p:nvPr>
            <p:ph idx="1"/>
          </p:nvPr>
        </p:nvSpPr>
        <p:spPr/>
        <p:txBody>
          <a:bodyPr/>
          <a:lstStyle/>
          <a:p>
            <a:r>
              <a:rPr lang="en-GB" dirty="0"/>
              <a:t>Who is Likely to Lack Power? </a:t>
            </a:r>
          </a:p>
        </p:txBody>
      </p:sp>
    </p:spTree>
    <p:extLst>
      <p:ext uri="{BB962C8B-B14F-4D97-AF65-F5344CB8AC3E}">
        <p14:creationId xmlns:p14="http://schemas.microsoft.com/office/powerpoint/2010/main" val="1520982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Power and Empowerment </a:t>
            </a:r>
            <a:br>
              <a:rPr lang="en-GB" dirty="0"/>
            </a:br>
            <a:r>
              <a:rPr lang="en-GB" dirty="0"/>
              <a:t>-Residential Care Home</a:t>
            </a:r>
          </a:p>
        </p:txBody>
      </p:sp>
      <p:sp>
        <p:nvSpPr>
          <p:cNvPr id="3" name="Content Placeholder 2"/>
          <p:cNvSpPr>
            <a:spLocks noGrp="1"/>
          </p:cNvSpPr>
          <p:nvPr>
            <p:ph idx="1"/>
          </p:nvPr>
        </p:nvSpPr>
        <p:spPr/>
        <p:txBody>
          <a:bodyPr>
            <a:normAutofit/>
          </a:bodyPr>
          <a:lstStyle/>
          <a:p>
            <a:r>
              <a:rPr lang="en-GB" dirty="0"/>
              <a:t>421,100 older people in residential care in the UK</a:t>
            </a:r>
          </a:p>
          <a:p>
            <a:r>
              <a:rPr lang="en-GB" dirty="0"/>
              <a:t>14.8% of people over 85 live in residential care</a:t>
            </a:r>
          </a:p>
          <a:p>
            <a:r>
              <a:rPr lang="en-GB" dirty="0"/>
              <a:t>Average cost of care is £600 to £800 per week- £566 in Wales</a:t>
            </a:r>
          </a:p>
          <a:p>
            <a:r>
              <a:rPr lang="en-GB" dirty="0"/>
              <a:t>Savings over £23,250 = full fees England and NI.</a:t>
            </a:r>
          </a:p>
          <a:p>
            <a:r>
              <a:rPr lang="en-GB" dirty="0"/>
              <a:t>Savings over £30,000 = full fees Wales</a:t>
            </a:r>
          </a:p>
          <a:p>
            <a:endParaRPr lang="en-GB" dirty="0"/>
          </a:p>
        </p:txBody>
      </p:sp>
      <p:sp>
        <p:nvSpPr>
          <p:cNvPr id="5" name="TextBox 4"/>
          <p:cNvSpPr txBox="1"/>
          <p:nvPr/>
        </p:nvSpPr>
        <p:spPr>
          <a:xfrm>
            <a:off x="9912424" y="5257799"/>
            <a:ext cx="1537855" cy="276999"/>
          </a:xfrm>
          <a:prstGeom prst="rect">
            <a:avLst/>
          </a:prstGeom>
          <a:noFill/>
        </p:spPr>
        <p:txBody>
          <a:bodyPr wrap="square" rtlCol="0">
            <a:spAutoFit/>
          </a:bodyPr>
          <a:lstStyle/>
          <a:p>
            <a:r>
              <a:rPr lang="en-GB" sz="1200" dirty="0"/>
              <a:t>(</a:t>
            </a:r>
            <a:r>
              <a:rPr lang="en-GB" sz="1200" dirty="0" err="1"/>
              <a:t>AgeUk</a:t>
            </a:r>
            <a:r>
              <a:rPr lang="en-GB" sz="1200" dirty="0"/>
              <a:t>, 2018)</a:t>
            </a:r>
          </a:p>
        </p:txBody>
      </p:sp>
    </p:spTree>
    <p:extLst>
      <p:ext uri="{BB962C8B-B14F-4D97-AF65-F5344CB8AC3E}">
        <p14:creationId xmlns:p14="http://schemas.microsoft.com/office/powerpoint/2010/main" val="271256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42"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Older People Say</a:t>
            </a:r>
          </a:p>
        </p:txBody>
      </p:sp>
      <p:sp>
        <p:nvSpPr>
          <p:cNvPr id="3" name="Content Placeholder 2"/>
          <p:cNvSpPr>
            <a:spLocks noGrp="1"/>
          </p:cNvSpPr>
          <p:nvPr>
            <p:ph idx="1"/>
          </p:nvPr>
        </p:nvSpPr>
        <p:spPr/>
        <p:txBody>
          <a:bodyPr>
            <a:normAutofit/>
          </a:bodyPr>
          <a:lstStyle/>
          <a:p>
            <a:r>
              <a:rPr lang="en-GB" dirty="0"/>
              <a:t>I’ve lost the ability to communicate as there’s no one with the same interests here as me.</a:t>
            </a:r>
          </a:p>
          <a:p>
            <a:r>
              <a:rPr lang="en-GB" dirty="0"/>
              <a:t>I had to sell my flat to pay for this care home so now I haven’t got any choice – this is my home because it’s all I’ve got left.</a:t>
            </a:r>
          </a:p>
          <a:p>
            <a:r>
              <a:rPr lang="en-GB" dirty="0"/>
              <a:t>I would like the care assistants to talk to me when they come to care for me but they don’t.</a:t>
            </a:r>
          </a:p>
          <a:p>
            <a:r>
              <a:rPr lang="en-GB" dirty="0"/>
              <a:t>I don’t take sugar in my tea. I’ve told them but they still put it in so I drink it.</a:t>
            </a:r>
          </a:p>
          <a:p>
            <a:endParaRPr lang="en-GB" dirty="0"/>
          </a:p>
          <a:p>
            <a:endParaRPr lang="en-GB" dirty="0"/>
          </a:p>
        </p:txBody>
      </p:sp>
      <p:sp>
        <p:nvSpPr>
          <p:cNvPr id="12" name="TextBox 11">
            <a:extLst>
              <a:ext uri="{FF2B5EF4-FFF2-40B4-BE49-F238E27FC236}">
                <a16:creationId xmlns:a16="http://schemas.microsoft.com/office/drawing/2014/main" id="{2AB5EC14-2A57-679F-8F16-E4DDE542BCE3}"/>
              </a:ext>
            </a:extLst>
          </p:cNvPr>
          <p:cNvSpPr txBox="1"/>
          <p:nvPr/>
        </p:nvSpPr>
        <p:spPr>
          <a:xfrm>
            <a:off x="10416480" y="6308209"/>
            <a:ext cx="1505330" cy="369332"/>
          </a:xfrm>
          <a:prstGeom prst="rect">
            <a:avLst/>
          </a:prstGeom>
          <a:noFill/>
        </p:spPr>
        <p:txBody>
          <a:bodyPr wrap="square">
            <a:spAutoFit/>
          </a:bodyPr>
          <a:lstStyle/>
          <a:p>
            <a:r>
              <a:rPr lang="en-GB" dirty="0"/>
              <a:t>(JRF, 2009)</a:t>
            </a:r>
          </a:p>
        </p:txBody>
      </p:sp>
    </p:spTree>
    <p:extLst>
      <p:ext uri="{BB962C8B-B14F-4D97-AF65-F5344CB8AC3E}">
        <p14:creationId xmlns:p14="http://schemas.microsoft.com/office/powerpoint/2010/main" val="344056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fontScale="90000"/>
          </a:bodyPr>
          <a:lstStyle/>
          <a:p>
            <a:r>
              <a:rPr lang="en-GB" dirty="0"/>
              <a:t>How Much Power and Control does an Older Person in Residential Care Have?</a:t>
            </a:r>
          </a:p>
        </p:txBody>
      </p:sp>
      <p:sp>
        <p:nvSpPr>
          <p:cNvPr id="3" name="Content Placeholder 2"/>
          <p:cNvSpPr>
            <a:spLocks noGrp="1"/>
          </p:cNvSpPr>
          <p:nvPr>
            <p:ph idx="1"/>
          </p:nvPr>
        </p:nvSpPr>
        <p:spPr>
          <a:xfrm>
            <a:off x="3575720" y="1960562"/>
            <a:ext cx="7956550" cy="4667250"/>
          </a:xfrm>
        </p:spPr>
        <p:txBody>
          <a:bodyPr>
            <a:normAutofit/>
          </a:bodyPr>
          <a:lstStyle/>
          <a:p>
            <a:r>
              <a:rPr lang="en-GB" dirty="0"/>
              <a:t>Their voices are silent</a:t>
            </a:r>
          </a:p>
          <a:p>
            <a:r>
              <a:rPr lang="en-GB" dirty="0"/>
              <a:t>They have low self esteem</a:t>
            </a:r>
          </a:p>
          <a:p>
            <a:r>
              <a:rPr lang="en-GB" dirty="0"/>
              <a:t>They have low expectations</a:t>
            </a:r>
          </a:p>
          <a:p>
            <a:r>
              <a:rPr lang="en-GB" dirty="0"/>
              <a:t>They live in a fear culture</a:t>
            </a:r>
          </a:p>
          <a:p>
            <a:r>
              <a:rPr lang="en-GB" dirty="0"/>
              <a:t>They feel helpless</a:t>
            </a:r>
          </a:p>
          <a:p>
            <a:r>
              <a:rPr lang="en-GB" dirty="0"/>
              <a:t>They feel hopeless</a:t>
            </a:r>
          </a:p>
          <a:p>
            <a:r>
              <a:rPr lang="en-GB" dirty="0"/>
              <a:t>They have human rights but who will enforce them?</a:t>
            </a:r>
          </a:p>
          <a:p>
            <a:endParaRPr lang="en-GB" dirty="0"/>
          </a:p>
          <a:p>
            <a:endParaRPr lang="en-GB" dirty="0"/>
          </a:p>
        </p:txBody>
      </p:sp>
      <p:sp>
        <p:nvSpPr>
          <p:cNvPr id="9" name="Content Placeholder 8">
            <a:extLst>
              <a:ext uri="{FF2B5EF4-FFF2-40B4-BE49-F238E27FC236}">
                <a16:creationId xmlns:a16="http://schemas.microsoft.com/office/drawing/2014/main" id="{C5DD0CC7-92E7-FED9-842B-B6F733034228}"/>
              </a:ext>
            </a:extLst>
          </p:cNvPr>
          <p:cNvSpPr>
            <a:spLocks noGrp="1"/>
          </p:cNvSpPr>
          <p:nvPr>
            <p:ph sz="half" idx="4294967295"/>
          </p:nvPr>
        </p:nvSpPr>
        <p:spPr>
          <a:xfrm>
            <a:off x="6807200" y="4005263"/>
            <a:ext cx="5384800" cy="3989387"/>
          </a:xfrm>
        </p:spPr>
        <p:txBody>
          <a:bodyPr/>
          <a:lstStyle/>
          <a:p>
            <a:endParaRPr lang="en-GB" sz="2000" dirty="0">
              <a:latin typeface="+mj-lt"/>
            </a:endParaRPr>
          </a:p>
          <a:p>
            <a:endParaRPr lang="en-GB" dirty="0"/>
          </a:p>
        </p:txBody>
      </p:sp>
      <p:sp>
        <p:nvSpPr>
          <p:cNvPr id="11" name="TextBox 10">
            <a:extLst>
              <a:ext uri="{FF2B5EF4-FFF2-40B4-BE49-F238E27FC236}">
                <a16:creationId xmlns:a16="http://schemas.microsoft.com/office/drawing/2014/main" id="{E5312743-158D-DCAB-D196-663BCA44CEAE}"/>
              </a:ext>
            </a:extLst>
          </p:cNvPr>
          <p:cNvSpPr txBox="1"/>
          <p:nvPr/>
        </p:nvSpPr>
        <p:spPr>
          <a:xfrm>
            <a:off x="10416480" y="6258480"/>
            <a:ext cx="1640227" cy="369332"/>
          </a:xfrm>
          <a:prstGeom prst="rect">
            <a:avLst/>
          </a:prstGeom>
          <a:noFill/>
        </p:spPr>
        <p:txBody>
          <a:bodyPr wrap="square">
            <a:spAutoFit/>
          </a:bodyPr>
          <a:lstStyle/>
          <a:p>
            <a:r>
              <a:rPr lang="en-GB" dirty="0"/>
              <a:t>(JRF, 2009)</a:t>
            </a:r>
          </a:p>
        </p:txBody>
      </p:sp>
    </p:spTree>
    <p:extLst>
      <p:ext uri="{BB962C8B-B14F-4D97-AF65-F5344CB8AC3E}">
        <p14:creationId xmlns:p14="http://schemas.microsoft.com/office/powerpoint/2010/main" val="187010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has Control?</a:t>
            </a:r>
          </a:p>
        </p:txBody>
      </p:sp>
      <p:sp>
        <p:nvSpPr>
          <p:cNvPr id="3" name="Content Placeholder 2"/>
          <p:cNvSpPr>
            <a:spLocks noGrp="1"/>
          </p:cNvSpPr>
          <p:nvPr>
            <p:ph idx="1"/>
          </p:nvPr>
        </p:nvSpPr>
        <p:spPr/>
        <p:txBody>
          <a:bodyPr>
            <a:normAutofit/>
          </a:bodyPr>
          <a:lstStyle/>
          <a:p>
            <a:r>
              <a:rPr lang="en-GB" dirty="0"/>
              <a:t>Family - Control of finances </a:t>
            </a:r>
          </a:p>
          <a:p>
            <a:r>
              <a:rPr lang="en-GB" dirty="0"/>
              <a:t>Carers - Control details of day to day living</a:t>
            </a:r>
          </a:p>
          <a:p>
            <a:r>
              <a:rPr lang="en-GB" dirty="0"/>
              <a:t>Medical staff - Control of medication etc. </a:t>
            </a:r>
          </a:p>
          <a:p>
            <a:r>
              <a:rPr lang="en-GB" dirty="0"/>
              <a:t>Care home managers - Control of staff and environment</a:t>
            </a:r>
          </a:p>
          <a:p>
            <a:r>
              <a:rPr lang="en-GB" dirty="0"/>
              <a:t>Social services/ local government - Financial control, policies governing care</a:t>
            </a:r>
          </a:p>
          <a:p>
            <a:r>
              <a:rPr lang="en-GB" dirty="0"/>
              <a:t>UK government - policies governing older people</a:t>
            </a:r>
          </a:p>
          <a:p>
            <a:endParaRPr lang="en-GB" dirty="0"/>
          </a:p>
        </p:txBody>
      </p:sp>
      <p:sp>
        <p:nvSpPr>
          <p:cNvPr id="9" name="TextBox 8">
            <a:extLst>
              <a:ext uri="{FF2B5EF4-FFF2-40B4-BE49-F238E27FC236}">
                <a16:creationId xmlns:a16="http://schemas.microsoft.com/office/drawing/2014/main" id="{4253C13B-5718-3509-F6CE-84982C54C8EA}"/>
              </a:ext>
            </a:extLst>
          </p:cNvPr>
          <p:cNvSpPr txBox="1"/>
          <p:nvPr/>
        </p:nvSpPr>
        <p:spPr>
          <a:xfrm>
            <a:off x="10344472" y="6102253"/>
            <a:ext cx="1463046" cy="369332"/>
          </a:xfrm>
          <a:prstGeom prst="rect">
            <a:avLst/>
          </a:prstGeom>
          <a:noFill/>
        </p:spPr>
        <p:txBody>
          <a:bodyPr wrap="square">
            <a:spAutoFit/>
          </a:bodyPr>
          <a:lstStyle/>
          <a:p>
            <a:r>
              <a:rPr lang="en-GB" dirty="0"/>
              <a:t>(Bhar, 2015)</a:t>
            </a:r>
          </a:p>
        </p:txBody>
      </p:sp>
    </p:spTree>
    <p:extLst>
      <p:ext uri="{BB962C8B-B14F-4D97-AF65-F5344CB8AC3E}">
        <p14:creationId xmlns:p14="http://schemas.microsoft.com/office/powerpoint/2010/main" val="3966567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Workers</a:t>
            </a:r>
          </a:p>
        </p:txBody>
      </p:sp>
      <p:sp>
        <p:nvSpPr>
          <p:cNvPr id="3" name="Content Placeholder 2"/>
          <p:cNvSpPr>
            <a:spLocks noGrp="1"/>
          </p:cNvSpPr>
          <p:nvPr>
            <p:ph idx="1"/>
          </p:nvPr>
        </p:nvSpPr>
        <p:spPr/>
        <p:txBody>
          <a:bodyPr>
            <a:normAutofit/>
          </a:bodyPr>
          <a:lstStyle/>
          <a:p>
            <a:r>
              <a:rPr lang="en-GB" dirty="0"/>
              <a:t>There are around  16,000 residential and nursing care homes in the UK- a number which is in decline                                                               (Nuffield Trust 2020)</a:t>
            </a:r>
          </a:p>
          <a:p>
            <a:pPr lvl="1"/>
            <a:r>
              <a:rPr lang="en-GB" dirty="0"/>
              <a:t>The majority of staff who work there are care workers</a:t>
            </a:r>
          </a:p>
          <a:p>
            <a:pPr lvl="1"/>
            <a:r>
              <a:rPr lang="en-GB" dirty="0"/>
              <a:t>Predominantly female (4 in 5)</a:t>
            </a:r>
          </a:p>
          <a:p>
            <a:pPr lvl="1"/>
            <a:r>
              <a:rPr lang="en-GB" dirty="0"/>
              <a:t>Average age is 43</a:t>
            </a:r>
          </a:p>
          <a:p>
            <a:pPr lvl="1"/>
            <a:r>
              <a:rPr lang="en-GB" dirty="0"/>
              <a:t>Relatively poorly educated</a:t>
            </a:r>
          </a:p>
          <a:p>
            <a:pPr lvl="1"/>
            <a:r>
              <a:rPr lang="en-GB" dirty="0"/>
              <a:t>Many are paid national minimum wage</a:t>
            </a:r>
          </a:p>
        </p:txBody>
      </p:sp>
      <p:sp>
        <p:nvSpPr>
          <p:cNvPr id="9" name="TextBox 8">
            <a:extLst>
              <a:ext uri="{FF2B5EF4-FFF2-40B4-BE49-F238E27FC236}">
                <a16:creationId xmlns:a16="http://schemas.microsoft.com/office/drawing/2014/main" id="{E9C72ED2-30B9-CA31-83DE-2D1FCFA10B85}"/>
              </a:ext>
            </a:extLst>
          </p:cNvPr>
          <p:cNvSpPr txBox="1"/>
          <p:nvPr/>
        </p:nvSpPr>
        <p:spPr>
          <a:xfrm>
            <a:off x="8611357" y="5174665"/>
            <a:ext cx="3995812" cy="369332"/>
          </a:xfrm>
          <a:prstGeom prst="rect">
            <a:avLst/>
          </a:prstGeom>
          <a:noFill/>
        </p:spPr>
        <p:txBody>
          <a:bodyPr wrap="square">
            <a:spAutoFit/>
          </a:bodyPr>
          <a:lstStyle/>
          <a:p>
            <a:pPr lvl="2"/>
            <a:r>
              <a:rPr lang="en-GB" dirty="0"/>
              <a:t>(CQC, 2017;JRF, 2015)</a:t>
            </a:r>
          </a:p>
        </p:txBody>
      </p:sp>
    </p:spTree>
    <p:extLst>
      <p:ext uri="{BB962C8B-B14F-4D97-AF65-F5344CB8AC3E}">
        <p14:creationId xmlns:p14="http://schemas.microsoft.com/office/powerpoint/2010/main" val="456533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Care Workers have Power Over the Residents</a:t>
            </a:r>
          </a:p>
        </p:txBody>
      </p:sp>
      <p:sp>
        <p:nvSpPr>
          <p:cNvPr id="3" name="Content Placeholder 2"/>
          <p:cNvSpPr>
            <a:spLocks noGrp="1"/>
          </p:cNvSpPr>
          <p:nvPr>
            <p:ph idx="1"/>
          </p:nvPr>
        </p:nvSpPr>
        <p:spPr/>
        <p:txBody>
          <a:bodyPr>
            <a:normAutofit/>
          </a:bodyPr>
          <a:lstStyle/>
          <a:p>
            <a:r>
              <a:rPr lang="en-GB" dirty="0"/>
              <a:t>Control their daily lives with their actions</a:t>
            </a:r>
          </a:p>
          <a:p>
            <a:r>
              <a:rPr lang="en-GB" dirty="0"/>
              <a:t>Have been known to impose informal sanctions on residents who are seen as problematic</a:t>
            </a:r>
          </a:p>
          <a:p>
            <a:r>
              <a:rPr lang="en-GB" dirty="0"/>
              <a:t>Are bound by informal control of work environment</a:t>
            </a:r>
          </a:p>
          <a:p>
            <a:endParaRPr lang="en-GB" dirty="0"/>
          </a:p>
          <a:p>
            <a:endParaRPr lang="en-GB" dirty="0"/>
          </a:p>
        </p:txBody>
      </p:sp>
      <p:sp>
        <p:nvSpPr>
          <p:cNvPr id="9" name="TextBox 8">
            <a:extLst>
              <a:ext uri="{FF2B5EF4-FFF2-40B4-BE49-F238E27FC236}">
                <a16:creationId xmlns:a16="http://schemas.microsoft.com/office/drawing/2014/main" id="{6B26FEC3-9C79-691A-F14E-0B0D699401FF}"/>
              </a:ext>
            </a:extLst>
          </p:cNvPr>
          <p:cNvSpPr txBox="1"/>
          <p:nvPr/>
        </p:nvSpPr>
        <p:spPr>
          <a:xfrm>
            <a:off x="10488488" y="5257800"/>
            <a:ext cx="1391038" cy="369332"/>
          </a:xfrm>
          <a:prstGeom prst="rect">
            <a:avLst/>
          </a:prstGeom>
          <a:noFill/>
        </p:spPr>
        <p:txBody>
          <a:bodyPr wrap="square">
            <a:spAutoFit/>
          </a:bodyPr>
          <a:lstStyle/>
          <a:p>
            <a:r>
              <a:rPr lang="en-GB" dirty="0"/>
              <a:t>(JRF, 2009)</a:t>
            </a:r>
          </a:p>
        </p:txBody>
      </p:sp>
    </p:spTree>
    <p:extLst>
      <p:ext uri="{BB962C8B-B14F-4D97-AF65-F5344CB8AC3E}">
        <p14:creationId xmlns:p14="http://schemas.microsoft.com/office/powerpoint/2010/main" val="48841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0148" y="365125"/>
            <a:ext cx="7956222" cy="1325563"/>
          </a:xfrm>
        </p:spPr>
        <p:txBody>
          <a:bodyPr>
            <a:normAutofit/>
          </a:bodyPr>
          <a:lstStyle/>
          <a:p>
            <a:r>
              <a:rPr lang="en-GB" dirty="0"/>
              <a:t>Management has Power over Staff and Residents</a:t>
            </a:r>
          </a:p>
        </p:txBody>
      </p:sp>
      <p:sp>
        <p:nvSpPr>
          <p:cNvPr id="8" name="Content Placeholder 7">
            <a:extLst>
              <a:ext uri="{FF2B5EF4-FFF2-40B4-BE49-F238E27FC236}">
                <a16:creationId xmlns:a16="http://schemas.microsoft.com/office/drawing/2014/main" id="{8F13B5CB-C955-BEC8-9B4F-44B681351696}"/>
              </a:ext>
            </a:extLst>
          </p:cNvPr>
          <p:cNvSpPr>
            <a:spLocks noGrp="1"/>
          </p:cNvSpPr>
          <p:nvPr>
            <p:ph idx="1"/>
          </p:nvPr>
        </p:nvSpPr>
        <p:spPr>
          <a:xfrm>
            <a:off x="3780148" y="1825625"/>
            <a:ext cx="7956222" cy="4667250"/>
          </a:xfrm>
        </p:spPr>
        <p:txBody>
          <a:bodyPr/>
          <a:lstStyle/>
          <a:p>
            <a:r>
              <a:rPr lang="en-GB" dirty="0"/>
              <a:t>Control day to day running of care home</a:t>
            </a:r>
          </a:p>
          <a:p>
            <a:r>
              <a:rPr lang="en-GB" dirty="0"/>
              <a:t>Set staffing levels and pay </a:t>
            </a:r>
          </a:p>
          <a:p>
            <a:r>
              <a:rPr lang="en-GB" dirty="0"/>
              <a:t>Set out policies and procedures</a:t>
            </a:r>
          </a:p>
          <a:p>
            <a:r>
              <a:rPr lang="en-GB" dirty="0"/>
              <a:t>Actions set example for conduct</a:t>
            </a:r>
          </a:p>
          <a:p>
            <a:endParaRPr lang="en-GB" dirty="0"/>
          </a:p>
        </p:txBody>
      </p:sp>
      <p:pic>
        <p:nvPicPr>
          <p:cNvPr id="5" name="Picture 4"/>
          <p:cNvPicPr>
            <a:picLocks noChangeAspect="1"/>
          </p:cNvPicPr>
          <p:nvPr/>
        </p:nvPicPr>
        <p:blipFill>
          <a:blip r:embed="rId2"/>
          <a:stretch>
            <a:fillRect/>
          </a:stretch>
        </p:blipFill>
        <p:spPr>
          <a:xfrm>
            <a:off x="10301850" y="5167334"/>
            <a:ext cx="1896507" cy="555331"/>
          </a:xfrm>
          <a:prstGeom prst="rect">
            <a:avLst/>
          </a:prstGeom>
        </p:spPr>
      </p:pic>
    </p:spTree>
    <p:extLst>
      <p:ext uri="{BB962C8B-B14F-4D97-AF65-F5344CB8AC3E}">
        <p14:creationId xmlns:p14="http://schemas.microsoft.com/office/powerpoint/2010/main" val="414324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11" name="Content Placeholder 10">
            <a:extLst>
              <a:ext uri="{FF2B5EF4-FFF2-40B4-BE49-F238E27FC236}">
                <a16:creationId xmlns:a16="http://schemas.microsoft.com/office/drawing/2014/main" id="{8124082A-2011-CECE-3F89-C4F99D81C971}"/>
              </a:ext>
            </a:extLst>
          </p:cNvPr>
          <p:cNvSpPr>
            <a:spLocks noGrp="1"/>
          </p:cNvSpPr>
          <p:nvPr>
            <p:ph idx="1"/>
          </p:nvPr>
        </p:nvSpPr>
        <p:spPr/>
        <p:txBody>
          <a:bodyPr/>
          <a:lstStyle/>
          <a:p>
            <a:pPr marL="457200" indent="-457200">
              <a:buFont typeface="Arial" panose="020B0604020202020204" pitchFamily="34" charset="0"/>
              <a:buChar char="•"/>
            </a:pPr>
            <a:r>
              <a:rPr lang="en-GB" sz="3200" dirty="0"/>
              <a:t>What can be done to empower an elderly person in a residential care home?</a:t>
            </a:r>
          </a:p>
          <a:p>
            <a:pPr marL="457200" indent="-457200">
              <a:buFont typeface="Arial" panose="020B0604020202020204" pitchFamily="34" charset="0"/>
              <a:buChar char="•"/>
            </a:pPr>
            <a:r>
              <a:rPr lang="en-GB" sz="3200" dirty="0"/>
              <a:t>What are the barriers to empowerment?</a:t>
            </a:r>
          </a:p>
          <a:p>
            <a:pPr marL="457200" indent="-457200">
              <a:buFont typeface="Arial" panose="020B0604020202020204" pitchFamily="34" charset="0"/>
              <a:buChar char="•"/>
            </a:pPr>
            <a:r>
              <a:rPr lang="en-GB" sz="3200" dirty="0"/>
              <a:t>Look at this from the position of advocates, care workers and management </a:t>
            </a:r>
          </a:p>
          <a:p>
            <a:endParaRPr lang="en-GB" dirty="0"/>
          </a:p>
        </p:txBody>
      </p:sp>
    </p:spTree>
    <p:extLst>
      <p:ext uri="{BB962C8B-B14F-4D97-AF65-F5344CB8AC3E}">
        <p14:creationId xmlns:p14="http://schemas.microsoft.com/office/powerpoint/2010/main" val="9098411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 Workers Empower Residents by…</a:t>
            </a:r>
          </a:p>
        </p:txBody>
      </p:sp>
      <p:sp>
        <p:nvSpPr>
          <p:cNvPr id="3" name="Content Placeholder 2"/>
          <p:cNvSpPr>
            <a:spLocks noGrp="1"/>
          </p:cNvSpPr>
          <p:nvPr>
            <p:ph idx="1"/>
          </p:nvPr>
        </p:nvSpPr>
        <p:spPr/>
        <p:txBody>
          <a:bodyPr/>
          <a:lstStyle/>
          <a:p>
            <a:endParaRPr lang="en-GB" dirty="0"/>
          </a:p>
          <a:p>
            <a:r>
              <a:rPr lang="en-GB" dirty="0"/>
              <a:t>Treating them with dignity and respect</a:t>
            </a:r>
          </a:p>
          <a:p>
            <a:r>
              <a:rPr lang="en-GB" dirty="0"/>
              <a:t>Listening to them </a:t>
            </a:r>
          </a:p>
          <a:p>
            <a:r>
              <a:rPr lang="en-GB" dirty="0"/>
              <a:t>Offering choice whenever possible</a:t>
            </a:r>
          </a:p>
          <a:p>
            <a:r>
              <a:rPr lang="en-GB" dirty="0"/>
              <a:t>Working in a person centred manner</a:t>
            </a:r>
          </a:p>
          <a:p>
            <a:endParaRPr lang="en-GB" dirty="0"/>
          </a:p>
        </p:txBody>
      </p:sp>
      <p:sp>
        <p:nvSpPr>
          <p:cNvPr id="5" name="TextBox 4"/>
          <p:cNvSpPr txBox="1"/>
          <p:nvPr/>
        </p:nvSpPr>
        <p:spPr>
          <a:xfrm>
            <a:off x="10058400" y="5434445"/>
            <a:ext cx="2057400" cy="276999"/>
          </a:xfrm>
          <a:prstGeom prst="rect">
            <a:avLst/>
          </a:prstGeom>
          <a:noFill/>
        </p:spPr>
        <p:txBody>
          <a:bodyPr wrap="square" rtlCol="0">
            <a:spAutoFit/>
          </a:bodyPr>
          <a:lstStyle/>
          <a:p>
            <a:r>
              <a:rPr lang="en-GB" sz="1200" dirty="0"/>
              <a:t>(JRF, 2015)</a:t>
            </a:r>
          </a:p>
        </p:txBody>
      </p:sp>
    </p:spTree>
    <p:extLst>
      <p:ext uri="{BB962C8B-B14F-4D97-AF65-F5344CB8AC3E}">
        <p14:creationId xmlns:p14="http://schemas.microsoft.com/office/powerpoint/2010/main" val="103466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Times New Roman" panose="02020603050405020304" pitchFamily="18" charset="0"/>
              </a:rPr>
              <a:t>Barriers to staff empowering residents</a:t>
            </a:r>
            <a:endParaRPr lang="en-GB" dirty="0"/>
          </a:p>
        </p:txBody>
      </p:sp>
      <p:sp>
        <p:nvSpPr>
          <p:cNvPr id="3" name="Content Placeholder 2"/>
          <p:cNvSpPr>
            <a:spLocks noGrp="1"/>
          </p:cNvSpPr>
          <p:nvPr>
            <p:ph idx="1"/>
          </p:nvPr>
        </p:nvSpPr>
        <p:spPr/>
        <p:txBody>
          <a:bodyPr>
            <a:normAutofit/>
          </a:bodyPr>
          <a:lstStyle/>
          <a:p>
            <a:r>
              <a:rPr lang="en-GB" dirty="0"/>
              <a:t>Time restraints </a:t>
            </a:r>
          </a:p>
          <a:p>
            <a:r>
              <a:rPr lang="en-GB" dirty="0"/>
              <a:t>Lack of training</a:t>
            </a:r>
          </a:p>
          <a:p>
            <a:r>
              <a:rPr lang="en-GB" dirty="0"/>
              <a:t>Lack of information and knowledge</a:t>
            </a:r>
          </a:p>
          <a:p>
            <a:r>
              <a:rPr lang="en-GB" dirty="0"/>
              <a:t>Negative workplace culture</a:t>
            </a:r>
          </a:p>
          <a:p>
            <a:r>
              <a:rPr lang="en-GB" dirty="0"/>
              <a:t>Staff burnout</a:t>
            </a:r>
          </a:p>
          <a:p>
            <a:r>
              <a:rPr lang="en-GB" dirty="0"/>
              <a:t>Lack of support from management</a:t>
            </a:r>
          </a:p>
          <a:p>
            <a:endParaRPr lang="en-GB" dirty="0"/>
          </a:p>
          <a:p>
            <a:endParaRPr lang="en-GB" dirty="0"/>
          </a:p>
        </p:txBody>
      </p:sp>
      <p:sp>
        <p:nvSpPr>
          <p:cNvPr id="6" name="TextBox 5">
            <a:extLst>
              <a:ext uri="{FF2B5EF4-FFF2-40B4-BE49-F238E27FC236}">
                <a16:creationId xmlns:a16="http://schemas.microsoft.com/office/drawing/2014/main" id="{D5FFD255-2B67-8D28-42F3-F9444361266E}"/>
              </a:ext>
            </a:extLst>
          </p:cNvPr>
          <p:cNvSpPr txBox="1"/>
          <p:nvPr/>
        </p:nvSpPr>
        <p:spPr>
          <a:xfrm>
            <a:off x="6074636" y="5286399"/>
            <a:ext cx="6097554" cy="369332"/>
          </a:xfrm>
          <a:prstGeom prst="rect">
            <a:avLst/>
          </a:prstGeom>
          <a:noFill/>
        </p:spPr>
        <p:txBody>
          <a:bodyPr wrap="square">
            <a:spAutoFit/>
          </a:bodyPr>
          <a:lstStyle/>
          <a:p>
            <a:pPr marL="0" indent="0" algn="r">
              <a:buNone/>
            </a:pPr>
            <a:r>
              <a:rPr lang="en-GB" sz="1800" dirty="0"/>
              <a:t>(CHOICE, 2013)</a:t>
            </a:r>
          </a:p>
        </p:txBody>
      </p:sp>
    </p:spTree>
    <p:extLst>
      <p:ext uri="{BB962C8B-B14F-4D97-AF65-F5344CB8AC3E}">
        <p14:creationId xmlns:p14="http://schemas.microsoft.com/office/powerpoint/2010/main" val="3135331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normAutofit/>
          </a:bodyPr>
          <a:lstStyle/>
          <a:p>
            <a:r>
              <a:rPr lang="en-GB" dirty="0"/>
              <a:t>Management of Residential Home can Empower  Residents by…</a:t>
            </a:r>
          </a:p>
        </p:txBody>
      </p:sp>
      <p:sp>
        <p:nvSpPr>
          <p:cNvPr id="3" name="Content Placeholder 2"/>
          <p:cNvSpPr>
            <a:spLocks noGrp="1"/>
          </p:cNvSpPr>
          <p:nvPr>
            <p:ph idx="1"/>
          </p:nvPr>
        </p:nvSpPr>
        <p:spPr/>
        <p:txBody>
          <a:bodyPr>
            <a:normAutofit lnSpcReduction="10000"/>
          </a:bodyPr>
          <a:lstStyle/>
          <a:p>
            <a:pPr marL="571500" indent="-457200"/>
            <a:r>
              <a:rPr lang="en-GB" dirty="0"/>
              <a:t>Person centred care planning, Training and monitoring staff</a:t>
            </a:r>
          </a:p>
          <a:p>
            <a:pPr marL="571500" indent="-457200"/>
            <a:r>
              <a:rPr lang="en-GB" dirty="0"/>
              <a:t>Consultation with residents in all aspects of their care</a:t>
            </a:r>
          </a:p>
          <a:p>
            <a:pPr marL="571500" indent="-457200"/>
            <a:r>
              <a:rPr lang="en-GB" dirty="0"/>
              <a:t>Involving residents in decisions about the home</a:t>
            </a:r>
          </a:p>
          <a:p>
            <a:pPr marL="571500" indent="-457200"/>
            <a:r>
              <a:rPr lang="en-GB" dirty="0"/>
              <a:t>Transparency in all dealings</a:t>
            </a:r>
          </a:p>
          <a:p>
            <a:pPr marL="571500" indent="-457200"/>
            <a:r>
              <a:rPr lang="en-GB" dirty="0"/>
              <a:t>Promoting advocacy</a:t>
            </a:r>
          </a:p>
          <a:p>
            <a:pPr marL="571500" indent="-457200"/>
            <a:r>
              <a:rPr lang="en-GB" dirty="0"/>
              <a:t>Providing a safe environment for residents to air any grievances</a:t>
            </a:r>
          </a:p>
          <a:p>
            <a:pPr marL="571500" indent="-457200"/>
            <a:r>
              <a:rPr lang="en-GB" dirty="0"/>
              <a:t>GIVING THEM A VOICE</a:t>
            </a:r>
          </a:p>
          <a:p>
            <a:endParaRPr lang="en-GB" dirty="0"/>
          </a:p>
        </p:txBody>
      </p:sp>
      <p:sp>
        <p:nvSpPr>
          <p:cNvPr id="9" name="TextBox 8">
            <a:extLst>
              <a:ext uri="{FF2B5EF4-FFF2-40B4-BE49-F238E27FC236}">
                <a16:creationId xmlns:a16="http://schemas.microsoft.com/office/drawing/2014/main" id="{1874036C-EABD-0333-6C49-811310004999}"/>
              </a:ext>
            </a:extLst>
          </p:cNvPr>
          <p:cNvSpPr txBox="1"/>
          <p:nvPr/>
        </p:nvSpPr>
        <p:spPr>
          <a:xfrm>
            <a:off x="9552384" y="5329793"/>
            <a:ext cx="2759190" cy="369332"/>
          </a:xfrm>
          <a:prstGeom prst="rect">
            <a:avLst/>
          </a:prstGeom>
          <a:noFill/>
        </p:spPr>
        <p:txBody>
          <a:bodyPr wrap="square">
            <a:spAutoFit/>
          </a:bodyPr>
          <a:lstStyle/>
          <a:p>
            <a:r>
              <a:rPr lang="en-GB" dirty="0"/>
              <a:t>(</a:t>
            </a:r>
            <a:r>
              <a:rPr lang="en-GB" dirty="0" err="1"/>
              <a:t>MyHomeLife</a:t>
            </a:r>
            <a:r>
              <a:rPr lang="en-GB" dirty="0"/>
              <a:t>, 2016)</a:t>
            </a:r>
          </a:p>
        </p:txBody>
      </p:sp>
    </p:spTree>
    <p:extLst>
      <p:ext uri="{BB962C8B-B14F-4D97-AF65-F5344CB8AC3E}">
        <p14:creationId xmlns:p14="http://schemas.microsoft.com/office/powerpoint/2010/main" val="220712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t>Barriers to Management Empowering Residents</a:t>
            </a:r>
          </a:p>
        </p:txBody>
      </p:sp>
      <p:sp>
        <p:nvSpPr>
          <p:cNvPr id="3" name="Content Placeholder 2"/>
          <p:cNvSpPr>
            <a:spLocks noGrp="1"/>
          </p:cNvSpPr>
          <p:nvPr>
            <p:ph idx="1"/>
          </p:nvPr>
        </p:nvSpPr>
        <p:spPr/>
        <p:txBody>
          <a:bodyPr>
            <a:normAutofit fontScale="92500" lnSpcReduction="10000"/>
          </a:bodyPr>
          <a:lstStyle/>
          <a:p>
            <a:r>
              <a:rPr lang="en-GB" dirty="0"/>
              <a:t>Lack of funding</a:t>
            </a:r>
          </a:p>
          <a:p>
            <a:endParaRPr lang="en-GB" dirty="0"/>
          </a:p>
          <a:p>
            <a:r>
              <a:rPr lang="en-GB" dirty="0"/>
              <a:t>Lack of resources</a:t>
            </a:r>
          </a:p>
          <a:p>
            <a:endParaRPr lang="en-GB" dirty="0"/>
          </a:p>
          <a:p>
            <a:r>
              <a:rPr lang="en-GB" dirty="0"/>
              <a:t>Time constraints</a:t>
            </a:r>
          </a:p>
          <a:p>
            <a:endParaRPr lang="en-GB" dirty="0"/>
          </a:p>
          <a:p>
            <a:r>
              <a:rPr lang="en-GB" dirty="0"/>
              <a:t>Lack of adequate staff</a:t>
            </a:r>
          </a:p>
          <a:p>
            <a:endParaRPr lang="en-GB" dirty="0"/>
          </a:p>
          <a:p>
            <a:r>
              <a:rPr lang="en-GB" dirty="0"/>
              <a:t>Need to comply with council and government regulations and laws</a:t>
            </a:r>
          </a:p>
          <a:p>
            <a:endParaRPr lang="en-GB" dirty="0"/>
          </a:p>
        </p:txBody>
      </p:sp>
      <p:sp>
        <p:nvSpPr>
          <p:cNvPr id="9" name="TextBox 8">
            <a:extLst>
              <a:ext uri="{FF2B5EF4-FFF2-40B4-BE49-F238E27FC236}">
                <a16:creationId xmlns:a16="http://schemas.microsoft.com/office/drawing/2014/main" id="{3547F26D-BCCA-E5EC-C132-983231BE1D29}"/>
              </a:ext>
            </a:extLst>
          </p:cNvPr>
          <p:cNvSpPr txBox="1"/>
          <p:nvPr/>
        </p:nvSpPr>
        <p:spPr>
          <a:xfrm>
            <a:off x="10416480" y="5329793"/>
            <a:ext cx="1895094" cy="369332"/>
          </a:xfrm>
          <a:prstGeom prst="rect">
            <a:avLst/>
          </a:prstGeom>
          <a:noFill/>
        </p:spPr>
        <p:txBody>
          <a:bodyPr wrap="square">
            <a:spAutoFit/>
          </a:bodyPr>
          <a:lstStyle/>
          <a:p>
            <a:r>
              <a:rPr lang="en-GB" dirty="0"/>
              <a:t>(Hill et al., 2012)</a:t>
            </a:r>
          </a:p>
        </p:txBody>
      </p:sp>
    </p:spTree>
    <p:extLst>
      <p:ext uri="{BB962C8B-B14F-4D97-AF65-F5344CB8AC3E}">
        <p14:creationId xmlns:p14="http://schemas.microsoft.com/office/powerpoint/2010/main" val="283343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Could be Done?</a:t>
            </a:r>
          </a:p>
        </p:txBody>
      </p:sp>
      <p:sp>
        <p:nvSpPr>
          <p:cNvPr id="3" name="Content Placeholder 2"/>
          <p:cNvSpPr>
            <a:spLocks noGrp="1"/>
          </p:cNvSpPr>
          <p:nvPr>
            <p:ph idx="1"/>
          </p:nvPr>
        </p:nvSpPr>
        <p:spPr/>
        <p:txBody>
          <a:bodyPr>
            <a:normAutofit fontScale="92500" lnSpcReduction="20000"/>
          </a:bodyPr>
          <a:lstStyle/>
          <a:p>
            <a:r>
              <a:rPr lang="en-GB" dirty="0"/>
              <a:t>Keys to a good life for older people with high support needs </a:t>
            </a:r>
          </a:p>
          <a:p>
            <a:pPr lvl="1"/>
            <a:r>
              <a:rPr lang="en-GB" dirty="0"/>
              <a:t>Personalised support and care</a:t>
            </a:r>
          </a:p>
          <a:p>
            <a:pPr lvl="1"/>
            <a:r>
              <a:rPr lang="en-GB" dirty="0"/>
              <a:t>Meaningful relationships </a:t>
            </a:r>
          </a:p>
          <a:p>
            <a:pPr lvl="1"/>
            <a:r>
              <a:rPr lang="en-GB" dirty="0"/>
              <a:t>Meaningful daily and Personal community life identity and self esteem </a:t>
            </a:r>
          </a:p>
          <a:p>
            <a:pPr lvl="1"/>
            <a:r>
              <a:rPr lang="en-GB" dirty="0"/>
              <a:t>Personal authority and control of home and personal surroundings</a:t>
            </a:r>
          </a:p>
          <a:p>
            <a:r>
              <a:rPr lang="en-GB" dirty="0"/>
              <a:t>Advocacy</a:t>
            </a:r>
          </a:p>
          <a:p>
            <a:pPr lvl="1"/>
            <a:r>
              <a:rPr lang="en-GB" dirty="0"/>
              <a:t>Things  have to change, policies must be made in collaboration with older people, not just be written but ENFORCED by government, agencies, organisations and individuals.</a:t>
            </a:r>
          </a:p>
          <a:p>
            <a:endParaRPr lang="en-GB" dirty="0"/>
          </a:p>
          <a:p>
            <a:r>
              <a:rPr lang="en-GB" dirty="0"/>
              <a:t>MUST BE GIVEN A VOICE TO REGAIN POWER OVER THEIR OWN LIVES</a:t>
            </a:r>
          </a:p>
          <a:p>
            <a:endParaRPr lang="en-GB" dirty="0"/>
          </a:p>
          <a:p>
            <a:endParaRPr lang="en-GB" dirty="0"/>
          </a:p>
          <a:p>
            <a:endParaRPr lang="en-GB" dirty="0"/>
          </a:p>
        </p:txBody>
      </p:sp>
      <p:sp>
        <p:nvSpPr>
          <p:cNvPr id="5" name="TextBox 4"/>
          <p:cNvSpPr txBox="1"/>
          <p:nvPr/>
        </p:nvSpPr>
        <p:spPr>
          <a:xfrm>
            <a:off x="10039132" y="5332652"/>
            <a:ext cx="2174032" cy="338554"/>
          </a:xfrm>
          <a:prstGeom prst="rect">
            <a:avLst/>
          </a:prstGeom>
          <a:noFill/>
        </p:spPr>
        <p:txBody>
          <a:bodyPr wrap="square" rtlCol="0">
            <a:spAutoFit/>
          </a:bodyPr>
          <a:lstStyle/>
          <a:p>
            <a:pPr algn="r"/>
            <a:r>
              <a:rPr lang="en-GB" sz="1600" dirty="0"/>
              <a:t>(JRF, 2009)</a:t>
            </a:r>
          </a:p>
        </p:txBody>
      </p:sp>
    </p:spTree>
    <p:extLst>
      <p:ext uri="{BB962C8B-B14F-4D97-AF65-F5344CB8AC3E}">
        <p14:creationId xmlns:p14="http://schemas.microsoft.com/office/powerpoint/2010/main" val="113858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70B14-20C3-89DE-6A16-C8B57B5A61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A31271-B790-5264-3E57-EA8D16EF0ABB}"/>
              </a:ext>
            </a:extLst>
          </p:cNvPr>
          <p:cNvSpPr>
            <a:spLocks noGrp="1"/>
          </p:cNvSpPr>
          <p:nvPr>
            <p:ph idx="1"/>
          </p:nvPr>
        </p:nvSpPr>
        <p:spPr/>
        <p:txBody>
          <a:bodyPr/>
          <a:lstStyle/>
          <a:p>
            <a:endParaRPr lang="en-GB"/>
          </a:p>
        </p:txBody>
      </p:sp>
      <p:sp>
        <p:nvSpPr>
          <p:cNvPr id="4" name="Slide Number Placeholder 3"/>
          <p:cNvSpPr>
            <a:spLocks noGrp="1"/>
          </p:cNvSpPr>
          <p:nvPr>
            <p:ph type="sldNum" sz="quarter" idx="4294967295"/>
          </p:nvPr>
        </p:nvSpPr>
        <p:spPr>
          <a:xfrm>
            <a:off x="9448800" y="6356350"/>
            <a:ext cx="2743200" cy="365125"/>
          </a:xfrm>
          <a:prstGeom prst="rect">
            <a:avLst/>
          </a:prstGeom>
        </p:spPr>
        <p:txBody>
          <a:bodyPr/>
          <a:lstStyle/>
          <a:p>
            <a:fld id="{D57F1E4F-1CFF-5643-939E-217C01CDF565}" type="slidenum">
              <a:rPr lang="en-US" smtClean="0"/>
              <a:pPr/>
              <a:t>52</a:t>
            </a:fld>
            <a:endParaRPr lang="en-US" dirty="0"/>
          </a:p>
        </p:txBody>
      </p:sp>
      <p:pic>
        <p:nvPicPr>
          <p:cNvPr id="5" name="Picture 4"/>
          <p:cNvPicPr>
            <a:picLocks noChangeAspect="1"/>
          </p:cNvPicPr>
          <p:nvPr/>
        </p:nvPicPr>
        <p:blipFill>
          <a:blip r:embed="rId2"/>
          <a:stretch>
            <a:fillRect/>
          </a:stretch>
        </p:blipFill>
        <p:spPr>
          <a:xfrm>
            <a:off x="4079776" y="197930"/>
            <a:ext cx="6472169" cy="6499710"/>
          </a:xfrm>
          <a:prstGeom prst="rect">
            <a:avLst/>
          </a:prstGeom>
        </p:spPr>
      </p:pic>
    </p:spTree>
    <p:extLst>
      <p:ext uri="{BB962C8B-B14F-4D97-AF65-F5344CB8AC3E}">
        <p14:creationId xmlns:p14="http://schemas.microsoft.com/office/powerpoint/2010/main" val="7266907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B9F4F-44D6-D083-75A4-29BE064CE52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C6A342-30E1-C690-D01E-AB919AB1C68C}"/>
              </a:ext>
            </a:extLst>
          </p:cNvPr>
          <p:cNvSpPr>
            <a:spLocks noGrp="1"/>
          </p:cNvSpPr>
          <p:nvPr>
            <p:ph idx="1"/>
          </p:nvPr>
        </p:nvSpPr>
        <p:spPr/>
        <p:txBody>
          <a:bodyPr/>
          <a:lstStyle/>
          <a:p>
            <a:endParaRPr lang="en-GB"/>
          </a:p>
        </p:txBody>
      </p:sp>
      <p:pic>
        <p:nvPicPr>
          <p:cNvPr id="6" name="Picture 5" descr="https://s-media-cache-ak0.pinimg.com/236x/19/23/12/192312eea7be53d66892da1fb3ba6f27.jpg"/>
          <p:cNvPicPr/>
          <p:nvPr/>
        </p:nvPicPr>
        <p:blipFill>
          <a:blip r:embed="rId2">
            <a:extLst>
              <a:ext uri="{28A0092B-C50C-407E-A947-70E740481C1C}">
                <a14:useLocalDpi xmlns:a14="http://schemas.microsoft.com/office/drawing/2010/main" val="0"/>
              </a:ext>
            </a:extLst>
          </a:blip>
          <a:srcRect/>
          <a:stretch>
            <a:fillRect/>
          </a:stretch>
        </p:blipFill>
        <p:spPr bwMode="auto">
          <a:xfrm>
            <a:off x="4943872" y="362718"/>
            <a:ext cx="4978400" cy="5956300"/>
          </a:xfrm>
          <a:prstGeom prst="rect">
            <a:avLst/>
          </a:prstGeom>
          <a:noFill/>
          <a:ln>
            <a:noFill/>
          </a:ln>
        </p:spPr>
      </p:pic>
    </p:spTree>
    <p:extLst>
      <p:ext uri="{BB962C8B-B14F-4D97-AF65-F5344CB8AC3E}">
        <p14:creationId xmlns:p14="http://schemas.microsoft.com/office/powerpoint/2010/main" val="381645000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FA29-B030-F309-B9F8-83D8866E2C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059131-78A0-9124-DB93-CE64B109A6EE}"/>
              </a:ext>
            </a:extLst>
          </p:cNvPr>
          <p:cNvSpPr>
            <a:spLocks noGrp="1"/>
          </p:cNvSpPr>
          <p:nvPr>
            <p:ph idx="1"/>
          </p:nvPr>
        </p:nvSpPr>
        <p:spPr/>
        <p:txBody>
          <a:bodyPr/>
          <a:lstStyle/>
          <a:p>
            <a:endParaRPr lang="en-GB"/>
          </a:p>
        </p:txBody>
      </p:sp>
      <p:pic>
        <p:nvPicPr>
          <p:cNvPr id="6" name="Picture 5" descr="https://muslimlearninggarden.files.wordpress.com/2011/08/p1000336.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95800" y="868258"/>
            <a:ext cx="6370955" cy="5121484"/>
          </a:xfrm>
          <a:prstGeom prst="rect">
            <a:avLst/>
          </a:prstGeom>
          <a:noFill/>
          <a:ln>
            <a:noFill/>
          </a:ln>
        </p:spPr>
      </p:pic>
    </p:spTree>
    <p:extLst>
      <p:ext uri="{BB962C8B-B14F-4D97-AF65-F5344CB8AC3E}">
        <p14:creationId xmlns:p14="http://schemas.microsoft.com/office/powerpoint/2010/main" val="25092858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15D5B-7E04-A18C-6F65-C304133237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18A0E6-AFA1-2A40-A2AD-127836D23DC2}"/>
              </a:ext>
            </a:extLst>
          </p:cNvPr>
          <p:cNvSpPr>
            <a:spLocks noGrp="1"/>
          </p:cNvSpPr>
          <p:nvPr>
            <p:ph idx="1"/>
          </p:nvPr>
        </p:nvSpPr>
        <p:spPr/>
        <p:txBody>
          <a:bodyPr/>
          <a:lstStyle/>
          <a:p>
            <a:endParaRPr lang="en-GB"/>
          </a:p>
        </p:txBody>
      </p:sp>
      <p:pic>
        <p:nvPicPr>
          <p:cNvPr id="6" name="Picture 5" descr="http://www.approvedbusiness.co.uk/files/articleimages/6041.jpg"/>
          <p:cNvPicPr/>
          <p:nvPr/>
        </p:nvPicPr>
        <p:blipFill>
          <a:blip r:embed="rId2">
            <a:extLst>
              <a:ext uri="{28A0092B-C50C-407E-A947-70E740481C1C}">
                <a14:useLocalDpi xmlns:a14="http://schemas.microsoft.com/office/drawing/2010/main" val="0"/>
              </a:ext>
            </a:extLst>
          </a:blip>
          <a:srcRect/>
          <a:stretch>
            <a:fillRect/>
          </a:stretch>
        </p:blipFill>
        <p:spPr bwMode="auto">
          <a:xfrm>
            <a:off x="4430859" y="789782"/>
            <a:ext cx="6654799" cy="5499100"/>
          </a:xfrm>
          <a:prstGeom prst="rect">
            <a:avLst/>
          </a:prstGeom>
          <a:noFill/>
          <a:ln>
            <a:noFill/>
          </a:ln>
        </p:spPr>
      </p:pic>
    </p:spTree>
    <p:extLst>
      <p:ext uri="{BB962C8B-B14F-4D97-AF65-F5344CB8AC3E}">
        <p14:creationId xmlns:p14="http://schemas.microsoft.com/office/powerpoint/2010/main" val="33657901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9D3B-E9BB-3506-BDD7-D21B28B39BE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D60B0AF-A38F-BD45-C0EF-C136ED6A7232}"/>
              </a:ext>
            </a:extLst>
          </p:cNvPr>
          <p:cNvSpPr>
            <a:spLocks noGrp="1"/>
          </p:cNvSpPr>
          <p:nvPr>
            <p:ph idx="1"/>
          </p:nvPr>
        </p:nvSpPr>
        <p:spPr/>
        <p:txBody>
          <a:bodyPr/>
          <a:lstStyle/>
          <a:p>
            <a:endParaRPr lang="en-GB" dirty="0"/>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4295800" y="1056193"/>
            <a:ext cx="6316211" cy="4733925"/>
          </a:xfrm>
          <a:prstGeom prst="rect">
            <a:avLst/>
          </a:prstGeom>
          <a:noFill/>
          <a:ln>
            <a:noFill/>
          </a:ln>
        </p:spPr>
      </p:pic>
    </p:spTree>
    <p:extLst>
      <p:ext uri="{BB962C8B-B14F-4D97-AF65-F5344CB8AC3E}">
        <p14:creationId xmlns:p14="http://schemas.microsoft.com/office/powerpoint/2010/main" val="22557773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51E3D-B36A-87EF-1D06-7304219403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7FD361-F499-2AA6-AAD4-289C73E2C2E3}"/>
              </a:ext>
            </a:extLst>
          </p:cNvPr>
          <p:cNvSpPr>
            <a:spLocks noGrp="1"/>
          </p:cNvSpPr>
          <p:nvPr>
            <p:ph idx="1"/>
          </p:nvPr>
        </p:nvSpPr>
        <p:spPr/>
        <p:txBody>
          <a:bodyPr/>
          <a:lstStyle/>
          <a:p>
            <a:endParaRPr lang="en-GB"/>
          </a:p>
        </p:txBody>
      </p:sp>
      <p:pic>
        <p:nvPicPr>
          <p:cNvPr id="5" name="Picture 4"/>
          <p:cNvPicPr>
            <a:picLocks noChangeAspect="1"/>
          </p:cNvPicPr>
          <p:nvPr/>
        </p:nvPicPr>
        <p:blipFill rotWithShape="1">
          <a:blip r:embed="rId2"/>
          <a:srcRect l="31318" t="18713" r="6946" b="12605"/>
          <a:stretch/>
        </p:blipFill>
        <p:spPr>
          <a:xfrm>
            <a:off x="4439816" y="882650"/>
            <a:ext cx="6103609" cy="5092699"/>
          </a:xfrm>
          <a:prstGeom prst="rect">
            <a:avLst/>
          </a:prstGeom>
        </p:spPr>
      </p:pic>
    </p:spTree>
    <p:extLst>
      <p:ext uri="{BB962C8B-B14F-4D97-AF65-F5344CB8AC3E}">
        <p14:creationId xmlns:p14="http://schemas.microsoft.com/office/powerpoint/2010/main" val="213046820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69058-A332-FF84-AA72-8808B89C347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515EF8-EFBE-6F4B-3D02-138FCCCD9FC6}"/>
              </a:ext>
            </a:extLst>
          </p:cNvPr>
          <p:cNvSpPr>
            <a:spLocks noGrp="1"/>
          </p:cNvSpPr>
          <p:nvPr>
            <p:ph idx="1"/>
          </p:nvPr>
        </p:nvSpPr>
        <p:spPr/>
        <p:txBody>
          <a:bodyPr/>
          <a:lstStyle/>
          <a:p>
            <a:endParaRPr lang="en-GB"/>
          </a:p>
        </p:txBody>
      </p:sp>
      <p:pic>
        <p:nvPicPr>
          <p:cNvPr id="6" name="Picture 5" descr="http://300f664e975974d2683e-068f1f17dd6bba3a7ea464938d783160.r48.cf1.rackcdn.com/strong-tea.jpg"/>
          <p:cNvPicPr/>
          <p:nvPr/>
        </p:nvPicPr>
        <p:blipFill>
          <a:blip r:embed="rId2">
            <a:extLst>
              <a:ext uri="{28A0092B-C50C-407E-A947-70E740481C1C}">
                <a14:useLocalDpi xmlns:a14="http://schemas.microsoft.com/office/drawing/2010/main" val="0"/>
              </a:ext>
            </a:extLst>
          </a:blip>
          <a:srcRect/>
          <a:stretch>
            <a:fillRect/>
          </a:stretch>
        </p:blipFill>
        <p:spPr bwMode="auto">
          <a:xfrm>
            <a:off x="3935760" y="663636"/>
            <a:ext cx="6953250" cy="5530728"/>
          </a:xfrm>
          <a:prstGeom prst="rect">
            <a:avLst/>
          </a:prstGeom>
          <a:noFill/>
          <a:ln>
            <a:noFill/>
          </a:ln>
        </p:spPr>
      </p:pic>
    </p:spTree>
    <p:extLst>
      <p:ext uri="{BB962C8B-B14F-4D97-AF65-F5344CB8AC3E}">
        <p14:creationId xmlns:p14="http://schemas.microsoft.com/office/powerpoint/2010/main" val="9061180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01D4A-5CEB-80DA-E023-54EF479677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00B2C7-D5EB-41DE-00A3-0D05A93E49C7}"/>
              </a:ext>
            </a:extLst>
          </p:cNvPr>
          <p:cNvSpPr>
            <a:spLocks noGrp="1"/>
          </p:cNvSpPr>
          <p:nvPr>
            <p:ph idx="1"/>
          </p:nvPr>
        </p:nvSpPr>
        <p:spPr/>
        <p:txBody>
          <a:bodyPr/>
          <a:lstStyle/>
          <a:p>
            <a:endParaRPr lang="en-GB"/>
          </a:p>
        </p:txBody>
      </p:sp>
      <p:pic>
        <p:nvPicPr>
          <p:cNvPr id="6" name="Picture 5" descr="http://www.dispatch.com/content/graphics/2013/01/28/bingo-art0-guslbmgs-1bingo-fs-1-jpg.jpg"/>
          <p:cNvPicPr/>
          <p:nvPr/>
        </p:nvPicPr>
        <p:blipFill rotWithShape="1">
          <a:blip r:embed="rId2">
            <a:extLst>
              <a:ext uri="{28A0092B-C50C-407E-A947-70E740481C1C}">
                <a14:useLocalDpi xmlns:a14="http://schemas.microsoft.com/office/drawing/2010/main" val="0"/>
              </a:ext>
            </a:extLst>
          </a:blip>
          <a:srcRect t="20885" r="7000"/>
          <a:stretch/>
        </p:blipFill>
        <p:spPr bwMode="auto">
          <a:xfrm>
            <a:off x="4079776" y="620688"/>
            <a:ext cx="7750175" cy="549592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8354810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4412D8C-5D4A-31A9-BCEB-3ADAD88EBBE4}"/>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DE528F24-4548-F1B9-D1AC-67DD7EECF590}"/>
              </a:ext>
            </a:extLst>
          </p:cNvPr>
          <p:cNvSpPr>
            <a:spLocks noGrp="1"/>
          </p:cNvSpPr>
          <p:nvPr>
            <p:ph idx="1"/>
          </p:nvPr>
        </p:nvSpPr>
        <p:spPr/>
        <p:txBody>
          <a:bodyPr/>
          <a:lstStyle/>
          <a:p>
            <a:endParaRPr lang="en-GB"/>
          </a:p>
        </p:txBody>
      </p:sp>
      <p:pic>
        <p:nvPicPr>
          <p:cNvPr id="2" name="Picture 1"/>
          <p:cNvPicPr>
            <a:picLocks noChangeAspect="1"/>
          </p:cNvPicPr>
          <p:nvPr/>
        </p:nvPicPr>
        <p:blipFill>
          <a:blip r:embed="rId2"/>
          <a:stretch>
            <a:fillRect/>
          </a:stretch>
        </p:blipFill>
        <p:spPr>
          <a:xfrm>
            <a:off x="4007768" y="836712"/>
            <a:ext cx="6831635" cy="5075237"/>
          </a:xfrm>
          <a:prstGeom prst="rect">
            <a:avLst/>
          </a:prstGeom>
        </p:spPr>
      </p:pic>
    </p:spTree>
    <p:extLst>
      <p:ext uri="{BB962C8B-B14F-4D97-AF65-F5344CB8AC3E}">
        <p14:creationId xmlns:p14="http://schemas.microsoft.com/office/powerpoint/2010/main" val="7599484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705DA-52FA-FE5B-2569-8E376115FD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EC2DDA-EADB-6E2A-F9CC-C766EC4DC538}"/>
              </a:ext>
            </a:extLst>
          </p:cNvPr>
          <p:cNvSpPr>
            <a:spLocks noGrp="1"/>
          </p:cNvSpPr>
          <p:nvPr>
            <p:ph idx="1"/>
          </p:nvPr>
        </p:nvSpPr>
        <p:spPr/>
        <p:txBody>
          <a:bodyPr/>
          <a:lstStyle/>
          <a:p>
            <a:endParaRPr lang="en-GB"/>
          </a:p>
        </p:txBody>
      </p:sp>
      <p:pic>
        <p:nvPicPr>
          <p:cNvPr id="3074" name="Picture 2" descr="http://www.nursinghomeabuselawyerblog.com/files/2015/02/empty-bed-in-nursing-hom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5760" y="546309"/>
            <a:ext cx="7159625" cy="5765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35619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7AC05-DA6D-DFAD-3B6C-DFD0C4982A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EC4C2D-2FF2-8197-1927-56F8C8C662CD}"/>
              </a:ext>
            </a:extLst>
          </p:cNvPr>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4367808" y="179145"/>
            <a:ext cx="6472169" cy="6499710"/>
          </a:xfrm>
          <a:prstGeom prst="rect">
            <a:avLst/>
          </a:prstGeom>
        </p:spPr>
      </p:pic>
    </p:spTree>
    <p:extLst>
      <p:ext uri="{BB962C8B-B14F-4D97-AF65-F5344CB8AC3E}">
        <p14:creationId xmlns:p14="http://schemas.microsoft.com/office/powerpoint/2010/main" val="90887643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40000" lnSpcReduction="20000"/>
          </a:bodyPr>
          <a:lstStyle/>
          <a:p>
            <a:r>
              <a:rPr lang="en-GB" dirty="0" err="1"/>
              <a:t>AgeUK</a:t>
            </a:r>
            <a:r>
              <a:rPr lang="en-GB" dirty="0"/>
              <a:t>, (2018) Later Life in the United Kingdom. Available </a:t>
            </a:r>
            <a:r>
              <a:rPr lang="en-GB" dirty="0" err="1"/>
              <a:t>at:https</a:t>
            </a:r>
            <a:r>
              <a:rPr lang="en-GB" dirty="0"/>
              <a:t>://www.ageuk.org.uk/globalassets/age-uk/documents/reports-and-publications/later_life_uk_factsheet.pdf (Accessed: 20 September 2018)</a:t>
            </a:r>
          </a:p>
          <a:p>
            <a:r>
              <a:rPr lang="en-GB" dirty="0"/>
              <a:t> Bahr, S. (2015) Reducing depression in nursing homes requires more than just antidepressants. Available at: </a:t>
            </a:r>
            <a:r>
              <a:rPr lang="en-GB" dirty="0">
                <a:hlinkClick r:id="rId2"/>
              </a:rPr>
              <a:t>http://theconversation.com/reducing-depression-in-nursing-homes-requires-more-than-just-antidepressants-38970</a:t>
            </a:r>
            <a:r>
              <a:rPr lang="en-GB" dirty="0"/>
              <a:t> (Accessed: 10 January 2019).</a:t>
            </a:r>
          </a:p>
          <a:p>
            <a:r>
              <a:rPr lang="en-GB" dirty="0"/>
              <a:t>CHOICE, (2013) What makes a real difference to resident experience? Digging deep into care home culture: The CHOICE (Care Home Organisations Implementing Cultures of Excellence) research report. Available at: </a:t>
            </a:r>
            <a:r>
              <a:rPr lang="en-GB" dirty="0">
                <a:hlinkClick r:id="rId3"/>
              </a:rPr>
              <a:t>http://www.panicoa.org.uk/sites/default/files/CHOICE_final_report.pdf</a:t>
            </a:r>
            <a:r>
              <a:rPr lang="en-GB" dirty="0"/>
              <a:t> (Accessed: 11 January 2019).</a:t>
            </a:r>
          </a:p>
          <a:p>
            <a:r>
              <a:rPr lang="en-GB" dirty="0"/>
              <a:t>Care Quality Commission (2017a). The State of Health Care and Adult Social Care in England, 2016/17 HC 377. London: Her Majesty’s Stationery Office. Available at: </a:t>
            </a:r>
            <a:r>
              <a:rPr lang="en-GB" dirty="0">
                <a:hlinkClick r:id="rId4"/>
              </a:rPr>
              <a:t>www.cqc.org.uk/publications/major-report/state-care</a:t>
            </a:r>
            <a:r>
              <a:rPr lang="en-GB" dirty="0"/>
              <a:t> (Accessed: 2 October 2018).</a:t>
            </a:r>
          </a:p>
          <a:p>
            <a:r>
              <a:rPr lang="en-GB" altLang="en-US" dirty="0"/>
              <a:t>Dalrymple J, and Burke B (2001) Anti Oppressive Practice: Social Care and the Law, Buckingham: OUP.</a:t>
            </a:r>
          </a:p>
          <a:p>
            <a:r>
              <a:rPr lang="en-GB" dirty="0"/>
              <a:t>Dictionary.com (2019) Positionality Available at: </a:t>
            </a:r>
            <a:r>
              <a:rPr lang="en-GB" dirty="0">
                <a:hlinkClick r:id="rId5"/>
              </a:rPr>
              <a:t>https://www.dictionary.com/e/gender-sexuality/positionality/</a:t>
            </a:r>
            <a:r>
              <a:rPr lang="en-GB" dirty="0"/>
              <a:t> (Accessed: 31 January 2020).</a:t>
            </a:r>
          </a:p>
          <a:p>
            <a:r>
              <a:rPr lang="en-GB" dirty="0"/>
              <a:t>Ferrante, J. (2008) Sociology: A Global Perspective 7th </a:t>
            </a:r>
            <a:r>
              <a:rPr lang="en-GB" dirty="0" err="1"/>
              <a:t>edn</a:t>
            </a:r>
            <a:r>
              <a:rPr lang="en-GB" dirty="0"/>
              <a:t>. Belmont: Thomson Higher Education.</a:t>
            </a:r>
          </a:p>
          <a:p>
            <a:r>
              <a:rPr lang="en-GB" dirty="0"/>
              <a:t>Gidddens, A. and Sutton, P. (2010) Sociology: Introductory Readings. London: Polity</a:t>
            </a:r>
          </a:p>
          <a:p>
            <a:r>
              <a:rPr lang="en-GB" dirty="0"/>
              <a:t>Hill, R., Thorn, B., </a:t>
            </a:r>
            <a:r>
              <a:rPr lang="en-GB" dirty="0" err="1"/>
              <a:t>Bowiling</a:t>
            </a:r>
            <a:r>
              <a:rPr lang="en-GB" dirty="0"/>
              <a:t>, J. and Morrison, A. (2012) Geriatric Residential Care. Hove: Psychology Press.</a:t>
            </a:r>
          </a:p>
          <a:p>
            <a:r>
              <a:rPr lang="en-GB" dirty="0" err="1"/>
              <a:t>Hirschi</a:t>
            </a:r>
            <a:r>
              <a:rPr lang="en-GB" dirty="0"/>
              <a:t> T &amp; </a:t>
            </a:r>
            <a:r>
              <a:rPr lang="en-GB" dirty="0" err="1"/>
              <a:t>Gottredson</a:t>
            </a:r>
            <a:r>
              <a:rPr lang="en-GB" dirty="0"/>
              <a:t> MR (2005) ‘Punishment of Children from the Perspective of Control Theory’ in Donnelly M &amp; Straus MA, Corporal Punishment of Children in Theoretical Perspectives, New Haven, CT: Yale University Press.</a:t>
            </a:r>
          </a:p>
          <a:p>
            <a:r>
              <a:rPr lang="en-GB" dirty="0"/>
              <a:t>JRF, (2015) The costs and benefits of paying all the lowest-paid care home workers in the UK the Living Wage Available at: </a:t>
            </a:r>
            <a:r>
              <a:rPr lang="en-GB" dirty="0">
                <a:hlinkClick r:id="rId6"/>
              </a:rPr>
              <a:t>https://www.jrf.org.uk/report/costs-and-benefits-paying-all-lowest-paid-care-home-workers-uk-living-wage</a:t>
            </a:r>
            <a:r>
              <a:rPr lang="en-GB" dirty="0"/>
              <a:t> (Accessed: 11 January 2019).</a:t>
            </a:r>
          </a:p>
          <a:p>
            <a:r>
              <a:rPr lang="en-GB" dirty="0"/>
              <a:t>JRF, (2009) Older people’s vision for long-term care. Available at: </a:t>
            </a:r>
            <a:r>
              <a:rPr lang="en-GB" dirty="0">
                <a:hlinkClick r:id="rId7"/>
              </a:rPr>
              <a:t>http://www.cpa.org.uk/ltc/older-people-vision-for-care-full.pdf</a:t>
            </a:r>
            <a:r>
              <a:rPr lang="en-GB" dirty="0"/>
              <a:t> (Accessed: 10 January 2019).</a:t>
            </a:r>
          </a:p>
          <a:p>
            <a:r>
              <a:rPr lang="en-GB" dirty="0" err="1"/>
              <a:t>LaingBuisson</a:t>
            </a:r>
            <a:r>
              <a:rPr lang="en-GB" dirty="0"/>
              <a:t>, (2015) Care in the UK: The costs you face. Available at: </a:t>
            </a:r>
            <a:r>
              <a:rPr lang="en-GB" dirty="0">
                <a:hlinkClick r:id="rId8"/>
              </a:rPr>
              <a:t>http://www.bbc.co.uk/news/health-30990913</a:t>
            </a:r>
            <a:r>
              <a:rPr lang="en-GB" dirty="0"/>
              <a:t> (Accessed: 10 January 2019). </a:t>
            </a:r>
          </a:p>
        </p:txBody>
      </p:sp>
      <p:sp>
        <p:nvSpPr>
          <p:cNvPr id="4" name="Slide Number Placeholder 3"/>
          <p:cNvSpPr>
            <a:spLocks noGrp="1"/>
          </p:cNvSpPr>
          <p:nvPr>
            <p:ph type="sldNum" sz="quarter" idx="4294967295"/>
          </p:nvPr>
        </p:nvSpPr>
        <p:spPr>
          <a:xfrm>
            <a:off x="9448800" y="6356350"/>
            <a:ext cx="2743200" cy="365125"/>
          </a:xfrm>
          <a:prstGeom prst="rect">
            <a:avLst/>
          </a:prstGeom>
        </p:spPr>
        <p:txBody>
          <a:bodyPr/>
          <a:lstStyle/>
          <a:p>
            <a:fld id="{D57F1E4F-1CFF-5643-939E-217C01CDF565}" type="slidenum">
              <a:rPr lang="en-US" smtClean="0"/>
              <a:pPr/>
              <a:t>63</a:t>
            </a:fld>
            <a:endParaRPr lang="en-US" dirty="0"/>
          </a:p>
        </p:txBody>
      </p:sp>
    </p:spTree>
    <p:extLst>
      <p:ext uri="{BB962C8B-B14F-4D97-AF65-F5344CB8AC3E}">
        <p14:creationId xmlns:p14="http://schemas.microsoft.com/office/powerpoint/2010/main" val="59883736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47500" lnSpcReduction="20000"/>
          </a:bodyPr>
          <a:lstStyle/>
          <a:p>
            <a:r>
              <a:rPr lang="en-GB" dirty="0"/>
              <a:t>Jacobson, D. and Mustafa, N. (2019) ‘Social Identity Map: A Reflexivity Tool for Practicing Explicit Positionality in Critical Qualitative Research’, International Journal of Qualitative Methods 18, Available at: </a:t>
            </a:r>
            <a:r>
              <a:rPr lang="en-GB" dirty="0">
                <a:hlinkClick r:id="rId2"/>
              </a:rPr>
              <a:t>https://journals.sagepub.com/doi/full/10.1177/1609406919870075#articleCitationDownloadContainer</a:t>
            </a:r>
            <a:r>
              <a:rPr lang="en-GB" dirty="0"/>
              <a:t> (Accessed: 28 January 2020).</a:t>
            </a:r>
          </a:p>
          <a:p>
            <a:r>
              <a:rPr lang="en-GB" dirty="0"/>
              <a:t>Miller, C. (2009) Nursing for Wellness in Older Adults. 6th </a:t>
            </a:r>
            <a:r>
              <a:rPr lang="en-GB" dirty="0" err="1"/>
              <a:t>edn</a:t>
            </a:r>
            <a:r>
              <a:rPr lang="en-GB" dirty="0"/>
              <a:t>. Philadelphia: Lippincott Williams and Wilkins.</a:t>
            </a:r>
          </a:p>
          <a:p>
            <a:r>
              <a:rPr lang="en-GB" dirty="0"/>
              <a:t>Moore, S. (2001) Sociology Alive! 3rd </a:t>
            </a:r>
            <a:r>
              <a:rPr lang="en-GB" dirty="0" err="1"/>
              <a:t>edn</a:t>
            </a:r>
            <a:r>
              <a:rPr lang="en-GB" dirty="0"/>
              <a:t>. Cheltenham: Nelson Thornes Ltd.</a:t>
            </a:r>
          </a:p>
          <a:p>
            <a:r>
              <a:rPr lang="en-GB" dirty="0" err="1"/>
              <a:t>MyHomeLife</a:t>
            </a:r>
            <a:r>
              <a:rPr lang="en-GB" dirty="0"/>
              <a:t>, (2016) Best Practice Themes Available at: </a:t>
            </a:r>
            <a:r>
              <a:rPr lang="en-GB" dirty="0">
                <a:hlinkClick r:id="rId3"/>
              </a:rPr>
              <a:t>http://myhomelife.org.uk/good-practice/8-best-practice-themes/</a:t>
            </a:r>
            <a:r>
              <a:rPr lang="en-GB" dirty="0"/>
              <a:t> (Accessed: 10 January 2019).</a:t>
            </a:r>
          </a:p>
          <a:p>
            <a:r>
              <a:rPr lang="en-GB" dirty="0"/>
              <a:t>Oxford Dictionaries, (2016) Control. Available at: </a:t>
            </a:r>
            <a:r>
              <a:rPr lang="en-GB" dirty="0">
                <a:hlinkClick r:id="rId4"/>
              </a:rPr>
              <a:t>http://www.oxforddictionaries.com/definition/english/control</a:t>
            </a:r>
            <a:r>
              <a:rPr lang="en-GB" dirty="0"/>
              <a:t> (Accessed: 10th September  2019).</a:t>
            </a:r>
          </a:p>
          <a:p>
            <a:r>
              <a:rPr lang="en-GB" dirty="0"/>
              <a:t>Sutton-</a:t>
            </a:r>
            <a:r>
              <a:rPr lang="en-GB" dirty="0" err="1"/>
              <a:t>Kerchner</a:t>
            </a:r>
            <a:r>
              <a:rPr lang="en-GB" dirty="0"/>
              <a:t>, M (2017) ‘People Power’ Available at: http://fitnessandwellnessnews.com/people-power/ (Accessed: 17 June 2019).</a:t>
            </a:r>
          </a:p>
          <a:p>
            <a:r>
              <a:rPr lang="en-GB" dirty="0"/>
              <a:t>       Thompson, N. (2007) Power and Empowerment. Lyme Regis: Russell House Publishing.</a:t>
            </a:r>
          </a:p>
          <a:p>
            <a:r>
              <a:rPr lang="en-GB" dirty="0"/>
              <a:t>Thompson, N. (2006) Anti-discriminatory Practice 4th </a:t>
            </a:r>
            <a:r>
              <a:rPr lang="en-GB" dirty="0" err="1"/>
              <a:t>edn</a:t>
            </a:r>
            <a:r>
              <a:rPr lang="en-GB" dirty="0"/>
              <a:t>. London: Palgrave Macmillan.</a:t>
            </a:r>
          </a:p>
          <a:p>
            <a:r>
              <a:rPr lang="en-GB" dirty="0"/>
              <a:t>Weber M (1978) Economy and Society: An Outline of Interpretive Sociology, Volumes I and II, Berkeley and Los Angeles, CA: University of California Press.</a:t>
            </a:r>
          </a:p>
          <a:p>
            <a:r>
              <a:rPr lang="en-GB" altLang="en-US" dirty="0"/>
              <a:t>Williams F, (2010) Group Work, in </a:t>
            </a:r>
            <a:r>
              <a:rPr lang="en-GB" altLang="en-US" dirty="0" err="1"/>
              <a:t>Buchroth</a:t>
            </a:r>
            <a:r>
              <a:rPr lang="en-GB" altLang="en-US" dirty="0"/>
              <a:t> I, and Parkin C, Using Theory in Youth and Community Work Practice. Exeter: Learning Matters.</a:t>
            </a:r>
            <a:endParaRPr lang="en-GB" dirty="0"/>
          </a:p>
          <a:p>
            <a:r>
              <a:rPr lang="en-GB" dirty="0"/>
              <a:t>Wrong, D. (2009) Power: Its Forms, Bases, and Uses. London: Transaction Publishers.</a:t>
            </a:r>
          </a:p>
          <a:p>
            <a:endParaRPr lang="en-GB" dirty="0"/>
          </a:p>
          <a:p>
            <a:endParaRPr lang="en-GB" dirty="0"/>
          </a:p>
          <a:p>
            <a:endParaRPr lang="en-GB" dirty="0"/>
          </a:p>
        </p:txBody>
      </p:sp>
      <p:sp>
        <p:nvSpPr>
          <p:cNvPr id="4" name="Slide Number Placeholder 3"/>
          <p:cNvSpPr>
            <a:spLocks noGrp="1"/>
          </p:cNvSpPr>
          <p:nvPr>
            <p:ph type="sldNum" sz="quarter" idx="4294967295"/>
          </p:nvPr>
        </p:nvSpPr>
        <p:spPr>
          <a:xfrm>
            <a:off x="9448800" y="6356350"/>
            <a:ext cx="2743200" cy="365125"/>
          </a:xfrm>
          <a:prstGeom prst="rect">
            <a:avLst/>
          </a:prstGeom>
        </p:spPr>
        <p:txBody>
          <a:bodyPr/>
          <a:lstStyle/>
          <a:p>
            <a:fld id="{D57F1E4F-1CFF-5643-939E-217C01CDF565}" type="slidenum">
              <a:rPr lang="en-US" smtClean="0"/>
              <a:pPr/>
              <a:t>64</a:t>
            </a:fld>
            <a:endParaRPr lang="en-US" dirty="0"/>
          </a:p>
        </p:txBody>
      </p:sp>
    </p:spTree>
    <p:extLst>
      <p:ext uri="{BB962C8B-B14F-4D97-AF65-F5344CB8AC3E}">
        <p14:creationId xmlns:p14="http://schemas.microsoft.com/office/powerpoint/2010/main" val="218434472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en-US"/>
              <a:t>References</a:t>
            </a:r>
          </a:p>
        </p:txBody>
      </p:sp>
      <p:sp>
        <p:nvSpPr>
          <p:cNvPr id="20483" name="Rectangle 3"/>
          <p:cNvSpPr>
            <a:spLocks noGrp="1" noChangeArrowheads="1"/>
          </p:cNvSpPr>
          <p:nvPr>
            <p:ph idx="1"/>
          </p:nvPr>
        </p:nvSpPr>
        <p:spPr/>
        <p:txBody>
          <a:bodyPr>
            <a:normAutofit fontScale="85000" lnSpcReduction="20000"/>
          </a:bodyPr>
          <a:lstStyle/>
          <a:p>
            <a:r>
              <a:rPr lang="en-GB" altLang="en-US" dirty="0"/>
              <a:t>Abercrombie A, and </a:t>
            </a:r>
            <a:r>
              <a:rPr lang="en-GB" altLang="en-US" dirty="0" err="1"/>
              <a:t>Warde</a:t>
            </a:r>
            <a:r>
              <a:rPr lang="en-GB" altLang="en-US" dirty="0"/>
              <a:t> A (2000) Contemporary British Society (3rd </a:t>
            </a:r>
            <a:r>
              <a:rPr lang="en-GB" altLang="en-US" dirty="0" err="1"/>
              <a:t>ed</a:t>
            </a:r>
            <a:r>
              <a:rPr lang="en-GB" altLang="en-US" dirty="0"/>
              <a:t>), Oxford: Blackwell.</a:t>
            </a:r>
          </a:p>
          <a:p>
            <a:r>
              <a:rPr lang="en-GB" altLang="en-US" dirty="0"/>
              <a:t>Dalrymple J, and Burke B (2001) Anti Oppressive Practice: Social Care and the Law, Buckingham: OUP.</a:t>
            </a:r>
          </a:p>
          <a:p>
            <a:r>
              <a:rPr lang="en-GB" altLang="en-US" dirty="0"/>
              <a:t>Faubion, J, D, (ed.) (2002) Power: Essential works of Foucault 1954-1984, Vol 3, London: Penguin.</a:t>
            </a:r>
          </a:p>
          <a:p>
            <a:r>
              <a:rPr lang="en-GB" altLang="en-US" dirty="0"/>
              <a:t>Parkin C, Using Social Theory, (2007) in </a:t>
            </a:r>
            <a:r>
              <a:rPr lang="en-GB" altLang="en-US" dirty="0" err="1"/>
              <a:t>Buchroth</a:t>
            </a:r>
            <a:r>
              <a:rPr lang="en-GB" altLang="en-US" dirty="0"/>
              <a:t> I, and Parkin C, Using Theory Youth and Community Work Practice. Exeter: Learning Matters.</a:t>
            </a:r>
          </a:p>
          <a:p>
            <a:r>
              <a:rPr lang="en-GB" altLang="en-US" dirty="0"/>
              <a:t>Thompson, N, Power and empowerment (2007) Lyme Regis: Russell House Publishing.</a:t>
            </a:r>
          </a:p>
          <a:p>
            <a:r>
              <a:rPr lang="en-GB" altLang="en-US" dirty="0"/>
              <a:t>Williams F, (2010) Group Work, in </a:t>
            </a:r>
            <a:r>
              <a:rPr lang="en-GB" altLang="en-US" dirty="0" err="1"/>
              <a:t>Buchroth</a:t>
            </a:r>
            <a:r>
              <a:rPr lang="en-GB" altLang="en-US" dirty="0"/>
              <a:t> I, and Parkin C, Using Theory in Youth and Community Work Practice. Exeter: Learning Matters.</a:t>
            </a:r>
          </a:p>
        </p:txBody>
      </p:sp>
    </p:spTree>
    <p:extLst>
      <p:ext uri="{BB962C8B-B14F-4D97-AF65-F5344CB8AC3E}">
        <p14:creationId xmlns:p14="http://schemas.microsoft.com/office/powerpoint/2010/main" val="50856909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Widescreen_2023 Sept</Template>
  <TotalTime>122</TotalTime>
  <Words>3216</Words>
  <Application>Microsoft Office PowerPoint</Application>
  <PresentationFormat>Widescreen</PresentationFormat>
  <Paragraphs>312</Paragraphs>
  <Slides>65</Slides>
  <Notes>1</Notes>
  <HiddenSlides>0</HiddenSlides>
  <MMClips>3</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65</vt:i4>
      </vt:variant>
    </vt:vector>
  </HeadingPairs>
  <TitlesOfParts>
    <vt:vector size="75" baseType="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PowerPoint Presentation</vt:lpstr>
      <vt:lpstr>PowerPoint Presentation</vt:lpstr>
      <vt:lpstr>PowerPoint Presentation</vt:lpstr>
      <vt:lpstr>Social Exclusion</vt:lpstr>
      <vt:lpstr>Power</vt:lpstr>
      <vt:lpstr>Key Assumption</vt:lpstr>
      <vt:lpstr>Linkages</vt:lpstr>
      <vt:lpstr>Conscientization</vt:lpstr>
      <vt:lpstr>Empowerment – what is it?</vt:lpstr>
      <vt:lpstr>Exercise</vt:lpstr>
      <vt:lpstr>Power at a Structural level</vt:lpstr>
      <vt:lpstr>Power at an Individual level</vt:lpstr>
      <vt:lpstr>Empowerment in context</vt:lpstr>
      <vt:lpstr>Empowerment in Practice</vt:lpstr>
      <vt:lpstr>A Process of Empowerment</vt:lpstr>
      <vt:lpstr>Faubion </vt:lpstr>
      <vt:lpstr>What is Power?</vt:lpstr>
      <vt:lpstr>What is Power?</vt:lpstr>
      <vt:lpstr>PowerPoint Presentation</vt:lpstr>
      <vt:lpstr>PowerPoint Presentation</vt:lpstr>
      <vt:lpstr> Power Can be Operated on Three Levels . . .</vt:lpstr>
      <vt:lpstr>Concepts of Power . . .</vt:lpstr>
      <vt:lpstr>What is Control?</vt:lpstr>
      <vt:lpstr>Social Control is Imposed on us and Enforced by . . .</vt:lpstr>
      <vt:lpstr>Sanctions</vt:lpstr>
      <vt:lpstr>Balance of Power</vt:lpstr>
      <vt:lpstr>Balance of Power</vt:lpstr>
      <vt:lpstr>Positionality</vt:lpstr>
      <vt:lpstr>PowerPoint Presentation</vt:lpstr>
      <vt:lpstr>Positionality</vt:lpstr>
      <vt:lpstr>Positionality </vt:lpstr>
      <vt:lpstr>Empowerment</vt:lpstr>
      <vt:lpstr>Defining Empowerment </vt:lpstr>
      <vt:lpstr>Defining Empowerment</vt:lpstr>
      <vt:lpstr>Key Assumption</vt:lpstr>
      <vt:lpstr>PowerPoint Presentation</vt:lpstr>
      <vt:lpstr>Power and Empowerment  -Residential Care Home</vt:lpstr>
      <vt:lpstr>What Older People Say</vt:lpstr>
      <vt:lpstr>How Much Power and Control does an Older Person in Residential Care Have?</vt:lpstr>
      <vt:lpstr>Who has Control?</vt:lpstr>
      <vt:lpstr>Care Workers</vt:lpstr>
      <vt:lpstr>Care Workers have Power Over the Residents</vt:lpstr>
      <vt:lpstr>Management has Power over Staff and Residents</vt:lpstr>
      <vt:lpstr>TASK….</vt:lpstr>
      <vt:lpstr>Care Workers Empower Residents by…</vt:lpstr>
      <vt:lpstr>Barriers to staff empowering residents</vt:lpstr>
      <vt:lpstr>Management of Residential Home can Empower  Residents by…</vt:lpstr>
      <vt:lpstr>Barriers to Management Empowering Residents</vt:lpstr>
      <vt:lpstr>So… What Could be Done?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ECAY6002: Professional Practice in Advocacy </dc:title>
  <dc:creator>Laura Jenkins (IEH)</dc:creator>
  <cp:lastModifiedBy>Laura Jenkins (IEH)</cp:lastModifiedBy>
  <cp:revision>2</cp:revision>
  <dcterms:created xsi:type="dcterms:W3CDTF">2023-09-24T10:57:43Z</dcterms:created>
  <dcterms:modified xsi:type="dcterms:W3CDTF">2024-12-02T14:56:36Z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