
<file path=[Content_Types].xml><?xml version="1.0" encoding="utf-8"?>
<Types xmlns="http://schemas.openxmlformats.org/package/2006/content-types">
  <Default Extension="xml" ContentType="application/xml"/>
  <Default Extension="jpeg" ContentType="image/jpeg"/>
  <Default Extension="png" ContentType="image/png"/>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3"/>
  </p:notesMasterIdLst>
  <p:sldIdLst>
    <p:sldId id="256" r:id="rId2"/>
    <p:sldId id="260" r:id="rId3"/>
    <p:sldId id="257" r:id="rId4"/>
    <p:sldId id="258" r:id="rId5"/>
    <p:sldId id="259"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71"/>
  </p:normalViewPr>
  <p:slideViewPr>
    <p:cSldViewPr snapToGrid="0" snapToObjects="1">
      <p:cViewPr varScale="1">
        <p:scale>
          <a:sx n="88" d="100"/>
          <a:sy n="88" d="100"/>
        </p:scale>
        <p:origin x="9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E91A63-18B9-7A40-B48F-E95964E3535F}" type="datetimeFigureOut">
              <a:rPr lang="en-US" smtClean="0"/>
              <a:t>3/20/19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3B5D2B-AF5D-EC43-A7D0-46BA74564EE4}" type="slidenum">
              <a:rPr lang="en-US" smtClean="0"/>
              <a:t>‹#›</a:t>
            </a:fld>
            <a:endParaRPr lang="en-US" dirty="0"/>
          </a:p>
        </p:txBody>
      </p:sp>
    </p:spTree>
    <p:extLst>
      <p:ext uri="{BB962C8B-B14F-4D97-AF65-F5344CB8AC3E}">
        <p14:creationId xmlns:p14="http://schemas.microsoft.com/office/powerpoint/2010/main" val="793863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C529D5E0-BBE0-7F4A-BC60-3B6F68495D3E}" type="datetimeFigureOut">
              <a:rPr lang="en-US" smtClean="0"/>
              <a:t>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5EC9C7B-7EFB-4E4C-AAC1-99DED87A994E}" type="slidenum">
              <a:rPr lang="en-US" smtClean="0"/>
              <a:t>‹#›</a:t>
            </a:fld>
            <a:endParaRPr lang="en-US"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529D5E0-BBE0-7F4A-BC60-3B6F68495D3E}" type="datetimeFigureOut">
              <a:rPr lang="en-US" smtClean="0"/>
              <a:t>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529D5E0-BBE0-7F4A-BC60-3B6F68495D3E}" type="datetimeFigureOut">
              <a:rPr lang="en-US" smtClean="0"/>
              <a:t>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5EC9C7B-7EFB-4E4C-AAC1-99DED87A994E}" type="slidenum">
              <a:rPr lang="en-US" smtClean="0"/>
              <a:t>‹#›</a:t>
            </a:fld>
            <a:endParaRPr lang="en-US"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C529D5E0-BBE0-7F4A-BC60-3B6F68495D3E}" type="datetimeFigureOut">
              <a:rPr lang="en-US" smtClean="0"/>
              <a:t>3/20/19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529D5E0-BBE0-7F4A-BC60-3B6F68495D3E}" type="datetimeFigureOut">
              <a:rPr lang="en-US" smtClean="0"/>
              <a:t>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5EC9C7B-7EFB-4E4C-AAC1-99DED87A994E}" type="slidenum">
              <a:rPr lang="en-US" smtClean="0"/>
              <a:t>‹#›</a:t>
            </a:fld>
            <a:endParaRPr lang="en-US"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529D5E0-BBE0-7F4A-BC60-3B6F68495D3E}" type="datetimeFigureOut">
              <a:rPr lang="en-US" smtClean="0"/>
              <a:t>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29D5E0-BBE0-7F4A-BC60-3B6F68495D3E}" type="datetimeFigureOut">
              <a:rPr lang="en-US" smtClean="0"/>
              <a:t>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29D5E0-BBE0-7F4A-BC60-3B6F68495D3E}" type="datetimeFigureOut">
              <a:rPr lang="en-US" smtClean="0"/>
              <a:t>3/20/19</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Drag picture to placeholder or click icon to add</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C529D5E0-BBE0-7F4A-BC60-3B6F68495D3E}" type="datetimeFigureOut">
              <a:rPr lang="en-US" smtClean="0"/>
              <a:t>3/20/19</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29D5E0-BBE0-7F4A-BC60-3B6F68495D3E}" type="datetimeFigureOut">
              <a:rPr lang="en-US" smtClean="0"/>
              <a:t>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29D5E0-BBE0-7F4A-BC60-3B6F68495D3E}" type="datetimeFigureOut">
              <a:rPr lang="en-US" smtClean="0"/>
              <a:t>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5EC9C7B-7EFB-4E4C-AAC1-99DED87A994E}" type="slidenum">
              <a:rPr lang="en-US" smtClean="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C529D5E0-BBE0-7F4A-BC60-3B6F68495D3E}" type="datetimeFigureOut">
              <a:rPr lang="en-US" smtClean="0"/>
              <a:t>3/20/19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75EC9C7B-7EFB-4E4C-AAC1-99DED87A994E}" type="slidenum">
              <a:rPr lang="en-US" smtClean="0"/>
              <a:t>‹#›</a:t>
            </a:fld>
            <a:endParaRPr lang="en-US" dirty="0"/>
          </a:p>
        </p:txBody>
      </p:sp>
    </p:spTree>
    <p:extLst>
      <p:ext uri="{BB962C8B-B14F-4D97-AF65-F5344CB8AC3E}">
        <p14:creationId xmlns:p14="http://schemas.microsoft.com/office/powerpoint/2010/main" val="182382176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 Id="rId3"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jpeg"/><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image" Target="../media/image5.png"/><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microsoft.com/office/2007/relationships/hdphoto" Target="../media/hdphoto4.wdp"/></Relationships>
</file>

<file path=ppt/slides/_rels/slide5.xml.rels><?xml version="1.0" encoding="UTF-8" standalone="yes"?>
<Relationships xmlns="http://schemas.openxmlformats.org/package/2006/relationships"><Relationship Id="rId3" Type="http://schemas.microsoft.com/office/2007/relationships/hdphoto" Target="../media/hdphoto5.wdp"/><Relationship Id="rId4"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microsoft.com/office/2007/relationships/hdphoto" Target="../media/hdphoto6.wdp"/><Relationship Id="rId4" Type="http://schemas.openxmlformats.org/officeDocument/2006/relationships/image" Target="../media/image7.png"/><Relationship Id="rId5" Type="http://schemas.microsoft.com/office/2007/relationships/hdphoto" Target="../media/hdphoto7.wdp"/><Relationship Id="rId6" Type="http://schemas.openxmlformats.org/officeDocument/2006/relationships/image" Target="../media/image8.png"/><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microsoft.com/office/2007/relationships/hdphoto" Target="../media/hdphoto8.wdp"/><Relationship Id="rId4" Type="http://schemas.openxmlformats.org/officeDocument/2006/relationships/image" Target="../media/image9.png"/><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microsoft.com/office/2007/relationships/hdphoto" Target="../media/hdphoto9.wdp"/></Relationships>
</file>

<file path=ppt/slides/_rels/slide9.xml.rels><?xml version="1.0" encoding="UTF-8" standalone="yes"?>
<Relationships xmlns="http://schemas.openxmlformats.org/package/2006/relationships"><Relationship Id="rId3" Type="http://schemas.microsoft.com/office/2007/relationships/hdphoto" Target="../media/hdphoto10.wdp"/><Relationship Id="rId4" Type="http://schemas.openxmlformats.org/officeDocument/2006/relationships/image" Target="../media/image10.png"/><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microsoft.com/office/2007/relationships/hdphoto" Target="../media/hdphoto11.wdp"/></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1028"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4441372" y="914399"/>
            <a:ext cx="3309257" cy="3309257"/>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ctrTitle"/>
          </p:nvPr>
        </p:nvSpPr>
        <p:spPr>
          <a:xfrm>
            <a:off x="1600200" y="4223656"/>
            <a:ext cx="8991600" cy="1645920"/>
          </a:xfrm>
          <a:noFill/>
          <a:ln>
            <a:noFill/>
          </a:ln>
        </p:spPr>
        <p:txBody>
          <a:bodyPr/>
          <a:lstStyle/>
          <a:p>
            <a:r>
              <a:rPr lang="en-US" dirty="0" smtClean="0">
                <a:solidFill>
                  <a:schemeClr val="tx1"/>
                </a:solidFill>
              </a:rPr>
              <a:t>Strategy formulation framework</a:t>
            </a:r>
            <a:endParaRPr lang="en-US" dirty="0">
              <a:solidFill>
                <a:schemeClr val="tx1"/>
              </a:solidFill>
            </a:endParaRPr>
          </a:p>
        </p:txBody>
      </p:sp>
    </p:spTree>
    <p:extLst>
      <p:ext uri="{BB962C8B-B14F-4D97-AF65-F5344CB8AC3E}">
        <p14:creationId xmlns:p14="http://schemas.microsoft.com/office/powerpoint/2010/main" val="1018430030"/>
      </p:ext>
    </p:extLst>
  </p:cSld>
  <p:clrMapOvr>
    <a:masterClrMapping/>
  </p:clrMapOvr>
  <mc:AlternateContent xmlns:mc="http://schemas.openxmlformats.org/markup-compatibility/2006">
    <mc:Choice xmlns:p14="http://schemas.microsoft.com/office/powerpoint/2010/main" Requires="p14">
      <p:transition spd="slow" p14:dur="1500" advClick="0" advTm="10000">
        <p:push dir="u"/>
      </p:transition>
    </mc:Choice>
    <mc:Fallback>
      <p:transition spd="slow" advClick="0" advTm="10000">
        <p:push dir="u"/>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11047" y="1518708"/>
            <a:ext cx="4411753" cy="5153025"/>
          </a:xfrm>
        </p:spPr>
        <p:txBody>
          <a:bodyPr/>
          <a:lstStyle/>
          <a:p>
            <a:r>
              <a:rPr lang="en-US" dirty="0" smtClean="0"/>
              <a:t>Michael Porter (2008, p.26) </a:t>
            </a:r>
            <a:r>
              <a:rPr lang="mr-IN" dirty="0" smtClean="0"/>
              <a:t>–</a:t>
            </a:r>
            <a:r>
              <a:rPr lang="en-US" dirty="0" smtClean="0"/>
              <a:t> strategy is ‘developing a broad formula for a business to compete’.</a:t>
            </a:r>
          </a:p>
          <a:p>
            <a:r>
              <a:rPr lang="en-US" dirty="0" smtClean="0"/>
              <a:t>Fred R. David (2007, p.190) </a:t>
            </a:r>
            <a:r>
              <a:rPr lang="mr-IN" dirty="0" smtClean="0"/>
              <a:t>–</a:t>
            </a:r>
            <a:r>
              <a:rPr lang="en-US" dirty="0" smtClean="0"/>
              <a:t> the model is used to ‘generate feasible alternative strategies by aligning key internal and external factors’.</a:t>
            </a:r>
          </a:p>
          <a:p>
            <a:r>
              <a:rPr lang="en-US" dirty="0" smtClean="0"/>
              <a:t>Used in industry by:  Turkish Airlines, Disney and Lenovo.</a:t>
            </a:r>
          </a:p>
          <a:p>
            <a:r>
              <a:rPr lang="en-US" dirty="0" smtClean="0"/>
              <a:t>Ip &amp; Koo (2004) </a:t>
            </a:r>
            <a:r>
              <a:rPr lang="mr-IN" dirty="0" smtClean="0"/>
              <a:t>–</a:t>
            </a:r>
            <a:r>
              <a:rPr lang="en-US" dirty="0" smtClean="0"/>
              <a:t> Scoring method is too subjective as a base for quantitative comparison and excludes cultural influence.</a:t>
            </a:r>
          </a:p>
          <a:p>
            <a:r>
              <a:rPr lang="en-US" dirty="0" smtClean="0"/>
              <a:t>Meredith David (2009) </a:t>
            </a:r>
            <a:r>
              <a:rPr lang="mr-IN" dirty="0" smtClean="0"/>
              <a:t>–</a:t>
            </a:r>
            <a:r>
              <a:rPr lang="en-US" dirty="0" smtClean="0"/>
              <a:t> more commonly used ‘amongst strategic management professors and students’ than in industry.</a:t>
            </a:r>
            <a:endParaRPr lang="en-US" dirty="0" smtClean="0"/>
          </a:p>
        </p:txBody>
      </p:sp>
      <p:sp>
        <p:nvSpPr>
          <p:cNvPr id="4" name="Title 1"/>
          <p:cNvSpPr>
            <a:spLocks noGrp="1"/>
          </p:cNvSpPr>
          <p:nvPr>
            <p:ph type="title"/>
          </p:nvPr>
        </p:nvSpPr>
        <p:spPr>
          <a:xfrm>
            <a:off x="0" y="0"/>
            <a:ext cx="12192000" cy="1270000"/>
          </a:xfrm>
          <a:solidFill>
            <a:schemeClr val="accent2"/>
          </a:solidFill>
          <a:ln>
            <a:noFill/>
          </a:ln>
        </p:spPr>
        <p:txBody>
          <a:bodyPr/>
          <a:lstStyle/>
          <a:p>
            <a:pPr algn="l"/>
            <a:r>
              <a:rPr lang="en-US" dirty="0" smtClean="0"/>
              <a:t>             </a:t>
            </a:r>
            <a:r>
              <a:rPr lang="en-US" dirty="0" smtClean="0">
                <a:solidFill>
                  <a:schemeClr val="bg1"/>
                </a:solidFill>
                <a:latin typeface="Bangla Sangam MN" charset="0"/>
                <a:ea typeface="Bangla Sangam MN" charset="0"/>
                <a:cs typeface="Bangla Sangam MN" charset="0"/>
              </a:rPr>
              <a:t>Strategy formulation framework</a:t>
            </a:r>
            <a:endParaRPr lang="en-US" dirty="0">
              <a:solidFill>
                <a:schemeClr val="bg1"/>
              </a:solidFill>
              <a:latin typeface="Bangla Sangam MN" charset="0"/>
              <a:ea typeface="Bangla Sangam MN" charset="0"/>
              <a:cs typeface="Bangla Sangam MN" charset="0"/>
            </a:endParaRPr>
          </a:p>
        </p:txBody>
      </p:sp>
      <p:pic>
        <p:nvPicPr>
          <p:cNvPr id="5"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211047" y="97972"/>
            <a:ext cx="1074056" cy="10740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p:nvPr/>
        </p:nvPicPr>
        <p:blipFill rotWithShape="1">
          <a:blip r:embed="rId4">
            <a:duotone>
              <a:schemeClr val="accent2">
                <a:shade val="45000"/>
                <a:satMod val="135000"/>
              </a:schemeClr>
              <a:prstClr val="white"/>
            </a:duotone>
          </a:blip>
          <a:srcRect t="28211" b="12797"/>
          <a:stretch/>
        </p:blipFill>
        <p:spPr bwMode="auto">
          <a:xfrm>
            <a:off x="4758266" y="1518708"/>
            <a:ext cx="7064163" cy="3459692"/>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4961467" y="4978400"/>
            <a:ext cx="6654800" cy="1477328"/>
          </a:xfrm>
          <a:prstGeom prst="rect">
            <a:avLst/>
          </a:prstGeom>
          <a:noFill/>
        </p:spPr>
        <p:txBody>
          <a:bodyPr wrap="square" rtlCol="0">
            <a:spAutoFit/>
          </a:bodyPr>
          <a:lstStyle/>
          <a:p>
            <a:pPr algn="r"/>
            <a:r>
              <a:rPr lang="en-US" i="1" dirty="0" smtClean="0"/>
              <a:t>(David &amp; David, 2017, p.6).</a:t>
            </a:r>
          </a:p>
          <a:p>
            <a:endParaRPr lang="en-US" i="1" dirty="0"/>
          </a:p>
          <a:p>
            <a:pPr marL="285750" indent="-285750">
              <a:buFont typeface="Arial" charset="0"/>
              <a:buChar char="•"/>
            </a:pPr>
            <a:r>
              <a:rPr lang="en-US" dirty="0" smtClean="0"/>
              <a:t>Useful to map and follow strategy.</a:t>
            </a:r>
          </a:p>
          <a:p>
            <a:pPr marL="285750" indent="-285750">
              <a:buFont typeface="Arial" charset="0"/>
              <a:buChar char="•"/>
            </a:pPr>
            <a:r>
              <a:rPr lang="en-US" dirty="0" smtClean="0"/>
              <a:t>Integrates and develops upon accredited SF tools such as SWOT, PESTLE and BCG.</a:t>
            </a:r>
            <a:endParaRPr lang="en-US" dirty="0"/>
          </a:p>
        </p:txBody>
      </p:sp>
      <p:cxnSp>
        <p:nvCxnSpPr>
          <p:cNvPr id="9" name="Straight Connector 8"/>
          <p:cNvCxnSpPr/>
          <p:nvPr/>
        </p:nvCxnSpPr>
        <p:spPr>
          <a:xfrm>
            <a:off x="4622800" y="1518708"/>
            <a:ext cx="0" cy="493702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9204391"/>
      </p:ext>
    </p:extLst>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270000"/>
          </a:xfrm>
          <a:solidFill>
            <a:schemeClr val="accent2"/>
          </a:solidFill>
          <a:ln>
            <a:noFill/>
          </a:ln>
        </p:spPr>
        <p:txBody>
          <a:bodyPr/>
          <a:lstStyle/>
          <a:p>
            <a:pPr algn="l"/>
            <a:r>
              <a:rPr lang="en-US" dirty="0" smtClean="0"/>
              <a:t>             </a:t>
            </a:r>
            <a:r>
              <a:rPr lang="en-US" dirty="0">
                <a:solidFill>
                  <a:schemeClr val="bg1"/>
                </a:solidFill>
                <a:latin typeface="Bangla Sangam MN" charset="0"/>
                <a:ea typeface="Bangla Sangam MN" charset="0"/>
                <a:cs typeface="Bangla Sangam MN" charset="0"/>
              </a:rPr>
              <a:t>Company </a:t>
            </a:r>
            <a:r>
              <a:rPr lang="en-US" dirty="0" smtClean="0">
                <a:solidFill>
                  <a:schemeClr val="bg1"/>
                </a:solidFill>
                <a:latin typeface="Bangla Sangam MN" charset="0"/>
                <a:ea typeface="Bangla Sangam MN" charset="0"/>
                <a:cs typeface="Bangla Sangam MN" charset="0"/>
              </a:rPr>
              <a:t>overview.</a:t>
            </a:r>
            <a:endParaRPr lang="en-US" dirty="0"/>
          </a:p>
        </p:txBody>
      </p:sp>
      <p:sp>
        <p:nvSpPr>
          <p:cNvPr id="4" name="TextBox 3"/>
          <p:cNvSpPr txBox="1"/>
          <p:nvPr/>
        </p:nvSpPr>
        <p:spPr>
          <a:xfrm>
            <a:off x="1285103" y="1025611"/>
            <a:ext cx="184731" cy="369332"/>
          </a:xfrm>
          <a:prstGeom prst="rect">
            <a:avLst/>
          </a:prstGeom>
          <a:noFill/>
        </p:spPr>
        <p:txBody>
          <a:bodyPr wrap="none" rtlCol="0">
            <a:spAutoFit/>
          </a:bodyPr>
          <a:lstStyle/>
          <a:p>
            <a:endParaRPr lang="en-US" dirty="0"/>
          </a:p>
        </p:txBody>
      </p:sp>
      <p:pic>
        <p:nvPicPr>
          <p:cNvPr id="5"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211047" y="97972"/>
            <a:ext cx="1074056" cy="10740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p:nvPr/>
        </p:nvPicPr>
        <p:blipFill rotWithShape="1">
          <a:blip r:embed="rId4">
            <a:extLst>
              <a:ext uri="{28A0092B-C50C-407E-A947-70E740481C1C}">
                <a14:useLocalDpi xmlns:a14="http://schemas.microsoft.com/office/drawing/2010/main" val="0"/>
              </a:ext>
            </a:extLst>
          </a:blip>
          <a:srcRect l="455" t="3268" r="2478"/>
          <a:stretch/>
        </p:blipFill>
        <p:spPr bwMode="auto">
          <a:xfrm>
            <a:off x="5092094" y="1627893"/>
            <a:ext cx="6858000" cy="4368801"/>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5">
            <a:extLst>
              <a:ext uri="{28A0092B-C50C-407E-A947-70E740481C1C}">
                <a14:useLocalDpi xmlns:a14="http://schemas.microsoft.com/office/drawing/2010/main" val="0"/>
              </a:ext>
            </a:extLst>
          </a:blip>
          <a:srcRect t="9843" r="12545" b="8810"/>
          <a:stretch/>
        </p:blipFill>
        <p:spPr>
          <a:xfrm>
            <a:off x="9606039" y="1394943"/>
            <a:ext cx="2585961" cy="2292408"/>
          </a:xfrm>
          <a:prstGeom prst="rect">
            <a:avLst/>
          </a:prstGeom>
        </p:spPr>
      </p:pic>
      <p:cxnSp>
        <p:nvCxnSpPr>
          <p:cNvPr id="9" name="Straight Connector 8"/>
          <p:cNvCxnSpPr/>
          <p:nvPr/>
        </p:nvCxnSpPr>
        <p:spPr>
          <a:xfrm>
            <a:off x="4944533" y="1627893"/>
            <a:ext cx="0" cy="4961466"/>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2050" name="Picture 2" descr="mage result for dell technologies logo vecto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88426" y="6229644"/>
            <a:ext cx="2161667" cy="35971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98953" y="1627893"/>
            <a:ext cx="4598020" cy="5504071"/>
          </a:xfrm>
          <a:prstGeom prst="rect">
            <a:avLst/>
          </a:prstGeom>
          <a:noFill/>
        </p:spPr>
        <p:txBody>
          <a:bodyPr wrap="square" rtlCol="0">
            <a:spAutoFit/>
          </a:bodyPr>
          <a:lstStyle/>
          <a:p>
            <a:pPr marL="228600" indent="-228600">
              <a:spcBef>
                <a:spcPts val="1000"/>
              </a:spcBef>
              <a:buClr>
                <a:schemeClr val="accent2"/>
              </a:buClr>
              <a:buFont typeface="Arial" panose="020B0604020202020204" pitchFamily="34" charset="0"/>
              <a:buChar char="•"/>
            </a:pPr>
            <a:r>
              <a:rPr lang="en-US" sz="1600" dirty="0">
                <a:solidFill>
                  <a:schemeClr val="tx1">
                    <a:lumMod val="85000"/>
                    <a:lumOff val="15000"/>
                  </a:schemeClr>
                </a:solidFill>
              </a:rPr>
              <a:t>Founded </a:t>
            </a:r>
            <a:r>
              <a:rPr lang="en-US" sz="1600" dirty="0" smtClean="0">
                <a:solidFill>
                  <a:schemeClr val="tx1">
                    <a:lumMod val="85000"/>
                    <a:lumOff val="15000"/>
                  </a:schemeClr>
                </a:solidFill>
              </a:rPr>
              <a:t>by </a:t>
            </a:r>
            <a:r>
              <a:rPr lang="en-US" sz="1600" dirty="0">
                <a:solidFill>
                  <a:schemeClr val="tx1">
                    <a:lumMod val="85000"/>
                    <a:lumOff val="15000"/>
                  </a:schemeClr>
                </a:solidFill>
              </a:rPr>
              <a:t>Michael Dell in 1984.</a:t>
            </a: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Renamed as </a:t>
            </a:r>
            <a:r>
              <a:rPr lang="en-US" sz="1600" dirty="0">
                <a:solidFill>
                  <a:schemeClr val="tx1">
                    <a:lumMod val="85000"/>
                    <a:lumOff val="15000"/>
                  </a:schemeClr>
                </a:solidFill>
              </a:rPr>
              <a:t>Dell Technologies after </a:t>
            </a:r>
            <a:r>
              <a:rPr lang="en-US" sz="1600" dirty="0" smtClean="0">
                <a:solidFill>
                  <a:schemeClr val="tx1">
                    <a:lumMod val="85000"/>
                    <a:lumOff val="15000"/>
                  </a:schemeClr>
                </a:solidFill>
              </a:rPr>
              <a:t>the largest </a:t>
            </a:r>
            <a:r>
              <a:rPr lang="en-US" sz="1600" dirty="0">
                <a:solidFill>
                  <a:schemeClr val="tx1">
                    <a:lumMod val="85000"/>
                    <a:lumOff val="15000"/>
                  </a:schemeClr>
                </a:solidFill>
              </a:rPr>
              <a:t>technology merger in history - $67bn acquisition of </a:t>
            </a:r>
            <a:r>
              <a:rPr lang="en-US" sz="1600" dirty="0" smtClean="0">
                <a:solidFill>
                  <a:schemeClr val="tx1">
                    <a:lumMod val="85000"/>
                    <a:lumOff val="15000"/>
                  </a:schemeClr>
                </a:solidFill>
              </a:rPr>
              <a:t>EMC in 2016.</a:t>
            </a:r>
            <a:endParaRPr lang="en-US" sz="1600" dirty="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a:solidFill>
                  <a:schemeClr val="tx1">
                    <a:lumMod val="85000"/>
                    <a:lumOff val="15000"/>
                  </a:schemeClr>
                </a:solidFill>
              </a:rPr>
              <a:t>Dell </a:t>
            </a:r>
            <a:r>
              <a:rPr lang="mr-IN" sz="1600" dirty="0" smtClean="0">
                <a:solidFill>
                  <a:schemeClr val="tx1">
                    <a:lumMod val="85000"/>
                    <a:lumOff val="15000"/>
                  </a:schemeClr>
                </a:solidFill>
              </a:rPr>
              <a:t>–</a:t>
            </a:r>
            <a:r>
              <a:rPr lang="en-US" sz="1600" dirty="0" smtClean="0">
                <a:solidFill>
                  <a:schemeClr val="tx1">
                    <a:lumMod val="85000"/>
                    <a:lumOff val="15000"/>
                  </a:schemeClr>
                </a:solidFill>
              </a:rPr>
              <a:t> previously the largest </a:t>
            </a:r>
            <a:r>
              <a:rPr lang="en-US" sz="1600" dirty="0">
                <a:solidFill>
                  <a:schemeClr val="tx1">
                    <a:lumMod val="85000"/>
                    <a:lumOff val="15000"/>
                  </a:schemeClr>
                </a:solidFill>
              </a:rPr>
              <a:t>private company in the world due to 2013 </a:t>
            </a:r>
            <a:r>
              <a:rPr lang="en-US" sz="1600" dirty="0" smtClean="0">
                <a:solidFill>
                  <a:schemeClr val="tx1">
                    <a:lumMod val="85000"/>
                    <a:lumOff val="15000"/>
                  </a:schemeClr>
                </a:solidFill>
              </a:rPr>
              <a:t>privatization</a:t>
            </a:r>
            <a:r>
              <a:rPr lang="en-US" sz="1600" dirty="0">
                <a:solidFill>
                  <a:schemeClr val="tx1">
                    <a:lumMod val="85000"/>
                    <a:lumOff val="15000"/>
                  </a:schemeClr>
                </a:solidFill>
              </a:rPr>
              <a:t>.</a:t>
            </a:r>
          </a:p>
          <a:p>
            <a:pPr marL="228600" indent="-228600">
              <a:spcBef>
                <a:spcPts val="1000"/>
              </a:spcBef>
              <a:buClr>
                <a:schemeClr val="accent2"/>
              </a:buClr>
              <a:buFont typeface="Arial" panose="020B0604020202020204" pitchFamily="34" charset="0"/>
              <a:buChar char="•"/>
            </a:pPr>
            <a:r>
              <a:rPr lang="en-US" sz="1600" b="1" dirty="0">
                <a:solidFill>
                  <a:schemeClr val="tx1">
                    <a:lumMod val="85000"/>
                    <a:lumOff val="15000"/>
                  </a:schemeClr>
                </a:solidFill>
              </a:rPr>
              <a:t>Mission statement </a:t>
            </a:r>
            <a:r>
              <a:rPr lang="mr-IN" sz="1600" dirty="0">
                <a:solidFill>
                  <a:schemeClr val="tx1">
                    <a:lumMod val="85000"/>
                    <a:lumOff val="15000"/>
                  </a:schemeClr>
                </a:solidFill>
              </a:rPr>
              <a:t>–</a:t>
            </a:r>
            <a:r>
              <a:rPr lang="en-US" sz="1600" dirty="0">
                <a:solidFill>
                  <a:schemeClr val="tx1">
                    <a:lumMod val="85000"/>
                    <a:lumOff val="15000"/>
                  </a:schemeClr>
                </a:solidFill>
              </a:rPr>
              <a:t> </a:t>
            </a:r>
            <a:r>
              <a:rPr lang="en-US" sz="1600" i="1" dirty="0">
                <a:solidFill>
                  <a:schemeClr val="tx1">
                    <a:lumMod val="85000"/>
                    <a:lumOff val="15000"/>
                  </a:schemeClr>
                </a:solidFill>
              </a:rPr>
              <a:t>‘Dell’s mission is to be the most successful computer company in the world at delivering the best customer experience in markets we serve’.</a:t>
            </a:r>
          </a:p>
          <a:p>
            <a:pPr marL="228600" indent="-228600">
              <a:spcBef>
                <a:spcPts val="1000"/>
              </a:spcBef>
              <a:buClr>
                <a:schemeClr val="accent2"/>
              </a:buClr>
              <a:buFont typeface="Arial" panose="020B0604020202020204" pitchFamily="34" charset="0"/>
              <a:buChar char="•"/>
            </a:pPr>
            <a:r>
              <a:rPr lang="en-US" sz="1600" b="1" dirty="0">
                <a:solidFill>
                  <a:schemeClr val="tx1">
                    <a:lumMod val="85000"/>
                    <a:lumOff val="15000"/>
                  </a:schemeClr>
                </a:solidFill>
              </a:rPr>
              <a:t>Vision Statement </a:t>
            </a:r>
            <a:r>
              <a:rPr lang="mr-IN" sz="1600" dirty="0">
                <a:solidFill>
                  <a:schemeClr val="tx1">
                    <a:lumMod val="85000"/>
                    <a:lumOff val="15000"/>
                  </a:schemeClr>
                </a:solidFill>
              </a:rPr>
              <a:t>–</a:t>
            </a:r>
            <a:r>
              <a:rPr lang="en-US" sz="1600" dirty="0">
                <a:solidFill>
                  <a:schemeClr val="tx1">
                    <a:lumMod val="85000"/>
                    <a:lumOff val="15000"/>
                  </a:schemeClr>
                </a:solidFill>
              </a:rPr>
              <a:t> </a:t>
            </a:r>
            <a:r>
              <a:rPr lang="en-US" sz="1600" i="1" dirty="0">
                <a:solidFill>
                  <a:schemeClr val="tx1">
                    <a:lumMod val="85000"/>
                    <a:lumOff val="15000"/>
                  </a:schemeClr>
                </a:solidFill>
              </a:rPr>
              <a:t>‘To provide greater access to technology for people around the world. Dell Technologies is instrumental in changing the digital landscape the world over, fuelled by the desire to drive human progress through technology’.</a:t>
            </a:r>
          </a:p>
          <a:p>
            <a:pPr marL="228600" indent="-228600">
              <a:spcBef>
                <a:spcPts val="1000"/>
              </a:spcBef>
              <a:buClr>
                <a:schemeClr val="accent2"/>
              </a:buClr>
              <a:buFont typeface="Arial" panose="020B0604020202020204" pitchFamily="34" charset="0"/>
              <a:buChar char="•"/>
            </a:pPr>
            <a:r>
              <a:rPr lang="en-US" sz="1600" dirty="0">
                <a:solidFill>
                  <a:schemeClr val="tx1">
                    <a:lumMod val="85000"/>
                    <a:lumOff val="15000"/>
                  </a:schemeClr>
                </a:solidFill>
              </a:rPr>
              <a:t>(2.41%) net profit margin and $48.7bn gross debt.</a:t>
            </a:r>
          </a:p>
          <a:p>
            <a:pPr marL="285750" indent="-285750">
              <a:buClr>
                <a:schemeClr val="accent2"/>
              </a:buClr>
              <a:buFont typeface="Arial" charset="0"/>
              <a:buChar char="•"/>
            </a:pPr>
            <a:endParaRPr lang="en-US" dirty="0" smtClean="0"/>
          </a:p>
          <a:p>
            <a:pPr marL="285750" indent="-285750">
              <a:buClr>
                <a:schemeClr val="accent2"/>
              </a:buClr>
              <a:buFont typeface="Arial" charset="0"/>
              <a:buChar char="•"/>
            </a:pPr>
            <a:endParaRPr lang="en-US" dirty="0" smtClean="0"/>
          </a:p>
          <a:p>
            <a:pPr marL="285750" indent="-285750">
              <a:buFont typeface="Arial" charset="0"/>
              <a:buChar char="•"/>
            </a:pPr>
            <a:endParaRPr lang="en-US" dirty="0"/>
          </a:p>
        </p:txBody>
      </p:sp>
    </p:spTree>
    <p:extLst>
      <p:ext uri="{BB962C8B-B14F-4D97-AF65-F5344CB8AC3E}">
        <p14:creationId xmlns:p14="http://schemas.microsoft.com/office/powerpoint/2010/main" val="1308847620"/>
      </p:ext>
    </p:extLst>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p:cNvSpPr txBox="1">
            <a:spLocks/>
          </p:cNvSpPr>
          <p:nvPr/>
        </p:nvSpPr>
        <p:spPr>
          <a:xfrm>
            <a:off x="0" y="0"/>
            <a:ext cx="12192000" cy="1270000"/>
          </a:xfrm>
          <a:prstGeom prst="rect">
            <a:avLst/>
          </a:prstGeom>
          <a:solidFill>
            <a:schemeClr val="accent2"/>
          </a:solidFill>
          <a:ln w="31750" cap="sq">
            <a:no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a:lstStyle>
          <a:p>
            <a:pPr algn="l"/>
            <a:r>
              <a:rPr lang="en-US" dirty="0" smtClean="0"/>
              <a:t>             </a:t>
            </a:r>
            <a:r>
              <a:rPr lang="en-US" dirty="0" smtClean="0">
                <a:solidFill>
                  <a:schemeClr val="bg1"/>
                </a:solidFill>
                <a:latin typeface="Bangla Sangam MN" charset="0"/>
                <a:ea typeface="Bangla Sangam MN" charset="0"/>
                <a:cs typeface="Bangla Sangam MN" charset="0"/>
              </a:rPr>
              <a:t>Input stage.</a:t>
            </a:r>
          </a:p>
          <a:p>
            <a:pPr algn="l"/>
            <a:r>
              <a:rPr lang="en-US" dirty="0">
                <a:solidFill>
                  <a:schemeClr val="bg1"/>
                </a:solidFill>
                <a:latin typeface="Bangla Sangam MN" charset="0"/>
                <a:ea typeface="Bangla Sangam MN" charset="0"/>
                <a:cs typeface="Bangla Sangam MN" charset="0"/>
              </a:rPr>
              <a:t> </a:t>
            </a:r>
            <a:r>
              <a:rPr lang="en-US" dirty="0" smtClean="0">
                <a:solidFill>
                  <a:schemeClr val="bg1"/>
                </a:solidFill>
                <a:latin typeface="Bangla Sangam MN" charset="0"/>
                <a:ea typeface="Bangla Sangam MN" charset="0"/>
                <a:cs typeface="Bangla Sangam MN" charset="0"/>
              </a:rPr>
              <a:t>          IFE/EFE.</a:t>
            </a:r>
            <a:endParaRPr lang="en-US" dirty="0"/>
          </a:p>
        </p:txBody>
      </p:sp>
      <p:pic>
        <p:nvPicPr>
          <p:cNvPr id="5"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211047" y="97972"/>
            <a:ext cx="1074056" cy="1074056"/>
          </a:xfrm>
          <a:prstGeom prst="rect">
            <a:avLst/>
          </a:prstGeom>
          <a:noFill/>
          <a:extLst>
            <a:ext uri="{909E8E84-426E-40DD-AFC4-6F175D3DCCD1}">
              <a14:hiddenFill xmlns:a14="http://schemas.microsoft.com/office/drawing/2010/main">
                <a:solidFill>
                  <a:srgbClr val="FFFFFF"/>
                </a:solidFill>
              </a14:hiddenFill>
            </a:ext>
          </a:extLst>
        </p:spPr>
      </p:pic>
      <p:cxnSp>
        <p:nvCxnSpPr>
          <p:cNvPr id="10" name="Straight Connector 9"/>
          <p:cNvCxnSpPr/>
          <p:nvPr/>
        </p:nvCxnSpPr>
        <p:spPr>
          <a:xfrm>
            <a:off x="6096000" y="1422400"/>
            <a:ext cx="16934" cy="51308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92512" y="1294755"/>
            <a:ext cx="6020422" cy="6519734"/>
          </a:xfrm>
          <a:prstGeom prst="rect">
            <a:avLst/>
          </a:prstGeom>
          <a:noFill/>
        </p:spPr>
        <p:txBody>
          <a:bodyPr wrap="square" rtlCol="0">
            <a:spAutoFit/>
          </a:bodyPr>
          <a:lstStyle/>
          <a:p>
            <a:pPr algn="ctr">
              <a:spcBef>
                <a:spcPts val="1000"/>
              </a:spcBef>
              <a:buClr>
                <a:schemeClr val="accent2"/>
              </a:buClr>
            </a:pPr>
            <a:r>
              <a:rPr lang="en-US" sz="1600" dirty="0" smtClean="0">
                <a:solidFill>
                  <a:schemeClr val="accent2"/>
                </a:solidFill>
              </a:rPr>
              <a:t>IFE - Key Strengths</a:t>
            </a:r>
          </a:p>
          <a:p>
            <a:pPr marL="228600" indent="-228600">
              <a:spcBef>
                <a:spcPts val="1000"/>
              </a:spcBef>
              <a:buClr>
                <a:schemeClr val="accent2"/>
              </a:buClr>
              <a:buFont typeface="Arial" panose="020B0604020202020204" pitchFamily="34" charset="0"/>
              <a:buChar char="•"/>
            </a:pPr>
            <a:r>
              <a:rPr lang="en-US" sz="1600" u="sng" dirty="0" smtClean="0">
                <a:solidFill>
                  <a:schemeClr val="tx1">
                    <a:lumMod val="85000"/>
                    <a:lumOff val="15000"/>
                  </a:schemeClr>
                </a:solidFill>
              </a:rPr>
              <a:t>18.7% server and storage market share worth $4.43bn in annual revenue due to EMC merger. </a:t>
            </a:r>
            <a:r>
              <a:rPr lang="en-US" sz="1600" i="1" u="sng" dirty="0" smtClean="0">
                <a:solidFill>
                  <a:schemeClr val="tx1">
                    <a:lumMod val="85000"/>
                    <a:lumOff val="15000"/>
                  </a:schemeClr>
                </a:solidFill>
              </a:rPr>
              <a:t>(0.09).</a:t>
            </a:r>
            <a:endParaRPr lang="en-US" sz="1600" u="sng" dirty="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Largest (+22%) company growth in software industry due to VMware takeover.</a:t>
            </a:r>
            <a:r>
              <a:rPr lang="en-US" sz="1600" i="1" dirty="0" smtClean="0">
                <a:solidFill>
                  <a:schemeClr val="tx1">
                    <a:lumMod val="85000"/>
                    <a:lumOff val="15000"/>
                  </a:schemeClr>
                </a:solidFill>
              </a:rPr>
              <a:t> </a:t>
            </a:r>
            <a:r>
              <a:rPr lang="en-US" sz="1600" i="1" u="sng" dirty="0" smtClean="0">
                <a:solidFill>
                  <a:schemeClr val="tx1">
                    <a:lumMod val="85000"/>
                    <a:lumOff val="15000"/>
                  </a:schemeClr>
                </a:solidFill>
              </a:rPr>
              <a:t>(0.08)</a:t>
            </a:r>
            <a:endParaRPr lang="en-US" sz="1600" u="sng" dirty="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Outsourced hardware manufacturing to OEM’s (original equipment manufacturers) such as Quanta and Wistron. </a:t>
            </a:r>
            <a:r>
              <a:rPr lang="en-US" sz="1600" i="1" u="sng" dirty="0" smtClean="0">
                <a:solidFill>
                  <a:schemeClr val="tx1">
                    <a:lumMod val="85000"/>
                    <a:lumOff val="15000"/>
                  </a:schemeClr>
                </a:solidFill>
              </a:rPr>
              <a:t>(0.04).</a:t>
            </a:r>
            <a:endParaRPr lang="en-US" sz="1600" u="sng" dirty="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GB" sz="1600" dirty="0" smtClean="0">
                <a:solidFill>
                  <a:schemeClr val="tx1">
                    <a:lumMod val="85000"/>
                    <a:lumOff val="15000"/>
                  </a:schemeClr>
                </a:solidFill>
              </a:rPr>
              <a:t>Strong brand image and diversified product portfolio. </a:t>
            </a:r>
            <a:r>
              <a:rPr lang="en-GB" sz="1600" i="1" u="sng" dirty="0" smtClean="0">
                <a:solidFill>
                  <a:schemeClr val="tx1">
                    <a:lumMod val="85000"/>
                    <a:lumOff val="15000"/>
                  </a:schemeClr>
                </a:solidFill>
              </a:rPr>
              <a:t>(0.07).</a:t>
            </a:r>
            <a:endParaRPr lang="en-GB" sz="1600" u="sng" dirty="0" smtClean="0">
              <a:solidFill>
                <a:schemeClr val="tx1">
                  <a:lumMod val="85000"/>
                  <a:lumOff val="15000"/>
                </a:schemeClr>
              </a:solidFill>
            </a:endParaRPr>
          </a:p>
          <a:p>
            <a:pPr algn="ctr">
              <a:spcBef>
                <a:spcPts val="1000"/>
              </a:spcBef>
              <a:buClr>
                <a:schemeClr val="accent2"/>
              </a:buClr>
            </a:pPr>
            <a:r>
              <a:rPr lang="en-US" sz="1600" dirty="0" smtClean="0">
                <a:solidFill>
                  <a:schemeClr val="accent2"/>
                </a:solidFill>
              </a:rPr>
              <a:t>IFE </a:t>
            </a:r>
            <a:r>
              <a:rPr lang="mr-IN" sz="1600" dirty="0" smtClean="0">
                <a:solidFill>
                  <a:schemeClr val="accent2"/>
                </a:solidFill>
              </a:rPr>
              <a:t>–</a:t>
            </a:r>
            <a:r>
              <a:rPr lang="en-US" sz="1600" dirty="0" smtClean="0">
                <a:solidFill>
                  <a:schemeClr val="accent2"/>
                </a:solidFill>
              </a:rPr>
              <a:t> Key Weaknesses</a:t>
            </a:r>
            <a:endParaRPr lang="en-US" sz="1600" dirty="0">
              <a:solidFill>
                <a:schemeClr val="accent2"/>
              </a:solidFill>
            </a:endParaRPr>
          </a:p>
          <a:p>
            <a:pPr marL="228600" indent="-228600">
              <a:spcBef>
                <a:spcPts val="1000"/>
              </a:spcBef>
              <a:buClr>
                <a:schemeClr val="accent2"/>
              </a:buClr>
              <a:buFont typeface="Arial" panose="020B0604020202020204" pitchFamily="34" charset="0"/>
              <a:buChar char="•"/>
            </a:pPr>
            <a:r>
              <a:rPr lang="en-US" sz="1600" u="sng" dirty="0" smtClean="0">
                <a:solidFill>
                  <a:schemeClr val="tx1">
                    <a:lumMod val="85000"/>
                    <a:lumOff val="15000"/>
                  </a:schemeClr>
                </a:solidFill>
              </a:rPr>
              <a:t>$48.7bn gross debts and poor short term cash position, Quick ratio = 0.67,  Current ratio = 0.74. </a:t>
            </a:r>
            <a:r>
              <a:rPr lang="en-US" sz="1600" i="1" u="sng" dirty="0" smtClean="0">
                <a:solidFill>
                  <a:schemeClr val="tx1">
                    <a:lumMod val="85000"/>
                    <a:lumOff val="15000"/>
                  </a:schemeClr>
                </a:solidFill>
              </a:rPr>
              <a:t>(0.09).</a:t>
            </a:r>
            <a:endParaRPr lang="en-US" sz="1600" u="sng"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13.7% rise in operating costs to $6.78bn post EMC merger. </a:t>
            </a:r>
            <a:r>
              <a:rPr lang="en-US" sz="1600" i="1" u="sng" dirty="0" smtClean="0">
                <a:solidFill>
                  <a:schemeClr val="tx1">
                    <a:lumMod val="85000"/>
                    <a:lumOff val="15000"/>
                  </a:schemeClr>
                </a:solidFill>
              </a:rPr>
              <a:t>(0.08).</a:t>
            </a:r>
            <a:endParaRPr lang="en-US" sz="1600" u="sng"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Predominant revenue streams coming from declining hardware markets such as PC and Laptop sales. </a:t>
            </a:r>
            <a:r>
              <a:rPr lang="en-US" sz="1600" i="1" u="sng" dirty="0" smtClean="0">
                <a:solidFill>
                  <a:schemeClr val="tx1">
                    <a:lumMod val="85000"/>
                    <a:lumOff val="15000"/>
                  </a:schemeClr>
                </a:solidFill>
              </a:rPr>
              <a:t>(0.07).</a:t>
            </a:r>
            <a:endParaRPr lang="en-US" sz="1600" u="sng"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Poor retailer relations due to direct B2C sales model. </a:t>
            </a:r>
            <a:r>
              <a:rPr lang="en-US" sz="1600" i="1" u="sng" dirty="0" smtClean="0">
                <a:solidFill>
                  <a:schemeClr val="tx1">
                    <a:lumMod val="85000"/>
                    <a:lumOff val="15000"/>
                  </a:schemeClr>
                </a:solidFill>
              </a:rPr>
              <a:t>(0.05).</a:t>
            </a:r>
            <a:endParaRPr lang="en-US" sz="1600" u="sng"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Inventory turnover =20.73. HP = 44.17. Lenovo = 33.69. </a:t>
            </a:r>
            <a:r>
              <a:rPr lang="en-US" sz="1600" i="1" u="sng" dirty="0" smtClean="0">
                <a:solidFill>
                  <a:schemeClr val="tx1">
                    <a:lumMod val="85000"/>
                    <a:lumOff val="15000"/>
                  </a:schemeClr>
                </a:solidFill>
              </a:rPr>
              <a:t>(0.05).</a:t>
            </a:r>
            <a:endParaRPr lang="en-US" sz="1600" u="sng"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endParaRPr lang="en-US" sz="1600" dirty="0">
              <a:solidFill>
                <a:schemeClr val="tx1">
                  <a:lumMod val="85000"/>
                  <a:lumOff val="15000"/>
                </a:schemeClr>
              </a:solidFill>
            </a:endParaRPr>
          </a:p>
          <a:p>
            <a:pPr marL="285750" indent="-285750">
              <a:buClr>
                <a:schemeClr val="accent2"/>
              </a:buClr>
              <a:buFont typeface="Arial" charset="0"/>
              <a:buChar char="•"/>
            </a:pPr>
            <a:endParaRPr lang="en-US" dirty="0" smtClean="0"/>
          </a:p>
          <a:p>
            <a:pPr marL="285750" indent="-285750">
              <a:buClr>
                <a:schemeClr val="accent2"/>
              </a:buClr>
              <a:buFont typeface="Arial" charset="0"/>
              <a:buChar char="•"/>
            </a:pPr>
            <a:endParaRPr lang="en-US" dirty="0" smtClean="0"/>
          </a:p>
          <a:p>
            <a:pPr marL="285750" indent="-285750">
              <a:buFont typeface="Arial" charset="0"/>
              <a:buChar char="•"/>
            </a:pPr>
            <a:endParaRPr lang="en-US" dirty="0"/>
          </a:p>
        </p:txBody>
      </p:sp>
      <p:sp>
        <p:nvSpPr>
          <p:cNvPr id="15" name="TextBox 14"/>
          <p:cNvSpPr txBox="1"/>
          <p:nvPr/>
        </p:nvSpPr>
        <p:spPr>
          <a:xfrm>
            <a:off x="6188513" y="1294755"/>
            <a:ext cx="6003487" cy="6519734"/>
          </a:xfrm>
          <a:prstGeom prst="rect">
            <a:avLst/>
          </a:prstGeom>
          <a:noFill/>
        </p:spPr>
        <p:txBody>
          <a:bodyPr wrap="square" rtlCol="0">
            <a:spAutoFit/>
          </a:bodyPr>
          <a:lstStyle/>
          <a:p>
            <a:pPr algn="ctr">
              <a:spcBef>
                <a:spcPts val="1000"/>
              </a:spcBef>
              <a:buClr>
                <a:schemeClr val="accent2"/>
              </a:buClr>
            </a:pPr>
            <a:r>
              <a:rPr lang="en-US" sz="1600" dirty="0">
                <a:solidFill>
                  <a:schemeClr val="accent2"/>
                </a:solidFill>
              </a:rPr>
              <a:t>E</a:t>
            </a:r>
            <a:r>
              <a:rPr lang="en-US" sz="1600" dirty="0" smtClean="0">
                <a:solidFill>
                  <a:schemeClr val="accent2"/>
                </a:solidFill>
              </a:rPr>
              <a:t>FE - Key Opportunities</a:t>
            </a:r>
          </a:p>
          <a:p>
            <a:pPr marL="228600" indent="-228600">
              <a:spcBef>
                <a:spcPts val="1000"/>
              </a:spcBef>
              <a:buClr>
                <a:schemeClr val="accent2"/>
              </a:buClr>
              <a:buFont typeface="Arial" panose="020B0604020202020204" pitchFamily="34" charset="0"/>
              <a:buChar char="•"/>
            </a:pPr>
            <a:r>
              <a:rPr lang="en-US" sz="1600" u="sng" dirty="0" smtClean="0">
                <a:solidFill>
                  <a:schemeClr val="tx1">
                    <a:lumMod val="85000"/>
                    <a:lumOff val="15000"/>
                  </a:schemeClr>
                </a:solidFill>
              </a:rPr>
              <a:t>Hardware portfolio expansion to meet rising tablet industry. </a:t>
            </a:r>
            <a:r>
              <a:rPr lang="en-US" sz="1600" i="1" u="sng" dirty="0" smtClean="0">
                <a:solidFill>
                  <a:schemeClr val="tx1">
                    <a:lumMod val="85000"/>
                    <a:lumOff val="15000"/>
                  </a:schemeClr>
                </a:solidFill>
              </a:rPr>
              <a:t>(0.09).</a:t>
            </a:r>
            <a:endParaRPr lang="en-US" sz="1600" u="sng" dirty="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u="sng" dirty="0" smtClean="0">
                <a:solidFill>
                  <a:schemeClr val="tx1">
                    <a:lumMod val="85000"/>
                    <a:lumOff val="15000"/>
                  </a:schemeClr>
                </a:solidFill>
              </a:rPr>
              <a:t>Global Software market expanding 21% annually,  VMware provides good platform. </a:t>
            </a:r>
            <a:r>
              <a:rPr lang="en-US" sz="1600" i="1" u="sng" dirty="0" smtClean="0">
                <a:solidFill>
                  <a:schemeClr val="tx1">
                    <a:lumMod val="85000"/>
                    <a:lumOff val="15000"/>
                  </a:schemeClr>
                </a:solidFill>
              </a:rPr>
              <a:t>(0.09).</a:t>
            </a:r>
            <a:endParaRPr lang="en-US" sz="1600" u="sng" dirty="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Abandonment of customization options allowing for strengthened retailer relations. </a:t>
            </a:r>
            <a:r>
              <a:rPr lang="en-US" sz="1600" i="1" u="sng" dirty="0" smtClean="0">
                <a:solidFill>
                  <a:schemeClr val="tx1">
                    <a:lumMod val="85000"/>
                    <a:lumOff val="15000"/>
                  </a:schemeClr>
                </a:solidFill>
              </a:rPr>
              <a:t>(0.08).</a:t>
            </a:r>
            <a:endParaRPr lang="en-US" sz="1600" dirty="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GB" sz="1600" dirty="0" smtClean="0">
                <a:solidFill>
                  <a:schemeClr val="tx1">
                    <a:lumMod val="85000"/>
                    <a:lumOff val="15000"/>
                  </a:schemeClr>
                </a:solidFill>
              </a:rPr>
              <a:t>Booming educational technology market and new 10% student discount. </a:t>
            </a:r>
            <a:r>
              <a:rPr lang="en-GB" sz="1600" i="1" u="sng" dirty="0" smtClean="0">
                <a:solidFill>
                  <a:schemeClr val="tx1">
                    <a:lumMod val="85000"/>
                    <a:lumOff val="15000"/>
                  </a:schemeClr>
                </a:solidFill>
              </a:rPr>
              <a:t>(0.07).</a:t>
            </a:r>
            <a:endParaRPr lang="en-GB" sz="1600" dirty="0" smtClean="0">
              <a:solidFill>
                <a:schemeClr val="tx1">
                  <a:lumMod val="85000"/>
                  <a:lumOff val="15000"/>
                </a:schemeClr>
              </a:solidFill>
            </a:endParaRPr>
          </a:p>
          <a:p>
            <a:pPr algn="ctr">
              <a:spcBef>
                <a:spcPts val="1000"/>
              </a:spcBef>
              <a:buClr>
                <a:schemeClr val="accent2"/>
              </a:buClr>
            </a:pPr>
            <a:r>
              <a:rPr lang="en-GB" sz="1600" dirty="0" smtClean="0">
                <a:solidFill>
                  <a:schemeClr val="accent2"/>
                </a:solidFill>
              </a:rPr>
              <a:t>EFE </a:t>
            </a:r>
            <a:r>
              <a:rPr lang="mr-IN" sz="1600" dirty="0" smtClean="0">
                <a:solidFill>
                  <a:schemeClr val="accent2"/>
                </a:solidFill>
              </a:rPr>
              <a:t>–</a:t>
            </a:r>
            <a:r>
              <a:rPr lang="en-GB" sz="1600" dirty="0" smtClean="0">
                <a:solidFill>
                  <a:schemeClr val="accent2"/>
                </a:solidFill>
              </a:rPr>
              <a:t> Key Threats</a:t>
            </a:r>
            <a:endParaRPr lang="en-US" sz="1600" dirty="0">
              <a:solidFill>
                <a:schemeClr val="accent2"/>
              </a:solidFill>
            </a:endParaRPr>
          </a:p>
          <a:p>
            <a:pPr marL="228600" indent="-228600">
              <a:spcBef>
                <a:spcPts val="1000"/>
              </a:spcBef>
              <a:buClr>
                <a:schemeClr val="accent2"/>
              </a:buClr>
              <a:buFont typeface="Arial" panose="020B0604020202020204" pitchFamily="34" charset="0"/>
              <a:buChar char="•"/>
            </a:pPr>
            <a:r>
              <a:rPr lang="en-US" sz="1600" u="sng" dirty="0" smtClean="0">
                <a:solidFill>
                  <a:schemeClr val="tx1">
                    <a:lumMod val="85000"/>
                    <a:lumOff val="15000"/>
                  </a:schemeClr>
                </a:solidFill>
              </a:rPr>
              <a:t>Trump’s proposed import tariffs and U.S.-China trade war threatens supply chain. </a:t>
            </a:r>
            <a:r>
              <a:rPr lang="en-US" sz="1600" i="1" u="sng" dirty="0" smtClean="0">
                <a:solidFill>
                  <a:schemeClr val="tx1">
                    <a:lumMod val="85000"/>
                    <a:lumOff val="15000"/>
                  </a:schemeClr>
                </a:solidFill>
              </a:rPr>
              <a:t>(0.09).</a:t>
            </a: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R&amp;D expenditure $10bn less than Apple. </a:t>
            </a:r>
            <a:r>
              <a:rPr lang="en-US" sz="1600" i="1" u="sng" dirty="0" smtClean="0">
                <a:solidFill>
                  <a:schemeClr val="tx1">
                    <a:lumMod val="85000"/>
                    <a:lumOff val="15000"/>
                  </a:schemeClr>
                </a:solidFill>
              </a:rPr>
              <a:t>(0.07).</a:t>
            </a: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Lenovo (24%) and HP (23%) have overtaken Dell in key hardware revenue sales. Dell down to 17%. </a:t>
            </a:r>
            <a:r>
              <a:rPr lang="en-US" sz="1600" i="1" u="sng" dirty="0" smtClean="0">
                <a:solidFill>
                  <a:schemeClr val="tx1">
                    <a:lumMod val="85000"/>
                    <a:lumOff val="15000"/>
                  </a:schemeClr>
                </a:solidFill>
              </a:rPr>
              <a:t>(0.06).</a:t>
            </a: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PC laptop sales declined 30% since 2011. </a:t>
            </a:r>
            <a:r>
              <a:rPr lang="en-US" sz="1600" i="1" u="sng" dirty="0" smtClean="0">
                <a:solidFill>
                  <a:schemeClr val="tx1">
                    <a:lumMod val="85000"/>
                    <a:lumOff val="15000"/>
                  </a:schemeClr>
                </a:solidFill>
              </a:rPr>
              <a:t>(0.06).</a:t>
            </a: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Tablet sales will overtake PC’s by 2022. </a:t>
            </a:r>
            <a:r>
              <a:rPr lang="en-US" sz="1600" i="1" u="sng" dirty="0" smtClean="0">
                <a:solidFill>
                  <a:schemeClr val="tx1">
                    <a:lumMod val="85000"/>
                    <a:lumOff val="15000"/>
                  </a:schemeClr>
                </a:solidFill>
              </a:rPr>
              <a:t>(0.05).</a:t>
            </a:r>
            <a:endParaRPr lang="en-US" sz="1600"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endParaRPr lang="en-US" sz="1600" dirty="0">
              <a:solidFill>
                <a:schemeClr val="tx1">
                  <a:lumMod val="85000"/>
                  <a:lumOff val="15000"/>
                </a:schemeClr>
              </a:solidFill>
            </a:endParaRPr>
          </a:p>
          <a:p>
            <a:pPr marL="285750" indent="-285750">
              <a:buClr>
                <a:schemeClr val="accent2"/>
              </a:buClr>
              <a:buFont typeface="Arial" charset="0"/>
              <a:buChar char="•"/>
            </a:pPr>
            <a:endParaRPr lang="en-US" dirty="0" smtClean="0"/>
          </a:p>
          <a:p>
            <a:pPr marL="285750" indent="-285750">
              <a:buClr>
                <a:schemeClr val="accent2"/>
              </a:buClr>
              <a:buFont typeface="Arial" charset="0"/>
              <a:buChar char="•"/>
            </a:pPr>
            <a:endParaRPr lang="en-US" dirty="0" smtClean="0"/>
          </a:p>
          <a:p>
            <a:pPr marL="285750" indent="-285750">
              <a:buFont typeface="Arial" charset="0"/>
              <a:buChar char="•"/>
            </a:pPr>
            <a:endParaRPr lang="en-US" dirty="0"/>
          </a:p>
        </p:txBody>
      </p:sp>
    </p:spTree>
    <p:extLst>
      <p:ext uri="{BB962C8B-B14F-4D97-AF65-F5344CB8AC3E}">
        <p14:creationId xmlns:p14="http://schemas.microsoft.com/office/powerpoint/2010/main" val="1126953119"/>
      </p:ext>
    </p:extLst>
  </p:cSld>
  <p:clrMapOvr>
    <a:masterClrMapping/>
  </p:clrMapOvr>
  <mc:AlternateContent xmlns:mc="http://schemas.openxmlformats.org/markup-compatibility/2006">
    <mc:Choice xmlns:p14="http://schemas.microsoft.com/office/powerpoint/2010/main" Requires="p14">
      <p:transition spd="slow" p14:dur="1500" advClick="0" advTm="60000">
        <p:push dir="u"/>
      </p:transition>
    </mc:Choice>
    <mc:Fallback>
      <p:transition spd="slow" advClick="0" advTm="60000">
        <p:push dir="u"/>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0" y="0"/>
            <a:ext cx="12192000" cy="1270000"/>
          </a:xfrm>
          <a:solidFill>
            <a:schemeClr val="accent2"/>
          </a:solidFill>
          <a:ln>
            <a:noFill/>
          </a:ln>
        </p:spPr>
        <p:txBody>
          <a:bodyPr/>
          <a:lstStyle/>
          <a:p>
            <a:pPr algn="l"/>
            <a:r>
              <a:rPr lang="en-US" dirty="0" smtClean="0">
                <a:solidFill>
                  <a:schemeClr val="bg1"/>
                </a:solidFill>
                <a:latin typeface="Bangla Sangam MN" charset="0"/>
                <a:ea typeface="Bangla Sangam MN" charset="0"/>
                <a:cs typeface="Bangla Sangam MN" charset="0"/>
              </a:rPr>
              <a:t>           Input </a:t>
            </a:r>
            <a:r>
              <a:rPr lang="en-US" dirty="0">
                <a:solidFill>
                  <a:schemeClr val="bg1"/>
                </a:solidFill>
                <a:latin typeface="Bangla Sangam MN" charset="0"/>
                <a:ea typeface="Bangla Sangam MN" charset="0"/>
                <a:cs typeface="Bangla Sangam MN" charset="0"/>
              </a:rPr>
              <a:t>stage.</a:t>
            </a:r>
            <a:br>
              <a:rPr lang="en-US" dirty="0">
                <a:solidFill>
                  <a:schemeClr val="bg1"/>
                </a:solidFill>
                <a:latin typeface="Bangla Sangam MN" charset="0"/>
                <a:ea typeface="Bangla Sangam MN" charset="0"/>
                <a:cs typeface="Bangla Sangam MN" charset="0"/>
              </a:rPr>
            </a:br>
            <a:r>
              <a:rPr lang="en-US" dirty="0">
                <a:solidFill>
                  <a:schemeClr val="bg1"/>
                </a:solidFill>
                <a:latin typeface="Bangla Sangam MN" charset="0"/>
                <a:ea typeface="Bangla Sangam MN" charset="0"/>
                <a:cs typeface="Bangla Sangam MN" charset="0"/>
              </a:rPr>
              <a:t>           </a:t>
            </a:r>
            <a:r>
              <a:rPr lang="en-US" dirty="0" smtClean="0">
                <a:solidFill>
                  <a:schemeClr val="bg1"/>
                </a:solidFill>
                <a:latin typeface="Bangla Sangam MN" charset="0"/>
                <a:ea typeface="Bangla Sangam MN" charset="0"/>
                <a:cs typeface="Bangla Sangam MN" charset="0"/>
              </a:rPr>
              <a:t>CPM.</a:t>
            </a:r>
            <a:endParaRPr lang="en-US" dirty="0"/>
          </a:p>
        </p:txBody>
      </p:sp>
      <p:pic>
        <p:nvPicPr>
          <p:cNvPr id="5"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211047" y="97972"/>
            <a:ext cx="1074056" cy="10740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1320800" y="1418771"/>
            <a:ext cx="9550399" cy="5269895"/>
          </a:xfrm>
          <a:prstGeom prst="rect">
            <a:avLst/>
          </a:prstGeom>
        </p:spPr>
      </p:pic>
    </p:spTree>
    <p:extLst>
      <p:ext uri="{BB962C8B-B14F-4D97-AF65-F5344CB8AC3E}">
        <p14:creationId xmlns:p14="http://schemas.microsoft.com/office/powerpoint/2010/main" val="2042788140"/>
      </p:ext>
    </p:extLst>
  </p:cSld>
  <p:clrMapOvr>
    <a:masterClrMapping/>
  </p:clrMapOvr>
  <mc:AlternateContent xmlns:mc="http://schemas.openxmlformats.org/markup-compatibility/2006">
    <mc:Choice xmlns:p14="http://schemas.microsoft.com/office/powerpoint/2010/main" Requires="p14">
      <p:transition spd="slow" p14:dur="1500" advClick="0" advTm="30000">
        <p:push dir="u"/>
      </p:transition>
    </mc:Choice>
    <mc:Fallback>
      <p:transition spd="slow" advClick="0" advTm="30000">
        <p:push dir="u"/>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0" y="0"/>
            <a:ext cx="12192000" cy="1270000"/>
          </a:xfrm>
          <a:solidFill>
            <a:schemeClr val="accent2"/>
          </a:solidFill>
          <a:ln>
            <a:noFill/>
          </a:ln>
        </p:spPr>
        <p:txBody>
          <a:bodyPr/>
          <a:lstStyle/>
          <a:p>
            <a:pPr algn="l"/>
            <a:r>
              <a:rPr lang="en-US" dirty="0" smtClean="0"/>
              <a:t>             </a:t>
            </a:r>
            <a:r>
              <a:rPr lang="en-US" dirty="0">
                <a:solidFill>
                  <a:schemeClr val="bg1"/>
                </a:solidFill>
                <a:latin typeface="Bangla Sangam MN" charset="0"/>
                <a:ea typeface="Bangla Sangam MN" charset="0"/>
                <a:cs typeface="Bangla Sangam MN" charset="0"/>
              </a:rPr>
              <a:t>Matching </a:t>
            </a:r>
            <a:r>
              <a:rPr lang="en-US" dirty="0" smtClean="0">
                <a:solidFill>
                  <a:schemeClr val="bg1"/>
                </a:solidFill>
                <a:latin typeface="Bangla Sangam MN" charset="0"/>
                <a:ea typeface="Bangla Sangam MN" charset="0"/>
                <a:cs typeface="Bangla Sangam MN" charset="0"/>
              </a:rPr>
              <a:t>STAGE</a:t>
            </a:r>
            <a:r>
              <a:rPr lang="en-US" dirty="0" smtClean="0">
                <a:solidFill>
                  <a:schemeClr val="bg1"/>
                </a:solidFill>
                <a:latin typeface="Bangla Sangam MN" charset="0"/>
                <a:ea typeface="Bangla Sangam MN" charset="0"/>
                <a:cs typeface="Bangla Sangam MN" charset="0"/>
              </a:rPr>
              <a:t>.</a:t>
            </a:r>
            <a:br>
              <a:rPr lang="en-US" dirty="0" smtClean="0">
                <a:solidFill>
                  <a:schemeClr val="bg1"/>
                </a:solidFill>
                <a:latin typeface="Bangla Sangam MN" charset="0"/>
                <a:ea typeface="Bangla Sangam MN" charset="0"/>
                <a:cs typeface="Bangla Sangam MN" charset="0"/>
              </a:rPr>
            </a:br>
            <a:r>
              <a:rPr lang="en-US" dirty="0">
                <a:solidFill>
                  <a:schemeClr val="bg1"/>
                </a:solidFill>
                <a:latin typeface="Bangla Sangam MN" charset="0"/>
                <a:ea typeface="Bangla Sangam MN" charset="0"/>
                <a:cs typeface="Bangla Sangam MN" charset="0"/>
              </a:rPr>
              <a:t> </a:t>
            </a:r>
            <a:r>
              <a:rPr lang="en-US" dirty="0" smtClean="0">
                <a:solidFill>
                  <a:schemeClr val="bg1"/>
                </a:solidFill>
                <a:latin typeface="Bangla Sangam MN" charset="0"/>
                <a:ea typeface="Bangla Sangam MN" charset="0"/>
                <a:cs typeface="Bangla Sangam MN" charset="0"/>
              </a:rPr>
              <a:t>          Key SWOT Strategies.</a:t>
            </a:r>
            <a:endParaRPr lang="en-US" dirty="0"/>
          </a:p>
        </p:txBody>
      </p:sp>
      <p:pic>
        <p:nvPicPr>
          <p:cNvPr id="5"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211047" y="97972"/>
            <a:ext cx="1074056" cy="10740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92512" y="1294755"/>
            <a:ext cx="5927909" cy="6755696"/>
          </a:xfrm>
          <a:prstGeom prst="rect">
            <a:avLst/>
          </a:prstGeom>
          <a:noFill/>
        </p:spPr>
        <p:txBody>
          <a:bodyPr wrap="square" rtlCol="0">
            <a:spAutoFit/>
          </a:bodyPr>
          <a:lstStyle/>
          <a:p>
            <a:pPr algn="ctr">
              <a:spcBef>
                <a:spcPts val="1000"/>
              </a:spcBef>
              <a:buClr>
                <a:schemeClr val="accent2"/>
              </a:buClr>
            </a:pPr>
            <a:r>
              <a:rPr lang="en-US" sz="1600" dirty="0" smtClean="0">
                <a:solidFill>
                  <a:schemeClr val="accent2"/>
                </a:solidFill>
              </a:rPr>
              <a:t>SO Strategies</a:t>
            </a:r>
          </a:p>
          <a:p>
            <a:pPr marL="2057400" lvl="4" indent="-228600">
              <a:spcBef>
                <a:spcPts val="1000"/>
              </a:spcBef>
              <a:buClr>
                <a:schemeClr val="accent2"/>
              </a:buClr>
              <a:buFont typeface="Arial" panose="020B0604020202020204" pitchFamily="34" charset="0"/>
              <a:buChar char="•"/>
            </a:pPr>
            <a:r>
              <a:rPr lang="en-GB" sz="1600" u="sng" dirty="0" smtClean="0">
                <a:solidFill>
                  <a:schemeClr val="tx1">
                    <a:lumMod val="85000"/>
                    <a:lumOff val="15000"/>
                  </a:schemeClr>
                </a:solidFill>
              </a:rPr>
              <a:t>Differentiate key hardware components and collaborate with preferred Android operating system increasing prominence in growing tablet market. Dell does not currently offer a competitive standalone tablet device aimed at the masses.</a:t>
            </a:r>
          </a:p>
          <a:p>
            <a:pPr marL="2057400" lvl="4" indent="-228600">
              <a:spcBef>
                <a:spcPts val="1000"/>
              </a:spcBef>
              <a:buClr>
                <a:schemeClr val="accent2"/>
              </a:buClr>
              <a:buFont typeface="Arial" panose="020B0604020202020204" pitchFamily="34" charset="0"/>
              <a:buChar char="•"/>
            </a:pPr>
            <a:endParaRPr lang="en-GB" sz="1600"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GB" sz="1600" dirty="0" smtClean="0">
                <a:solidFill>
                  <a:schemeClr val="tx1">
                    <a:lumMod val="85000"/>
                    <a:lumOff val="15000"/>
                  </a:schemeClr>
                </a:solidFill>
              </a:rPr>
              <a:t>Trade-in loyalty offer for repeat custom in PC/Laptop gaming through Alienware</a:t>
            </a:r>
            <a:r>
              <a:rPr lang="en-GB" sz="1600" dirty="0">
                <a:solidFill>
                  <a:schemeClr val="tx1">
                    <a:lumMod val="85000"/>
                    <a:lumOff val="15000"/>
                  </a:schemeClr>
                </a:solidFill>
              </a:rPr>
              <a:t> </a:t>
            </a:r>
            <a:r>
              <a:rPr lang="en-GB" sz="1600" dirty="0" smtClean="0">
                <a:solidFill>
                  <a:schemeClr val="tx1">
                    <a:lumMod val="85000"/>
                    <a:lumOff val="15000"/>
                  </a:schemeClr>
                </a:solidFill>
              </a:rPr>
              <a:t>devices. Provides a selling point in growing gaming industry.</a:t>
            </a:r>
            <a:endParaRPr lang="en-GB" sz="1600" u="sng" dirty="0" smtClean="0">
              <a:solidFill>
                <a:schemeClr val="tx1">
                  <a:lumMod val="85000"/>
                  <a:lumOff val="15000"/>
                </a:schemeClr>
              </a:solidFill>
            </a:endParaRPr>
          </a:p>
          <a:p>
            <a:pPr algn="ctr">
              <a:spcBef>
                <a:spcPts val="1000"/>
              </a:spcBef>
              <a:buClr>
                <a:schemeClr val="accent2"/>
              </a:buClr>
            </a:pPr>
            <a:r>
              <a:rPr lang="en-GB" sz="1600" dirty="0" smtClean="0">
                <a:solidFill>
                  <a:schemeClr val="accent2"/>
                </a:solidFill>
              </a:rPr>
              <a:t>ST Strategies</a:t>
            </a:r>
            <a:endParaRPr lang="en-US" sz="1600" dirty="0">
              <a:solidFill>
                <a:schemeClr val="accent2"/>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Invest 20% of PC hardware profits to VMware who are well placed in software, storage and app development market. </a:t>
            </a:r>
          </a:p>
          <a:p>
            <a:pPr marL="228600" indent="-228600">
              <a:spcBef>
                <a:spcPts val="1000"/>
              </a:spcBef>
              <a:buClr>
                <a:schemeClr val="accent2"/>
              </a:buClr>
              <a:buFont typeface="Arial" panose="020B0604020202020204" pitchFamily="34" charset="0"/>
              <a:buChar char="•"/>
            </a:pPr>
            <a:endParaRPr lang="en-US" sz="1600" dirty="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Evaluate alternative hardware component suppliers to eliminate political risk from Chinese OEM’s.</a:t>
            </a:r>
          </a:p>
          <a:p>
            <a:pPr marL="228600" indent="-228600">
              <a:spcBef>
                <a:spcPts val="1000"/>
              </a:spcBef>
              <a:buClr>
                <a:schemeClr val="accent2"/>
              </a:buClr>
              <a:buFont typeface="Arial" panose="020B0604020202020204" pitchFamily="34" charset="0"/>
              <a:buChar char="•"/>
            </a:pPr>
            <a:endParaRPr lang="en-US" sz="1600" u="sng"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endParaRPr lang="en-US" sz="1600" dirty="0">
              <a:solidFill>
                <a:schemeClr val="tx1">
                  <a:lumMod val="85000"/>
                  <a:lumOff val="15000"/>
                </a:schemeClr>
              </a:solidFill>
            </a:endParaRPr>
          </a:p>
          <a:p>
            <a:pPr marL="285750" indent="-285750">
              <a:buClr>
                <a:schemeClr val="accent2"/>
              </a:buClr>
              <a:buFont typeface="Arial" charset="0"/>
              <a:buChar char="•"/>
            </a:pPr>
            <a:endParaRPr lang="en-US" dirty="0" smtClean="0"/>
          </a:p>
          <a:p>
            <a:pPr marL="285750" indent="-285750">
              <a:buClr>
                <a:schemeClr val="accent2"/>
              </a:buClr>
              <a:buFont typeface="Arial" charset="0"/>
              <a:buChar char="•"/>
            </a:pPr>
            <a:endParaRPr lang="en-US" dirty="0" smtClean="0"/>
          </a:p>
          <a:p>
            <a:pPr marL="285750" indent="-285750">
              <a:buFont typeface="Arial" charset="0"/>
              <a:buChar char="•"/>
            </a:pPr>
            <a:endParaRPr lang="en-US" dirty="0"/>
          </a:p>
        </p:txBody>
      </p:sp>
      <p:sp>
        <p:nvSpPr>
          <p:cNvPr id="7" name="TextBox 6"/>
          <p:cNvSpPr txBox="1"/>
          <p:nvPr/>
        </p:nvSpPr>
        <p:spPr>
          <a:xfrm>
            <a:off x="6188513" y="1294755"/>
            <a:ext cx="6003487" cy="6627455"/>
          </a:xfrm>
          <a:prstGeom prst="rect">
            <a:avLst/>
          </a:prstGeom>
          <a:noFill/>
        </p:spPr>
        <p:txBody>
          <a:bodyPr wrap="square" rtlCol="0">
            <a:spAutoFit/>
          </a:bodyPr>
          <a:lstStyle/>
          <a:p>
            <a:pPr algn="ctr">
              <a:spcBef>
                <a:spcPts val="1000"/>
              </a:spcBef>
              <a:buClr>
                <a:schemeClr val="accent2"/>
              </a:buClr>
            </a:pPr>
            <a:r>
              <a:rPr lang="en-US" sz="1600" dirty="0" smtClean="0">
                <a:solidFill>
                  <a:schemeClr val="accent2"/>
                </a:solidFill>
              </a:rPr>
              <a:t>WO Strategies</a:t>
            </a:r>
          </a:p>
          <a:p>
            <a:pPr marL="228600" indent="-228600">
              <a:spcBef>
                <a:spcPts val="1000"/>
              </a:spcBef>
              <a:buClr>
                <a:schemeClr val="accent2"/>
              </a:buClr>
              <a:buFont typeface="Arial" panose="020B0604020202020204" pitchFamily="34" charset="0"/>
              <a:buChar char="•"/>
            </a:pPr>
            <a:r>
              <a:rPr lang="en-GB" sz="1600" dirty="0" smtClean="0">
                <a:solidFill>
                  <a:schemeClr val="tx1">
                    <a:lumMod val="85000"/>
                    <a:lumOff val="15000"/>
                  </a:schemeClr>
                </a:solidFill>
              </a:rPr>
              <a:t>Invest $25,000,000 strengthening key European retailer relationships such as Curry’s PC World and supermarkets.</a:t>
            </a:r>
          </a:p>
          <a:p>
            <a:pPr marL="2057400" lvl="4" indent="-228600">
              <a:spcBef>
                <a:spcPts val="1000"/>
              </a:spcBef>
              <a:buClr>
                <a:schemeClr val="accent2"/>
              </a:buClr>
              <a:buFont typeface="Arial" panose="020B0604020202020204" pitchFamily="34" charset="0"/>
              <a:buChar char="•"/>
            </a:pPr>
            <a:r>
              <a:rPr lang="en-GB" sz="1600" dirty="0" smtClean="0">
                <a:solidFill>
                  <a:schemeClr val="tx1">
                    <a:lumMod val="85000"/>
                    <a:lumOff val="15000"/>
                  </a:schemeClr>
                </a:solidFill>
              </a:rPr>
              <a:t>Invest $20,000,000 in securing University supply contracts to provide a platform for EdTech sales.</a:t>
            </a:r>
          </a:p>
          <a:p>
            <a:pPr marL="2057400" lvl="4" indent="-228600">
              <a:spcBef>
                <a:spcPts val="1000"/>
              </a:spcBef>
              <a:buClr>
                <a:schemeClr val="accent2"/>
              </a:buClr>
              <a:buFont typeface="Arial" panose="020B0604020202020204" pitchFamily="34" charset="0"/>
              <a:buChar char="•"/>
            </a:pPr>
            <a:r>
              <a:rPr lang="en-GB" sz="1600" dirty="0" smtClean="0">
                <a:solidFill>
                  <a:schemeClr val="tx1">
                    <a:lumMod val="85000"/>
                    <a:lumOff val="15000"/>
                  </a:schemeClr>
                </a:solidFill>
              </a:rPr>
              <a:t>Run a $15,000,000 advertising campaign targeted at EdTech sales.</a:t>
            </a:r>
          </a:p>
          <a:p>
            <a:pPr marL="2057400" lvl="4" indent="-228600">
              <a:spcBef>
                <a:spcPts val="1000"/>
              </a:spcBef>
              <a:buClr>
                <a:schemeClr val="accent2"/>
              </a:buClr>
              <a:buFont typeface="Arial" panose="020B0604020202020204" pitchFamily="34" charset="0"/>
              <a:buChar char="•"/>
            </a:pPr>
            <a:endParaRPr lang="en-GB" sz="1600" dirty="0" smtClean="0">
              <a:solidFill>
                <a:schemeClr val="tx1">
                  <a:lumMod val="85000"/>
                  <a:lumOff val="15000"/>
                </a:schemeClr>
              </a:solidFill>
            </a:endParaRPr>
          </a:p>
          <a:p>
            <a:pPr algn="ctr">
              <a:spcBef>
                <a:spcPts val="1000"/>
              </a:spcBef>
              <a:buClr>
                <a:schemeClr val="accent2"/>
              </a:buClr>
            </a:pPr>
            <a:r>
              <a:rPr lang="en-GB" sz="1600" dirty="0" smtClean="0">
                <a:solidFill>
                  <a:schemeClr val="accent2"/>
                </a:solidFill>
              </a:rPr>
              <a:t>WT Strategies</a:t>
            </a:r>
            <a:endParaRPr lang="en-US" sz="1600" dirty="0">
              <a:solidFill>
                <a:schemeClr val="accent2"/>
              </a:solidFill>
            </a:endParaRPr>
          </a:p>
          <a:p>
            <a:pPr marL="228600" indent="-228600">
              <a:spcBef>
                <a:spcPts val="1000"/>
              </a:spcBef>
              <a:buClr>
                <a:schemeClr val="accent2"/>
              </a:buClr>
              <a:buFont typeface="Arial" panose="020B0604020202020204" pitchFamily="34" charset="0"/>
              <a:buChar char="•"/>
            </a:pPr>
            <a:r>
              <a:rPr lang="en-US" sz="1600" u="sng" dirty="0" smtClean="0">
                <a:solidFill>
                  <a:schemeClr val="tx1">
                    <a:lumMod val="85000"/>
                    <a:lumOff val="15000"/>
                  </a:schemeClr>
                </a:solidFill>
              </a:rPr>
              <a:t>Conservative approach to expenditure and borrowing to reduce debts and regain financial control.  Can be achieved by plateauing R&amp;D expenditure.</a:t>
            </a:r>
            <a:endParaRPr lang="en-US" sz="1600" i="1" u="sng"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Close struggling Limerick, Ireland manufacturing plant. Divert saved expenditure to fund expansion of Poland plant and sister German R&amp;D facility </a:t>
            </a:r>
            <a:r>
              <a:rPr lang="mr-IN" sz="1600" dirty="0" smtClean="0">
                <a:solidFill>
                  <a:schemeClr val="tx1">
                    <a:lumMod val="85000"/>
                    <a:lumOff val="15000"/>
                  </a:schemeClr>
                </a:solidFill>
              </a:rPr>
              <a:t>–</a:t>
            </a:r>
            <a:r>
              <a:rPr lang="en-US" sz="1600" dirty="0" smtClean="0">
                <a:solidFill>
                  <a:schemeClr val="tx1">
                    <a:lumMod val="85000"/>
                    <a:lumOff val="15000"/>
                  </a:schemeClr>
                </a:solidFill>
              </a:rPr>
              <a:t> central to growing European hardware market and closer to Asian component suppliers. Vastly reduces US tariff risks and British/Irish political turmoil.</a:t>
            </a:r>
            <a:endParaRPr lang="en-US" sz="1600" i="1" u="sng"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endParaRPr lang="en-US" sz="1600" dirty="0">
              <a:solidFill>
                <a:schemeClr val="tx1">
                  <a:lumMod val="85000"/>
                  <a:lumOff val="15000"/>
                </a:schemeClr>
              </a:solidFill>
            </a:endParaRPr>
          </a:p>
          <a:p>
            <a:pPr marL="285750" indent="-285750">
              <a:buClr>
                <a:schemeClr val="accent2"/>
              </a:buClr>
              <a:buFont typeface="Arial" charset="0"/>
              <a:buChar char="•"/>
            </a:pPr>
            <a:endParaRPr lang="en-US" dirty="0" smtClean="0"/>
          </a:p>
          <a:p>
            <a:pPr marL="285750" indent="-285750">
              <a:buClr>
                <a:schemeClr val="accent2"/>
              </a:buClr>
              <a:buFont typeface="Arial" charset="0"/>
              <a:buChar char="•"/>
            </a:pPr>
            <a:endParaRPr lang="en-US" dirty="0" smtClean="0"/>
          </a:p>
          <a:p>
            <a:pPr marL="285750" indent="-285750">
              <a:buFont typeface="Arial" charset="0"/>
              <a:buChar char="•"/>
            </a:pPr>
            <a:endParaRPr lang="en-US" dirty="0"/>
          </a:p>
        </p:txBody>
      </p:sp>
      <p:cxnSp>
        <p:nvCxnSpPr>
          <p:cNvPr id="8" name="Straight Connector 7"/>
          <p:cNvCxnSpPr/>
          <p:nvPr/>
        </p:nvCxnSpPr>
        <p:spPr>
          <a:xfrm>
            <a:off x="6096000" y="1422400"/>
            <a:ext cx="16934" cy="51308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a:blip r:embed="rId4">
            <a:extLst>
              <a:ext uri="{BEBA8EAE-BF5A-486C-A8C5-ECC9F3942E4B}">
                <a14:imgProps xmlns:a14="http://schemas.microsoft.com/office/drawing/2010/main">
                  <a14:imgLayer r:embed="rId5">
                    <a14:imgEffect>
                      <a14:backgroundRemoval t="433" b="100000" l="0" r="100000"/>
                    </a14:imgEffect>
                  </a14:imgLayer>
                </a14:imgProps>
              </a:ext>
              <a:ext uri="{28A0092B-C50C-407E-A947-70E740481C1C}">
                <a14:useLocalDpi xmlns:a14="http://schemas.microsoft.com/office/drawing/2010/main" val="0"/>
              </a:ext>
            </a:extLst>
          </a:blip>
          <a:stretch>
            <a:fillRect/>
          </a:stretch>
        </p:blipFill>
        <p:spPr>
          <a:xfrm>
            <a:off x="211047" y="1557866"/>
            <a:ext cx="1747338" cy="1570565"/>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88513" y="2343148"/>
            <a:ext cx="1925215" cy="1297519"/>
          </a:xfrm>
          <a:prstGeom prst="rect">
            <a:avLst/>
          </a:prstGeom>
        </p:spPr>
      </p:pic>
    </p:spTree>
    <p:extLst>
      <p:ext uri="{BB962C8B-B14F-4D97-AF65-F5344CB8AC3E}">
        <p14:creationId xmlns:p14="http://schemas.microsoft.com/office/powerpoint/2010/main" val="1247027909"/>
      </p:ext>
    </p:extLst>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0" y="0"/>
            <a:ext cx="12192000" cy="1270000"/>
          </a:xfrm>
          <a:solidFill>
            <a:schemeClr val="accent2"/>
          </a:solidFill>
          <a:ln>
            <a:noFill/>
          </a:ln>
        </p:spPr>
        <p:txBody>
          <a:bodyPr/>
          <a:lstStyle/>
          <a:p>
            <a:pPr algn="l"/>
            <a:r>
              <a:rPr lang="en-US" dirty="0" smtClean="0"/>
              <a:t>             </a:t>
            </a:r>
            <a:r>
              <a:rPr lang="en-US" dirty="0" smtClean="0">
                <a:solidFill>
                  <a:schemeClr val="bg1"/>
                </a:solidFill>
                <a:latin typeface="Bangla Sangam MN" charset="0"/>
                <a:ea typeface="Bangla Sangam MN" charset="0"/>
                <a:cs typeface="Bangla Sangam MN" charset="0"/>
              </a:rPr>
              <a:t>Matching stage</a:t>
            </a:r>
            <a:r>
              <a:rPr lang="en-US" dirty="0" smtClean="0">
                <a:solidFill>
                  <a:schemeClr val="bg1"/>
                </a:solidFill>
                <a:latin typeface="Bangla Sangam MN" charset="0"/>
                <a:ea typeface="Bangla Sangam MN" charset="0"/>
                <a:cs typeface="Bangla Sangam MN" charset="0"/>
              </a:rPr>
              <a:t>.</a:t>
            </a:r>
            <a:br>
              <a:rPr lang="en-US" dirty="0" smtClean="0">
                <a:solidFill>
                  <a:schemeClr val="bg1"/>
                </a:solidFill>
                <a:latin typeface="Bangla Sangam MN" charset="0"/>
                <a:ea typeface="Bangla Sangam MN" charset="0"/>
                <a:cs typeface="Bangla Sangam MN" charset="0"/>
              </a:rPr>
            </a:br>
            <a:r>
              <a:rPr lang="en-US" dirty="0">
                <a:solidFill>
                  <a:schemeClr val="bg1"/>
                </a:solidFill>
                <a:latin typeface="Bangla Sangam MN" charset="0"/>
                <a:ea typeface="Bangla Sangam MN" charset="0"/>
                <a:cs typeface="Bangla Sangam MN" charset="0"/>
              </a:rPr>
              <a:t> </a:t>
            </a:r>
            <a:r>
              <a:rPr lang="en-US" dirty="0" smtClean="0">
                <a:solidFill>
                  <a:schemeClr val="bg1"/>
                </a:solidFill>
                <a:latin typeface="Bangla Sangam MN" charset="0"/>
                <a:ea typeface="Bangla Sangam MN" charset="0"/>
                <a:cs typeface="Bangla Sangam MN" charset="0"/>
              </a:rPr>
              <a:t>          Matrix Overview.</a:t>
            </a:r>
            <a:endParaRPr lang="en-US" dirty="0"/>
          </a:p>
        </p:txBody>
      </p:sp>
      <p:pic>
        <p:nvPicPr>
          <p:cNvPr id="5"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211047" y="97972"/>
            <a:ext cx="1074056" cy="10740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5098837" y="1409065"/>
            <a:ext cx="6652895" cy="5228802"/>
          </a:xfrm>
          <a:prstGeom prst="rect">
            <a:avLst/>
          </a:prstGeom>
        </p:spPr>
      </p:pic>
      <p:cxnSp>
        <p:nvCxnSpPr>
          <p:cNvPr id="8" name="Straight Arrow Connector 7"/>
          <p:cNvCxnSpPr/>
          <p:nvPr/>
        </p:nvCxnSpPr>
        <p:spPr>
          <a:xfrm>
            <a:off x="4743237" y="4216401"/>
            <a:ext cx="355600"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4743237" y="4639734"/>
            <a:ext cx="355600"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4743237" y="5469467"/>
            <a:ext cx="355600"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0" y="1270000"/>
            <a:ext cx="4743237" cy="5888792"/>
          </a:xfrm>
          <a:prstGeom prst="rect">
            <a:avLst/>
          </a:prstGeom>
          <a:noFill/>
        </p:spPr>
        <p:txBody>
          <a:bodyPr wrap="square" rtlCol="0">
            <a:spAutoFit/>
          </a:bodyPr>
          <a:lstStyle/>
          <a:p>
            <a:pPr marL="228600" indent="-228600">
              <a:spcBef>
                <a:spcPts val="1000"/>
              </a:spcBef>
              <a:buClr>
                <a:schemeClr val="accent2"/>
              </a:buClr>
              <a:buFont typeface="Arial" panose="020B0604020202020204" pitchFamily="34" charset="0"/>
              <a:buChar char="•"/>
            </a:pPr>
            <a:endParaRPr lang="en-US" sz="1600"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The overview is where SFF is beneficial, as different singular methods provide different strategic results.</a:t>
            </a:r>
          </a:p>
          <a:p>
            <a:pPr marL="228600" indent="-228600">
              <a:spcBef>
                <a:spcPts val="1000"/>
              </a:spcBef>
              <a:buClr>
                <a:schemeClr val="accent2"/>
              </a:buClr>
              <a:buFont typeface="Arial" panose="020B0604020202020204" pitchFamily="34" charset="0"/>
              <a:buChar char="•"/>
            </a:pPr>
            <a:r>
              <a:rPr lang="en-US" sz="1600" dirty="0" smtClean="0">
                <a:solidFill>
                  <a:schemeClr val="tx1">
                    <a:lumMod val="85000"/>
                    <a:lumOff val="15000"/>
                  </a:schemeClr>
                </a:solidFill>
              </a:rPr>
              <a:t>Most appropriate strategies relative to Dell’s performance:</a:t>
            </a:r>
          </a:p>
          <a:p>
            <a:pPr marL="228600" indent="-228600">
              <a:spcBef>
                <a:spcPts val="1000"/>
              </a:spcBef>
              <a:buClr>
                <a:schemeClr val="accent2"/>
              </a:buClr>
              <a:buFont typeface="Arial" panose="020B0604020202020204" pitchFamily="34" charset="0"/>
              <a:buChar char="•"/>
            </a:pPr>
            <a:endParaRPr lang="en-US" sz="1600" dirty="0" smtClean="0">
              <a:solidFill>
                <a:schemeClr val="tx1">
                  <a:lumMod val="85000"/>
                  <a:lumOff val="15000"/>
                </a:schemeClr>
              </a:solidFill>
            </a:endParaRPr>
          </a:p>
          <a:p>
            <a:pPr marL="228600" indent="-228600">
              <a:spcBef>
                <a:spcPts val="1000"/>
              </a:spcBef>
              <a:buClr>
                <a:schemeClr val="accent2"/>
              </a:buClr>
              <a:buFont typeface="Arial" panose="020B0604020202020204" pitchFamily="34" charset="0"/>
              <a:buChar char="•"/>
            </a:pPr>
            <a:endParaRPr lang="en-US" sz="1600" dirty="0" smtClean="0">
              <a:solidFill>
                <a:schemeClr val="tx1">
                  <a:lumMod val="85000"/>
                  <a:lumOff val="15000"/>
                </a:schemeClr>
              </a:solidFill>
            </a:endParaRPr>
          </a:p>
          <a:p>
            <a:pPr marL="342900" indent="-342900">
              <a:spcBef>
                <a:spcPts val="1000"/>
              </a:spcBef>
              <a:buClr>
                <a:schemeClr val="accent2"/>
              </a:buClr>
              <a:buFont typeface="+mj-lt"/>
              <a:buAutoNum type="arabicPeriod"/>
            </a:pPr>
            <a:r>
              <a:rPr lang="en-US" sz="1600" dirty="0" smtClean="0">
                <a:solidFill>
                  <a:schemeClr val="tx1">
                    <a:lumMod val="85000"/>
                    <a:lumOff val="15000"/>
                  </a:schemeClr>
                </a:solidFill>
              </a:rPr>
              <a:t>Product development with new and existing components to benefit from growth industries and new custom.</a:t>
            </a:r>
          </a:p>
          <a:p>
            <a:pPr marL="342900" indent="-342900">
              <a:spcBef>
                <a:spcPts val="1000"/>
              </a:spcBef>
              <a:buClr>
                <a:schemeClr val="accent2"/>
              </a:buClr>
              <a:buFont typeface="+mj-lt"/>
              <a:buAutoNum type="arabicPeriod"/>
            </a:pPr>
            <a:r>
              <a:rPr lang="en-US" sz="1600" dirty="0" smtClean="0">
                <a:solidFill>
                  <a:schemeClr val="tx1">
                    <a:lumMod val="85000"/>
                    <a:lumOff val="15000"/>
                  </a:schemeClr>
                </a:solidFill>
              </a:rPr>
              <a:t>Related diversification to expand product portfolio and avoid revenues declining in line with the PC and Laptop market.</a:t>
            </a:r>
          </a:p>
          <a:p>
            <a:pPr marL="342900" indent="-342900">
              <a:spcBef>
                <a:spcPts val="1000"/>
              </a:spcBef>
              <a:buClr>
                <a:schemeClr val="accent2"/>
              </a:buClr>
              <a:buFont typeface="+mj-lt"/>
              <a:buAutoNum type="arabicPeriod"/>
            </a:pPr>
            <a:r>
              <a:rPr lang="en-US" sz="1600" dirty="0" smtClean="0">
                <a:solidFill>
                  <a:schemeClr val="tx1">
                    <a:lumMod val="85000"/>
                    <a:lumOff val="15000"/>
                  </a:schemeClr>
                </a:solidFill>
              </a:rPr>
              <a:t>Retrenchment of spending to regain financial stability after $67bn merger expenses, negative ROA/ROE and negative net income.</a:t>
            </a:r>
          </a:p>
          <a:p>
            <a:pPr marL="342900" indent="-342900">
              <a:spcBef>
                <a:spcPts val="1000"/>
              </a:spcBef>
              <a:buClr>
                <a:schemeClr val="accent2"/>
              </a:buClr>
              <a:buFont typeface="+mj-lt"/>
              <a:buAutoNum type="arabicPeriod"/>
            </a:pPr>
            <a:endParaRPr lang="en-US" dirty="0" smtClean="0"/>
          </a:p>
          <a:p>
            <a:pPr marL="285750" indent="-285750">
              <a:buClr>
                <a:schemeClr val="accent2"/>
              </a:buClr>
              <a:buFont typeface="Arial" charset="0"/>
              <a:buChar char="•"/>
            </a:pPr>
            <a:endParaRPr lang="en-US" dirty="0" smtClean="0"/>
          </a:p>
          <a:p>
            <a:pPr marL="285750" indent="-285750">
              <a:buFont typeface="Arial" charset="0"/>
              <a:buChar char="•"/>
            </a:pPr>
            <a:endParaRPr lang="en-US" dirty="0"/>
          </a:p>
        </p:txBody>
      </p:sp>
      <p:sp>
        <p:nvSpPr>
          <p:cNvPr id="12" name="Rectangle 11"/>
          <p:cNvSpPr/>
          <p:nvPr/>
        </p:nvSpPr>
        <p:spPr>
          <a:xfrm>
            <a:off x="338667" y="3522133"/>
            <a:ext cx="4404570" cy="2810934"/>
          </a:xfrm>
          <a:prstGeom prst="rect">
            <a:avLst/>
          </a:prstGeom>
          <a:no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05155490"/>
      </p:ext>
    </p:extLst>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0" y="0"/>
            <a:ext cx="12192000" cy="1270000"/>
          </a:xfrm>
          <a:solidFill>
            <a:schemeClr val="accent2"/>
          </a:solidFill>
          <a:ln>
            <a:noFill/>
          </a:ln>
        </p:spPr>
        <p:txBody>
          <a:bodyPr/>
          <a:lstStyle/>
          <a:p>
            <a:pPr algn="l"/>
            <a:r>
              <a:rPr lang="en-US" dirty="0" smtClean="0"/>
              <a:t>             </a:t>
            </a:r>
            <a:r>
              <a:rPr lang="en-US" dirty="0" smtClean="0">
                <a:solidFill>
                  <a:schemeClr val="bg1"/>
                </a:solidFill>
                <a:latin typeface="Bangla Sangam MN" charset="0"/>
                <a:ea typeface="Bangla Sangam MN" charset="0"/>
                <a:cs typeface="Bangla Sangam MN" charset="0"/>
              </a:rPr>
              <a:t>Decision stage</a:t>
            </a:r>
            <a:r>
              <a:rPr lang="en-US" dirty="0" smtClean="0">
                <a:solidFill>
                  <a:schemeClr val="bg1"/>
                </a:solidFill>
                <a:latin typeface="Bangla Sangam MN" charset="0"/>
                <a:ea typeface="Bangla Sangam MN" charset="0"/>
                <a:cs typeface="Bangla Sangam MN" charset="0"/>
              </a:rPr>
              <a:t>.</a:t>
            </a:r>
            <a:br>
              <a:rPr lang="en-US" dirty="0" smtClean="0">
                <a:solidFill>
                  <a:schemeClr val="bg1"/>
                </a:solidFill>
                <a:latin typeface="Bangla Sangam MN" charset="0"/>
                <a:ea typeface="Bangla Sangam MN" charset="0"/>
                <a:cs typeface="Bangla Sangam MN" charset="0"/>
              </a:rPr>
            </a:br>
            <a:r>
              <a:rPr lang="en-US" dirty="0">
                <a:solidFill>
                  <a:schemeClr val="bg1"/>
                </a:solidFill>
                <a:latin typeface="Bangla Sangam MN" charset="0"/>
                <a:ea typeface="Bangla Sangam MN" charset="0"/>
                <a:cs typeface="Bangla Sangam MN" charset="0"/>
              </a:rPr>
              <a:t> </a:t>
            </a:r>
            <a:r>
              <a:rPr lang="en-US" dirty="0" smtClean="0">
                <a:solidFill>
                  <a:schemeClr val="bg1"/>
                </a:solidFill>
                <a:latin typeface="Bangla Sangam MN" charset="0"/>
                <a:ea typeface="Bangla Sangam MN" charset="0"/>
                <a:cs typeface="Bangla Sangam MN" charset="0"/>
              </a:rPr>
              <a:t>          QSPM Overview.</a:t>
            </a:r>
            <a:endParaRPr lang="en-US" dirty="0"/>
          </a:p>
        </p:txBody>
      </p:sp>
      <p:pic>
        <p:nvPicPr>
          <p:cNvPr id="5"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211047" y="97972"/>
            <a:ext cx="1074056" cy="10740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5523" y="1507066"/>
            <a:ext cx="11980953" cy="5493812"/>
          </a:xfrm>
          <a:prstGeom prst="rect">
            <a:avLst/>
          </a:prstGeom>
          <a:noFill/>
        </p:spPr>
        <p:txBody>
          <a:bodyPr wrap="square" rtlCol="0">
            <a:spAutoFit/>
          </a:bodyPr>
          <a:lstStyle/>
          <a:p>
            <a:pPr marL="342900" indent="-342900">
              <a:lnSpc>
                <a:spcPct val="150000"/>
              </a:lnSpc>
              <a:buClr>
                <a:schemeClr val="accent2"/>
              </a:buClr>
              <a:buFont typeface="+mj-lt"/>
              <a:buAutoNum type="arabicPeriod"/>
            </a:pPr>
            <a:r>
              <a:rPr lang="en-US" i="1" dirty="0" smtClean="0">
                <a:latin typeface="Bangla Sangam MN" charset="0"/>
                <a:ea typeface="Bangla Sangam MN" charset="0"/>
                <a:cs typeface="Bangla Sangam MN" charset="0"/>
              </a:rPr>
              <a:t>Differentiation of hardware components to increase prominence in the growing tablet industry. This moves key revenues away from declining markets such as desktops and laptops. Although Dell does provide one global line of standalone tablet, it’s starting cost is £1,716.65 and is a called the “rugged extreme” and is not targeted at the masses in the same way as the iPad, Samsung Galaxy Tab, Lenovo Tab 4 or HP TouchPad. Dell also offer 2-in-1 models which are more touch-screen laptop devices than standalone tablets. The ‘venue’ line is not offered outside of the USA, hence does not have the same reach and incorporates unpopular Windows OS starting at $299. </a:t>
            </a:r>
          </a:p>
          <a:p>
            <a:pPr algn="r">
              <a:buClr>
                <a:schemeClr val="accent2"/>
              </a:buClr>
            </a:pPr>
            <a:r>
              <a:rPr lang="en-US" b="1" dirty="0" smtClean="0">
                <a:latin typeface="Bangla Sangam MN" charset="0"/>
                <a:ea typeface="Bangla Sangam MN" charset="0"/>
                <a:cs typeface="Bangla Sangam MN" charset="0"/>
              </a:rPr>
              <a:t>TAS = 4.68.</a:t>
            </a:r>
          </a:p>
          <a:p>
            <a:pPr>
              <a:buClr>
                <a:schemeClr val="accent2"/>
              </a:buClr>
            </a:pPr>
            <a:endParaRPr lang="en-US" b="1" dirty="0" smtClean="0">
              <a:latin typeface="Bangla Sangam MN" charset="0"/>
              <a:ea typeface="Bangla Sangam MN" charset="0"/>
              <a:cs typeface="Bangla Sangam MN" charset="0"/>
            </a:endParaRPr>
          </a:p>
          <a:p>
            <a:pPr>
              <a:buClr>
                <a:schemeClr val="accent2"/>
              </a:buClr>
            </a:pPr>
            <a:endParaRPr lang="en-US" b="1" dirty="0" smtClean="0">
              <a:latin typeface="Bangla Sangam MN" charset="0"/>
              <a:ea typeface="Bangla Sangam MN" charset="0"/>
              <a:cs typeface="Bangla Sangam MN" charset="0"/>
            </a:endParaRPr>
          </a:p>
          <a:p>
            <a:pPr>
              <a:buClr>
                <a:schemeClr val="accent2"/>
              </a:buClr>
            </a:pPr>
            <a:r>
              <a:rPr lang="en-US" i="1" dirty="0" smtClean="0">
                <a:solidFill>
                  <a:schemeClr val="accent2"/>
                </a:solidFill>
                <a:latin typeface="Bangla Sangam MN" charset="0"/>
                <a:ea typeface="Bangla Sangam MN" charset="0"/>
                <a:cs typeface="Bangla Sangam MN" charset="0"/>
              </a:rPr>
              <a:t>2.  </a:t>
            </a:r>
            <a:r>
              <a:rPr lang="en-US" i="1" dirty="0" smtClean="0">
                <a:latin typeface="Bangla Sangam MN" charset="0"/>
                <a:ea typeface="Bangla Sangam MN" charset="0"/>
                <a:cs typeface="Bangla Sangam MN" charset="0"/>
              </a:rPr>
              <a:t>Conservative expenditure and borrowing approach to improve financial position.</a:t>
            </a:r>
          </a:p>
          <a:p>
            <a:pPr algn="r">
              <a:buClr>
                <a:schemeClr val="accent2"/>
              </a:buClr>
            </a:pPr>
            <a:r>
              <a:rPr lang="en-US" b="1" dirty="0" smtClean="0">
                <a:latin typeface="Bangla Sangam MN" charset="0"/>
                <a:ea typeface="Bangla Sangam MN" charset="0"/>
                <a:cs typeface="Bangla Sangam MN" charset="0"/>
              </a:rPr>
              <a:t>TAS = 4.07.</a:t>
            </a:r>
          </a:p>
          <a:p>
            <a:pPr algn="r">
              <a:buClr>
                <a:schemeClr val="accent2"/>
              </a:buClr>
            </a:pPr>
            <a:endParaRPr lang="en-US" b="1" dirty="0" smtClean="0">
              <a:latin typeface="Bangla Sangam MN" charset="0"/>
              <a:ea typeface="Bangla Sangam MN" charset="0"/>
              <a:cs typeface="Bangla Sangam MN" charset="0"/>
            </a:endParaRPr>
          </a:p>
          <a:p>
            <a:pPr algn="r">
              <a:buClr>
                <a:schemeClr val="accent2"/>
              </a:buClr>
            </a:pPr>
            <a:endParaRPr lang="en-US" b="1" dirty="0">
              <a:latin typeface="Bangla Sangam MN" charset="0"/>
              <a:ea typeface="Bangla Sangam MN" charset="0"/>
              <a:cs typeface="Bangla Sangam MN" charset="0"/>
            </a:endParaRPr>
          </a:p>
          <a:p>
            <a:pPr>
              <a:buClr>
                <a:schemeClr val="accent2"/>
              </a:buClr>
            </a:pPr>
            <a:r>
              <a:rPr lang="en-US" b="1" dirty="0" smtClean="0">
                <a:latin typeface="Bangla Sangam MN" charset="0"/>
                <a:ea typeface="Bangla Sangam MN" charset="0"/>
                <a:cs typeface="Bangla Sangam MN" charset="0"/>
              </a:rPr>
              <a:t>Both strategies should be implemented given QSPM scores.</a:t>
            </a:r>
          </a:p>
          <a:p>
            <a:pPr marL="342900" indent="-342900" algn="ctr">
              <a:buClr>
                <a:schemeClr val="accent2"/>
              </a:buClr>
              <a:buFont typeface="+mj-lt"/>
              <a:buAutoNum type="arabicPeriod"/>
            </a:pPr>
            <a:endParaRPr lang="en-US" dirty="0" smtClean="0">
              <a:latin typeface="Bangla Sangam MN" charset="0"/>
              <a:ea typeface="Bangla Sangam MN" charset="0"/>
              <a:cs typeface="Bangla Sangam MN" charset="0"/>
            </a:endParaRPr>
          </a:p>
        </p:txBody>
      </p:sp>
    </p:spTree>
    <p:extLst>
      <p:ext uri="{BB962C8B-B14F-4D97-AF65-F5344CB8AC3E}">
        <p14:creationId xmlns:p14="http://schemas.microsoft.com/office/powerpoint/2010/main" val="1938442417"/>
      </p:ext>
    </p:extLst>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0" y="0"/>
            <a:ext cx="12192000" cy="1270000"/>
          </a:xfrm>
          <a:solidFill>
            <a:schemeClr val="accent2"/>
          </a:solidFill>
          <a:ln>
            <a:noFill/>
          </a:ln>
        </p:spPr>
        <p:txBody>
          <a:bodyPr/>
          <a:lstStyle/>
          <a:p>
            <a:pPr algn="l"/>
            <a:r>
              <a:rPr lang="en-US" dirty="0" smtClean="0"/>
              <a:t>             </a:t>
            </a:r>
            <a:r>
              <a:rPr lang="en-US" dirty="0" smtClean="0">
                <a:solidFill>
                  <a:schemeClr val="bg1"/>
                </a:solidFill>
                <a:latin typeface="Bangla Sangam MN" charset="0"/>
                <a:ea typeface="Bangla Sangam MN" charset="0"/>
                <a:cs typeface="Bangla Sangam MN" charset="0"/>
              </a:rPr>
              <a:t>Implementation.</a:t>
            </a:r>
            <a:endParaRPr lang="en-US" dirty="0"/>
          </a:p>
        </p:txBody>
      </p:sp>
      <p:pic>
        <p:nvPicPr>
          <p:cNvPr id="5"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211047" y="97972"/>
            <a:ext cx="1074056" cy="10740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p:nvPr/>
        </p:nvPicPr>
        <p:blipFill>
          <a:blip r:embed="rId4">
            <a:extLst>
              <a:ext uri="{28A0092B-C50C-407E-A947-70E740481C1C}">
                <a14:useLocalDpi xmlns:a14="http://schemas.microsoft.com/office/drawing/2010/main" val="0"/>
              </a:ext>
            </a:extLst>
          </a:blip>
          <a:stretch>
            <a:fillRect/>
          </a:stretch>
        </p:blipFill>
        <p:spPr>
          <a:xfrm>
            <a:off x="4775200" y="2004166"/>
            <a:ext cx="7166398" cy="4582901"/>
          </a:xfrm>
          <a:prstGeom prst="rect">
            <a:avLst/>
          </a:prstGeom>
        </p:spPr>
      </p:pic>
      <p:cxnSp>
        <p:nvCxnSpPr>
          <p:cNvPr id="7" name="Straight Connector 6"/>
          <p:cNvCxnSpPr/>
          <p:nvPr/>
        </p:nvCxnSpPr>
        <p:spPr>
          <a:xfrm>
            <a:off x="4487333" y="1574800"/>
            <a:ext cx="16934" cy="513080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775199" y="1490133"/>
            <a:ext cx="4216401" cy="369332"/>
          </a:xfrm>
          <a:prstGeom prst="rect">
            <a:avLst/>
          </a:prstGeom>
          <a:noFill/>
        </p:spPr>
        <p:txBody>
          <a:bodyPr wrap="square" rtlCol="0">
            <a:spAutoFit/>
          </a:bodyPr>
          <a:lstStyle/>
          <a:p>
            <a:r>
              <a:rPr lang="en-US" dirty="0" smtClean="0">
                <a:latin typeface="Bangla Sangam MN" charset="0"/>
                <a:ea typeface="Bangla Sangam MN" charset="0"/>
                <a:cs typeface="Bangla Sangam MN" charset="0"/>
              </a:rPr>
              <a:t>2-year projected income statement:</a:t>
            </a:r>
            <a:endParaRPr lang="en-US" dirty="0">
              <a:latin typeface="Bangla Sangam MN" charset="0"/>
              <a:ea typeface="Bangla Sangam MN" charset="0"/>
              <a:cs typeface="Bangla Sangam MN" charset="0"/>
            </a:endParaRPr>
          </a:p>
        </p:txBody>
      </p:sp>
      <p:sp>
        <p:nvSpPr>
          <p:cNvPr id="10" name="TextBox 9"/>
          <p:cNvSpPr txBox="1"/>
          <p:nvPr/>
        </p:nvSpPr>
        <p:spPr>
          <a:xfrm>
            <a:off x="135467" y="1367972"/>
            <a:ext cx="4216400" cy="5837495"/>
          </a:xfrm>
          <a:prstGeom prst="rect">
            <a:avLst/>
          </a:prstGeom>
          <a:noFill/>
        </p:spPr>
        <p:txBody>
          <a:bodyPr wrap="square" rtlCol="0">
            <a:spAutoFit/>
          </a:bodyPr>
          <a:lstStyle/>
          <a:p>
            <a:pPr algn="ctr">
              <a:spcBef>
                <a:spcPts val="1000"/>
              </a:spcBef>
              <a:buClr>
                <a:schemeClr val="accent2"/>
              </a:buClr>
            </a:pPr>
            <a:r>
              <a:rPr lang="en-US" sz="1600" dirty="0" smtClean="0">
                <a:solidFill>
                  <a:schemeClr val="accent2"/>
                </a:solidFill>
              </a:rPr>
              <a:t>3 Year Goal</a:t>
            </a:r>
          </a:p>
          <a:p>
            <a:pPr marL="342900" indent="-342900">
              <a:spcBef>
                <a:spcPts val="1000"/>
              </a:spcBef>
              <a:buClr>
                <a:schemeClr val="accent2"/>
              </a:buClr>
              <a:buFont typeface="+mj-lt"/>
              <a:buAutoNum type="arabicPeriod"/>
            </a:pPr>
            <a:r>
              <a:rPr lang="en-US" sz="1600" dirty="0" smtClean="0">
                <a:solidFill>
                  <a:schemeClr val="tx1">
                    <a:lumMod val="85000"/>
                    <a:lumOff val="15000"/>
                  </a:schemeClr>
                </a:solidFill>
              </a:rPr>
              <a:t>Plateau existing $4.6bn R&amp;D expenditure and reallocate 25% into the development of a new ‘high-end’ Android stand alone tablet device aimed at the masses.</a:t>
            </a:r>
            <a:endParaRPr lang="en-US" sz="1600" dirty="0">
              <a:solidFill>
                <a:schemeClr val="tx1">
                  <a:lumMod val="85000"/>
                  <a:lumOff val="15000"/>
                </a:schemeClr>
              </a:solidFill>
            </a:endParaRPr>
          </a:p>
          <a:p>
            <a:pPr marL="342900" indent="-342900">
              <a:spcBef>
                <a:spcPts val="1000"/>
              </a:spcBef>
              <a:buClr>
                <a:schemeClr val="accent2"/>
              </a:buClr>
              <a:buFont typeface="+mj-lt"/>
              <a:buAutoNum type="arabicPeriod"/>
            </a:pPr>
            <a:r>
              <a:rPr lang="en-US" sz="1600" dirty="0" smtClean="0">
                <a:solidFill>
                  <a:schemeClr val="tx1">
                    <a:lumMod val="85000"/>
                    <a:lumOff val="15000"/>
                  </a:schemeClr>
                </a:solidFill>
              </a:rPr>
              <a:t>Reduce hardware cost of revenue by 1% increasing contribution. This will reduce hardware revenue, eventually replaced by annual software/storage growth and new tablet device.</a:t>
            </a:r>
            <a:endParaRPr lang="en-US" sz="1600" dirty="0">
              <a:solidFill>
                <a:schemeClr val="tx1">
                  <a:lumMod val="85000"/>
                  <a:lumOff val="15000"/>
                </a:schemeClr>
              </a:solidFill>
            </a:endParaRPr>
          </a:p>
          <a:p>
            <a:pPr marL="342900" indent="-342900">
              <a:spcBef>
                <a:spcPts val="1000"/>
              </a:spcBef>
              <a:buClr>
                <a:schemeClr val="accent2"/>
              </a:buClr>
              <a:buFont typeface="+mj-lt"/>
              <a:buAutoNum type="arabicPeriod"/>
            </a:pPr>
            <a:r>
              <a:rPr lang="en-US" sz="1600" dirty="0" smtClean="0">
                <a:solidFill>
                  <a:schemeClr val="tx1">
                    <a:lumMod val="85000"/>
                    <a:lumOff val="15000"/>
                  </a:schemeClr>
                </a:solidFill>
              </a:rPr>
              <a:t>Maintain 10% annual marketing budget increase to attract EdTech and gaming.</a:t>
            </a:r>
          </a:p>
          <a:p>
            <a:pPr algn="ctr">
              <a:spcBef>
                <a:spcPts val="1000"/>
              </a:spcBef>
              <a:buClr>
                <a:schemeClr val="accent2"/>
              </a:buClr>
            </a:pPr>
            <a:r>
              <a:rPr lang="en-US" sz="1600" dirty="0" smtClean="0">
                <a:solidFill>
                  <a:schemeClr val="accent2"/>
                </a:solidFill>
              </a:rPr>
              <a:t>2 Year Cost</a:t>
            </a:r>
            <a:endParaRPr lang="en-US" sz="1600" dirty="0">
              <a:solidFill>
                <a:schemeClr val="accent2"/>
              </a:solidFill>
            </a:endParaRPr>
          </a:p>
          <a:p>
            <a:pPr marL="342900" indent="-342900">
              <a:buClr>
                <a:schemeClr val="accent2"/>
              </a:buClr>
              <a:buFont typeface="+mj-lt"/>
              <a:buAutoNum type="arabicPeriod"/>
            </a:pPr>
            <a:r>
              <a:rPr lang="en-US" sz="1600" dirty="0">
                <a:solidFill>
                  <a:schemeClr val="tx1">
                    <a:lumMod val="85000"/>
                    <a:lumOff val="15000"/>
                  </a:schemeClr>
                </a:solidFill>
              </a:rPr>
              <a:t>Regular expenditure rise associated with revenue growth, however $0 additional cost of R&amp;D compared to previous years.</a:t>
            </a:r>
          </a:p>
          <a:p>
            <a:pPr marL="342900" indent="-342900">
              <a:buClr>
                <a:schemeClr val="accent2"/>
              </a:buClr>
              <a:buFont typeface="+mj-lt"/>
              <a:buAutoNum type="arabicPeriod"/>
            </a:pPr>
            <a:endParaRPr lang="en-US" sz="1600" dirty="0">
              <a:solidFill>
                <a:schemeClr val="tx1">
                  <a:lumMod val="85000"/>
                  <a:lumOff val="15000"/>
                </a:schemeClr>
              </a:solidFill>
            </a:endParaRPr>
          </a:p>
          <a:p>
            <a:pPr marL="342900" indent="-342900">
              <a:buClr>
                <a:schemeClr val="accent2"/>
              </a:buClr>
              <a:buFont typeface="+mj-lt"/>
              <a:buAutoNum type="arabicPeriod"/>
            </a:pPr>
            <a:r>
              <a:rPr lang="en-US" sz="1600" dirty="0">
                <a:solidFill>
                  <a:schemeClr val="tx1">
                    <a:lumMod val="85000"/>
                    <a:lumOff val="15000"/>
                  </a:schemeClr>
                </a:solidFill>
              </a:rPr>
              <a:t>Maintain </a:t>
            </a:r>
            <a:r>
              <a:rPr lang="en-US" sz="1600" dirty="0" smtClean="0">
                <a:solidFill>
                  <a:schemeClr val="tx1">
                    <a:lumMod val="85000"/>
                    <a:lumOff val="15000"/>
                  </a:schemeClr>
                </a:solidFill>
              </a:rPr>
              <a:t>flat </a:t>
            </a:r>
            <a:r>
              <a:rPr lang="en-US" sz="1600" dirty="0">
                <a:solidFill>
                  <a:schemeClr val="tx1">
                    <a:lumMod val="85000"/>
                    <a:lumOff val="15000"/>
                  </a:schemeClr>
                </a:solidFill>
              </a:rPr>
              <a:t>R&amp;D expenditure allowing new revenue from growth markets.</a:t>
            </a:r>
          </a:p>
          <a:p>
            <a:pPr marL="285750" indent="-285750">
              <a:buClr>
                <a:schemeClr val="accent2"/>
              </a:buClr>
              <a:buFont typeface="Arial" charset="0"/>
              <a:buChar char="•"/>
            </a:pPr>
            <a:endParaRPr lang="en-US" dirty="0" smtClean="0"/>
          </a:p>
          <a:p>
            <a:pPr marL="285750" indent="-285750">
              <a:buFont typeface="Arial" charset="0"/>
              <a:buChar char="•"/>
            </a:pPr>
            <a:endParaRPr lang="en-US" dirty="0"/>
          </a:p>
        </p:txBody>
      </p:sp>
    </p:spTree>
    <p:extLst>
      <p:ext uri="{BB962C8B-B14F-4D97-AF65-F5344CB8AC3E}">
        <p14:creationId xmlns:p14="http://schemas.microsoft.com/office/powerpoint/2010/main" val="2074777529"/>
      </p:ext>
    </p:extLst>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0" y="0"/>
            <a:ext cx="12192000" cy="1270000"/>
          </a:xfrm>
          <a:solidFill>
            <a:schemeClr val="accent2"/>
          </a:solidFill>
          <a:ln>
            <a:noFill/>
          </a:ln>
        </p:spPr>
        <p:txBody>
          <a:bodyPr/>
          <a:lstStyle/>
          <a:p>
            <a:pPr algn="l"/>
            <a:r>
              <a:rPr lang="en-US" dirty="0" smtClean="0"/>
              <a:t>             </a:t>
            </a:r>
            <a:r>
              <a:rPr lang="en-US" dirty="0" smtClean="0">
                <a:solidFill>
                  <a:schemeClr val="bg1"/>
                </a:solidFill>
                <a:latin typeface="Bangla Sangam MN" charset="0"/>
                <a:ea typeface="Bangla Sangam MN" charset="0"/>
                <a:cs typeface="Bangla Sangam MN" charset="0"/>
              </a:rPr>
              <a:t>Strategy update &amp; comparison.</a:t>
            </a:r>
            <a:endParaRPr lang="en-US" dirty="0"/>
          </a:p>
        </p:txBody>
      </p:sp>
      <p:pic>
        <p:nvPicPr>
          <p:cNvPr id="5"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211047" y="97972"/>
            <a:ext cx="1074056" cy="107405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8"/>
          <p:cNvGraphicFramePr>
            <a:graphicFrameLocks noGrp="1"/>
          </p:cNvGraphicFramePr>
          <p:nvPr>
            <p:extLst>
              <p:ext uri="{D42A27DB-BD31-4B8C-83A1-F6EECF244321}">
                <p14:modId xmlns:p14="http://schemas.microsoft.com/office/powerpoint/2010/main" val="605170574"/>
              </p:ext>
            </p:extLst>
          </p:nvPr>
        </p:nvGraphicFramePr>
        <p:xfrm>
          <a:off x="211044" y="1367972"/>
          <a:ext cx="11811621" cy="5337627"/>
        </p:xfrm>
        <a:graphic>
          <a:graphicData uri="http://schemas.openxmlformats.org/drawingml/2006/table">
            <a:tbl>
              <a:tblPr firstRow="1" bandRow="1">
                <a:tableStyleId>{21E4AEA4-8DFA-4A89-87EB-49C32662AFE0}</a:tableStyleId>
              </a:tblPr>
              <a:tblGrid>
                <a:gridCol w="5715623"/>
                <a:gridCol w="208280"/>
                <a:gridCol w="5887718"/>
              </a:tblGrid>
              <a:tr h="421709">
                <a:tc>
                  <a:txBody>
                    <a:bodyPr/>
                    <a:lstStyle/>
                    <a:p>
                      <a:pPr algn="ctr"/>
                      <a:r>
                        <a:rPr lang="en-US" b="0" dirty="0" smtClean="0">
                          <a:solidFill>
                            <a:schemeClr val="bg1"/>
                          </a:solidFill>
                        </a:rPr>
                        <a:t>2011-2013</a:t>
                      </a:r>
                      <a:r>
                        <a:rPr lang="en-US" b="0" baseline="0" dirty="0" smtClean="0">
                          <a:solidFill>
                            <a:schemeClr val="bg1"/>
                          </a:solidFill>
                        </a:rPr>
                        <a:t> SFF</a:t>
                      </a:r>
                      <a:endParaRPr lang="en-US" b="0" dirty="0">
                        <a:solidFill>
                          <a:schemeClr val="bg1"/>
                        </a:solidFill>
                      </a:endParaRPr>
                    </a:p>
                  </a:txBody>
                  <a:tcPr/>
                </a:tc>
                <a:tc>
                  <a:txBody>
                    <a:bodyPr/>
                    <a:lstStyle/>
                    <a:p>
                      <a:pPr algn="ctr"/>
                      <a:endParaRPr lang="en-US" b="0" dirty="0">
                        <a:solidFill>
                          <a:schemeClr val="bg1"/>
                        </a:solidFill>
                      </a:endParaRPr>
                    </a:p>
                  </a:txBody>
                  <a:tcPr/>
                </a:tc>
                <a:tc>
                  <a:txBody>
                    <a:bodyPr/>
                    <a:lstStyle/>
                    <a:p>
                      <a:pPr algn="ctr"/>
                      <a:r>
                        <a:rPr lang="en-US" b="0" dirty="0" smtClean="0">
                          <a:solidFill>
                            <a:schemeClr val="bg1"/>
                          </a:solidFill>
                        </a:rPr>
                        <a:t>Revised 2019 SFF</a:t>
                      </a:r>
                      <a:endParaRPr lang="en-US" b="0" dirty="0">
                        <a:solidFill>
                          <a:schemeClr val="bg1"/>
                        </a:solidFill>
                      </a:endParaRPr>
                    </a:p>
                  </a:txBody>
                  <a:tcPr/>
                </a:tc>
              </a:tr>
              <a:tr h="74358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smtClean="0">
                          <a:solidFill>
                            <a:schemeClr val="tx1">
                              <a:lumMod val="85000"/>
                              <a:lumOff val="15000"/>
                            </a:schemeClr>
                          </a:solidFill>
                          <a:latin typeface="+mn-lt"/>
                          <a:ea typeface="+mn-ea"/>
                          <a:cs typeface="+mn-cs"/>
                        </a:rPr>
                        <a:t>IFE 2.42 </a:t>
                      </a:r>
                      <a:r>
                        <a:rPr lang="mr-IN" sz="1400" kern="1200" dirty="0" smtClean="0">
                          <a:solidFill>
                            <a:schemeClr val="tx1">
                              <a:lumMod val="85000"/>
                              <a:lumOff val="15000"/>
                            </a:schemeClr>
                          </a:solidFill>
                          <a:latin typeface="+mn-lt"/>
                          <a:ea typeface="+mn-ea"/>
                          <a:cs typeface="+mn-cs"/>
                        </a:rPr>
                        <a:t>–</a:t>
                      </a:r>
                      <a:r>
                        <a:rPr lang="en-US" sz="1400" kern="1200" dirty="0" smtClean="0">
                          <a:solidFill>
                            <a:schemeClr val="tx1">
                              <a:lumMod val="85000"/>
                              <a:lumOff val="15000"/>
                            </a:schemeClr>
                          </a:solidFill>
                          <a:latin typeface="+mn-lt"/>
                          <a:ea typeface="+mn-ea"/>
                          <a:cs typeface="+mn-cs"/>
                        </a:rPr>
                        <a:t> key strength</a:t>
                      </a:r>
                      <a:r>
                        <a:rPr lang="en-US" sz="1400" kern="1200" baseline="0" dirty="0" smtClean="0">
                          <a:solidFill>
                            <a:schemeClr val="tx1">
                              <a:lumMod val="85000"/>
                              <a:lumOff val="15000"/>
                            </a:schemeClr>
                          </a:solidFill>
                          <a:latin typeface="+mn-lt"/>
                          <a:ea typeface="+mn-ea"/>
                          <a:cs typeface="+mn-cs"/>
                        </a:rPr>
                        <a:t> was being second largest global PC vendor (0.07). Key weakness was weak R&amp;D (0.08), poor retail relations (0.08) and poor higher education sales (0.08).</a:t>
                      </a:r>
                      <a:endParaRPr lang="en-US" sz="1400" kern="1200" dirty="0" smtClean="0">
                        <a:solidFill>
                          <a:schemeClr val="tx1">
                            <a:lumMod val="85000"/>
                            <a:lumOff val="15000"/>
                          </a:schemeClr>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smtClean="0">
                        <a:solidFill>
                          <a:schemeClr val="tx1">
                            <a:lumMod val="85000"/>
                            <a:lumOff val="15000"/>
                          </a:schemeClr>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smtClean="0">
                          <a:solidFill>
                            <a:schemeClr val="tx1">
                              <a:lumMod val="85000"/>
                              <a:lumOff val="15000"/>
                            </a:schemeClr>
                          </a:solidFill>
                          <a:latin typeface="+mn-lt"/>
                          <a:ea typeface="+mn-ea"/>
                          <a:cs typeface="+mn-cs"/>
                        </a:rPr>
                        <a:t>IFE 2.79 </a:t>
                      </a:r>
                      <a:r>
                        <a:rPr lang="mr-IN" sz="1400" kern="1200" dirty="0" smtClean="0">
                          <a:solidFill>
                            <a:schemeClr val="tx1">
                              <a:lumMod val="85000"/>
                              <a:lumOff val="15000"/>
                            </a:schemeClr>
                          </a:solidFill>
                          <a:latin typeface="+mn-lt"/>
                          <a:ea typeface="+mn-ea"/>
                          <a:cs typeface="+mn-cs"/>
                        </a:rPr>
                        <a:t>–</a:t>
                      </a:r>
                      <a:r>
                        <a:rPr lang="en-GB" sz="1400" kern="1200" dirty="0" smtClean="0">
                          <a:solidFill>
                            <a:schemeClr val="tx1">
                              <a:lumMod val="85000"/>
                              <a:lumOff val="15000"/>
                            </a:schemeClr>
                          </a:solidFill>
                          <a:latin typeface="+mn-lt"/>
                          <a:ea typeface="+mn-ea"/>
                          <a:cs typeface="+mn-cs"/>
                        </a:rPr>
                        <a:t> key strengths</a:t>
                      </a:r>
                      <a:r>
                        <a:rPr lang="en-GB" sz="1400" kern="1200" baseline="0" dirty="0" smtClean="0">
                          <a:solidFill>
                            <a:schemeClr val="tx1">
                              <a:lumMod val="85000"/>
                              <a:lumOff val="15000"/>
                            </a:schemeClr>
                          </a:solidFill>
                          <a:latin typeface="+mn-lt"/>
                          <a:ea typeface="+mn-ea"/>
                          <a:cs typeface="+mn-cs"/>
                        </a:rPr>
                        <a:t> are dominance in server market (0.09) and 22% hardware sales growth (0.08). Key weaknesses are $48.7bn debt (0.09) and predominant sales in declining markets (0.07).</a:t>
                      </a:r>
                      <a:endParaRPr lang="en-GB" sz="1400" kern="1200" dirty="0" smtClean="0">
                        <a:solidFill>
                          <a:schemeClr val="tx1">
                            <a:lumMod val="85000"/>
                            <a:lumOff val="15000"/>
                          </a:schemeClr>
                        </a:solidFill>
                        <a:latin typeface="+mn-lt"/>
                        <a:ea typeface="+mn-ea"/>
                        <a:cs typeface="+mn-cs"/>
                      </a:endParaRPr>
                    </a:p>
                  </a:txBody>
                  <a:tcPr/>
                </a:tc>
              </a:tr>
              <a:tr h="74358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smtClean="0">
                          <a:solidFill>
                            <a:schemeClr val="tx1">
                              <a:lumMod val="85000"/>
                              <a:lumOff val="15000"/>
                            </a:schemeClr>
                          </a:solidFill>
                          <a:latin typeface="+mn-lt"/>
                          <a:ea typeface="+mn-ea"/>
                          <a:cs typeface="+mn-cs"/>
                        </a:rPr>
                        <a:t>EFE 2.40 </a:t>
                      </a:r>
                      <a:r>
                        <a:rPr lang="mr-IN" sz="1400" kern="1200" dirty="0" smtClean="0">
                          <a:solidFill>
                            <a:schemeClr val="tx1">
                              <a:lumMod val="85000"/>
                              <a:lumOff val="15000"/>
                            </a:schemeClr>
                          </a:solidFill>
                          <a:latin typeface="+mn-lt"/>
                          <a:ea typeface="+mn-ea"/>
                          <a:cs typeface="+mn-cs"/>
                        </a:rPr>
                        <a:t>–</a:t>
                      </a:r>
                      <a:r>
                        <a:rPr lang="en-US" sz="1400" kern="1200" dirty="0" smtClean="0">
                          <a:solidFill>
                            <a:schemeClr val="tx1">
                              <a:lumMod val="85000"/>
                              <a:lumOff val="15000"/>
                            </a:schemeClr>
                          </a:solidFill>
                          <a:latin typeface="+mn-lt"/>
                          <a:ea typeface="+mn-ea"/>
                          <a:cs typeface="+mn-cs"/>
                        </a:rPr>
                        <a:t> key opportunities were storage market growth (0.07) and tablet market growth (0.07). Key threats including tariffs restricting global sales (0.06) and iPad’s 7 million unit sales (0.07).</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smtClean="0">
                        <a:solidFill>
                          <a:schemeClr val="tx1">
                            <a:lumMod val="85000"/>
                            <a:lumOff val="15000"/>
                          </a:schemeClr>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smtClean="0">
                          <a:solidFill>
                            <a:schemeClr val="tx1">
                              <a:lumMod val="85000"/>
                              <a:lumOff val="15000"/>
                            </a:schemeClr>
                          </a:solidFill>
                          <a:latin typeface="+mn-lt"/>
                          <a:ea typeface="+mn-ea"/>
                          <a:cs typeface="+mn-cs"/>
                        </a:rPr>
                        <a:t>EFE 2.41- key opportunities including growing server and storage market (0.09) and expanding tablet market (0.09). Key threat is Trump’s proposed tariffs (0.09) with Apple B2B sales scored low (0.02).</a:t>
                      </a:r>
                    </a:p>
                  </a:txBody>
                  <a:tcPr/>
                </a:tc>
              </a:tr>
              <a:tr h="3646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smtClean="0">
                          <a:solidFill>
                            <a:schemeClr val="tx1">
                              <a:lumMod val="85000"/>
                              <a:lumOff val="15000"/>
                            </a:schemeClr>
                          </a:solidFill>
                          <a:latin typeface="+mn-lt"/>
                          <a:ea typeface="+mn-ea"/>
                          <a:cs typeface="+mn-cs"/>
                        </a:rPr>
                        <a:t>2011 Net revenue = $61,494.</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smtClean="0">
                        <a:solidFill>
                          <a:schemeClr val="tx1">
                            <a:lumMod val="85000"/>
                            <a:lumOff val="15000"/>
                          </a:schemeClr>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smtClean="0">
                          <a:solidFill>
                            <a:schemeClr val="tx1">
                              <a:lumMod val="85000"/>
                              <a:lumOff val="15000"/>
                            </a:schemeClr>
                          </a:solidFill>
                          <a:latin typeface="+mn-lt"/>
                          <a:ea typeface="+mn-ea"/>
                          <a:cs typeface="+mn-cs"/>
                        </a:rPr>
                        <a:t>2017 Net revenue = $61,642.         2019 = $90,621.</a:t>
                      </a:r>
                    </a:p>
                  </a:txBody>
                  <a:tcPr/>
                </a:tc>
              </a:tr>
              <a:tr h="3098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smtClean="0">
                          <a:solidFill>
                            <a:schemeClr val="tx1">
                              <a:lumMod val="85000"/>
                              <a:lumOff val="15000"/>
                            </a:schemeClr>
                          </a:solidFill>
                          <a:latin typeface="+mn-lt"/>
                          <a:ea typeface="+mn-ea"/>
                          <a:cs typeface="+mn-cs"/>
                        </a:rPr>
                        <a:t>Net worth analysis = $17,910.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smtClean="0">
                        <a:solidFill>
                          <a:schemeClr val="tx1">
                            <a:lumMod val="85000"/>
                            <a:lumOff val="15000"/>
                          </a:schemeClr>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smtClean="0">
                          <a:solidFill>
                            <a:schemeClr val="tx1">
                              <a:lumMod val="85000"/>
                              <a:lumOff val="15000"/>
                            </a:schemeClr>
                          </a:solidFill>
                          <a:latin typeface="+mn-lt"/>
                          <a:ea typeface="+mn-ea"/>
                          <a:cs typeface="+mn-cs"/>
                        </a:rPr>
                        <a:t>Net worth analysis = $5,818.</a:t>
                      </a:r>
                    </a:p>
                  </a:txBody>
                  <a:tcPr/>
                </a:tc>
              </a:tr>
              <a:tr h="34769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smtClean="0">
                          <a:solidFill>
                            <a:schemeClr val="tx1">
                              <a:lumMod val="85000"/>
                              <a:lumOff val="15000"/>
                            </a:schemeClr>
                          </a:solidFill>
                          <a:latin typeface="+mn-lt"/>
                          <a:ea typeface="+mn-ea"/>
                          <a:cs typeface="+mn-cs"/>
                        </a:rPr>
                        <a:t>Quick ratio = 1.91</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400" kern="1200" dirty="0" smtClean="0">
                        <a:solidFill>
                          <a:schemeClr val="tx1">
                            <a:lumMod val="85000"/>
                            <a:lumOff val="15000"/>
                          </a:schemeClr>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smtClean="0">
                          <a:solidFill>
                            <a:schemeClr val="tx1">
                              <a:lumMod val="85000"/>
                              <a:lumOff val="15000"/>
                            </a:schemeClr>
                          </a:solidFill>
                          <a:latin typeface="+mn-lt"/>
                          <a:ea typeface="+mn-ea"/>
                          <a:cs typeface="+mn-cs"/>
                        </a:rPr>
                        <a:t>Quick Ratio = 0.67</a:t>
                      </a:r>
                    </a:p>
                  </a:txBody>
                  <a:tcPr/>
                </a:tc>
              </a:tr>
              <a:tr h="392662">
                <a:tc>
                  <a:txBody>
                    <a:bodyPr/>
                    <a:lstStyle/>
                    <a:p>
                      <a:r>
                        <a:rPr lang="en-US" sz="1400" kern="1200" dirty="0" smtClean="0">
                          <a:solidFill>
                            <a:schemeClr val="tx1">
                              <a:lumMod val="85000"/>
                              <a:lumOff val="15000"/>
                            </a:schemeClr>
                          </a:solidFill>
                          <a:latin typeface="+mn-lt"/>
                          <a:ea typeface="+mn-ea"/>
                          <a:cs typeface="+mn-cs"/>
                        </a:rPr>
                        <a:t>SPACE Matrix</a:t>
                      </a:r>
                      <a:r>
                        <a:rPr lang="en-US" sz="1400" kern="1200" baseline="0" dirty="0" smtClean="0">
                          <a:solidFill>
                            <a:schemeClr val="tx1">
                              <a:lumMod val="85000"/>
                              <a:lumOff val="15000"/>
                            </a:schemeClr>
                          </a:solidFill>
                          <a:latin typeface="+mn-lt"/>
                          <a:ea typeface="+mn-ea"/>
                          <a:cs typeface="+mn-cs"/>
                        </a:rPr>
                        <a:t> </a:t>
                      </a:r>
                      <a:r>
                        <a:rPr lang="mr-IN" sz="1400" kern="1200" baseline="0" dirty="0" smtClean="0">
                          <a:solidFill>
                            <a:schemeClr val="tx1">
                              <a:lumMod val="85000"/>
                              <a:lumOff val="15000"/>
                            </a:schemeClr>
                          </a:solidFill>
                          <a:latin typeface="+mn-lt"/>
                          <a:ea typeface="+mn-ea"/>
                          <a:cs typeface="+mn-cs"/>
                        </a:rPr>
                        <a:t>–</a:t>
                      </a:r>
                      <a:r>
                        <a:rPr lang="en-US" sz="1400" kern="1200" baseline="0" dirty="0" smtClean="0">
                          <a:solidFill>
                            <a:schemeClr val="tx1">
                              <a:lumMod val="85000"/>
                              <a:lumOff val="15000"/>
                            </a:schemeClr>
                          </a:solidFill>
                          <a:latin typeface="+mn-lt"/>
                          <a:ea typeface="+mn-ea"/>
                          <a:cs typeface="+mn-cs"/>
                        </a:rPr>
                        <a:t> Conservative.</a:t>
                      </a:r>
                      <a:endParaRPr lang="en-US" sz="1400" kern="1200" dirty="0">
                        <a:solidFill>
                          <a:schemeClr val="tx1">
                            <a:lumMod val="85000"/>
                            <a:lumOff val="15000"/>
                          </a:schemeClr>
                        </a:solidFill>
                        <a:latin typeface="+mn-lt"/>
                        <a:ea typeface="+mn-ea"/>
                        <a:cs typeface="+mn-cs"/>
                      </a:endParaRPr>
                    </a:p>
                  </a:txBody>
                  <a:tcPr/>
                </a:tc>
                <a:tc>
                  <a:txBody>
                    <a:bodyPr/>
                    <a:lstStyle/>
                    <a:p>
                      <a:endParaRPr lang="en-US" sz="1400" kern="1200" dirty="0">
                        <a:solidFill>
                          <a:schemeClr val="tx1">
                            <a:lumMod val="85000"/>
                            <a:lumOff val="15000"/>
                          </a:schemeClr>
                        </a:solidFill>
                        <a:latin typeface="+mn-lt"/>
                        <a:ea typeface="+mn-ea"/>
                        <a:cs typeface="+mn-cs"/>
                      </a:endParaRPr>
                    </a:p>
                  </a:txBody>
                  <a:tcPr/>
                </a:tc>
                <a:tc>
                  <a:txBody>
                    <a:bodyPr/>
                    <a:lstStyle/>
                    <a:p>
                      <a:r>
                        <a:rPr lang="en-US" sz="1400" kern="1200" dirty="0" smtClean="0">
                          <a:solidFill>
                            <a:schemeClr val="tx1">
                              <a:lumMod val="85000"/>
                              <a:lumOff val="15000"/>
                            </a:schemeClr>
                          </a:solidFill>
                          <a:latin typeface="+mn-lt"/>
                          <a:ea typeface="+mn-ea"/>
                          <a:cs typeface="+mn-cs"/>
                        </a:rPr>
                        <a:t>SPACE Matrix </a:t>
                      </a:r>
                      <a:r>
                        <a:rPr lang="mr-IN" sz="1400" kern="1200" dirty="0" smtClean="0">
                          <a:solidFill>
                            <a:schemeClr val="tx1">
                              <a:lumMod val="85000"/>
                              <a:lumOff val="15000"/>
                            </a:schemeClr>
                          </a:solidFill>
                          <a:latin typeface="+mn-lt"/>
                          <a:ea typeface="+mn-ea"/>
                          <a:cs typeface="+mn-cs"/>
                        </a:rPr>
                        <a:t>–</a:t>
                      </a:r>
                      <a:r>
                        <a:rPr lang="en-US" sz="1400" kern="1200" dirty="0" smtClean="0">
                          <a:solidFill>
                            <a:schemeClr val="tx1">
                              <a:lumMod val="85000"/>
                              <a:lumOff val="15000"/>
                            </a:schemeClr>
                          </a:solidFill>
                          <a:latin typeface="+mn-lt"/>
                          <a:ea typeface="+mn-ea"/>
                          <a:cs typeface="+mn-cs"/>
                        </a:rPr>
                        <a:t> Defensive.</a:t>
                      </a:r>
                      <a:endParaRPr lang="en-US" sz="1400" kern="1200" dirty="0">
                        <a:solidFill>
                          <a:schemeClr val="tx1">
                            <a:lumMod val="85000"/>
                            <a:lumOff val="15000"/>
                          </a:schemeClr>
                        </a:solidFill>
                        <a:latin typeface="+mn-lt"/>
                        <a:ea typeface="+mn-ea"/>
                        <a:cs typeface="+mn-cs"/>
                      </a:endParaRPr>
                    </a:p>
                  </a:txBody>
                  <a:tcPr/>
                </a:tc>
              </a:tr>
              <a:tr h="309827">
                <a:tc>
                  <a:txBody>
                    <a:bodyPr/>
                    <a:lstStyle/>
                    <a:p>
                      <a:r>
                        <a:rPr lang="en-US" sz="1400" kern="1200" dirty="0" smtClean="0">
                          <a:solidFill>
                            <a:schemeClr val="tx1">
                              <a:lumMod val="85000"/>
                              <a:lumOff val="15000"/>
                            </a:schemeClr>
                          </a:solidFill>
                          <a:latin typeface="+mn-lt"/>
                          <a:ea typeface="+mn-ea"/>
                          <a:cs typeface="+mn-cs"/>
                        </a:rPr>
                        <a:t>Grand Strategy</a:t>
                      </a:r>
                      <a:r>
                        <a:rPr lang="en-US" sz="1400" kern="1200" baseline="0" dirty="0" smtClean="0">
                          <a:solidFill>
                            <a:schemeClr val="tx1">
                              <a:lumMod val="85000"/>
                              <a:lumOff val="15000"/>
                            </a:schemeClr>
                          </a:solidFill>
                          <a:latin typeface="+mn-lt"/>
                          <a:ea typeface="+mn-ea"/>
                          <a:cs typeface="+mn-cs"/>
                        </a:rPr>
                        <a:t> Matrix </a:t>
                      </a:r>
                      <a:r>
                        <a:rPr lang="mr-IN" sz="1400" kern="1200" baseline="0" dirty="0" smtClean="0">
                          <a:solidFill>
                            <a:schemeClr val="tx1">
                              <a:lumMod val="85000"/>
                              <a:lumOff val="15000"/>
                            </a:schemeClr>
                          </a:solidFill>
                          <a:latin typeface="+mn-lt"/>
                          <a:ea typeface="+mn-ea"/>
                          <a:cs typeface="+mn-cs"/>
                        </a:rPr>
                        <a:t>–</a:t>
                      </a:r>
                      <a:r>
                        <a:rPr lang="en-US" sz="1400" kern="1200" baseline="0" dirty="0" smtClean="0">
                          <a:solidFill>
                            <a:schemeClr val="tx1">
                              <a:lumMod val="85000"/>
                              <a:lumOff val="15000"/>
                            </a:schemeClr>
                          </a:solidFill>
                          <a:latin typeface="+mn-lt"/>
                          <a:ea typeface="+mn-ea"/>
                          <a:cs typeface="+mn-cs"/>
                        </a:rPr>
                        <a:t> Quadrant 1.</a:t>
                      </a:r>
                      <a:endParaRPr lang="en-US" sz="1400" kern="1200" dirty="0">
                        <a:solidFill>
                          <a:schemeClr val="tx1">
                            <a:lumMod val="85000"/>
                            <a:lumOff val="15000"/>
                          </a:schemeClr>
                        </a:solidFill>
                        <a:latin typeface="+mn-lt"/>
                        <a:ea typeface="+mn-ea"/>
                        <a:cs typeface="+mn-cs"/>
                      </a:endParaRPr>
                    </a:p>
                  </a:txBody>
                  <a:tcPr/>
                </a:tc>
                <a:tc>
                  <a:txBody>
                    <a:bodyPr/>
                    <a:lstStyle/>
                    <a:p>
                      <a:endParaRPr lang="en-US" sz="1400" kern="1200" dirty="0">
                        <a:solidFill>
                          <a:schemeClr val="tx1">
                            <a:lumMod val="85000"/>
                            <a:lumOff val="15000"/>
                          </a:schemeClr>
                        </a:solidFill>
                        <a:latin typeface="+mn-lt"/>
                        <a:ea typeface="+mn-ea"/>
                        <a:cs typeface="+mn-cs"/>
                      </a:endParaRPr>
                    </a:p>
                  </a:txBody>
                  <a:tcPr/>
                </a:tc>
                <a:tc>
                  <a:txBody>
                    <a:bodyPr/>
                    <a:lstStyle/>
                    <a:p>
                      <a:r>
                        <a:rPr lang="en-US" sz="1400" kern="1200" dirty="0" smtClean="0">
                          <a:solidFill>
                            <a:schemeClr val="tx1">
                              <a:lumMod val="85000"/>
                              <a:lumOff val="15000"/>
                            </a:schemeClr>
                          </a:solidFill>
                          <a:latin typeface="+mn-lt"/>
                          <a:ea typeface="+mn-ea"/>
                          <a:cs typeface="+mn-cs"/>
                        </a:rPr>
                        <a:t>Grand Strategy Matrix </a:t>
                      </a:r>
                      <a:r>
                        <a:rPr lang="mr-IN" sz="1400" kern="1200" dirty="0" smtClean="0">
                          <a:solidFill>
                            <a:schemeClr val="tx1">
                              <a:lumMod val="85000"/>
                              <a:lumOff val="15000"/>
                            </a:schemeClr>
                          </a:solidFill>
                          <a:latin typeface="+mn-lt"/>
                          <a:ea typeface="+mn-ea"/>
                          <a:cs typeface="+mn-cs"/>
                        </a:rPr>
                        <a:t>–</a:t>
                      </a:r>
                      <a:r>
                        <a:rPr lang="en-US" sz="1400" kern="1200" dirty="0" smtClean="0">
                          <a:solidFill>
                            <a:schemeClr val="tx1">
                              <a:lumMod val="85000"/>
                              <a:lumOff val="15000"/>
                            </a:schemeClr>
                          </a:solidFill>
                          <a:latin typeface="+mn-lt"/>
                          <a:ea typeface="+mn-ea"/>
                          <a:cs typeface="+mn-cs"/>
                        </a:rPr>
                        <a:t> Quadrant</a:t>
                      </a:r>
                      <a:r>
                        <a:rPr lang="en-US" sz="1400" kern="1200" baseline="0" dirty="0" smtClean="0">
                          <a:solidFill>
                            <a:schemeClr val="tx1">
                              <a:lumMod val="85000"/>
                              <a:lumOff val="15000"/>
                            </a:schemeClr>
                          </a:solidFill>
                          <a:latin typeface="+mn-lt"/>
                          <a:ea typeface="+mn-ea"/>
                          <a:cs typeface="+mn-cs"/>
                        </a:rPr>
                        <a:t> 3-4.</a:t>
                      </a:r>
                      <a:endParaRPr lang="en-US" sz="1400" kern="1200" dirty="0">
                        <a:solidFill>
                          <a:schemeClr val="tx1">
                            <a:lumMod val="85000"/>
                            <a:lumOff val="15000"/>
                          </a:schemeClr>
                        </a:solidFill>
                        <a:latin typeface="+mn-lt"/>
                        <a:ea typeface="+mn-ea"/>
                        <a:cs typeface="+mn-cs"/>
                      </a:endParaRPr>
                    </a:p>
                  </a:txBody>
                  <a:tcPr/>
                </a:tc>
              </a:tr>
              <a:tr h="960463">
                <a:tc>
                  <a:txBody>
                    <a:bodyPr/>
                    <a:lstStyle/>
                    <a:p>
                      <a:pPr marL="0" indent="0">
                        <a:buFont typeface="Arial" charset="0"/>
                        <a:buNone/>
                      </a:pPr>
                      <a:r>
                        <a:rPr lang="en-US" sz="1400" kern="1200" dirty="0" smtClean="0">
                          <a:solidFill>
                            <a:schemeClr val="tx1">
                              <a:lumMod val="85000"/>
                              <a:lumOff val="15000"/>
                            </a:schemeClr>
                          </a:solidFill>
                          <a:latin typeface="+mn-lt"/>
                          <a:ea typeface="+mn-ea"/>
                          <a:cs typeface="+mn-cs"/>
                        </a:rPr>
                        <a:t>Matrix Analysis:</a:t>
                      </a:r>
                      <a:r>
                        <a:rPr lang="en-US" sz="1400" kern="1200" baseline="0" dirty="0" smtClean="0">
                          <a:solidFill>
                            <a:schemeClr val="tx1">
                              <a:lumMod val="85000"/>
                              <a:lumOff val="15000"/>
                            </a:schemeClr>
                          </a:solidFill>
                          <a:latin typeface="+mn-lt"/>
                          <a:ea typeface="+mn-ea"/>
                          <a:cs typeface="+mn-cs"/>
                        </a:rPr>
                        <a:t> - Market Penetration.</a:t>
                      </a:r>
                    </a:p>
                    <a:p>
                      <a:pPr marL="0" indent="0">
                        <a:buFont typeface="Arial" charset="0"/>
                        <a:buNone/>
                      </a:pPr>
                      <a:r>
                        <a:rPr lang="en-US" sz="1400" kern="1200" baseline="0" dirty="0" smtClean="0">
                          <a:solidFill>
                            <a:schemeClr val="tx1">
                              <a:lumMod val="85000"/>
                              <a:lumOff val="15000"/>
                            </a:schemeClr>
                          </a:solidFill>
                          <a:latin typeface="+mn-lt"/>
                          <a:ea typeface="+mn-ea"/>
                          <a:cs typeface="+mn-cs"/>
                        </a:rPr>
                        <a:t>                       - Product Development.</a:t>
                      </a:r>
                    </a:p>
                    <a:p>
                      <a:pPr marL="0" indent="0">
                        <a:buFont typeface="Arial" charset="0"/>
                        <a:buNone/>
                      </a:pPr>
                      <a:r>
                        <a:rPr lang="en-US" sz="1400" kern="1200" baseline="0" dirty="0" smtClean="0">
                          <a:solidFill>
                            <a:schemeClr val="tx1">
                              <a:lumMod val="85000"/>
                              <a:lumOff val="15000"/>
                            </a:schemeClr>
                          </a:solidFill>
                          <a:latin typeface="+mn-lt"/>
                          <a:ea typeface="+mn-ea"/>
                          <a:cs typeface="+mn-cs"/>
                        </a:rPr>
                        <a:t>                       - Market Development.</a:t>
                      </a:r>
                    </a:p>
                    <a:p>
                      <a:pPr marL="0" indent="0">
                        <a:buFont typeface="Arial" charset="0"/>
                        <a:buNone/>
                      </a:pPr>
                      <a:r>
                        <a:rPr lang="en-US" sz="1400" kern="1200" baseline="0" dirty="0" smtClean="0">
                          <a:solidFill>
                            <a:schemeClr val="tx1">
                              <a:lumMod val="85000"/>
                              <a:lumOff val="15000"/>
                            </a:schemeClr>
                          </a:solidFill>
                          <a:latin typeface="+mn-lt"/>
                          <a:ea typeface="+mn-ea"/>
                          <a:cs typeface="+mn-cs"/>
                        </a:rPr>
                        <a:t>                       - Related Diversification.</a:t>
                      </a:r>
                      <a:endParaRPr lang="en-US" sz="1400" kern="1200" dirty="0">
                        <a:solidFill>
                          <a:schemeClr val="tx1">
                            <a:lumMod val="85000"/>
                            <a:lumOff val="15000"/>
                          </a:schemeClr>
                        </a:solidFill>
                        <a:latin typeface="+mn-lt"/>
                        <a:ea typeface="+mn-ea"/>
                        <a:cs typeface="+mn-cs"/>
                      </a:endParaRPr>
                    </a:p>
                  </a:txBody>
                  <a:tcPr/>
                </a:tc>
                <a:tc>
                  <a:txBody>
                    <a:bodyPr/>
                    <a:lstStyle/>
                    <a:p>
                      <a:pPr marL="0" indent="0">
                        <a:buFont typeface="Arial" charset="0"/>
                        <a:buNone/>
                      </a:pPr>
                      <a:endParaRPr lang="en-US" sz="1400" kern="1200" dirty="0">
                        <a:solidFill>
                          <a:schemeClr val="tx1">
                            <a:lumMod val="85000"/>
                            <a:lumOff val="15000"/>
                          </a:schemeClr>
                        </a:solidFill>
                        <a:latin typeface="+mn-lt"/>
                        <a:ea typeface="+mn-ea"/>
                        <a:cs typeface="+mn-cs"/>
                      </a:endParaRPr>
                    </a:p>
                  </a:txBody>
                  <a:tcPr/>
                </a:tc>
                <a:tc>
                  <a:txBody>
                    <a:bodyPr/>
                    <a:lstStyle/>
                    <a:p>
                      <a:pPr marL="0" indent="0">
                        <a:buFont typeface="Arial" charset="0"/>
                        <a:buNone/>
                      </a:pPr>
                      <a:r>
                        <a:rPr lang="en-US" sz="1400" kern="1200" dirty="0" smtClean="0">
                          <a:solidFill>
                            <a:schemeClr val="tx1">
                              <a:lumMod val="85000"/>
                              <a:lumOff val="15000"/>
                            </a:schemeClr>
                          </a:solidFill>
                          <a:latin typeface="+mn-lt"/>
                          <a:ea typeface="+mn-ea"/>
                          <a:cs typeface="+mn-cs"/>
                        </a:rPr>
                        <a:t>Matrix Analysis:</a:t>
                      </a:r>
                      <a:r>
                        <a:rPr lang="en-US" sz="1400" kern="1200" baseline="0" dirty="0" smtClean="0">
                          <a:solidFill>
                            <a:schemeClr val="tx1">
                              <a:lumMod val="85000"/>
                              <a:lumOff val="15000"/>
                            </a:schemeClr>
                          </a:solidFill>
                          <a:latin typeface="+mn-lt"/>
                          <a:ea typeface="+mn-ea"/>
                          <a:cs typeface="+mn-cs"/>
                        </a:rPr>
                        <a:t> - Retrenchment.</a:t>
                      </a:r>
                    </a:p>
                    <a:p>
                      <a:pPr marL="0" indent="0">
                        <a:buFont typeface="Arial" charset="0"/>
                        <a:buNone/>
                      </a:pPr>
                      <a:r>
                        <a:rPr lang="en-US" sz="1400" kern="1200" baseline="0" dirty="0" smtClean="0">
                          <a:solidFill>
                            <a:schemeClr val="tx1">
                              <a:lumMod val="85000"/>
                              <a:lumOff val="15000"/>
                            </a:schemeClr>
                          </a:solidFill>
                          <a:latin typeface="+mn-lt"/>
                          <a:ea typeface="+mn-ea"/>
                          <a:cs typeface="+mn-cs"/>
                        </a:rPr>
                        <a:t>                       - Product Development.</a:t>
                      </a:r>
                    </a:p>
                    <a:p>
                      <a:pPr marL="0" indent="0">
                        <a:buFont typeface="Arial" charset="0"/>
                        <a:buNone/>
                      </a:pPr>
                      <a:r>
                        <a:rPr lang="en-US" sz="1400" kern="1200" baseline="0" dirty="0" smtClean="0">
                          <a:solidFill>
                            <a:schemeClr val="tx1">
                              <a:lumMod val="85000"/>
                              <a:lumOff val="15000"/>
                            </a:schemeClr>
                          </a:solidFill>
                          <a:latin typeface="+mn-lt"/>
                          <a:ea typeface="+mn-ea"/>
                          <a:cs typeface="+mn-cs"/>
                        </a:rPr>
                        <a:t>                       - Related Diversification.</a:t>
                      </a:r>
                    </a:p>
                  </a:txBody>
                  <a:tcPr/>
                </a:tc>
              </a:tr>
              <a:tr h="743584">
                <a:tc>
                  <a:txBody>
                    <a:bodyPr/>
                    <a:lstStyle/>
                    <a:p>
                      <a:pPr marL="0" indent="0">
                        <a:buFont typeface="Arial" charset="0"/>
                        <a:buNone/>
                      </a:pPr>
                      <a:r>
                        <a:rPr lang="en-US" sz="1400" kern="1200" dirty="0" smtClean="0">
                          <a:solidFill>
                            <a:schemeClr val="tx1">
                              <a:lumMod val="85000"/>
                              <a:lumOff val="15000"/>
                            </a:schemeClr>
                          </a:solidFill>
                          <a:latin typeface="+mn-lt"/>
                          <a:ea typeface="+mn-ea"/>
                          <a:cs typeface="+mn-cs"/>
                        </a:rPr>
                        <a:t>QSPM Strategies: - Acquire</a:t>
                      </a:r>
                      <a:r>
                        <a:rPr lang="en-US" sz="1400" kern="1200" baseline="0" dirty="0" smtClean="0">
                          <a:solidFill>
                            <a:schemeClr val="tx1">
                              <a:lumMod val="85000"/>
                              <a:lumOff val="15000"/>
                            </a:schemeClr>
                          </a:solidFill>
                          <a:latin typeface="+mn-lt"/>
                          <a:ea typeface="+mn-ea"/>
                          <a:cs typeface="+mn-cs"/>
                        </a:rPr>
                        <a:t> component manufacturer.</a:t>
                      </a:r>
                    </a:p>
                    <a:p>
                      <a:pPr marL="0" indent="0">
                        <a:buFont typeface="Arial" charset="0"/>
                        <a:buNone/>
                      </a:pPr>
                      <a:r>
                        <a:rPr lang="en-US" sz="1400" kern="1200" baseline="0" dirty="0" smtClean="0">
                          <a:solidFill>
                            <a:schemeClr val="tx1">
                              <a:lumMod val="85000"/>
                              <a:lumOff val="15000"/>
                            </a:schemeClr>
                          </a:solidFill>
                          <a:latin typeface="+mn-lt"/>
                          <a:ea typeface="+mn-ea"/>
                          <a:cs typeface="+mn-cs"/>
                        </a:rPr>
                        <a:t>                          - Invest more in R&amp;D </a:t>
                      </a:r>
                    </a:p>
                    <a:p>
                      <a:pPr marL="0" indent="0">
                        <a:buFont typeface="Arial" charset="0"/>
                        <a:buNone/>
                      </a:pPr>
                      <a:r>
                        <a:rPr lang="en-US" sz="1400" kern="1200" baseline="0" dirty="0" smtClean="0">
                          <a:solidFill>
                            <a:schemeClr val="tx1">
                              <a:lumMod val="85000"/>
                              <a:lumOff val="15000"/>
                            </a:schemeClr>
                          </a:solidFill>
                          <a:latin typeface="+mn-lt"/>
                          <a:ea typeface="+mn-ea"/>
                          <a:cs typeface="+mn-cs"/>
                        </a:rPr>
                        <a:t>                          - Invest more in marketing.</a:t>
                      </a:r>
                      <a:endParaRPr lang="en-US" sz="1400" kern="1200" dirty="0">
                        <a:solidFill>
                          <a:schemeClr val="tx1">
                            <a:lumMod val="85000"/>
                            <a:lumOff val="15000"/>
                          </a:schemeClr>
                        </a:solidFill>
                        <a:latin typeface="+mn-lt"/>
                        <a:ea typeface="+mn-ea"/>
                        <a:cs typeface="+mn-cs"/>
                      </a:endParaRPr>
                    </a:p>
                  </a:txBody>
                  <a:tcPr/>
                </a:tc>
                <a:tc>
                  <a:txBody>
                    <a:bodyPr/>
                    <a:lstStyle/>
                    <a:p>
                      <a:pPr marL="0" indent="0">
                        <a:buFont typeface="Arial" charset="0"/>
                        <a:buNone/>
                      </a:pPr>
                      <a:endParaRPr lang="en-US" sz="1400" kern="1200" dirty="0">
                        <a:solidFill>
                          <a:schemeClr val="tx1">
                            <a:lumMod val="85000"/>
                            <a:lumOff val="15000"/>
                          </a:schemeClr>
                        </a:solidFill>
                        <a:latin typeface="+mn-lt"/>
                        <a:ea typeface="+mn-ea"/>
                        <a:cs typeface="+mn-cs"/>
                      </a:endParaRPr>
                    </a:p>
                  </a:txBody>
                  <a:tcPr/>
                </a:tc>
                <a:tc>
                  <a:txBody>
                    <a:bodyPr/>
                    <a:lstStyle/>
                    <a:p>
                      <a:pPr marL="0" indent="0">
                        <a:buFont typeface="Arial" charset="0"/>
                        <a:buNone/>
                      </a:pPr>
                      <a:r>
                        <a:rPr lang="en-US" sz="1400" kern="1200" dirty="0" smtClean="0">
                          <a:solidFill>
                            <a:schemeClr val="tx1">
                              <a:lumMod val="85000"/>
                              <a:lumOff val="15000"/>
                            </a:schemeClr>
                          </a:solidFill>
                          <a:latin typeface="+mn-lt"/>
                          <a:ea typeface="+mn-ea"/>
                          <a:cs typeface="+mn-cs"/>
                        </a:rPr>
                        <a:t>QSPM Strategies: - Differentiation into tablet industry.</a:t>
                      </a:r>
                      <a:endParaRPr lang="en-US" sz="1400" kern="1200" baseline="0" dirty="0" smtClean="0">
                        <a:solidFill>
                          <a:schemeClr val="tx1">
                            <a:lumMod val="85000"/>
                            <a:lumOff val="15000"/>
                          </a:schemeClr>
                        </a:solidFill>
                        <a:latin typeface="+mn-lt"/>
                        <a:ea typeface="+mn-ea"/>
                        <a:cs typeface="+mn-cs"/>
                      </a:endParaRPr>
                    </a:p>
                    <a:p>
                      <a:pPr marL="0" indent="0">
                        <a:buFont typeface="Arial" charset="0"/>
                        <a:buNone/>
                      </a:pPr>
                      <a:r>
                        <a:rPr lang="en-US" sz="1400" kern="1200" baseline="0" dirty="0" smtClean="0">
                          <a:solidFill>
                            <a:schemeClr val="tx1">
                              <a:lumMod val="85000"/>
                              <a:lumOff val="15000"/>
                            </a:schemeClr>
                          </a:solidFill>
                          <a:latin typeface="+mn-lt"/>
                          <a:ea typeface="+mn-ea"/>
                          <a:cs typeface="+mn-cs"/>
                        </a:rPr>
                        <a:t>                          - Conservative expenditure.</a:t>
                      </a:r>
                    </a:p>
                    <a:p>
                      <a:pPr marL="0" indent="0">
                        <a:buFont typeface="Arial" charset="0"/>
                        <a:buNone/>
                      </a:pPr>
                      <a:r>
                        <a:rPr lang="en-US" sz="1400" kern="1200" baseline="0" dirty="0" smtClean="0">
                          <a:solidFill>
                            <a:schemeClr val="tx1">
                              <a:lumMod val="85000"/>
                              <a:lumOff val="15000"/>
                            </a:schemeClr>
                          </a:solidFill>
                          <a:latin typeface="+mn-lt"/>
                          <a:ea typeface="+mn-ea"/>
                          <a:cs typeface="+mn-cs"/>
                        </a:rPr>
                        <a:t>                          </a:t>
                      </a:r>
                      <a:endParaRPr lang="en-US" sz="1400" kern="1200" dirty="0" smtClean="0">
                        <a:solidFill>
                          <a:schemeClr val="tx1">
                            <a:lumMod val="85000"/>
                            <a:lumOff val="15000"/>
                          </a:schemeClr>
                        </a:solidFill>
                        <a:latin typeface="+mn-lt"/>
                        <a:ea typeface="+mn-ea"/>
                        <a:cs typeface="+mn-cs"/>
                      </a:endParaRPr>
                    </a:p>
                  </a:txBody>
                  <a:tcPr/>
                </a:tc>
              </a:tr>
            </a:tbl>
          </a:graphicData>
        </a:graphic>
      </p:graphicFrame>
      <p:cxnSp>
        <p:nvCxnSpPr>
          <p:cNvPr id="11" name="Straight Arrow Connector 10"/>
          <p:cNvCxnSpPr/>
          <p:nvPr/>
        </p:nvCxnSpPr>
        <p:spPr>
          <a:xfrm>
            <a:off x="5808133" y="1557867"/>
            <a:ext cx="457200" cy="0"/>
          </a:xfrm>
          <a:prstGeom prst="straightConnector1">
            <a:avLst/>
          </a:prstGeom>
          <a:ln w="762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2238068"/>
      </p:ext>
    </p:extLst>
  </p:cSld>
  <p:clrMapOvr>
    <a:masterClrMapping/>
  </p:clrMapOvr>
  <mc:AlternateContent xmlns:mc="http://schemas.openxmlformats.org/markup-compatibility/2006">
    <mc:Choice xmlns:p14="http://schemas.microsoft.com/office/powerpoint/2010/main" Requires="p14">
      <p:transition spd="slow" p14:dur="1500" advClick="0" advTm="45000">
        <p:push dir="u"/>
      </p:transition>
    </mc:Choice>
    <mc:Fallback>
      <p:transition spd="slow" advClick="0" advTm="45000">
        <p:push dir="u"/>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4" name="Picture 4" descr="mage result for dell technologies logo vector"/>
          <p:cNvPicPr>
            <a:picLocks noChangeAspect="1" noChangeArrowheads="1"/>
          </p:cNvPicPr>
          <p:nvPr/>
        </p:nvPicPr>
        <p:blipFill>
          <a:blip r:embed="rId2">
            <a:biLevel thresh="25000"/>
            <a:extLst>
              <a:ext uri="{BEBA8EAE-BF5A-486C-A8C5-ECC9F3942E4B}">
                <a14:imgProps xmlns:a14="http://schemas.microsoft.com/office/drawing/2010/main">
                  <a14:imgLayer r:embed="rId3">
                    <a14:imgEffect>
                      <a14:backgroundRemoval t="0" b="100000" l="0" r="100000">
                        <a14:foregroundMark x1="38672" y1="49414" x2="38672" y2="49414"/>
                        <a14:foregroundMark x1="80273" y1="55273" x2="80273" y2="55273"/>
                      </a14:backgroundRemoval>
                    </a14:imgEffect>
                  </a14:imgLayer>
                </a14:imgProps>
              </a:ext>
              <a:ext uri="{28A0092B-C50C-407E-A947-70E740481C1C}">
                <a14:useLocalDpi xmlns:a14="http://schemas.microsoft.com/office/drawing/2010/main" val="0"/>
              </a:ext>
            </a:extLst>
          </a:blip>
          <a:srcRect/>
          <a:stretch>
            <a:fillRect/>
          </a:stretch>
        </p:blipFill>
        <p:spPr bwMode="auto">
          <a:xfrm>
            <a:off x="529772" y="1540933"/>
            <a:ext cx="3309257" cy="3309257"/>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p:cNvCxnSpPr/>
          <p:nvPr/>
        </p:nvCxnSpPr>
        <p:spPr>
          <a:xfrm flipH="1">
            <a:off x="4792133" y="1168400"/>
            <a:ext cx="1" cy="4334933"/>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394475" y="2366370"/>
            <a:ext cx="5994400" cy="1938992"/>
          </a:xfrm>
          <a:prstGeom prst="rect">
            <a:avLst/>
          </a:prstGeom>
          <a:noFill/>
        </p:spPr>
        <p:txBody>
          <a:bodyPr vert="horz" wrap="square" rtlCol="0">
            <a:spAutoFit/>
          </a:bodyPr>
          <a:lstStyle/>
          <a:p>
            <a:r>
              <a:rPr lang="en-US" sz="2400" b="1" dirty="0" smtClean="0">
                <a:solidFill>
                  <a:schemeClr val="bg1"/>
                </a:solidFill>
                <a:latin typeface="Bangla Sangam MN" charset="0"/>
                <a:ea typeface="Bangla Sangam MN" charset="0"/>
                <a:cs typeface="Bangla Sangam MN" charset="0"/>
              </a:rPr>
              <a:t>Thank you.</a:t>
            </a:r>
          </a:p>
          <a:p>
            <a:endParaRPr lang="en-US" sz="2400" b="1" dirty="0">
              <a:solidFill>
                <a:schemeClr val="bg1"/>
              </a:solidFill>
              <a:latin typeface="Bangla Sangam MN" charset="0"/>
              <a:ea typeface="Bangla Sangam MN" charset="0"/>
              <a:cs typeface="Bangla Sangam MN" charset="0"/>
            </a:endParaRPr>
          </a:p>
          <a:p>
            <a:r>
              <a:rPr lang="en-US" sz="2400" b="1" dirty="0" smtClean="0">
                <a:solidFill>
                  <a:schemeClr val="bg1"/>
                </a:solidFill>
                <a:latin typeface="Bangla Sangam MN" charset="0"/>
                <a:ea typeface="Bangla Sangam MN" charset="0"/>
                <a:cs typeface="Bangla Sangam MN" charset="0"/>
              </a:rPr>
              <a:t>Please see report for full references.</a:t>
            </a:r>
          </a:p>
          <a:p>
            <a:endParaRPr lang="en-US" sz="2400" b="1" dirty="0">
              <a:solidFill>
                <a:schemeClr val="bg1"/>
              </a:solidFill>
              <a:latin typeface="Bangla Sangam MN" charset="0"/>
              <a:ea typeface="Bangla Sangam MN" charset="0"/>
              <a:cs typeface="Bangla Sangam MN" charset="0"/>
            </a:endParaRPr>
          </a:p>
          <a:p>
            <a:r>
              <a:rPr lang="en-US" sz="2400" b="1" dirty="0" smtClean="0">
                <a:solidFill>
                  <a:schemeClr val="bg1"/>
                </a:solidFill>
                <a:latin typeface="Bangla Sangam MN" charset="0"/>
                <a:ea typeface="Bangla Sangam MN" charset="0"/>
                <a:cs typeface="Bangla Sangam MN" charset="0"/>
              </a:rPr>
              <a:t>Do you have any further questions?</a:t>
            </a:r>
            <a:endParaRPr lang="en-US" sz="2400" b="1" dirty="0">
              <a:solidFill>
                <a:schemeClr val="bg1"/>
              </a:solidFill>
              <a:latin typeface="Bangla Sangam MN" charset="0"/>
              <a:ea typeface="Bangla Sangam MN" charset="0"/>
              <a:cs typeface="Bangla Sangam MN" charset="0"/>
            </a:endParaRPr>
          </a:p>
        </p:txBody>
      </p:sp>
    </p:spTree>
    <p:extLst>
      <p:ext uri="{BB962C8B-B14F-4D97-AF65-F5344CB8AC3E}">
        <p14:creationId xmlns:p14="http://schemas.microsoft.com/office/powerpoint/2010/main" val="435635231"/>
      </p:ext>
    </p:extLst>
  </p:cSld>
  <p:clrMapOvr>
    <a:masterClrMapping/>
  </p:clrMapOvr>
  <mc:AlternateContent xmlns:mc="http://schemas.openxmlformats.org/markup-compatibility/2006">
    <mc:Choice xmlns:p14="http://schemas.microsoft.com/office/powerpoint/2010/main" Requires="p14">
      <p:transition p14:dur="0" advClick="0"/>
    </mc:Choice>
    <mc:Fallback>
      <p:transition advClick="0"/>
    </mc:Fallback>
  </mc:AlternateContent>
  <p:timing>
    <p:tnLst>
      <p:par>
        <p:cTn id="1" dur="indefinite" restart="never" nodeType="tmRoot"/>
      </p:par>
    </p:tnLst>
  </p:timing>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6989</TotalTime>
  <Words>1472</Words>
  <Application>Microsoft Macintosh PowerPoint</Application>
  <PresentationFormat>Widescreen</PresentationFormat>
  <Paragraphs>135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Bangla Sangam MN</vt:lpstr>
      <vt:lpstr>Calibri</vt:lpstr>
      <vt:lpstr>Gill Sans MT</vt:lpstr>
      <vt:lpstr>Mangal</vt:lpstr>
      <vt:lpstr>Arial</vt:lpstr>
      <vt:lpstr>Parcel</vt:lpstr>
      <vt:lpstr>Strategy formulation framework</vt:lpstr>
      <vt:lpstr>             Strategy formulation framework</vt:lpstr>
      <vt:lpstr>             Company overview.</vt:lpstr>
      <vt:lpstr>PowerPoint Presentation</vt:lpstr>
      <vt:lpstr>           Input stage.            CPM.</vt:lpstr>
      <vt:lpstr>             Matching STAGE.            Key SWOT Strategies.</vt:lpstr>
      <vt:lpstr>             Matching stage.            Matrix Overview.</vt:lpstr>
      <vt:lpstr>             Decision stage.            QSPM Overview.</vt:lpstr>
      <vt:lpstr>             Implementation.</vt:lpstr>
      <vt:lpstr>             Strategy update &amp; comparison.</vt:lpstr>
      <vt:lpstr>PowerPoint Presentation</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Oliver Atkin [Student-BUS]</dc:creator>
  <cp:lastModifiedBy>Oliver Atkin [Student-BUS]</cp:lastModifiedBy>
  <cp:revision>40</cp:revision>
  <dcterms:created xsi:type="dcterms:W3CDTF">2019-03-07T15:07:24Z</dcterms:created>
  <dcterms:modified xsi:type="dcterms:W3CDTF">2019-03-25T11:03:26Z</dcterms:modified>
</cp:coreProperties>
</file>