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1" r:id="rId9"/>
    <p:sldId id="262" r:id="rId10"/>
    <p:sldId id="263" r:id="rId11"/>
    <p:sldId id="264" r:id="rId12"/>
    <p:sldId id="265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46" d="100"/>
          <a:sy n="146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2029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46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23B59"/>
          </a:solidFill>
          <a:ln w="12700">
            <a:solidFill>
              <a:srgbClr val="023B5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4572000" y="2743200"/>
            <a:ext cx="4572000" cy="2400300"/>
          </a:xfrm>
          <a:prstGeom prst="rect">
            <a:avLst/>
          </a:prstGeom>
          <a:solidFill>
            <a:srgbClr val="004F9F">
              <a:alpha val="35000"/>
            </a:srgbClr>
          </a:solidFill>
          <a:ln w="12700">
            <a:solidFill>
              <a:srgbClr val="004F9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0" y="5033772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201168"/>
            <a:ext cx="2286000" cy="76809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20040" y="1051560"/>
            <a:ext cx="8503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5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DRAFT WORKSHOP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320040" y="1417320"/>
            <a:ext cx="8503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to Public Health</a:t>
            </a:r>
            <a:endParaRPr lang="en-US" sz="4400" dirty="0"/>
          </a:p>
        </p:txBody>
      </p:sp>
      <p:sp>
        <p:nvSpPr>
          <p:cNvPr id="10" name="Text 7"/>
          <p:cNvSpPr/>
          <p:nvPr/>
        </p:nvSpPr>
        <p:spPr>
          <a:xfrm>
            <a:off x="320040" y="2542032"/>
            <a:ext cx="8503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 on a health Issue – Component 2</a:t>
            </a:r>
            <a:endParaRPr lang="en-US" sz="2000" dirty="0"/>
          </a:p>
        </p:txBody>
      </p:sp>
      <p:sp>
        <p:nvSpPr>
          <p:cNvPr id="11" name="Shape 8"/>
          <p:cNvSpPr/>
          <p:nvPr/>
        </p:nvSpPr>
        <p:spPr>
          <a:xfrm>
            <a:off x="320040" y="3017520"/>
            <a:ext cx="5029200" cy="0"/>
          </a:xfrm>
          <a:prstGeom prst="line">
            <a:avLst/>
          </a:prstGeom>
          <a:noFill/>
          <a:ln w="1905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320040" y="3127248"/>
            <a:ext cx="8503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Formative Session – Verbal Feedback Only  |  Not Graded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320040" y="3456432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[Term 2  |  Week 9  |  W/B 6</a:t>
            </a:r>
            <a:r>
              <a:rPr lang="en-US" sz="1200" baseline="300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</a:t>
            </a:r>
            <a:r>
              <a:rPr lang="en-US" sz="12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July 2026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320040" y="4251960"/>
            <a:ext cx="6400800" cy="512064"/>
          </a:xfrm>
          <a:prstGeom prst="rect">
            <a:avLst/>
          </a:prstGeom>
          <a:solidFill>
            <a:srgbClr val="00467C">
              <a:alpha val="60000"/>
            </a:srgbClr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411480" y="4297680"/>
            <a:ext cx="62179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r>
              <a:rPr lang="en-US" sz="10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 Lead: G Weaver</a:t>
            </a:r>
            <a:endParaRPr lang="en-US" sz="1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983480"/>
            <a:ext cx="9144000" cy="160020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109728"/>
            <a:ext cx="1920240" cy="6400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6032" y="841248"/>
            <a:ext cx="8595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This Session?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256032" y="1719072"/>
            <a:ext cx="4041648" cy="2761488"/>
          </a:xfrm>
          <a:prstGeom prst="rect">
            <a:avLst/>
          </a:prstGeom>
          <a:solidFill>
            <a:srgbClr val="E4EBF0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256032" y="1719072"/>
            <a:ext cx="4041648" cy="36576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6"/>
          <p:cNvSpPr/>
          <p:nvPr/>
        </p:nvSpPr>
        <p:spPr>
          <a:xfrm>
            <a:off x="256032" y="1719072"/>
            <a:ext cx="4041648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256032" y="1783080"/>
            <a:ext cx="404164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IS…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365760" y="2267712"/>
            <a:ext cx="146304" cy="146304"/>
          </a:xfrm>
          <a:prstGeom prst="ellipse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585216" y="2212848"/>
            <a:ext cx="3566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formative (not graded) draft session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585216" y="2468880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chance to share progress and get feedback before it counts.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365760" y="2926080"/>
            <a:ext cx="146304" cy="146304"/>
          </a:xfrm>
          <a:prstGeom prst="ellipse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585216" y="2871216"/>
            <a:ext cx="3566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verbal feedback session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585216" y="3127248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tutor will speak with you directly — no written marks.</a:t>
            </a:r>
            <a:endParaRPr lang="en-US" sz="1000" dirty="0"/>
          </a:p>
        </p:txBody>
      </p:sp>
      <p:sp>
        <p:nvSpPr>
          <p:cNvPr id="17" name="Shape 14"/>
          <p:cNvSpPr/>
          <p:nvPr/>
        </p:nvSpPr>
        <p:spPr>
          <a:xfrm>
            <a:off x="365760" y="3584448"/>
            <a:ext cx="146304" cy="146304"/>
          </a:xfrm>
          <a:prstGeom prst="ellipse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5"/>
          <p:cNvSpPr/>
          <p:nvPr/>
        </p:nvSpPr>
        <p:spPr>
          <a:xfrm>
            <a:off x="585216" y="3529584"/>
            <a:ext cx="3566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peer learning opportunity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585216" y="3785616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You'll also hear from classmates — use it.</a:t>
            </a:r>
            <a:endParaRPr lang="en-US" sz="1000" dirty="0"/>
          </a:p>
        </p:txBody>
      </p:sp>
      <p:sp>
        <p:nvSpPr>
          <p:cNvPr id="20" name="Shape 17"/>
          <p:cNvSpPr/>
          <p:nvPr/>
        </p:nvSpPr>
        <p:spPr>
          <a:xfrm>
            <a:off x="365760" y="4242816"/>
            <a:ext cx="146304" cy="146304"/>
          </a:xfrm>
          <a:prstGeom prst="ellipse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8"/>
          <p:cNvSpPr/>
          <p:nvPr/>
        </p:nvSpPr>
        <p:spPr>
          <a:xfrm>
            <a:off x="585216" y="4187952"/>
            <a:ext cx="3566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Compulsory</a:t>
            </a:r>
            <a:endParaRPr lang="en-US" sz="1100" dirty="0"/>
          </a:p>
        </p:txBody>
      </p:sp>
      <p:sp>
        <p:nvSpPr>
          <p:cNvPr id="22" name="Text 19"/>
          <p:cNvSpPr/>
          <p:nvPr/>
        </p:nvSpPr>
        <p:spPr>
          <a:xfrm>
            <a:off x="585216" y="4443984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Attendance and draft submission are both required.</a:t>
            </a:r>
            <a:endParaRPr lang="en-US" sz="1000" dirty="0"/>
          </a:p>
        </p:txBody>
      </p:sp>
      <p:sp>
        <p:nvSpPr>
          <p:cNvPr id="23" name="Shape 20"/>
          <p:cNvSpPr/>
          <p:nvPr/>
        </p:nvSpPr>
        <p:spPr>
          <a:xfrm>
            <a:off x="4645152" y="1719072"/>
            <a:ext cx="4242816" cy="2761488"/>
          </a:xfrm>
          <a:prstGeom prst="rect">
            <a:avLst/>
          </a:prstGeom>
          <a:solidFill>
            <a:srgbClr val="E4EBF0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Shape 21"/>
          <p:cNvSpPr/>
          <p:nvPr/>
        </p:nvSpPr>
        <p:spPr>
          <a:xfrm>
            <a:off x="4645152" y="1719072"/>
            <a:ext cx="4242816" cy="365760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Shape 22"/>
          <p:cNvSpPr/>
          <p:nvPr/>
        </p:nvSpPr>
        <p:spPr>
          <a:xfrm>
            <a:off x="4645152" y="1719072"/>
            <a:ext cx="4242816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3"/>
          <p:cNvSpPr/>
          <p:nvPr/>
        </p:nvSpPr>
        <p:spPr>
          <a:xfrm>
            <a:off x="4645152" y="1783080"/>
            <a:ext cx="42428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NOT…</a:t>
            </a:r>
            <a:endParaRPr lang="en-US" sz="1400" dirty="0"/>
          </a:p>
        </p:txBody>
      </p:sp>
      <p:sp>
        <p:nvSpPr>
          <p:cNvPr id="27" name="Shape 24"/>
          <p:cNvSpPr/>
          <p:nvPr/>
        </p:nvSpPr>
        <p:spPr>
          <a:xfrm>
            <a:off x="4754880" y="2267712"/>
            <a:ext cx="146304" cy="146304"/>
          </a:xfrm>
          <a:prstGeom prst="ellipse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5"/>
          <p:cNvSpPr/>
          <p:nvPr/>
        </p:nvSpPr>
        <p:spPr>
          <a:xfrm>
            <a:off x="4974336" y="2212848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Graded or marked</a:t>
            </a:r>
            <a:endParaRPr lang="en-US" sz="1100" dirty="0"/>
          </a:p>
        </p:txBody>
      </p:sp>
      <p:sp>
        <p:nvSpPr>
          <p:cNvPr id="29" name="Text 26"/>
          <p:cNvSpPr/>
          <p:nvPr/>
        </p:nvSpPr>
        <p:spPr>
          <a:xfrm>
            <a:off x="4974336" y="2468880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Nothing here counts toward your final grade.</a:t>
            </a:r>
            <a:endParaRPr lang="en-US" sz="1000" dirty="0"/>
          </a:p>
        </p:txBody>
      </p:sp>
      <p:sp>
        <p:nvSpPr>
          <p:cNvPr id="30" name="Shape 27"/>
          <p:cNvSpPr/>
          <p:nvPr/>
        </p:nvSpPr>
        <p:spPr>
          <a:xfrm>
            <a:off x="4754880" y="2926080"/>
            <a:ext cx="146304" cy="146304"/>
          </a:xfrm>
          <a:prstGeom prst="ellipse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8"/>
          <p:cNvSpPr/>
          <p:nvPr/>
        </p:nvSpPr>
        <p:spPr>
          <a:xfrm>
            <a:off x="4974336" y="2871216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chance for written feedback</a:t>
            </a:r>
            <a:endParaRPr lang="en-US" sz="1100" dirty="0"/>
          </a:p>
        </p:txBody>
      </p:sp>
      <p:sp>
        <p:nvSpPr>
          <p:cNvPr id="32" name="Text 29"/>
          <p:cNvSpPr/>
          <p:nvPr/>
        </p:nvSpPr>
        <p:spPr>
          <a:xfrm>
            <a:off x="4974336" y="3127248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Tutors will not write on or annotate your draft.</a:t>
            </a:r>
            <a:endParaRPr lang="en-US" sz="1000" dirty="0"/>
          </a:p>
        </p:txBody>
      </p:sp>
      <p:sp>
        <p:nvSpPr>
          <p:cNvPr id="33" name="Shape 30"/>
          <p:cNvSpPr/>
          <p:nvPr/>
        </p:nvSpPr>
        <p:spPr>
          <a:xfrm>
            <a:off x="4754880" y="3584448"/>
            <a:ext cx="146304" cy="146304"/>
          </a:xfrm>
          <a:prstGeom prst="ellipse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1"/>
          <p:cNvSpPr/>
          <p:nvPr/>
        </p:nvSpPr>
        <p:spPr>
          <a:xfrm>
            <a:off x="4974336" y="3529584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Optional</a:t>
            </a:r>
            <a:endParaRPr lang="en-US" sz="1100" dirty="0"/>
          </a:p>
        </p:txBody>
      </p:sp>
      <p:sp>
        <p:nvSpPr>
          <p:cNvPr id="35" name="Text 32"/>
          <p:cNvSpPr/>
          <p:nvPr/>
        </p:nvSpPr>
        <p:spPr>
          <a:xfrm>
            <a:off x="4974336" y="3785616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Submitting a draft and attending is compulsory for all students.</a:t>
            </a:r>
            <a:endParaRPr lang="en-US" sz="1000" dirty="0"/>
          </a:p>
        </p:txBody>
      </p:sp>
      <p:sp>
        <p:nvSpPr>
          <p:cNvPr id="36" name="Shape 33"/>
          <p:cNvSpPr/>
          <p:nvPr/>
        </p:nvSpPr>
        <p:spPr>
          <a:xfrm>
            <a:off x="4754880" y="4242816"/>
            <a:ext cx="146304" cy="146304"/>
          </a:xfrm>
          <a:prstGeom prst="ellipse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7" name="Text 34"/>
          <p:cNvSpPr/>
          <p:nvPr/>
        </p:nvSpPr>
        <p:spPr>
          <a:xfrm>
            <a:off x="4974336" y="4187952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final submission</a:t>
            </a:r>
            <a:endParaRPr lang="en-US" sz="1100" dirty="0"/>
          </a:p>
        </p:txBody>
      </p:sp>
      <p:sp>
        <p:nvSpPr>
          <p:cNvPr id="38" name="Text 35"/>
          <p:cNvSpPr/>
          <p:nvPr/>
        </p:nvSpPr>
        <p:spPr>
          <a:xfrm>
            <a:off x="4974336" y="4443984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actual submission is in Week 6 — this is practice.</a:t>
            </a:r>
            <a:endParaRPr lang="en-US" sz="1000" dirty="0"/>
          </a:p>
        </p:txBody>
      </p:sp>
      <p:sp>
        <p:nvSpPr>
          <p:cNvPr id="39" name="Shape 36"/>
          <p:cNvSpPr/>
          <p:nvPr/>
        </p:nvSpPr>
        <p:spPr>
          <a:xfrm>
            <a:off x="4352544" y="1719072"/>
            <a:ext cx="0" cy="3127248"/>
          </a:xfrm>
          <a:prstGeom prst="line">
            <a:avLst/>
          </a:prstGeom>
          <a:noFill/>
          <a:ln w="12700">
            <a:solidFill>
              <a:srgbClr val="BBCCD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046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23B59"/>
          </a:solidFill>
          <a:ln w="12700">
            <a:solidFill>
              <a:srgbClr val="023B5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4572000" y="2743200"/>
            <a:ext cx="4572000" cy="2400300"/>
          </a:xfrm>
          <a:prstGeom prst="rect">
            <a:avLst/>
          </a:prstGeom>
          <a:solidFill>
            <a:srgbClr val="004F9F">
              <a:alpha val="35000"/>
            </a:srgbClr>
          </a:solidFill>
          <a:ln w="12700">
            <a:solidFill>
              <a:srgbClr val="004F9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0" y="5033772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201168"/>
            <a:ext cx="2286000" cy="76809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320040" y="4828032"/>
            <a:ext cx="3657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www.uwtsd.ac.uk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320040" y="1005840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Workshop Objectives</a:t>
            </a:r>
            <a:endParaRPr lang="en-US" sz="3200" dirty="0"/>
          </a:p>
        </p:txBody>
      </p:sp>
      <p:sp>
        <p:nvSpPr>
          <p:cNvPr id="9" name="Text 6"/>
          <p:cNvSpPr/>
          <p:nvPr/>
        </p:nvSpPr>
        <p:spPr>
          <a:xfrm>
            <a:off x="320040" y="1536192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the end of this session, you will be able to: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320040" y="1874520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320040" y="1874520"/>
            <a:ext cx="621792" cy="54864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320040" y="1874520"/>
            <a:ext cx="6217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1042416" y="2020824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the progress of your draft Report on a health Issue with your tutor and peers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320040" y="2496312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2"/>
          <p:cNvSpPr/>
          <p:nvPr/>
        </p:nvSpPr>
        <p:spPr>
          <a:xfrm>
            <a:off x="320040" y="2496312"/>
            <a:ext cx="621792" cy="54864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3"/>
          <p:cNvSpPr/>
          <p:nvPr/>
        </p:nvSpPr>
        <p:spPr>
          <a:xfrm>
            <a:off x="320040" y="2496312"/>
            <a:ext cx="6217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1042416" y="2642616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Demonstrate your understanding of the assignment brief and what is required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320040" y="3118104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6"/>
          <p:cNvSpPr/>
          <p:nvPr/>
        </p:nvSpPr>
        <p:spPr>
          <a:xfrm>
            <a:off x="320040" y="3118104"/>
            <a:ext cx="621792" cy="54864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7"/>
          <p:cNvSpPr/>
          <p:nvPr/>
        </p:nvSpPr>
        <p:spPr>
          <a:xfrm>
            <a:off x="320040" y="3118104"/>
            <a:ext cx="6217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300" dirty="0"/>
          </a:p>
        </p:txBody>
      </p:sp>
      <p:sp>
        <p:nvSpPr>
          <p:cNvPr id="21" name="Text 18"/>
          <p:cNvSpPr/>
          <p:nvPr/>
        </p:nvSpPr>
        <p:spPr>
          <a:xfrm>
            <a:off x="1042416" y="3264408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Receive formative verbal feedback on your draft from your tutor</a:t>
            </a:r>
            <a:endParaRPr lang="en-US" sz="1200" dirty="0"/>
          </a:p>
        </p:txBody>
      </p:sp>
      <p:sp>
        <p:nvSpPr>
          <p:cNvPr id="22" name="Shape 19"/>
          <p:cNvSpPr/>
          <p:nvPr/>
        </p:nvSpPr>
        <p:spPr>
          <a:xfrm>
            <a:off x="320040" y="3739896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Shape 20"/>
          <p:cNvSpPr/>
          <p:nvPr/>
        </p:nvSpPr>
        <p:spPr>
          <a:xfrm>
            <a:off x="320040" y="3739896"/>
            <a:ext cx="621792" cy="54864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1"/>
          <p:cNvSpPr/>
          <p:nvPr/>
        </p:nvSpPr>
        <p:spPr>
          <a:xfrm>
            <a:off x="320040" y="3739896"/>
            <a:ext cx="6217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300" dirty="0"/>
          </a:p>
        </p:txBody>
      </p:sp>
      <p:sp>
        <p:nvSpPr>
          <p:cNvPr id="25" name="Text 22"/>
          <p:cNvSpPr/>
          <p:nvPr/>
        </p:nvSpPr>
        <p:spPr>
          <a:xfrm>
            <a:off x="1042416" y="3886200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 at least two specific actions to improve your work before final submission</a:t>
            </a:r>
            <a:endParaRPr lang="en-US" sz="1200" dirty="0"/>
          </a:p>
        </p:txBody>
      </p:sp>
      <p:sp>
        <p:nvSpPr>
          <p:cNvPr id="26" name="Shape 23"/>
          <p:cNvSpPr/>
          <p:nvPr/>
        </p:nvSpPr>
        <p:spPr>
          <a:xfrm>
            <a:off x="320040" y="4361688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Shape 24"/>
          <p:cNvSpPr/>
          <p:nvPr/>
        </p:nvSpPr>
        <p:spPr>
          <a:xfrm>
            <a:off x="320040" y="4361688"/>
            <a:ext cx="621792" cy="54864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5"/>
          <p:cNvSpPr/>
          <p:nvPr/>
        </p:nvSpPr>
        <p:spPr>
          <a:xfrm>
            <a:off x="320040" y="4361688"/>
            <a:ext cx="6217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300" dirty="0"/>
          </a:p>
        </p:txBody>
      </p:sp>
      <p:sp>
        <p:nvSpPr>
          <p:cNvPr id="29" name="Text 26"/>
          <p:cNvSpPr/>
          <p:nvPr/>
        </p:nvSpPr>
        <p:spPr>
          <a:xfrm>
            <a:off x="1042416" y="4507992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Submit your draft to the Moodle by the end of this session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983480"/>
            <a:ext cx="9144000" cy="160020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109728"/>
            <a:ext cx="1920240" cy="6400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56032" y="4818888"/>
            <a:ext cx="3657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0244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www.uwtsd.ac.uk</a:t>
            </a:r>
            <a:endParaRPr lang="en-US" sz="900" dirty="0"/>
          </a:p>
        </p:txBody>
      </p:sp>
      <p:sp>
        <p:nvSpPr>
          <p:cNvPr id="6" name="Text 3"/>
          <p:cNvSpPr/>
          <p:nvPr/>
        </p:nvSpPr>
        <p:spPr>
          <a:xfrm>
            <a:off x="256032" y="841248"/>
            <a:ext cx="8595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Assignment Brief Recap – Component [1/2]</a:t>
            </a:r>
            <a:endParaRPr lang="en-US" sz="2800" dirty="0"/>
          </a:p>
        </p:txBody>
      </p:sp>
      <p:sp>
        <p:nvSpPr>
          <p:cNvPr id="7" name="Text 4"/>
          <p:cNvSpPr/>
          <p:nvPr/>
        </p:nvSpPr>
        <p:spPr>
          <a:xfrm>
            <a:off x="256032" y="1389888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this slide to remind students of the key assignment details. Delete slide 4 or 5 depending on your assignment type.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256032" y="1664208"/>
            <a:ext cx="2606040" cy="292608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256032" y="1664208"/>
            <a:ext cx="2606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1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 ASSIGNMENT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256032" y="2048256"/>
            <a:ext cx="4187952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365760" y="2084832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Assignment Title</a:t>
            </a:r>
            <a:endParaRPr lang="en-US" sz="950" dirty="0"/>
          </a:p>
        </p:txBody>
      </p:sp>
      <p:sp>
        <p:nvSpPr>
          <p:cNvPr id="12" name="Text 9"/>
          <p:cNvSpPr/>
          <p:nvPr/>
        </p:nvSpPr>
        <p:spPr>
          <a:xfrm>
            <a:off x="365760" y="2304288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 on a Health Issue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4681728" y="2048256"/>
            <a:ext cx="4187952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1"/>
          <p:cNvSpPr/>
          <p:nvPr/>
        </p:nvSpPr>
        <p:spPr>
          <a:xfrm>
            <a:off x="4791456" y="2084832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Count</a:t>
            </a:r>
            <a:endParaRPr lang="en-US" sz="950" dirty="0"/>
          </a:p>
        </p:txBody>
      </p:sp>
      <p:sp>
        <p:nvSpPr>
          <p:cNvPr id="15" name="Text 12"/>
          <p:cNvSpPr/>
          <p:nvPr/>
        </p:nvSpPr>
        <p:spPr>
          <a:xfrm>
            <a:off x="4791456" y="2304288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[ 1,500 words  ±10%</a:t>
            </a:r>
            <a:endParaRPr lang="en-US" sz="1000" dirty="0"/>
          </a:p>
        </p:txBody>
      </p:sp>
      <p:sp>
        <p:nvSpPr>
          <p:cNvPr id="16" name="Shape 13"/>
          <p:cNvSpPr/>
          <p:nvPr/>
        </p:nvSpPr>
        <p:spPr>
          <a:xfrm>
            <a:off x="256032" y="2615184"/>
            <a:ext cx="4187952" cy="493776"/>
          </a:xfrm>
          <a:prstGeom prst="rect">
            <a:avLst/>
          </a:prstGeom>
          <a:solidFill>
            <a:srgbClr val="E4EBF0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365760" y="2651760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Component</a:t>
            </a:r>
            <a:endParaRPr lang="en-US" sz="950" dirty="0"/>
          </a:p>
        </p:txBody>
      </p:sp>
      <p:sp>
        <p:nvSpPr>
          <p:cNvPr id="18" name="Text 15"/>
          <p:cNvSpPr/>
          <p:nvPr/>
        </p:nvSpPr>
        <p:spPr>
          <a:xfrm>
            <a:off x="365760" y="2871216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Component 2</a:t>
            </a:r>
            <a:endParaRPr lang="en-US" sz="1000" dirty="0"/>
          </a:p>
        </p:txBody>
      </p:sp>
      <p:sp>
        <p:nvSpPr>
          <p:cNvPr id="19" name="Shape 16"/>
          <p:cNvSpPr/>
          <p:nvPr/>
        </p:nvSpPr>
        <p:spPr>
          <a:xfrm>
            <a:off x="4681728" y="2615184"/>
            <a:ext cx="4187952" cy="493776"/>
          </a:xfrm>
          <a:prstGeom prst="rect">
            <a:avLst/>
          </a:prstGeom>
          <a:solidFill>
            <a:srgbClr val="E4EBF0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7"/>
          <p:cNvSpPr/>
          <p:nvPr/>
        </p:nvSpPr>
        <p:spPr>
          <a:xfrm>
            <a:off x="4791456" y="2651760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Assignment Type</a:t>
            </a:r>
            <a:endParaRPr lang="en-US" sz="950" dirty="0"/>
          </a:p>
        </p:txBody>
      </p:sp>
      <p:sp>
        <p:nvSpPr>
          <p:cNvPr id="21" name="Text 18"/>
          <p:cNvSpPr/>
          <p:nvPr/>
        </p:nvSpPr>
        <p:spPr>
          <a:xfrm>
            <a:off x="4791456" y="2871216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</a:t>
            </a:r>
            <a:endParaRPr lang="en-US" sz="1000" dirty="0"/>
          </a:p>
        </p:txBody>
      </p:sp>
      <p:sp>
        <p:nvSpPr>
          <p:cNvPr id="22" name="Shape 19"/>
          <p:cNvSpPr/>
          <p:nvPr/>
        </p:nvSpPr>
        <p:spPr>
          <a:xfrm>
            <a:off x="256032" y="3182112"/>
            <a:ext cx="4187952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0"/>
          <p:cNvSpPr/>
          <p:nvPr/>
        </p:nvSpPr>
        <p:spPr>
          <a:xfrm>
            <a:off x="365760" y="3218688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Format</a:t>
            </a:r>
            <a:endParaRPr lang="en-US" sz="950" dirty="0"/>
          </a:p>
        </p:txBody>
      </p:sp>
      <p:sp>
        <p:nvSpPr>
          <p:cNvPr id="24" name="Text 21"/>
          <p:cNvSpPr/>
          <p:nvPr/>
        </p:nvSpPr>
        <p:spPr>
          <a:xfrm>
            <a:off x="365760" y="3438144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[Report </a:t>
            </a:r>
            <a:endParaRPr lang="en-US" sz="1000" dirty="0"/>
          </a:p>
        </p:txBody>
      </p:sp>
      <p:sp>
        <p:nvSpPr>
          <p:cNvPr id="25" name="Shape 22"/>
          <p:cNvSpPr/>
          <p:nvPr/>
        </p:nvSpPr>
        <p:spPr>
          <a:xfrm>
            <a:off x="4681728" y="3182112"/>
            <a:ext cx="4187952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3"/>
          <p:cNvSpPr/>
          <p:nvPr/>
        </p:nvSpPr>
        <p:spPr>
          <a:xfrm>
            <a:off x="4791456" y="3218688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Submission Deadline</a:t>
            </a:r>
            <a:endParaRPr lang="en-US" sz="950" dirty="0"/>
          </a:p>
        </p:txBody>
      </p:sp>
      <p:sp>
        <p:nvSpPr>
          <p:cNvPr id="27" name="Text 24"/>
          <p:cNvSpPr/>
          <p:nvPr/>
        </p:nvSpPr>
        <p:spPr>
          <a:xfrm>
            <a:off x="4791456" y="3438144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r>
              <a:rPr lang="en-US" sz="1000" baseline="30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</a:t>
            </a: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July 2026</a:t>
            </a:r>
            <a:endParaRPr lang="en-US" sz="1000" dirty="0"/>
          </a:p>
        </p:txBody>
      </p:sp>
      <p:sp>
        <p:nvSpPr>
          <p:cNvPr id="28" name="Shape 25"/>
          <p:cNvSpPr/>
          <p:nvPr/>
        </p:nvSpPr>
        <p:spPr>
          <a:xfrm>
            <a:off x="256032" y="3749040"/>
            <a:ext cx="4187952" cy="493776"/>
          </a:xfrm>
          <a:prstGeom prst="rect">
            <a:avLst/>
          </a:prstGeom>
          <a:solidFill>
            <a:srgbClr val="E4EBF0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6"/>
          <p:cNvSpPr/>
          <p:nvPr/>
        </p:nvSpPr>
        <p:spPr>
          <a:xfrm>
            <a:off x="365760" y="3785616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Draft Deadline</a:t>
            </a:r>
            <a:endParaRPr lang="en-US" sz="950" dirty="0"/>
          </a:p>
        </p:txBody>
      </p:sp>
      <p:sp>
        <p:nvSpPr>
          <p:cNvPr id="30" name="Text 27"/>
          <p:cNvSpPr/>
          <p:nvPr/>
        </p:nvSpPr>
        <p:spPr>
          <a:xfrm>
            <a:off x="365760" y="4005072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[week 9 W/B 6</a:t>
            </a:r>
            <a:r>
              <a:rPr lang="en-US" sz="1000" baseline="30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</a:t>
            </a: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July 2026</a:t>
            </a:r>
            <a:endParaRPr lang="en-US" sz="1000" dirty="0"/>
          </a:p>
        </p:txBody>
      </p:sp>
      <p:sp>
        <p:nvSpPr>
          <p:cNvPr id="31" name="Shape 28"/>
          <p:cNvSpPr/>
          <p:nvPr/>
        </p:nvSpPr>
        <p:spPr>
          <a:xfrm>
            <a:off x="4681728" y="3749040"/>
            <a:ext cx="4187952" cy="493776"/>
          </a:xfrm>
          <a:prstGeom prst="rect">
            <a:avLst/>
          </a:prstGeom>
          <a:solidFill>
            <a:srgbClr val="E4EBF0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29"/>
          <p:cNvSpPr/>
          <p:nvPr/>
        </p:nvSpPr>
        <p:spPr>
          <a:xfrm>
            <a:off x="4791456" y="3785616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Submission Method</a:t>
            </a:r>
            <a:endParaRPr lang="en-US" sz="950" dirty="0"/>
          </a:p>
        </p:txBody>
      </p:sp>
      <p:sp>
        <p:nvSpPr>
          <p:cNvPr id="33" name="Text 30"/>
          <p:cNvSpPr/>
          <p:nvPr/>
        </p:nvSpPr>
        <p:spPr>
          <a:xfrm>
            <a:off x="4791456" y="4005072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[e.g. Turnitin via Moodle — aim for &lt;30% similarity]</a:t>
            </a:r>
            <a:endParaRPr lang="en-US" sz="1000" dirty="0"/>
          </a:p>
        </p:txBody>
      </p:sp>
      <p:sp>
        <p:nvSpPr>
          <p:cNvPr id="34" name="Shape 31"/>
          <p:cNvSpPr/>
          <p:nvPr/>
        </p:nvSpPr>
        <p:spPr>
          <a:xfrm>
            <a:off x="256032" y="4315968"/>
            <a:ext cx="4187952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Text 32"/>
          <p:cNvSpPr/>
          <p:nvPr/>
        </p:nvSpPr>
        <p:spPr>
          <a:xfrm>
            <a:off x="365760" y="4352544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Referencing</a:t>
            </a:r>
            <a:endParaRPr lang="en-US" sz="950" dirty="0"/>
          </a:p>
        </p:txBody>
      </p:sp>
      <p:sp>
        <p:nvSpPr>
          <p:cNvPr id="36" name="Text 33"/>
          <p:cNvSpPr/>
          <p:nvPr/>
        </p:nvSpPr>
        <p:spPr>
          <a:xfrm>
            <a:off x="365760" y="4572000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Harvard – minimum 6 credible academic sources</a:t>
            </a:r>
            <a:endParaRPr lang="en-US" sz="1000" dirty="0"/>
          </a:p>
        </p:txBody>
      </p:sp>
      <p:sp>
        <p:nvSpPr>
          <p:cNvPr id="37" name="Shape 34"/>
          <p:cNvSpPr/>
          <p:nvPr/>
        </p:nvSpPr>
        <p:spPr>
          <a:xfrm>
            <a:off x="4681728" y="4315968"/>
            <a:ext cx="4187952" cy="49377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 35"/>
          <p:cNvSpPr/>
          <p:nvPr/>
        </p:nvSpPr>
        <p:spPr>
          <a:xfrm>
            <a:off x="4791456" y="4352544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Policy</a:t>
            </a:r>
            <a:endParaRPr lang="en-US" sz="950" dirty="0"/>
          </a:p>
        </p:txBody>
      </p:sp>
      <p:sp>
        <p:nvSpPr>
          <p:cNvPr id="39" name="Text 36"/>
          <p:cNvSpPr/>
          <p:nvPr/>
        </p:nvSpPr>
        <p:spPr>
          <a:xfrm>
            <a:off x="4791456" y="4572000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Proofreading only. Not for research, writing or structure.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983480"/>
            <a:ext cx="9144000" cy="160020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109728"/>
            <a:ext cx="1920240" cy="6400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6032" y="841248"/>
            <a:ext cx="8595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You Should Have by Now (Modified as per your module)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256032" y="1389888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 Lead: adapt this checklist to reflect your specific assignment structure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256032" y="1719072"/>
            <a:ext cx="4041648" cy="329184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6"/>
          <p:cNvSpPr/>
          <p:nvPr/>
        </p:nvSpPr>
        <p:spPr>
          <a:xfrm>
            <a:off x="256032" y="1719072"/>
            <a:ext cx="4041648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256032" y="1783080"/>
            <a:ext cx="40416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4645152" y="1719072"/>
            <a:ext cx="4242816" cy="329184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9"/>
          <p:cNvSpPr/>
          <p:nvPr/>
        </p:nvSpPr>
        <p:spPr>
          <a:xfrm>
            <a:off x="4645152" y="1719072"/>
            <a:ext cx="4242816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4645152" y="1783080"/>
            <a:ext cx="424281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GROUP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256032" y="2176272"/>
            <a:ext cx="4041648" cy="402336"/>
          </a:xfrm>
          <a:prstGeom prst="rect">
            <a:avLst/>
          </a:prstGeom>
          <a:solidFill>
            <a:srgbClr val="EAF0F6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292608" y="21762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658368" y="2267712"/>
            <a:ext cx="3520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clear understanding of the assignment question/brief</a:t>
            </a:r>
            <a:endParaRPr lang="en-US" sz="1000" dirty="0"/>
          </a:p>
        </p:txBody>
      </p:sp>
      <p:sp>
        <p:nvSpPr>
          <p:cNvPr id="17" name="Shape 14"/>
          <p:cNvSpPr/>
          <p:nvPr/>
        </p:nvSpPr>
        <p:spPr>
          <a:xfrm>
            <a:off x="256032" y="2633472"/>
            <a:ext cx="4041648" cy="40233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5"/>
          <p:cNvSpPr/>
          <p:nvPr/>
        </p:nvSpPr>
        <p:spPr>
          <a:xfrm>
            <a:off x="292608" y="26334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658368" y="2724912"/>
            <a:ext cx="3520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working draft introduction (even if incomplete)</a:t>
            </a:r>
            <a:endParaRPr lang="en-US" sz="1000" dirty="0"/>
          </a:p>
        </p:txBody>
      </p:sp>
      <p:sp>
        <p:nvSpPr>
          <p:cNvPr id="20" name="Shape 17"/>
          <p:cNvSpPr/>
          <p:nvPr/>
        </p:nvSpPr>
        <p:spPr>
          <a:xfrm>
            <a:off x="256032" y="3090672"/>
            <a:ext cx="4041648" cy="402336"/>
          </a:xfrm>
          <a:prstGeom prst="rect">
            <a:avLst/>
          </a:prstGeom>
          <a:solidFill>
            <a:srgbClr val="EAF0F6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8"/>
          <p:cNvSpPr/>
          <p:nvPr/>
        </p:nvSpPr>
        <p:spPr>
          <a:xfrm>
            <a:off x="292608" y="30906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22" name="Text 19"/>
          <p:cNvSpPr/>
          <p:nvPr/>
        </p:nvSpPr>
        <p:spPr>
          <a:xfrm>
            <a:off x="658368" y="3182112"/>
            <a:ext cx="3520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 least 3 sources identified and noted in your draft</a:t>
            </a:r>
            <a:endParaRPr lang="en-US" sz="1000" dirty="0"/>
          </a:p>
        </p:txBody>
      </p:sp>
      <p:sp>
        <p:nvSpPr>
          <p:cNvPr id="23" name="Shape 20"/>
          <p:cNvSpPr/>
          <p:nvPr/>
        </p:nvSpPr>
        <p:spPr>
          <a:xfrm>
            <a:off x="256032" y="3547872"/>
            <a:ext cx="4041648" cy="40233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1"/>
          <p:cNvSpPr/>
          <p:nvPr/>
        </p:nvSpPr>
        <p:spPr>
          <a:xfrm>
            <a:off x="292608" y="35478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658368" y="3639312"/>
            <a:ext cx="3520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basic structure or plan for the main body</a:t>
            </a:r>
            <a:endParaRPr lang="en-US" sz="1000" dirty="0"/>
          </a:p>
        </p:txBody>
      </p:sp>
      <p:sp>
        <p:nvSpPr>
          <p:cNvPr id="26" name="Shape 23"/>
          <p:cNvSpPr/>
          <p:nvPr/>
        </p:nvSpPr>
        <p:spPr>
          <a:xfrm>
            <a:off x="256032" y="4005072"/>
            <a:ext cx="4041648" cy="402336"/>
          </a:xfrm>
          <a:prstGeom prst="rect">
            <a:avLst/>
          </a:prstGeom>
          <a:solidFill>
            <a:srgbClr val="EAF0F6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292608" y="40050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28" name="Text 25"/>
          <p:cNvSpPr/>
          <p:nvPr/>
        </p:nvSpPr>
        <p:spPr>
          <a:xfrm>
            <a:off x="658368" y="4096512"/>
            <a:ext cx="3520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 least one completed section of the assignment</a:t>
            </a:r>
            <a:endParaRPr lang="en-US" sz="1000" dirty="0"/>
          </a:p>
        </p:txBody>
      </p:sp>
      <p:sp>
        <p:nvSpPr>
          <p:cNvPr id="29" name="Shape 26"/>
          <p:cNvSpPr/>
          <p:nvPr/>
        </p:nvSpPr>
        <p:spPr>
          <a:xfrm>
            <a:off x="256032" y="4462272"/>
            <a:ext cx="4041648" cy="40233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7"/>
          <p:cNvSpPr/>
          <p:nvPr/>
        </p:nvSpPr>
        <p:spPr>
          <a:xfrm>
            <a:off x="292608" y="44622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31" name="Text 28"/>
          <p:cNvSpPr/>
          <p:nvPr/>
        </p:nvSpPr>
        <p:spPr>
          <a:xfrm>
            <a:off x="658368" y="4553712"/>
            <a:ext cx="3520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and plan for report</a:t>
            </a:r>
            <a:endParaRPr lang="en-US" sz="1000" dirty="0"/>
          </a:p>
        </p:txBody>
      </p:sp>
      <p:sp>
        <p:nvSpPr>
          <p:cNvPr id="32" name="Shape 29"/>
          <p:cNvSpPr/>
          <p:nvPr/>
        </p:nvSpPr>
        <p:spPr>
          <a:xfrm>
            <a:off x="4645152" y="2176272"/>
            <a:ext cx="4242816" cy="402336"/>
          </a:xfrm>
          <a:prstGeom prst="rect">
            <a:avLst/>
          </a:prstGeom>
          <a:solidFill>
            <a:srgbClr val="E6F2F6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Text 30"/>
          <p:cNvSpPr/>
          <p:nvPr/>
        </p:nvSpPr>
        <p:spPr>
          <a:xfrm>
            <a:off x="4681728" y="21762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34" name="Text 31"/>
          <p:cNvSpPr/>
          <p:nvPr/>
        </p:nvSpPr>
        <p:spPr>
          <a:xfrm>
            <a:off x="5047488" y="2267712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Group formed and roles/tasks allocated to all members</a:t>
            </a:r>
            <a:endParaRPr lang="en-US" sz="1000" dirty="0"/>
          </a:p>
        </p:txBody>
      </p:sp>
      <p:sp>
        <p:nvSpPr>
          <p:cNvPr id="35" name="Shape 32"/>
          <p:cNvSpPr/>
          <p:nvPr/>
        </p:nvSpPr>
        <p:spPr>
          <a:xfrm>
            <a:off x="4645152" y="2633472"/>
            <a:ext cx="4242816" cy="40233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3"/>
          <p:cNvSpPr/>
          <p:nvPr/>
        </p:nvSpPr>
        <p:spPr>
          <a:xfrm>
            <a:off x="4681728" y="26334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37" name="Text 34"/>
          <p:cNvSpPr/>
          <p:nvPr/>
        </p:nvSpPr>
        <p:spPr>
          <a:xfrm>
            <a:off x="5047488" y="2724912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shared working document accessible to all members</a:t>
            </a:r>
            <a:endParaRPr lang="en-US" sz="1000" dirty="0"/>
          </a:p>
        </p:txBody>
      </p:sp>
      <p:sp>
        <p:nvSpPr>
          <p:cNvPr id="38" name="Shape 35"/>
          <p:cNvSpPr/>
          <p:nvPr/>
        </p:nvSpPr>
        <p:spPr>
          <a:xfrm>
            <a:off x="4645152" y="3090672"/>
            <a:ext cx="4242816" cy="402336"/>
          </a:xfrm>
          <a:prstGeom prst="rect">
            <a:avLst/>
          </a:prstGeom>
          <a:solidFill>
            <a:srgbClr val="E6F2F6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9" name="Text 36"/>
          <p:cNvSpPr/>
          <p:nvPr/>
        </p:nvSpPr>
        <p:spPr>
          <a:xfrm>
            <a:off x="4681728" y="30906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40" name="Text 37"/>
          <p:cNvSpPr/>
          <p:nvPr/>
        </p:nvSpPr>
        <p:spPr>
          <a:xfrm>
            <a:off x="5047488" y="3182112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divided — at least 4 sources identified collectively</a:t>
            </a:r>
            <a:endParaRPr lang="en-US" sz="1000" dirty="0"/>
          </a:p>
        </p:txBody>
      </p:sp>
      <p:sp>
        <p:nvSpPr>
          <p:cNvPr id="41" name="Shape 38"/>
          <p:cNvSpPr/>
          <p:nvPr/>
        </p:nvSpPr>
        <p:spPr>
          <a:xfrm>
            <a:off x="4645152" y="3547872"/>
            <a:ext cx="4242816" cy="40233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2" name="Text 39"/>
          <p:cNvSpPr/>
          <p:nvPr/>
        </p:nvSpPr>
        <p:spPr>
          <a:xfrm>
            <a:off x="4681728" y="35478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43" name="Text 40"/>
          <p:cNvSpPr/>
          <p:nvPr/>
        </p:nvSpPr>
        <p:spPr>
          <a:xfrm>
            <a:off x="5047488" y="3639312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structure or outline agreed by the group</a:t>
            </a:r>
            <a:endParaRPr lang="en-US" sz="1000" dirty="0"/>
          </a:p>
        </p:txBody>
      </p:sp>
      <p:sp>
        <p:nvSpPr>
          <p:cNvPr id="44" name="Shape 41"/>
          <p:cNvSpPr/>
          <p:nvPr/>
        </p:nvSpPr>
        <p:spPr>
          <a:xfrm>
            <a:off x="4645152" y="4005072"/>
            <a:ext cx="4242816" cy="402336"/>
          </a:xfrm>
          <a:prstGeom prst="rect">
            <a:avLst/>
          </a:prstGeom>
          <a:solidFill>
            <a:srgbClr val="E6F2F6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5" name="Text 42"/>
          <p:cNvSpPr/>
          <p:nvPr/>
        </p:nvSpPr>
        <p:spPr>
          <a:xfrm>
            <a:off x="4681728" y="40050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46" name="Text 43"/>
          <p:cNvSpPr/>
          <p:nvPr/>
        </p:nvSpPr>
        <p:spPr>
          <a:xfrm>
            <a:off x="5047488" y="4096512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Draft sections written by each member and compiled</a:t>
            </a:r>
            <a:endParaRPr lang="en-US" sz="1000" dirty="0"/>
          </a:p>
        </p:txBody>
      </p:sp>
      <p:sp>
        <p:nvSpPr>
          <p:cNvPr id="47" name="Shape 44"/>
          <p:cNvSpPr/>
          <p:nvPr/>
        </p:nvSpPr>
        <p:spPr>
          <a:xfrm>
            <a:off x="4645152" y="4462272"/>
            <a:ext cx="4242816" cy="402336"/>
          </a:xfrm>
          <a:prstGeom prst="rect">
            <a:avLst/>
          </a:prstGeom>
          <a:solidFill>
            <a:srgbClr val="FFFFFF"/>
          </a:solidFill>
          <a:ln w="12700">
            <a:solidFill>
              <a:srgbClr val="C8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8" name="Text 45"/>
          <p:cNvSpPr/>
          <p:nvPr/>
        </p:nvSpPr>
        <p:spPr>
          <a:xfrm>
            <a:off x="4681728" y="4462272"/>
            <a:ext cx="3474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000000"/>
                </a:solidFill>
              </a:rPr>
              <a:t>✅</a:t>
            </a:r>
            <a:endParaRPr lang="en-US" sz="1100" dirty="0"/>
          </a:p>
        </p:txBody>
      </p:sp>
      <p:sp>
        <p:nvSpPr>
          <p:cNvPr id="49" name="Text 46"/>
          <p:cNvSpPr/>
          <p:nvPr/>
        </p:nvSpPr>
        <p:spPr>
          <a:xfrm>
            <a:off x="5047488" y="4553712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[Add group-specific checkpoint for your module]</a:t>
            </a:r>
            <a:endParaRPr lang="en-US" sz="1000" dirty="0"/>
          </a:p>
        </p:txBody>
      </p:sp>
      <p:sp>
        <p:nvSpPr>
          <p:cNvPr id="50" name="Shape 47"/>
          <p:cNvSpPr/>
          <p:nvPr/>
        </p:nvSpPr>
        <p:spPr>
          <a:xfrm>
            <a:off x="4352544" y="1719072"/>
            <a:ext cx="0" cy="2926080"/>
          </a:xfrm>
          <a:prstGeom prst="line">
            <a:avLst/>
          </a:prstGeom>
          <a:noFill/>
          <a:ln w="12700">
            <a:solidFill>
              <a:srgbClr val="BBCCD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046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23B59"/>
          </a:solidFill>
          <a:ln w="12700">
            <a:solidFill>
              <a:srgbClr val="023B5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4572000" y="2743200"/>
            <a:ext cx="4572000" cy="2400300"/>
          </a:xfrm>
          <a:prstGeom prst="rect">
            <a:avLst/>
          </a:prstGeom>
          <a:solidFill>
            <a:srgbClr val="004F9F">
              <a:alpha val="35000"/>
            </a:srgbClr>
          </a:solidFill>
          <a:ln w="12700">
            <a:solidFill>
              <a:srgbClr val="004F9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0" y="5033772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201168"/>
            <a:ext cx="2286000" cy="76809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320040" y="4828032"/>
            <a:ext cx="3657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www.uwtsd.ac.uk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320040" y="1005840"/>
            <a:ext cx="8503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Today's Session Plan (Suggestions)</a:t>
            </a:r>
            <a:endParaRPr lang="en-US" sz="3200" dirty="0"/>
          </a:p>
        </p:txBody>
      </p:sp>
      <p:sp>
        <p:nvSpPr>
          <p:cNvPr id="9" name="Text 6"/>
          <p:cNvSpPr/>
          <p:nvPr/>
        </p:nvSpPr>
        <p:spPr>
          <a:xfrm>
            <a:off x="320040" y="1536192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Approximately 60 minutes  |  Module Lead: adapt timing as needed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320040" y="1901952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244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320040" y="1901952"/>
            <a:ext cx="1078992" cy="548640"/>
          </a:xfrm>
          <a:prstGeom prst="rect">
            <a:avLst/>
          </a:prstGeom>
          <a:solidFill>
            <a:srgbClr val="02446E"/>
          </a:solidFill>
          <a:ln w="12700">
            <a:solidFill>
              <a:srgbClr val="0244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9"/>
          <p:cNvSpPr/>
          <p:nvPr/>
        </p:nvSpPr>
        <p:spPr>
          <a:xfrm>
            <a:off x="320040" y="1901952"/>
            <a:ext cx="1078992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320040" y="1965960"/>
            <a:ext cx="107899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0–5 min</a:t>
            </a:r>
            <a:endParaRPr lang="en-US" sz="950" dirty="0"/>
          </a:p>
        </p:txBody>
      </p:sp>
      <p:sp>
        <p:nvSpPr>
          <p:cNvPr id="14" name="Text 11"/>
          <p:cNvSpPr/>
          <p:nvPr/>
        </p:nvSpPr>
        <p:spPr>
          <a:xfrm>
            <a:off x="1508760" y="1975104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&amp; Objectives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1508760" y="2212848"/>
            <a:ext cx="7178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the scene. Explain what this session is and isn't. Reassure students it's not graded.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320040" y="2523744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Shape 14"/>
          <p:cNvSpPr/>
          <p:nvPr/>
        </p:nvSpPr>
        <p:spPr>
          <a:xfrm>
            <a:off x="320040" y="2523744"/>
            <a:ext cx="1078992" cy="54864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5"/>
          <p:cNvSpPr/>
          <p:nvPr/>
        </p:nvSpPr>
        <p:spPr>
          <a:xfrm>
            <a:off x="320040" y="2523744"/>
            <a:ext cx="1078992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6"/>
          <p:cNvSpPr/>
          <p:nvPr/>
        </p:nvSpPr>
        <p:spPr>
          <a:xfrm>
            <a:off x="320040" y="2587752"/>
            <a:ext cx="107899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5–25 min</a:t>
            </a:r>
            <a:endParaRPr lang="en-US" sz="950" dirty="0"/>
          </a:p>
        </p:txBody>
      </p:sp>
      <p:sp>
        <p:nvSpPr>
          <p:cNvPr id="20" name="Text 17"/>
          <p:cNvSpPr/>
          <p:nvPr/>
        </p:nvSpPr>
        <p:spPr>
          <a:xfrm>
            <a:off x="1508760" y="2596896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Structured Writing Time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1508760" y="2834640"/>
            <a:ext cx="7178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Students write/develop their draft independently. Tutor circulates giving brief verbal feedback.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320040" y="3145536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Shape 20"/>
          <p:cNvSpPr/>
          <p:nvPr/>
        </p:nvSpPr>
        <p:spPr>
          <a:xfrm>
            <a:off x="320040" y="3145536"/>
            <a:ext cx="1078992" cy="548640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Shape 21"/>
          <p:cNvSpPr/>
          <p:nvPr/>
        </p:nvSpPr>
        <p:spPr>
          <a:xfrm>
            <a:off x="320040" y="3145536"/>
            <a:ext cx="1078992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2"/>
          <p:cNvSpPr/>
          <p:nvPr/>
        </p:nvSpPr>
        <p:spPr>
          <a:xfrm>
            <a:off x="320040" y="3209544"/>
            <a:ext cx="107899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25–40 min</a:t>
            </a:r>
            <a:endParaRPr lang="en-US" sz="950" dirty="0"/>
          </a:p>
        </p:txBody>
      </p:sp>
      <p:sp>
        <p:nvSpPr>
          <p:cNvPr id="26" name="Text 23"/>
          <p:cNvSpPr/>
          <p:nvPr/>
        </p:nvSpPr>
        <p:spPr>
          <a:xfrm>
            <a:off x="1508760" y="3218688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Peer Activity</a:t>
            </a:r>
            <a:endParaRPr lang="en-US" sz="1200" dirty="0"/>
          </a:p>
        </p:txBody>
      </p:sp>
      <p:sp>
        <p:nvSpPr>
          <p:cNvPr id="27" name="Text 24"/>
          <p:cNvSpPr/>
          <p:nvPr/>
        </p:nvSpPr>
        <p:spPr>
          <a:xfrm>
            <a:off x="1508760" y="3456432"/>
            <a:ext cx="7178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Individual: pair up, share 1 strength + 1 area to develop. Group: 3-min summary + peer group feedback.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320040" y="3767328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05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Shape 26"/>
          <p:cNvSpPr/>
          <p:nvPr/>
        </p:nvSpPr>
        <p:spPr>
          <a:xfrm>
            <a:off x="320040" y="3767328"/>
            <a:ext cx="1078992" cy="548640"/>
          </a:xfrm>
          <a:prstGeom prst="rect">
            <a:avLst/>
          </a:prstGeom>
          <a:solidFill>
            <a:srgbClr val="005070"/>
          </a:solidFill>
          <a:ln w="12700">
            <a:solidFill>
              <a:srgbClr val="00507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Shape 27"/>
          <p:cNvSpPr/>
          <p:nvPr/>
        </p:nvSpPr>
        <p:spPr>
          <a:xfrm>
            <a:off x="320040" y="3767328"/>
            <a:ext cx="1078992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8"/>
          <p:cNvSpPr/>
          <p:nvPr/>
        </p:nvSpPr>
        <p:spPr>
          <a:xfrm>
            <a:off x="320040" y="3831336"/>
            <a:ext cx="107899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40–52 min</a:t>
            </a:r>
            <a:endParaRPr lang="en-US" sz="950" dirty="0"/>
          </a:p>
        </p:txBody>
      </p:sp>
      <p:sp>
        <p:nvSpPr>
          <p:cNvPr id="32" name="Text 29"/>
          <p:cNvSpPr/>
          <p:nvPr/>
        </p:nvSpPr>
        <p:spPr>
          <a:xfrm>
            <a:off x="1508760" y="3840480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Marking Criteria Review</a:t>
            </a:r>
            <a:endParaRPr lang="en-US" sz="1200" dirty="0"/>
          </a:p>
        </p:txBody>
      </p:sp>
      <p:sp>
        <p:nvSpPr>
          <p:cNvPr id="33" name="Text 30"/>
          <p:cNvSpPr/>
          <p:nvPr/>
        </p:nvSpPr>
        <p:spPr>
          <a:xfrm>
            <a:off x="1508760" y="4078224"/>
            <a:ext cx="7178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Display criteria. Ask: which criterion are you least confident about? Students self-assess.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320040" y="4389120"/>
            <a:ext cx="8503920" cy="548640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023B5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Shape 32"/>
          <p:cNvSpPr/>
          <p:nvPr/>
        </p:nvSpPr>
        <p:spPr>
          <a:xfrm>
            <a:off x="320040" y="4389120"/>
            <a:ext cx="1078992" cy="548640"/>
          </a:xfrm>
          <a:prstGeom prst="rect">
            <a:avLst/>
          </a:prstGeom>
          <a:solidFill>
            <a:srgbClr val="023B59"/>
          </a:solidFill>
          <a:ln w="12700">
            <a:solidFill>
              <a:srgbClr val="023B5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Shape 33"/>
          <p:cNvSpPr/>
          <p:nvPr/>
        </p:nvSpPr>
        <p:spPr>
          <a:xfrm>
            <a:off x="320040" y="4389120"/>
            <a:ext cx="1078992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7" name="Text 34"/>
          <p:cNvSpPr/>
          <p:nvPr/>
        </p:nvSpPr>
        <p:spPr>
          <a:xfrm>
            <a:off x="320040" y="4453128"/>
            <a:ext cx="107899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52–60 min</a:t>
            </a:r>
            <a:endParaRPr lang="en-US" sz="950" dirty="0"/>
          </a:p>
        </p:txBody>
      </p:sp>
      <p:sp>
        <p:nvSpPr>
          <p:cNvPr id="38" name="Text 35"/>
          <p:cNvSpPr/>
          <p:nvPr/>
        </p:nvSpPr>
        <p:spPr>
          <a:xfrm>
            <a:off x="1508760" y="4462272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Submit Draft + Wrap Up</a:t>
            </a:r>
            <a:endParaRPr lang="en-US" sz="1200" dirty="0"/>
          </a:p>
        </p:txBody>
      </p:sp>
      <p:sp>
        <p:nvSpPr>
          <p:cNvPr id="39" name="Text 36"/>
          <p:cNvSpPr/>
          <p:nvPr/>
        </p:nvSpPr>
        <p:spPr>
          <a:xfrm>
            <a:off x="1508760" y="4700016"/>
            <a:ext cx="7178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Students upload draft to Turnitin/Moodle draft submission link . Confirm next steps and final submission date.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983480"/>
            <a:ext cx="9144000" cy="160020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109728"/>
            <a:ext cx="1920240" cy="6400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6032" y="841248"/>
            <a:ext cx="8595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Verbal Feedback</a:t>
            </a:r>
            <a:endParaRPr lang="en-US" sz="2800" dirty="0"/>
          </a:p>
        </p:txBody>
      </p:sp>
      <p:sp>
        <p:nvSpPr>
          <p:cNvPr id="7" name="Text 4"/>
          <p:cNvSpPr/>
          <p:nvPr/>
        </p:nvSpPr>
        <p:spPr>
          <a:xfrm>
            <a:off x="256032" y="1389888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your tutor will focus on — and how to make the most of it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256032" y="1719072"/>
            <a:ext cx="2743200" cy="118872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6"/>
          <p:cNvSpPr/>
          <p:nvPr/>
        </p:nvSpPr>
        <p:spPr>
          <a:xfrm>
            <a:off x="256032" y="1719072"/>
            <a:ext cx="2743200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256032" y="1810512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Clarity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438912" y="2139696"/>
            <a:ext cx="2377440" cy="0"/>
          </a:xfrm>
          <a:prstGeom prst="line">
            <a:avLst/>
          </a:prstGeom>
          <a:noFill/>
          <a:ln w="6350">
            <a:solidFill>
              <a:srgbClr val="FFD400">
                <a:alpha val="5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347472" y="2194560"/>
            <a:ext cx="2560320" cy="621792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 your main argument or answer clear from reading your draft?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3218688" y="1719072"/>
            <a:ext cx="2743200" cy="118872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Shape 11"/>
          <p:cNvSpPr/>
          <p:nvPr/>
        </p:nvSpPr>
        <p:spPr>
          <a:xfrm>
            <a:off x="3218688" y="1719072"/>
            <a:ext cx="2743200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3218688" y="1810512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Structure</a:t>
            </a:r>
            <a:endParaRPr lang="en-US" sz="1200" dirty="0"/>
          </a:p>
        </p:txBody>
      </p:sp>
      <p:sp>
        <p:nvSpPr>
          <p:cNvPr id="16" name="Shape 13"/>
          <p:cNvSpPr/>
          <p:nvPr/>
        </p:nvSpPr>
        <p:spPr>
          <a:xfrm>
            <a:off x="3401568" y="2139696"/>
            <a:ext cx="2377440" cy="0"/>
          </a:xfrm>
          <a:prstGeom prst="line">
            <a:avLst/>
          </a:prstGeom>
          <a:noFill/>
          <a:ln w="6350">
            <a:solidFill>
              <a:srgbClr val="FFD400">
                <a:alpha val="5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3310128" y="2194560"/>
            <a:ext cx="2560320" cy="621792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Does the assignment flow logically and follow the brief?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6181344" y="1719072"/>
            <a:ext cx="2743200" cy="118872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Shape 16"/>
          <p:cNvSpPr/>
          <p:nvPr/>
        </p:nvSpPr>
        <p:spPr>
          <a:xfrm>
            <a:off x="6181344" y="1719072"/>
            <a:ext cx="2743200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7"/>
          <p:cNvSpPr/>
          <p:nvPr/>
        </p:nvSpPr>
        <p:spPr>
          <a:xfrm>
            <a:off x="6181344" y="1810512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</a:t>
            </a:r>
            <a:endParaRPr lang="en-US" sz="1200" dirty="0"/>
          </a:p>
        </p:txBody>
      </p:sp>
      <p:sp>
        <p:nvSpPr>
          <p:cNvPr id="21" name="Shape 18"/>
          <p:cNvSpPr/>
          <p:nvPr/>
        </p:nvSpPr>
        <p:spPr>
          <a:xfrm>
            <a:off x="6364224" y="2139696"/>
            <a:ext cx="2377440" cy="0"/>
          </a:xfrm>
          <a:prstGeom prst="line">
            <a:avLst/>
          </a:prstGeom>
          <a:noFill/>
          <a:ln w="6350">
            <a:solidFill>
              <a:srgbClr val="FFD400">
                <a:alpha val="5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19"/>
          <p:cNvSpPr/>
          <p:nvPr/>
        </p:nvSpPr>
        <p:spPr>
          <a:xfrm>
            <a:off x="6272784" y="2194560"/>
            <a:ext cx="2560320" cy="621792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 you using credible, relevant academic sources?</a:t>
            </a:r>
            <a:endParaRPr lang="en-US" sz="1000" dirty="0"/>
          </a:p>
        </p:txBody>
      </p:sp>
      <p:sp>
        <p:nvSpPr>
          <p:cNvPr id="23" name="Shape 20"/>
          <p:cNvSpPr/>
          <p:nvPr/>
        </p:nvSpPr>
        <p:spPr>
          <a:xfrm>
            <a:off x="256032" y="3090672"/>
            <a:ext cx="2743200" cy="1188720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Shape 21"/>
          <p:cNvSpPr/>
          <p:nvPr/>
        </p:nvSpPr>
        <p:spPr>
          <a:xfrm>
            <a:off x="256032" y="3090672"/>
            <a:ext cx="2743200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2"/>
          <p:cNvSpPr/>
          <p:nvPr/>
        </p:nvSpPr>
        <p:spPr>
          <a:xfrm>
            <a:off x="256032" y="3182112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Academic Tone</a:t>
            </a:r>
            <a:endParaRPr lang="en-US" sz="1200" dirty="0"/>
          </a:p>
        </p:txBody>
      </p:sp>
      <p:sp>
        <p:nvSpPr>
          <p:cNvPr id="26" name="Shape 23"/>
          <p:cNvSpPr/>
          <p:nvPr/>
        </p:nvSpPr>
        <p:spPr>
          <a:xfrm>
            <a:off x="438912" y="3511296"/>
            <a:ext cx="2377440" cy="0"/>
          </a:xfrm>
          <a:prstGeom prst="line">
            <a:avLst/>
          </a:prstGeom>
          <a:noFill/>
          <a:ln w="6350">
            <a:solidFill>
              <a:srgbClr val="FFD400">
                <a:alpha val="5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347472" y="3566160"/>
            <a:ext cx="2560320" cy="621792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 your writing formal, objective and appropriately referenced?</a:t>
            </a:r>
            <a:endParaRPr lang="en-US" sz="1000" dirty="0"/>
          </a:p>
        </p:txBody>
      </p:sp>
      <p:sp>
        <p:nvSpPr>
          <p:cNvPr id="28" name="Shape 25"/>
          <p:cNvSpPr/>
          <p:nvPr/>
        </p:nvSpPr>
        <p:spPr>
          <a:xfrm>
            <a:off x="3218688" y="3090672"/>
            <a:ext cx="2743200" cy="1188720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9" name="Shape 26"/>
          <p:cNvSpPr/>
          <p:nvPr/>
        </p:nvSpPr>
        <p:spPr>
          <a:xfrm>
            <a:off x="3218688" y="3090672"/>
            <a:ext cx="2743200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7"/>
          <p:cNvSpPr/>
          <p:nvPr/>
        </p:nvSpPr>
        <p:spPr>
          <a:xfrm>
            <a:off x="3218688" y="3182112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Progress</a:t>
            </a:r>
            <a:endParaRPr lang="en-US" sz="1200" dirty="0"/>
          </a:p>
        </p:txBody>
      </p:sp>
      <p:sp>
        <p:nvSpPr>
          <p:cNvPr id="31" name="Shape 28"/>
          <p:cNvSpPr/>
          <p:nvPr/>
        </p:nvSpPr>
        <p:spPr>
          <a:xfrm>
            <a:off x="3401568" y="3511296"/>
            <a:ext cx="2377440" cy="0"/>
          </a:xfrm>
          <a:prstGeom prst="line">
            <a:avLst/>
          </a:prstGeom>
          <a:noFill/>
          <a:ln w="6350">
            <a:solidFill>
              <a:srgbClr val="FFD400">
                <a:alpha val="5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29"/>
          <p:cNvSpPr/>
          <p:nvPr/>
        </p:nvSpPr>
        <p:spPr>
          <a:xfrm>
            <a:off x="3310128" y="3566160"/>
            <a:ext cx="2560320" cy="621792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 you on track for a strong final submission?</a:t>
            </a:r>
            <a:endParaRPr lang="en-US" sz="1000" dirty="0"/>
          </a:p>
        </p:txBody>
      </p:sp>
      <p:sp>
        <p:nvSpPr>
          <p:cNvPr id="33" name="Shape 30"/>
          <p:cNvSpPr/>
          <p:nvPr/>
        </p:nvSpPr>
        <p:spPr>
          <a:xfrm>
            <a:off x="6181344" y="3090672"/>
            <a:ext cx="2743200" cy="1188720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4" name="Shape 31"/>
          <p:cNvSpPr/>
          <p:nvPr/>
        </p:nvSpPr>
        <p:spPr>
          <a:xfrm>
            <a:off x="6181344" y="3090672"/>
            <a:ext cx="2743200" cy="6400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Text 32"/>
          <p:cNvSpPr/>
          <p:nvPr/>
        </p:nvSpPr>
        <p:spPr>
          <a:xfrm>
            <a:off x="6181344" y="3182112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36" name="Shape 33"/>
          <p:cNvSpPr/>
          <p:nvPr/>
        </p:nvSpPr>
        <p:spPr>
          <a:xfrm>
            <a:off x="6364224" y="3511296"/>
            <a:ext cx="2377440" cy="0"/>
          </a:xfrm>
          <a:prstGeom prst="line">
            <a:avLst/>
          </a:prstGeom>
          <a:noFill/>
          <a:ln w="6350">
            <a:solidFill>
              <a:srgbClr val="FFD400">
                <a:alpha val="5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7" name="Text 34"/>
          <p:cNvSpPr/>
          <p:nvPr/>
        </p:nvSpPr>
        <p:spPr>
          <a:xfrm>
            <a:off x="6272784" y="3566160"/>
            <a:ext cx="2560320" cy="621792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ctr"/>
          <a:lstStyle/>
          <a:p>
            <a:pPr marL="0" indent="0" algn="ctr">
              <a:buNone/>
            </a:pPr>
            <a:endParaRPr lang="en-US" sz="1000" dirty="0"/>
          </a:p>
        </p:txBody>
      </p:sp>
      <p:sp>
        <p:nvSpPr>
          <p:cNvPr id="38" name="Shape 35"/>
          <p:cNvSpPr/>
          <p:nvPr/>
        </p:nvSpPr>
        <p:spPr>
          <a:xfrm>
            <a:off x="201168" y="4681728"/>
            <a:ext cx="8631936" cy="237744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9" name="Text 36"/>
          <p:cNvSpPr/>
          <p:nvPr/>
        </p:nvSpPr>
        <p:spPr>
          <a:xfrm>
            <a:off x="347472" y="4681728"/>
            <a:ext cx="84490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Write down your tutor's verbal feedback during the session — these are YOUR improvement actions for the final submission.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4983480"/>
            <a:ext cx="9144000" cy="160020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109728"/>
            <a:ext cx="1920240" cy="6400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6032" y="841248"/>
            <a:ext cx="8595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Important Reminders</a:t>
            </a:r>
            <a:endParaRPr lang="en-US" sz="2800" dirty="0"/>
          </a:p>
        </p:txBody>
      </p:sp>
      <p:sp>
        <p:nvSpPr>
          <p:cNvPr id="7" name="Text 4"/>
          <p:cNvSpPr/>
          <p:nvPr/>
        </p:nvSpPr>
        <p:spPr>
          <a:xfrm>
            <a:off x="256032" y="1389888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70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 Lead: fill in all [bracketed placeholders] before presenting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256032" y="1719072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6"/>
          <p:cNvSpPr/>
          <p:nvPr/>
        </p:nvSpPr>
        <p:spPr>
          <a:xfrm>
            <a:off x="256032" y="1719072"/>
            <a:ext cx="566928" cy="658368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256032" y="1719072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📝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914400" y="1773936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Count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914400" y="2048256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1,500 words ±10%</a:t>
            </a:r>
            <a:endParaRPr lang="en-US" sz="950" dirty="0"/>
          </a:p>
        </p:txBody>
      </p:sp>
      <p:sp>
        <p:nvSpPr>
          <p:cNvPr id="13" name="Shape 10"/>
          <p:cNvSpPr/>
          <p:nvPr/>
        </p:nvSpPr>
        <p:spPr>
          <a:xfrm>
            <a:off x="4645152" y="1719072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Shape 11"/>
          <p:cNvSpPr/>
          <p:nvPr/>
        </p:nvSpPr>
        <p:spPr>
          <a:xfrm>
            <a:off x="4645152" y="1719072"/>
            <a:ext cx="566928" cy="658368"/>
          </a:xfrm>
          <a:prstGeom prst="rect">
            <a:avLst/>
          </a:prstGeom>
          <a:solidFill>
            <a:srgbClr val="02446E"/>
          </a:solidFill>
          <a:ln w="12700">
            <a:solidFill>
              <a:srgbClr val="0244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4645152" y="1719072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🖋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5303520" y="1773936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44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Formatting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5303520" y="2048256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[Arial size 11, 1.5line spacing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256032" y="2468880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Shape 16"/>
          <p:cNvSpPr/>
          <p:nvPr/>
        </p:nvSpPr>
        <p:spPr>
          <a:xfrm>
            <a:off x="256032" y="2468880"/>
            <a:ext cx="566928" cy="658368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7"/>
          <p:cNvSpPr/>
          <p:nvPr/>
        </p:nvSpPr>
        <p:spPr>
          <a:xfrm>
            <a:off x="256032" y="2468880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📚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914400" y="2523744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06B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Referencing</a:t>
            </a:r>
            <a:endParaRPr lang="en-US" sz="1100" dirty="0"/>
          </a:p>
        </p:txBody>
      </p:sp>
      <p:sp>
        <p:nvSpPr>
          <p:cNvPr id="22" name="Text 19"/>
          <p:cNvSpPr/>
          <p:nvPr/>
        </p:nvSpPr>
        <p:spPr>
          <a:xfrm>
            <a:off x="914400" y="2798064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Harvard – minimum 5 credible academic sources</a:t>
            </a:r>
            <a:endParaRPr lang="en-US" sz="950" dirty="0"/>
          </a:p>
        </p:txBody>
      </p:sp>
      <p:sp>
        <p:nvSpPr>
          <p:cNvPr id="23" name="Shape 20"/>
          <p:cNvSpPr/>
          <p:nvPr/>
        </p:nvSpPr>
        <p:spPr>
          <a:xfrm>
            <a:off x="4681728" y="2391156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Shape 21"/>
          <p:cNvSpPr/>
          <p:nvPr/>
        </p:nvSpPr>
        <p:spPr>
          <a:xfrm>
            <a:off x="4645152" y="2468880"/>
            <a:ext cx="566928" cy="65836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2"/>
          <p:cNvSpPr/>
          <p:nvPr/>
        </p:nvSpPr>
        <p:spPr>
          <a:xfrm>
            <a:off x="4645152" y="2468880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📅</a:t>
            </a:r>
            <a:endParaRPr lang="en-US" sz="1800" dirty="0"/>
          </a:p>
        </p:txBody>
      </p:sp>
      <p:sp>
        <p:nvSpPr>
          <p:cNvPr id="26" name="Text 23"/>
          <p:cNvSpPr/>
          <p:nvPr/>
        </p:nvSpPr>
        <p:spPr>
          <a:xfrm>
            <a:off x="5303520" y="2523744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Draft Deadline</a:t>
            </a:r>
            <a:endParaRPr lang="en-US" sz="1100" dirty="0"/>
          </a:p>
        </p:txBody>
      </p:sp>
      <p:sp>
        <p:nvSpPr>
          <p:cNvPr id="27" name="Text 24"/>
          <p:cNvSpPr/>
          <p:nvPr/>
        </p:nvSpPr>
        <p:spPr>
          <a:xfrm>
            <a:off x="5303520" y="2798064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[Week 9 submit your draft to the Moodle 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256032" y="3218688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9" name="Shape 26"/>
          <p:cNvSpPr/>
          <p:nvPr/>
        </p:nvSpPr>
        <p:spPr>
          <a:xfrm>
            <a:off x="256032" y="3218688"/>
            <a:ext cx="566928" cy="658368"/>
          </a:xfrm>
          <a:prstGeom prst="rect">
            <a:avLst/>
          </a:prstGeom>
          <a:solidFill>
            <a:srgbClr val="023B59"/>
          </a:solidFill>
          <a:ln w="12700">
            <a:solidFill>
              <a:srgbClr val="023B5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7"/>
          <p:cNvSpPr/>
          <p:nvPr/>
        </p:nvSpPr>
        <p:spPr>
          <a:xfrm>
            <a:off x="256032" y="3218688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📅</a:t>
            </a:r>
            <a:endParaRPr lang="en-US" sz="1800" dirty="0"/>
          </a:p>
        </p:txBody>
      </p:sp>
      <p:sp>
        <p:nvSpPr>
          <p:cNvPr id="31" name="Text 28"/>
          <p:cNvSpPr/>
          <p:nvPr/>
        </p:nvSpPr>
        <p:spPr>
          <a:xfrm>
            <a:off x="914400" y="3273552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Deadline</a:t>
            </a:r>
            <a:endParaRPr lang="en-US" sz="1100" dirty="0"/>
          </a:p>
        </p:txBody>
      </p:sp>
      <p:sp>
        <p:nvSpPr>
          <p:cNvPr id="32" name="Text 29"/>
          <p:cNvSpPr/>
          <p:nvPr/>
        </p:nvSpPr>
        <p:spPr>
          <a:xfrm>
            <a:off x="914400" y="3547872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r>
              <a:rPr lang="en-US" sz="950" baseline="3000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</a:t>
            </a: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July 2026</a:t>
            </a:r>
            <a:endParaRPr lang="en-US" sz="950" dirty="0"/>
          </a:p>
        </p:txBody>
      </p:sp>
      <p:sp>
        <p:nvSpPr>
          <p:cNvPr id="33" name="Shape 30"/>
          <p:cNvSpPr/>
          <p:nvPr/>
        </p:nvSpPr>
        <p:spPr>
          <a:xfrm>
            <a:off x="4645152" y="3218688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4" name="Shape 31"/>
          <p:cNvSpPr/>
          <p:nvPr/>
        </p:nvSpPr>
        <p:spPr>
          <a:xfrm>
            <a:off x="4645152" y="3218688"/>
            <a:ext cx="566928" cy="658368"/>
          </a:xfrm>
          <a:prstGeom prst="rect">
            <a:avLst/>
          </a:prstGeom>
          <a:solidFill>
            <a:srgbClr val="00467C"/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Text 32"/>
          <p:cNvSpPr/>
          <p:nvPr/>
        </p:nvSpPr>
        <p:spPr>
          <a:xfrm>
            <a:off x="4645152" y="3218688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🤖</a:t>
            </a:r>
            <a:endParaRPr lang="en-US" sz="1800" dirty="0"/>
          </a:p>
        </p:txBody>
      </p:sp>
      <p:sp>
        <p:nvSpPr>
          <p:cNvPr id="36" name="Text 33"/>
          <p:cNvSpPr/>
          <p:nvPr/>
        </p:nvSpPr>
        <p:spPr>
          <a:xfrm>
            <a:off x="5303520" y="3273552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046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Policy</a:t>
            </a:r>
            <a:endParaRPr lang="en-US" sz="1100" dirty="0"/>
          </a:p>
        </p:txBody>
      </p:sp>
      <p:sp>
        <p:nvSpPr>
          <p:cNvPr id="37" name="Text 34"/>
          <p:cNvSpPr/>
          <p:nvPr/>
        </p:nvSpPr>
        <p:spPr>
          <a:xfrm>
            <a:off x="5303520" y="3547872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Proofreading only. No AI for research, writing or structure.</a:t>
            </a:r>
            <a:endParaRPr lang="en-US" sz="950" dirty="0"/>
          </a:p>
        </p:txBody>
      </p:sp>
      <p:sp>
        <p:nvSpPr>
          <p:cNvPr id="38" name="Shape 35"/>
          <p:cNvSpPr/>
          <p:nvPr/>
        </p:nvSpPr>
        <p:spPr>
          <a:xfrm>
            <a:off x="256032" y="3968496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9" name="Shape 36"/>
          <p:cNvSpPr/>
          <p:nvPr/>
        </p:nvSpPr>
        <p:spPr>
          <a:xfrm>
            <a:off x="256032" y="3968496"/>
            <a:ext cx="566928" cy="658368"/>
          </a:xfrm>
          <a:prstGeom prst="rect">
            <a:avLst/>
          </a:prstGeom>
          <a:solidFill>
            <a:srgbClr val="006B8A"/>
          </a:solidFill>
          <a:ln w="12700">
            <a:solidFill>
              <a:srgbClr val="006B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 37"/>
          <p:cNvSpPr/>
          <p:nvPr/>
        </p:nvSpPr>
        <p:spPr>
          <a:xfrm>
            <a:off x="256032" y="3968496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🔍</a:t>
            </a:r>
            <a:endParaRPr lang="en-US" sz="1800" dirty="0"/>
          </a:p>
        </p:txBody>
      </p:sp>
      <p:sp>
        <p:nvSpPr>
          <p:cNvPr id="41" name="Text 38"/>
          <p:cNvSpPr/>
          <p:nvPr/>
        </p:nvSpPr>
        <p:spPr>
          <a:xfrm>
            <a:off x="914400" y="4023360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06B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Plagiarism Check</a:t>
            </a:r>
            <a:endParaRPr lang="en-US" sz="1100" dirty="0"/>
          </a:p>
        </p:txBody>
      </p:sp>
      <p:sp>
        <p:nvSpPr>
          <p:cNvPr id="42" name="Text 39"/>
          <p:cNvSpPr/>
          <p:nvPr/>
        </p:nvSpPr>
        <p:spPr>
          <a:xfrm>
            <a:off x="914400" y="429768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2B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Turnitin – aim for &lt;30% similarity score</a:t>
            </a:r>
            <a:endParaRPr lang="en-US" sz="950" dirty="0"/>
          </a:p>
        </p:txBody>
      </p:sp>
      <p:sp>
        <p:nvSpPr>
          <p:cNvPr id="43" name="Shape 40"/>
          <p:cNvSpPr/>
          <p:nvPr/>
        </p:nvSpPr>
        <p:spPr>
          <a:xfrm>
            <a:off x="4645152" y="4046220"/>
            <a:ext cx="4169664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E4EBF0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44" name="Shape 41"/>
          <p:cNvSpPr/>
          <p:nvPr/>
        </p:nvSpPr>
        <p:spPr>
          <a:xfrm>
            <a:off x="4645152" y="3968496"/>
            <a:ext cx="566928" cy="658368"/>
          </a:xfrm>
          <a:prstGeom prst="rect">
            <a:avLst/>
          </a:prstGeom>
          <a:solidFill>
            <a:srgbClr val="02446E"/>
          </a:solidFill>
          <a:ln w="12700">
            <a:solidFill>
              <a:srgbClr val="02446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5" name="Text 42"/>
          <p:cNvSpPr/>
          <p:nvPr/>
        </p:nvSpPr>
        <p:spPr>
          <a:xfrm>
            <a:off x="4645152" y="3968496"/>
            <a:ext cx="56692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👥</a:t>
            </a:r>
            <a:endParaRPr lang="en-US" sz="1800" dirty="0"/>
          </a:p>
        </p:txBody>
      </p:sp>
      <p:sp>
        <p:nvSpPr>
          <p:cNvPr id="46" name="Text 43"/>
          <p:cNvSpPr/>
          <p:nvPr/>
        </p:nvSpPr>
        <p:spPr>
          <a:xfrm>
            <a:off x="5303520" y="4023360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47" name="Text 44"/>
          <p:cNvSpPr/>
          <p:nvPr/>
        </p:nvSpPr>
        <p:spPr>
          <a:xfrm>
            <a:off x="5303520" y="429768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046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23B59"/>
          </a:solidFill>
          <a:ln w="12700">
            <a:solidFill>
              <a:srgbClr val="023B5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4572000" y="2743200"/>
            <a:ext cx="4572000" cy="2400300"/>
          </a:xfrm>
          <a:prstGeom prst="rect">
            <a:avLst/>
          </a:prstGeom>
          <a:solidFill>
            <a:srgbClr val="004F9F">
              <a:alpha val="35000"/>
            </a:srgbClr>
          </a:solidFill>
          <a:ln w="12700">
            <a:solidFill>
              <a:srgbClr val="004F9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0" y="5033772"/>
            <a:ext cx="9144000" cy="109728"/>
          </a:xfrm>
          <a:prstGeom prst="rect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201168"/>
            <a:ext cx="2286000" cy="76809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320040" y="1005840"/>
            <a:ext cx="8503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Before You Leave Today</a:t>
            </a:r>
            <a:endParaRPr lang="en-US" sz="3400" dirty="0"/>
          </a:p>
        </p:txBody>
      </p:sp>
      <p:sp>
        <p:nvSpPr>
          <p:cNvPr id="9" name="Text 6"/>
          <p:cNvSpPr/>
          <p:nvPr/>
        </p:nvSpPr>
        <p:spPr>
          <a:xfrm>
            <a:off x="320040" y="1572768"/>
            <a:ext cx="8503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things every student must do right now: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320040" y="1965960"/>
            <a:ext cx="8503920" cy="804672"/>
          </a:xfrm>
          <a:prstGeom prst="rect">
            <a:avLst/>
          </a:prstGeom>
          <a:solidFill>
            <a:srgbClr val="FFFFFF">
              <a:alpha val="10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384048" y="2093976"/>
            <a:ext cx="512064" cy="512064"/>
          </a:xfrm>
          <a:prstGeom prst="ellipse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384048" y="2093976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1024128" y="2057400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Submit your draft to the Moodle submission inbox</a:t>
            </a:r>
          </a:p>
        </p:txBody>
      </p:sp>
      <p:sp>
        <p:nvSpPr>
          <p:cNvPr id="14" name="Text 11"/>
          <p:cNvSpPr/>
          <p:nvPr/>
        </p:nvSpPr>
        <p:spPr>
          <a:xfrm>
            <a:off x="1024128" y="2386584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Even if it is not complete — submit what you have. Compulsory.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320040" y="2880360"/>
            <a:ext cx="8503920" cy="804672"/>
          </a:xfrm>
          <a:prstGeom prst="rect">
            <a:avLst/>
          </a:prstGeom>
          <a:solidFill>
            <a:srgbClr val="FFFFFF">
              <a:alpha val="10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384048" y="3008376"/>
            <a:ext cx="512064" cy="512064"/>
          </a:xfrm>
          <a:prstGeom prst="ellipse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384048" y="3008376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1024128" y="2971800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Write down your verbal feedback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1024128" y="3300984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 at least two things your tutor said. These are your improvement actions.</a:t>
            </a:r>
            <a:endParaRPr lang="en-US" sz="1100" dirty="0"/>
          </a:p>
        </p:txBody>
      </p:sp>
      <p:sp>
        <p:nvSpPr>
          <p:cNvPr id="20" name="Shape 17"/>
          <p:cNvSpPr/>
          <p:nvPr/>
        </p:nvSpPr>
        <p:spPr>
          <a:xfrm>
            <a:off x="320040" y="3794760"/>
            <a:ext cx="8503920" cy="804672"/>
          </a:xfrm>
          <a:prstGeom prst="rect">
            <a:avLst/>
          </a:prstGeom>
          <a:solidFill>
            <a:srgbClr val="FFFFFF">
              <a:alpha val="10000"/>
            </a:srgbClr>
          </a:solidFill>
          <a:ln w="12700">
            <a:solidFill>
              <a:srgbClr val="00467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8"/>
          <p:cNvSpPr/>
          <p:nvPr/>
        </p:nvSpPr>
        <p:spPr>
          <a:xfrm>
            <a:off x="384048" y="3922776"/>
            <a:ext cx="512064" cy="512064"/>
          </a:xfrm>
          <a:prstGeom prst="ellipse">
            <a:avLst/>
          </a:prstGeom>
          <a:solidFill>
            <a:srgbClr val="FFD400"/>
          </a:solidFill>
          <a:ln w="12700">
            <a:solidFill>
              <a:srgbClr val="FFD40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19"/>
          <p:cNvSpPr/>
          <p:nvPr/>
        </p:nvSpPr>
        <p:spPr>
          <a:xfrm>
            <a:off x="384048" y="3922776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23B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23" name="Text 20"/>
          <p:cNvSpPr/>
          <p:nvPr/>
        </p:nvSpPr>
        <p:spPr>
          <a:xfrm>
            <a:off x="1024128" y="3886200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 your final deadline</a:t>
            </a:r>
            <a:endParaRPr lang="en-US" sz="1400" dirty="0"/>
          </a:p>
        </p:txBody>
      </p:sp>
      <p:sp>
        <p:nvSpPr>
          <p:cNvPr id="24" name="Text 21"/>
          <p:cNvSpPr/>
          <p:nvPr/>
        </p:nvSpPr>
        <p:spPr>
          <a:xfrm>
            <a:off x="1024128" y="4215384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final submission is due</a:t>
            </a:r>
            <a:r>
              <a:rPr lang="en-US" sz="110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21</a:t>
            </a:r>
            <a:r>
              <a:rPr lang="en-US" sz="1100" baseline="3000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</a:t>
            </a:r>
            <a:r>
              <a:rPr lang="en-US" sz="110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July 2026. </a:t>
            </a:r>
            <a:r>
              <a:rPr lang="en-US" sz="1100" dirty="0">
                <a:solidFill>
                  <a:srgbClr val="FFD4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 your time from today.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320040" y="470916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E4EB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luck with your final submission — you've got this.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79F4DF4C23D64BB72CCA2EBD7C55DA" ma:contentTypeVersion="3" ma:contentTypeDescription="Create a new document." ma:contentTypeScope="" ma:versionID="2d9ffc67fa9f6bd22e91cf18b1707b61">
  <xsd:schema xmlns:xsd="http://www.w3.org/2001/XMLSchema" xmlns:xs="http://www.w3.org/2001/XMLSchema" xmlns:p="http://schemas.microsoft.com/office/2006/metadata/properties" xmlns:ns2="c9412f1f-c5de-433b-90f0-e30b35783b17" targetNamespace="http://schemas.microsoft.com/office/2006/metadata/properties" ma:root="true" ma:fieldsID="9b7f66f5d6e70ebc3ceecab8f2f0f6cf" ns2:_="">
    <xsd:import namespace="c9412f1f-c5de-433b-90f0-e30b35783b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412f1f-c5de-433b-90f0-e30b35783b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76A510-67B0-4418-833C-CB35B057D0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412f1f-c5de-433b-90f0-e30b35783b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E8EAB67-C78A-47BC-A1BC-26E2E8AD574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ACF4C25-6F74-404C-A46B-DBF4C73615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935</Words>
  <Application>Microsoft Office PowerPoint</Application>
  <PresentationFormat>On-screen Show (16:9)</PresentationFormat>
  <Paragraphs>166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CertHE Draft Workshop – Module Lead Template</dc:title>
  <dc:subject>PptxGenJS Presentation</dc:subject>
  <dc:creator>PptxGenJS</dc:creator>
  <cp:lastModifiedBy>Gillian Weaver</cp:lastModifiedBy>
  <cp:revision>10</cp:revision>
  <dcterms:created xsi:type="dcterms:W3CDTF">2026-04-23T00:16:15Z</dcterms:created>
  <dcterms:modified xsi:type="dcterms:W3CDTF">2026-05-08T08:47:40Z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0x010100B379F4DF4C23D64BB72CCA2EBD7C55DA</vt:lpwstr>
  </property>
</Properties>
</file>