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56" r:id="rId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93E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24DDA10-2406-E614-8B9C-1EDC5304807E}" v="660" dt="2025-06-29T12:01:37.459"/>
    <p1510:client id="{EE61526D-ABB2-1C62-CBCB-E837B9883610}" v="164" dt="2025-06-28T23:38:34.74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29/06/2025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29/06/2025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29/06/2025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29/06/2025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29/06/2025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29/06/2025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29/06/2025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images/search?q=images%20of%20a%20group%20v%20team&amp;FORM=IQFRML" TargetMode="External"/><Relationship Id="rId2" Type="http://schemas.openxmlformats.org/officeDocument/2006/relationships/hyperlink" Target="https://s2.best-wallpaper.net/wallpaper/5120x2880/1905/Blue-sea-clouds-night_5120x2880.jpg" TargetMode="Externa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betterup.com/blog/what-is-teamwork" TargetMode="External"/><Relationship Id="rId4" Type="http://schemas.openxmlformats.org/officeDocument/2006/relationships/hyperlink" Target="https://asq.org/quality-resources/team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ody of water with clouds in the sky&#10;&#10;AI-generated content may be incorrect.">
            <a:extLst>
              <a:ext uri="{FF2B5EF4-FFF2-40B4-BE49-F238E27FC236}">
                <a16:creationId xmlns:a16="http://schemas.microsoft.com/office/drawing/2014/main" id="{FEEB3BC2-C487-9CA4-38DF-C43ED27AF1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551"/>
            <a:ext cx="12192000" cy="6840898"/>
          </a:xfrm>
          <a:prstGeom prst="rect">
            <a:avLst/>
          </a:prstGeom>
        </p:spPr>
      </p:pic>
      <p:sp>
        <p:nvSpPr>
          <p:cNvPr id="3" name="Oval 2">
            <a:extLst>
              <a:ext uri="{FF2B5EF4-FFF2-40B4-BE49-F238E27FC236}">
                <a16:creationId xmlns:a16="http://schemas.microsoft.com/office/drawing/2014/main" id="{D541528E-7735-E769-3684-FB242667851E}"/>
              </a:ext>
            </a:extLst>
          </p:cNvPr>
          <p:cNvSpPr/>
          <p:nvPr/>
        </p:nvSpPr>
        <p:spPr>
          <a:xfrm>
            <a:off x="3048771" y="739071"/>
            <a:ext cx="6222660" cy="5394304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>
            <a:outerShdw dist="38100" dir="2700000">
              <a:srgbClr val="000000">
                <a:alpha val="55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E19A7F6D-8CB2-18FB-3813-C44123E14FE3}"/>
              </a:ext>
            </a:extLst>
          </p:cNvPr>
          <p:cNvSpPr/>
          <p:nvPr/>
        </p:nvSpPr>
        <p:spPr>
          <a:xfrm>
            <a:off x="3381475" y="975183"/>
            <a:ext cx="5546520" cy="4900614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effectLst>
            <a:outerShdw>
              <a:srgbClr val="000000">
                <a:alpha val="7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8AA091F5-8C4E-F873-A0EB-95CF8639F1DB}"/>
              </a:ext>
            </a:extLst>
          </p:cNvPr>
          <p:cNvSpPr/>
          <p:nvPr/>
        </p:nvSpPr>
        <p:spPr>
          <a:xfrm>
            <a:off x="3724911" y="1286421"/>
            <a:ext cx="4848915" cy="427813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3F7A2A6-87C3-9FE5-C6A2-171793B19A22}"/>
              </a:ext>
            </a:extLst>
          </p:cNvPr>
          <p:cNvSpPr txBox="1"/>
          <p:nvPr/>
        </p:nvSpPr>
        <p:spPr>
          <a:xfrm>
            <a:off x="4267021" y="2144592"/>
            <a:ext cx="3630195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i="1" dirty="0">
                <a:latin typeface="Lucida Handwriting"/>
              </a:rPr>
              <a:t>     </a:t>
            </a:r>
            <a:r>
              <a:rPr lang="en-GB" sz="2800" b="1" i="1" dirty="0">
                <a:latin typeface="Lucida Handwriting"/>
              </a:rPr>
              <a:t>Group v teams</a:t>
            </a:r>
          </a:p>
          <a:p>
            <a:endParaRPr lang="en-GB" sz="2800" b="1" i="1" dirty="0">
              <a:latin typeface="Lucida Handwriting"/>
            </a:endParaRPr>
          </a:p>
          <a:p>
            <a:r>
              <a:rPr lang="en-GB" sz="2800" b="1" i="1" dirty="0">
                <a:latin typeface="Lucida Handwriting"/>
              </a:rPr>
              <a:t>  </a:t>
            </a:r>
          </a:p>
          <a:p>
            <a:pPr algn="ctr"/>
            <a:r>
              <a:rPr lang="en-GB" sz="2800" b="1" i="1" dirty="0">
                <a:latin typeface="Lucida Handwriting"/>
              </a:rPr>
              <a:t>  What makes a team                              successful</a:t>
            </a:r>
          </a:p>
        </p:txBody>
      </p:sp>
    </p:spTree>
    <p:extLst>
      <p:ext uri="{BB962C8B-B14F-4D97-AF65-F5344CB8AC3E}">
        <p14:creationId xmlns:p14="http://schemas.microsoft.com/office/powerpoint/2010/main" val="3490659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group of people holding hands together&#10;&#10;AI-generated content may be incorrect.">
            <a:extLst>
              <a:ext uri="{FF2B5EF4-FFF2-40B4-BE49-F238E27FC236}">
                <a16:creationId xmlns:a16="http://schemas.microsoft.com/office/drawing/2014/main" id="{20DA2EA1-2D8E-FEC0-D10E-1CD0446A46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62" y="0"/>
            <a:ext cx="12175414" cy="6858000"/>
          </a:xfrm>
          <a:prstGeom prst="rect">
            <a:avLst/>
          </a:prstGeom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72E322C5-23EC-6021-CCDD-8FBA4EDBBA1C}"/>
              </a:ext>
            </a:extLst>
          </p:cNvPr>
          <p:cNvSpPr/>
          <p:nvPr/>
        </p:nvSpPr>
        <p:spPr>
          <a:xfrm>
            <a:off x="3521550" y="469540"/>
            <a:ext cx="5815073" cy="88490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tx1"/>
                </a:solidFill>
              </a:rPr>
              <a:t>WHAT IS A GROUP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BDCB5EB3-7132-783F-F51E-A707BADF6CA2}"/>
              </a:ext>
            </a:extLst>
          </p:cNvPr>
          <p:cNvSpPr/>
          <p:nvPr/>
        </p:nvSpPr>
        <p:spPr>
          <a:xfrm>
            <a:off x="6427162" y="2088769"/>
            <a:ext cx="5309415" cy="722369"/>
          </a:xfrm>
          <a:prstGeom prst="round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MAY OR MAY NOT SHARE A GOAL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C610DCB0-5D2B-DA67-CFA1-781EE5F3DDB0}"/>
              </a:ext>
            </a:extLst>
          </p:cNvPr>
          <p:cNvSpPr/>
          <p:nvPr/>
        </p:nvSpPr>
        <p:spPr>
          <a:xfrm>
            <a:off x="6427161" y="3265189"/>
            <a:ext cx="5309415" cy="72236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GROUPS HAVE A COMMON SUPERIOR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2A543ED5-D126-4373-DCB5-684A6A1A3650}"/>
              </a:ext>
            </a:extLst>
          </p:cNvPr>
          <p:cNvSpPr/>
          <p:nvPr/>
        </p:nvSpPr>
        <p:spPr>
          <a:xfrm>
            <a:off x="6427160" y="4388135"/>
            <a:ext cx="5309415" cy="72236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IT IS LESS SPECIALISED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3506673E-F939-CAAC-1887-E2688554D02B}"/>
              </a:ext>
            </a:extLst>
          </p:cNvPr>
          <p:cNvSpPr/>
          <p:nvPr/>
        </p:nvSpPr>
        <p:spPr>
          <a:xfrm>
            <a:off x="371264" y="1848135"/>
            <a:ext cx="5336152" cy="963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A GROUP CONSISTS OF INDIVIDUALS USSUALLY TWO OR MORE HAVING SIMILAR QUALITIES AND INTERESTS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7AF64528-6F91-36A7-3B7F-355C7648A766}"/>
              </a:ext>
            </a:extLst>
          </p:cNvPr>
          <p:cNvSpPr/>
          <p:nvPr/>
        </p:nvSpPr>
        <p:spPr>
          <a:xfrm>
            <a:off x="371264" y="5551186"/>
            <a:ext cx="5322783" cy="86942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dirty="0"/>
              <a:t>DUTIES AND TASK ARE NOT ASSIGNED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FA6A9381-788E-CF4E-0D75-A0A2D9FC54ED}"/>
              </a:ext>
            </a:extLst>
          </p:cNvPr>
          <p:cNvSpPr/>
          <p:nvPr/>
        </p:nvSpPr>
        <p:spPr>
          <a:xfrm>
            <a:off x="371264" y="3813293"/>
            <a:ext cx="5309415" cy="72236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GROUP MEMBERS ARE NOT THAT COMMITED TO WORK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3F9F80B6-6BF8-6BC9-83C6-8D27464B4634}"/>
              </a:ext>
            </a:extLst>
          </p:cNvPr>
          <p:cNvSpPr/>
          <p:nvPr/>
        </p:nvSpPr>
        <p:spPr>
          <a:xfrm>
            <a:off x="6427160" y="5551187"/>
            <a:ext cx="5309415" cy="72236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SIMPLE AND EASY TO FORM WHERE MEMBERS ARE INTERDEPENDENT </a:t>
            </a:r>
          </a:p>
        </p:txBody>
      </p:sp>
    </p:spTree>
    <p:extLst>
      <p:ext uri="{BB962C8B-B14F-4D97-AF65-F5344CB8AC3E}">
        <p14:creationId xmlns:p14="http://schemas.microsoft.com/office/powerpoint/2010/main" val="1245159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0"/>
                            </p:stCondLst>
                            <p:childTnLst>
                              <p:par>
                                <p:cTn id="4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6000"/>
                            </p:stCondLst>
                            <p:childTnLst>
                              <p:par>
                                <p:cTn id="4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5" grpId="0" animBg="1"/>
      <p:bldP spid="16" grpId="0" animBg="1"/>
      <p:bldP spid="1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group of people sitting at a table&#10;&#10;AI-generated content may be incorrect.">
            <a:extLst>
              <a:ext uri="{FF2B5EF4-FFF2-40B4-BE49-F238E27FC236}">
                <a16:creationId xmlns:a16="http://schemas.microsoft.com/office/drawing/2014/main" id="{9886DC3B-A917-3118-F6C3-F920C60BBDA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900" b="12144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8E1E4177-FAB7-B914-AA6A-72E141F9FB1B}"/>
              </a:ext>
            </a:extLst>
          </p:cNvPr>
          <p:cNvSpPr/>
          <p:nvPr/>
        </p:nvSpPr>
        <p:spPr>
          <a:xfrm>
            <a:off x="1222174" y="720962"/>
            <a:ext cx="9295128" cy="2264254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dirty="0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  <a:p>
            <a:pPr algn="ctr"/>
            <a:r>
              <a:rPr lang="en-GB" sz="2800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A team is defined as a group of people who perform</a:t>
            </a:r>
            <a:endParaRPr lang="en-US" sz="2800">
              <a:solidFill>
                <a:schemeClr val="bg1"/>
              </a:solidFill>
            </a:endParaRPr>
          </a:p>
          <a:p>
            <a:pPr algn="ctr"/>
            <a:r>
              <a:rPr lang="en-GB" sz="2800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Interdependent tasks to work towards a common goal</a:t>
            </a:r>
            <a:endParaRPr lang="en-GB" sz="2800">
              <a:solidFill>
                <a:schemeClr val="bg1"/>
              </a:solidFill>
            </a:endParaRPr>
          </a:p>
          <a:p>
            <a:pPr algn="ctr"/>
            <a:endParaRPr lang="en-GB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8BC3A165-A104-FF35-2539-A86D4421C01A}"/>
              </a:ext>
            </a:extLst>
          </p:cNvPr>
          <p:cNvSpPr/>
          <p:nvPr/>
        </p:nvSpPr>
        <p:spPr>
          <a:xfrm>
            <a:off x="853873" y="2981561"/>
            <a:ext cx="3478528" cy="1146654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SHARED PURPOSE</a:t>
            </a:r>
            <a:endParaRPr lang="en-GB" sz="2800" dirty="0">
              <a:latin typeface="Calibri"/>
              <a:ea typeface="Calibri"/>
              <a:cs typeface="Calibri"/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D4986645-BA4B-A42B-99AF-5E506749C798}"/>
              </a:ext>
            </a:extLst>
          </p:cNvPr>
          <p:cNvSpPr/>
          <p:nvPr/>
        </p:nvSpPr>
        <p:spPr>
          <a:xfrm>
            <a:off x="853872" y="4124560"/>
            <a:ext cx="3478528" cy="1146654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EFFECTIVE COMMUNICATION</a:t>
            </a:r>
            <a:endParaRPr lang="en-GB" sz="2800" dirty="0">
              <a:latin typeface="Calibri"/>
              <a:ea typeface="Calibri"/>
              <a:cs typeface="Calibri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323C34FC-48C3-285E-4A2A-71E92817F4A6}"/>
              </a:ext>
            </a:extLst>
          </p:cNvPr>
          <p:cNvSpPr/>
          <p:nvPr/>
        </p:nvSpPr>
        <p:spPr>
          <a:xfrm>
            <a:off x="4346372" y="2981559"/>
            <a:ext cx="3656328" cy="1146654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STRONG LEADERSHIP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70725632-553F-E555-437B-7060DEA8C8CA}"/>
              </a:ext>
            </a:extLst>
          </p:cNvPr>
          <p:cNvSpPr/>
          <p:nvPr/>
        </p:nvSpPr>
        <p:spPr>
          <a:xfrm>
            <a:off x="4346372" y="4124559"/>
            <a:ext cx="3656328" cy="1146654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CLEAR ROLES AND RESPONSABILITIES</a:t>
            </a:r>
            <a:endParaRPr lang="en-GB" sz="2800" dirty="0">
              <a:latin typeface="Calibri"/>
              <a:ea typeface="Calibri"/>
              <a:cs typeface="Calibri"/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0918D9C7-19D8-F189-B1A2-1F808BD511C5}"/>
              </a:ext>
            </a:extLst>
          </p:cNvPr>
          <p:cNvSpPr/>
          <p:nvPr/>
        </p:nvSpPr>
        <p:spPr>
          <a:xfrm>
            <a:off x="8016672" y="2981559"/>
            <a:ext cx="3478528" cy="1146654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MUTUAL RESPECT AND TRUST</a:t>
            </a:r>
            <a:endParaRPr lang="en-GB" sz="2800" dirty="0">
              <a:latin typeface="Calibri"/>
              <a:ea typeface="Calibri"/>
              <a:cs typeface="Calibri"/>
            </a:endParaRP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558550E9-99FF-62CE-D9CE-726DE03E79F8}"/>
              </a:ext>
            </a:extLst>
          </p:cNvPr>
          <p:cNvSpPr/>
          <p:nvPr/>
        </p:nvSpPr>
        <p:spPr>
          <a:xfrm>
            <a:off x="8016672" y="4124559"/>
            <a:ext cx="3478528" cy="1146654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COMMITMENT AD CONTINUOUS IMPROVEMENT</a:t>
            </a:r>
            <a:endParaRPr lang="en-GB" sz="2800" dirty="0">
              <a:latin typeface="Calibri"/>
              <a:ea typeface="Calibri"/>
              <a:cs typeface="Calibri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D2CEA19-EC49-6F02-5763-EA4825B06AFB}"/>
              </a:ext>
            </a:extLst>
          </p:cNvPr>
          <p:cNvSpPr/>
          <p:nvPr/>
        </p:nvSpPr>
        <p:spPr>
          <a:xfrm>
            <a:off x="1062823" y="5405526"/>
            <a:ext cx="10413016" cy="98348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According to Perry, (2022) he expresses that describing teams and teamwork is simple but understanding your team can be complicated. </a:t>
            </a:r>
            <a:r>
              <a:rPr lang="en-GB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</a:t>
            </a:r>
            <a:endParaRPr lang="en-US" dirty="0"/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3343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0"/>
                            </p:stCondLst>
                            <p:childTnLst>
                              <p:par>
                                <p:cTn id="4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6000"/>
                            </p:stCondLst>
                            <p:childTnLst>
                              <p:par>
                                <p:cTn id="4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0" grpId="0" animBg="1"/>
      <p:bldP spid="12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hought Bubble: Cloud 1">
            <a:extLst>
              <a:ext uri="{FF2B5EF4-FFF2-40B4-BE49-F238E27FC236}">
                <a16:creationId xmlns:a16="http://schemas.microsoft.com/office/drawing/2014/main" id="{E04A3AF3-B480-0ED9-2435-CAB3EFAFFFE1}"/>
              </a:ext>
            </a:extLst>
          </p:cNvPr>
          <p:cNvSpPr/>
          <p:nvPr/>
        </p:nvSpPr>
        <p:spPr>
          <a:xfrm>
            <a:off x="272862" y="311642"/>
            <a:ext cx="4679852" cy="1719247"/>
          </a:xfrm>
          <a:prstGeom prst="cloudCallou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i="1" dirty="0">
                <a:solidFill>
                  <a:schemeClr val="accent1"/>
                </a:solidFill>
                <a:latin typeface="Lucida Handwriting"/>
              </a:rPr>
              <a:t>WHAT MAKES A SUCCESSFUL TEAM?</a:t>
            </a:r>
            <a:r>
              <a:rPr lang="en-GB" b="1" i="1" dirty="0">
                <a:solidFill>
                  <a:schemeClr val="accent1"/>
                </a:solidFill>
              </a:rPr>
              <a:t>  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049895F5-7096-87CB-F4CE-C9AF07E8DD8E}"/>
              </a:ext>
            </a:extLst>
          </p:cNvPr>
          <p:cNvSpPr/>
          <p:nvPr/>
        </p:nvSpPr>
        <p:spPr>
          <a:xfrm>
            <a:off x="6239803" y="531411"/>
            <a:ext cx="5331260" cy="85711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chemeClr val="accent1"/>
                </a:solidFill>
              </a:rPr>
              <a:t>FUN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3EF51F4-63B4-AD1A-982B-BBABA92C7856}"/>
              </a:ext>
            </a:extLst>
          </p:cNvPr>
          <p:cNvSpPr/>
          <p:nvPr/>
        </p:nvSpPr>
        <p:spPr>
          <a:xfrm>
            <a:off x="6239802" y="1585511"/>
            <a:ext cx="5331260" cy="85711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dirty="0">
                <a:solidFill>
                  <a:schemeClr val="accent1"/>
                </a:solidFill>
              </a:rPr>
              <a:t>DIVERSE SET OF SKILLS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63405C1-E81F-849A-EE1D-8CA555F584FB}"/>
              </a:ext>
            </a:extLst>
          </p:cNvPr>
          <p:cNvSpPr/>
          <p:nvPr/>
        </p:nvSpPr>
        <p:spPr>
          <a:xfrm>
            <a:off x="6239801" y="2576111"/>
            <a:ext cx="5331260" cy="85711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dirty="0">
                <a:solidFill>
                  <a:schemeClr val="accent1"/>
                </a:solidFill>
              </a:rPr>
              <a:t>TRUST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AC2D84D7-F581-719A-621E-DA8D50382C6F}"/>
              </a:ext>
            </a:extLst>
          </p:cNvPr>
          <p:cNvSpPr/>
          <p:nvPr/>
        </p:nvSpPr>
        <p:spPr>
          <a:xfrm>
            <a:off x="6239800" y="3604811"/>
            <a:ext cx="5331260" cy="85711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dirty="0">
                <a:solidFill>
                  <a:schemeClr val="accent1"/>
                </a:solidFill>
              </a:rPr>
              <a:t>A STRONG LEADER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36160359-9F63-912C-C44D-F8E9D17CC063}"/>
              </a:ext>
            </a:extLst>
          </p:cNvPr>
          <p:cNvSpPr/>
          <p:nvPr/>
        </p:nvSpPr>
        <p:spPr>
          <a:xfrm>
            <a:off x="6239799" y="4633511"/>
            <a:ext cx="5331260" cy="85711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dirty="0">
                <a:solidFill>
                  <a:schemeClr val="accent1"/>
                </a:solidFill>
              </a:rPr>
              <a:t>SHARED GOALS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B19BE754-ADA5-4C1D-BADD-9F8C1D61A9A6}"/>
              </a:ext>
            </a:extLst>
          </p:cNvPr>
          <p:cNvSpPr/>
          <p:nvPr/>
        </p:nvSpPr>
        <p:spPr>
          <a:xfrm>
            <a:off x="6239799" y="5611411"/>
            <a:ext cx="5331260" cy="85711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dirty="0">
                <a:solidFill>
                  <a:schemeClr val="accent1"/>
                </a:solidFill>
              </a:rPr>
              <a:t>COMMUNICATION</a:t>
            </a:r>
          </a:p>
        </p:txBody>
      </p:sp>
      <p:sp>
        <p:nvSpPr>
          <p:cNvPr id="9" name="Star: 5 Points 8">
            <a:extLst>
              <a:ext uri="{FF2B5EF4-FFF2-40B4-BE49-F238E27FC236}">
                <a16:creationId xmlns:a16="http://schemas.microsoft.com/office/drawing/2014/main" id="{292B0D14-6606-0383-324A-F613BA97D796}"/>
              </a:ext>
            </a:extLst>
          </p:cNvPr>
          <p:cNvSpPr/>
          <p:nvPr/>
        </p:nvSpPr>
        <p:spPr>
          <a:xfrm>
            <a:off x="547873" y="2265759"/>
            <a:ext cx="5383475" cy="4243824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According to Career Expert, (2017) making a successful team consists some of the followin</a:t>
            </a:r>
            <a:r>
              <a:rPr lang="en-GB" sz="2000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g</a:t>
            </a:r>
            <a:endParaRPr lang="en-US" sz="2000" dirty="0">
              <a:solidFill>
                <a:schemeClr val="bg1"/>
              </a:solidFill>
            </a:endParaRPr>
          </a:p>
          <a:p>
            <a:pPr algn="ctr"/>
            <a:endParaRPr lang="en-GB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206991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777741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1874123"/>
            <a:ext cx="9144000" cy="47896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 dirty="0">
                <a:latin typeface="Calibri"/>
                <a:ea typeface="Calibri"/>
                <a:cs typeface="Calibri"/>
              </a:rPr>
              <a:t>Image 1 </a:t>
            </a:r>
            <a:r>
              <a:rPr lang="en-GB" sz="2200" dirty="0">
                <a:latin typeface="Calibri"/>
                <a:ea typeface="Calibri"/>
                <a:cs typeface="Calibri"/>
                <a:hlinkClick r:id="rId2"/>
              </a:rPr>
              <a:t>https://s2.best-wallpaper.net/wallpaper/5120x2880/1905/Blue-sea-clouds-night_5120x2880.jpg</a:t>
            </a:r>
            <a:r>
              <a:rPr lang="en-GB" sz="2200" dirty="0">
                <a:latin typeface="Calibri"/>
                <a:ea typeface="Calibri"/>
                <a:cs typeface="Calibri"/>
              </a:rPr>
              <a:t> {Online} (Accessed 28th June 2025)</a:t>
            </a:r>
            <a:endParaRPr lang="en-US" dirty="0"/>
          </a:p>
          <a:p>
            <a:r>
              <a:rPr lang="en-GB" sz="2200" dirty="0">
                <a:latin typeface="Calibri"/>
                <a:ea typeface="Calibri"/>
                <a:cs typeface="Calibri"/>
                <a:hlinkClick r:id="rId3"/>
              </a:rPr>
              <a:t>https://www.bing.com/images/search?q=images%20of%20a%20group%20v%20team&amp;FORM=IQFRML</a:t>
            </a:r>
            <a:r>
              <a:rPr lang="en-GB" sz="2200" dirty="0">
                <a:latin typeface="Calibri"/>
                <a:ea typeface="Calibri"/>
                <a:cs typeface="Calibri"/>
              </a:rPr>
              <a:t> {Online} (Accessed 28</a:t>
            </a:r>
            <a:r>
              <a:rPr lang="en-GB" sz="2200" baseline="30000" dirty="0">
                <a:latin typeface="Calibri"/>
                <a:ea typeface="Calibri"/>
                <a:cs typeface="Calibri"/>
              </a:rPr>
              <a:t>th</a:t>
            </a:r>
            <a:r>
              <a:rPr lang="en-GB" sz="2200" dirty="0">
                <a:latin typeface="Calibri"/>
                <a:ea typeface="Calibri"/>
                <a:cs typeface="Calibri"/>
              </a:rPr>
              <a:t> June 2025)</a:t>
            </a:r>
            <a:endParaRPr lang="en-GB" dirty="0"/>
          </a:p>
          <a:p>
            <a:r>
              <a:rPr lang="en-GB" sz="2200" dirty="0">
                <a:latin typeface="Calibri"/>
                <a:ea typeface="Calibri"/>
                <a:cs typeface="Calibri"/>
              </a:rPr>
              <a:t>ASQ, (2025) What is a team; {Online} Available at </a:t>
            </a:r>
            <a:r>
              <a:rPr lang="en-GB" sz="2200" dirty="0">
                <a:latin typeface="Calibri"/>
                <a:ea typeface="Calibri"/>
                <a:cs typeface="Calibri"/>
                <a:hlinkClick r:id="rId4"/>
              </a:rPr>
              <a:t>https://asq.org/quality-resources/teams</a:t>
            </a:r>
            <a:r>
              <a:rPr lang="en-GB" sz="2200" dirty="0">
                <a:latin typeface="Calibri"/>
                <a:ea typeface="Calibri"/>
                <a:cs typeface="Calibri"/>
              </a:rPr>
              <a:t> (Accessed 27th June 2025)</a:t>
            </a:r>
            <a:endParaRPr lang="en-GB" dirty="0"/>
          </a:p>
          <a:p>
            <a:r>
              <a:rPr lang="en-GB" sz="2200" dirty="0">
                <a:latin typeface="Calibri"/>
                <a:ea typeface="Calibri"/>
                <a:cs typeface="Calibri"/>
              </a:rPr>
              <a:t>Perry, E. (2022) What will make or break your next role? Find out why teamwork matters {Online} Available at </a:t>
            </a:r>
            <a:r>
              <a:rPr lang="en-GB" sz="2200" dirty="0">
                <a:latin typeface="Calibri"/>
                <a:ea typeface="Calibri"/>
                <a:cs typeface="Calibri"/>
                <a:hlinkClick r:id="rId5"/>
              </a:rPr>
              <a:t>https://www.betterup.com/blog/what-is-teamwork</a:t>
            </a:r>
            <a:r>
              <a:rPr lang="en-GB" sz="2200" dirty="0">
                <a:latin typeface="Calibri"/>
                <a:ea typeface="Calibri"/>
                <a:cs typeface="Calibri"/>
              </a:rPr>
              <a:t>  (Accessed 15th June 2025).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366</cp:revision>
  <dcterms:created xsi:type="dcterms:W3CDTF">2025-06-28T23:20:00Z</dcterms:created>
  <dcterms:modified xsi:type="dcterms:W3CDTF">2025-06-29T12:12:46Z</dcterms:modified>
</cp:coreProperties>
</file>