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8" autoAdjust="0"/>
    <p:restoredTop sz="70096" autoAdjust="0"/>
  </p:normalViewPr>
  <p:slideViewPr>
    <p:cSldViewPr snapToGrid="0">
      <p:cViewPr varScale="1">
        <p:scale>
          <a:sx n="87" d="100"/>
          <a:sy n="87" d="100"/>
        </p:scale>
        <p:origin x="15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784AB-98F3-4525-AD26-3EBCF8119C61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1D8A5D-72A2-4AC4-B644-5DEE3BBF5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562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4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53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09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987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63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115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96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4262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760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610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10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6975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D8A5D-72A2-4AC4-B644-5DEE3BBF5B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77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37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846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440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02218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294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319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461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61890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0698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868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009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9FD52-276B-4E31-A84D-DA5FE4AFBAD9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8EDC638-DDAE-4E8C-925A-8EE1A0C3A0A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580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7689" y="2717221"/>
            <a:ext cx="9910296" cy="2590027"/>
          </a:xfrm>
        </p:spPr>
        <p:txBody>
          <a:bodyPr anchor="t">
            <a:normAutofit fontScale="90000"/>
          </a:bodyPr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2600" b="1" dirty="0"/>
              <a:t>Sustainable hotel design and construction in the luxury hotel sector</a:t>
            </a:r>
            <a:br>
              <a:rPr lang="en-GB" sz="2600" b="1" dirty="0"/>
            </a:br>
            <a:br>
              <a:rPr lang="en-GB" sz="2600" dirty="0"/>
            </a:br>
            <a: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Student Name: Vijeyalashimi Gersone</a:t>
            </a:r>
            <a:b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Student Number: 1816441</a:t>
            </a:r>
            <a:b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Lecturer Name: </a:t>
            </a:r>
            <a:r>
              <a:rPr lang="en-US" sz="26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Lola Villard</a:t>
            </a:r>
            <a:b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Module: BMIH6001</a:t>
            </a:r>
            <a:br>
              <a:rPr kumimoji="0" lang="en-US" sz="2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</a:b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3265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Title: Sustainable Hotel Design and Construction in the Luxury Hotel Sector (de </a:t>
            </a:r>
            <a:r>
              <a:rPr lang="en-GB" dirty="0" err="1"/>
              <a:t>Grosbois</a:t>
            </a:r>
            <a:r>
              <a:rPr lang="en-GB" dirty="0"/>
              <a:t> et al., 2017)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Value and Significance in the Hospitality Industry</a:t>
            </a:r>
          </a:p>
        </p:txBody>
      </p:sp>
    </p:spTree>
    <p:extLst>
      <p:ext uri="{BB962C8B-B14F-4D97-AF65-F5344CB8AC3E}">
        <p14:creationId xmlns:p14="http://schemas.microsoft.com/office/powerpoint/2010/main" val="459952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Sustainable Practises in the Luxury Hotel Industry: Benefits and Challenges (</a:t>
            </a:r>
            <a:r>
              <a:rPr lang="en-GB" dirty="0" err="1"/>
              <a:t>Delmas</a:t>
            </a:r>
            <a:r>
              <a:rPr lang="en-GB" dirty="0"/>
              <a:t> et al., 2011).</a:t>
            </a:r>
          </a:p>
        </p:txBody>
      </p:sp>
    </p:spTree>
    <p:extLst>
      <p:ext uri="{BB962C8B-B14F-4D97-AF65-F5344CB8AC3E}">
        <p14:creationId xmlns:p14="http://schemas.microsoft.com/office/powerpoint/2010/main" val="2716986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Overview of Literature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Sustainable Development and Tourism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Triple Bottom Line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9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Building and Certification Systems</a:t>
            </a:r>
          </a:p>
          <a:p>
            <a:r>
              <a:rPr lang="en-GB" dirty="0"/>
              <a:t>Guest Perception and Behaviour (</a:t>
            </a:r>
            <a:r>
              <a:rPr lang="en-GB" dirty="0" err="1"/>
              <a:t>Gössling</a:t>
            </a:r>
            <a:r>
              <a:rPr lang="en-GB" dirty="0"/>
              <a:t> et al., 2016)</a:t>
            </a:r>
          </a:p>
          <a:p>
            <a:r>
              <a:rPr lang="en-GB" dirty="0"/>
              <a:t>Sustainable Innovation and Technology (de </a:t>
            </a:r>
            <a:r>
              <a:rPr lang="en-GB" dirty="0" err="1"/>
              <a:t>Grosbois</a:t>
            </a:r>
            <a:r>
              <a:rPr lang="en-GB" dirty="0"/>
              <a:t> et al., 2017)</a:t>
            </a:r>
          </a:p>
          <a:p>
            <a:r>
              <a:rPr lang="en-GB" dirty="0"/>
              <a:t>Financial Implications of Sustainable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17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to the Hotel and Hospitality Sector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Negative Effects of Five-Star Hotels on the Environment (</a:t>
            </a:r>
            <a:r>
              <a:rPr lang="en-GB" dirty="0" err="1"/>
              <a:t>Delmas</a:t>
            </a:r>
            <a:r>
              <a:rPr lang="en-GB" dirty="0"/>
              <a:t> et al., 2011)</a:t>
            </a:r>
          </a:p>
          <a:p>
            <a:pPr lvl="1"/>
            <a:r>
              <a:rPr lang="en-GB" dirty="0"/>
              <a:t>Examples of Sustainable Practises in Response to Management Challenges</a:t>
            </a:r>
          </a:p>
        </p:txBody>
      </p:sp>
    </p:spTree>
    <p:extLst>
      <p:ext uri="{BB962C8B-B14F-4D97-AF65-F5344CB8AC3E}">
        <p14:creationId xmlns:p14="http://schemas.microsoft.com/office/powerpoint/2010/main" val="4195962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to the Hotel and Hospitality Sector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and Limitations (</a:t>
            </a:r>
            <a:r>
              <a:rPr lang="en-GB" dirty="0" err="1"/>
              <a:t>Gössling</a:t>
            </a:r>
            <a:r>
              <a:rPr lang="en-GB" dirty="0"/>
              <a:t> et al., 2016)</a:t>
            </a:r>
          </a:p>
          <a:p>
            <a:r>
              <a:rPr lang="en-GB" dirty="0"/>
              <a:t>Overcoming Challenges: Financing and Guest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0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to the Hotel and Hospitality Sector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Differentiating from Competition (de </a:t>
            </a:r>
            <a:r>
              <a:rPr lang="en-GB" dirty="0" err="1"/>
              <a:t>Grosbois</a:t>
            </a:r>
            <a:r>
              <a:rPr lang="en-GB" dirty="0"/>
              <a:t> et al., 2017)</a:t>
            </a:r>
          </a:p>
          <a:p>
            <a:r>
              <a:rPr lang="en-GB" dirty="0"/>
              <a:t>Holistic Approach and Technological Integration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82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to the Hotel and Hospitality Sector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Summary of Impacts and Responses</a:t>
            </a:r>
          </a:p>
          <a:p>
            <a:r>
              <a:rPr lang="en-GB" dirty="0"/>
              <a:t>Key Takeaways (</a:t>
            </a:r>
            <a:r>
              <a:rPr lang="en-GB" dirty="0" err="1"/>
              <a:t>Delmas</a:t>
            </a:r>
            <a:r>
              <a:rPr lang="en-GB" dirty="0"/>
              <a:t> et al., 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860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Evaluate Future Policy and Management Options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Importance of Future Policy and Management:</a:t>
            </a:r>
          </a:p>
          <a:p>
            <a:pPr lvl="1"/>
            <a:r>
              <a:rPr lang="en-GB" dirty="0"/>
              <a:t>Crucial role in driving and guiding sustainable practices</a:t>
            </a:r>
          </a:p>
          <a:p>
            <a:pPr lvl="1"/>
            <a:r>
              <a:rPr lang="en-GB" dirty="0"/>
              <a:t>Sets the framework and standards for the industry (</a:t>
            </a:r>
            <a:r>
              <a:rPr lang="en-GB" dirty="0" err="1"/>
              <a:t>Delmas</a:t>
            </a:r>
            <a:r>
              <a:rPr lang="en-GB" dirty="0"/>
              <a:t> et al., 2011).</a:t>
            </a:r>
          </a:p>
          <a:p>
            <a:r>
              <a:rPr lang="en-GB" dirty="0"/>
              <a:t>Policy Options: </a:t>
            </a:r>
          </a:p>
          <a:p>
            <a:pPr lvl="1"/>
            <a:r>
              <a:rPr lang="en-GB" dirty="0"/>
              <a:t>Government Regulations and Incentives:</a:t>
            </a:r>
          </a:p>
          <a:p>
            <a:pPr lvl="2"/>
            <a:r>
              <a:rPr lang="en-GB" dirty="0"/>
              <a:t>Establish environmental standards and requirements (</a:t>
            </a:r>
            <a:r>
              <a:rPr lang="en-GB" dirty="0" err="1"/>
              <a:t>Gössling</a:t>
            </a:r>
            <a:r>
              <a:rPr lang="en-GB" dirty="0"/>
              <a:t> et al., 2016)</a:t>
            </a:r>
          </a:p>
          <a:p>
            <a:pPr lvl="2"/>
            <a:r>
              <a:rPr lang="en-GB" dirty="0"/>
              <a:t>Provide incentives such as tax breaks or grants for sustainable initiatives</a:t>
            </a:r>
          </a:p>
          <a:p>
            <a:pPr lvl="1"/>
            <a:r>
              <a:rPr lang="en-GB" dirty="0"/>
              <a:t>Industry Standards and Certifications:</a:t>
            </a:r>
          </a:p>
          <a:p>
            <a:pPr lvl="2"/>
            <a:r>
              <a:rPr lang="en-GB" dirty="0"/>
              <a:t>Set benchmarks for sustainable performance</a:t>
            </a:r>
          </a:p>
          <a:p>
            <a:pPr lvl="2"/>
            <a:r>
              <a:rPr lang="en-GB" dirty="0"/>
              <a:t>Enhance credibility and recognition for hotels (</a:t>
            </a:r>
            <a:r>
              <a:rPr lang="en-GB" dirty="0" err="1"/>
              <a:t>Delmas</a:t>
            </a:r>
            <a:r>
              <a:rPr lang="en-GB" dirty="0"/>
              <a:t> et al., 2011)</a:t>
            </a:r>
          </a:p>
          <a:p>
            <a:pPr lvl="1"/>
            <a:r>
              <a:rPr lang="en-GB" dirty="0"/>
              <a:t>Collaborative Initiatives and Partnerships: </a:t>
            </a:r>
          </a:p>
          <a:p>
            <a:pPr lvl="2"/>
            <a:r>
              <a:rPr lang="en-GB" dirty="0"/>
              <a:t>Foster knowledge sharing and collective action</a:t>
            </a:r>
          </a:p>
          <a:p>
            <a:pPr lvl="2"/>
            <a:r>
              <a:rPr lang="en-GB" dirty="0"/>
              <a:t>Engage governments, industry associations, and NGOs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964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Evaluate Future Policy and Management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Management </a:t>
            </a:r>
            <a:r>
              <a:rPr lang="en-GB" dirty="0" err="1"/>
              <a:t>Options:Sustainability</a:t>
            </a:r>
            <a:r>
              <a:rPr lang="en-GB" dirty="0"/>
              <a:t> Training and Education:</a:t>
            </a:r>
          </a:p>
          <a:p>
            <a:pPr lvl="1"/>
            <a:r>
              <a:rPr lang="en-GB" dirty="0"/>
              <a:t>Raise awareness and build capacity</a:t>
            </a:r>
          </a:p>
          <a:p>
            <a:pPr lvl="1"/>
            <a:r>
              <a:rPr lang="en-GB" dirty="0"/>
              <a:t>Promote a culture of sustainability</a:t>
            </a:r>
          </a:p>
          <a:p>
            <a:r>
              <a:rPr lang="en-GB" dirty="0"/>
              <a:t>Sustainable Procurement Practices:</a:t>
            </a:r>
          </a:p>
          <a:p>
            <a:pPr lvl="1"/>
            <a:r>
              <a:rPr lang="en-GB" dirty="0"/>
              <a:t>Source environmentally friendly materials and services</a:t>
            </a:r>
          </a:p>
          <a:p>
            <a:pPr lvl="1"/>
            <a:r>
              <a:rPr lang="en-GB" dirty="0"/>
              <a:t>Engage suppliers who share sustainability values (</a:t>
            </a:r>
            <a:r>
              <a:rPr lang="en-GB" dirty="0" err="1"/>
              <a:t>Gössling</a:t>
            </a:r>
            <a:r>
              <a:rPr lang="en-GB" dirty="0"/>
              <a:t> et al., 2016)</a:t>
            </a:r>
          </a:p>
          <a:p>
            <a:r>
              <a:rPr lang="en-GB" dirty="0"/>
              <a:t>Stakeholder Engagement and Communication:</a:t>
            </a:r>
          </a:p>
          <a:p>
            <a:pPr lvl="1"/>
            <a:r>
              <a:rPr lang="en-GB" dirty="0"/>
              <a:t>Engage guests, employees, and communities</a:t>
            </a:r>
          </a:p>
          <a:p>
            <a:pPr lvl="1"/>
            <a:r>
              <a:rPr lang="en-GB" dirty="0"/>
              <a:t>Build support and shared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408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5009" y="815009"/>
            <a:ext cx="10081588" cy="546652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Reference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Becken</a:t>
            </a:r>
            <a:r>
              <a:rPr lang="en-GB" dirty="0"/>
              <a:t>, S., &amp; Hay, J. (2007). Tourism and climate change: Risks and opportunities. Channel View Publications. </a:t>
            </a:r>
          </a:p>
          <a:p>
            <a:pPr marL="0" indent="0">
              <a:buNone/>
            </a:pPr>
            <a:r>
              <a:rPr lang="en-GB" dirty="0" err="1"/>
              <a:t>Bramwell</a:t>
            </a:r>
            <a:r>
              <a:rPr lang="en-GB" dirty="0"/>
              <a:t>, B., &amp; Lane, B. (2012). Critical research on sustainable tourism: Definition, progress, and future directions. Journal of Sustainable Tourism, 20(6), 699-713.</a:t>
            </a:r>
          </a:p>
          <a:p>
            <a:pPr marL="0" indent="0">
              <a:buNone/>
            </a:pPr>
            <a:r>
              <a:rPr lang="en-GB" dirty="0"/>
              <a:t>Choi, S., &amp; Murray, I. (2010). Green hotels: A systematic review of the literature and a research agenda. Journal of Sustainable Tourism, 18(8), 997-1004. </a:t>
            </a:r>
          </a:p>
          <a:p>
            <a:pPr marL="0" indent="0">
              <a:buNone/>
            </a:pPr>
            <a:r>
              <a:rPr lang="en-GB" dirty="0"/>
              <a:t> de </a:t>
            </a:r>
            <a:r>
              <a:rPr lang="en-GB" dirty="0" err="1"/>
              <a:t>Grosbois</a:t>
            </a:r>
            <a:r>
              <a:rPr lang="en-GB" dirty="0"/>
              <a:t>, D., &amp; </a:t>
            </a:r>
            <a:r>
              <a:rPr lang="en-GB" dirty="0" err="1"/>
              <a:t>Pashby</a:t>
            </a:r>
            <a:r>
              <a:rPr lang="en-GB" dirty="0"/>
              <a:t>, I. (2017). The challenge of sustainability in the luxury hotel sector. Journal of Sustainable Tourism, 25(8), 1017-1034. </a:t>
            </a:r>
          </a:p>
          <a:p>
            <a:pPr marL="0" indent="0">
              <a:buNone/>
            </a:pPr>
            <a:r>
              <a:rPr lang="en-GB" dirty="0" err="1"/>
              <a:t>Delmas</a:t>
            </a:r>
            <a:r>
              <a:rPr lang="en-GB" dirty="0"/>
              <a:t>, M. A., &amp; </a:t>
            </a:r>
            <a:r>
              <a:rPr lang="en-GB" dirty="0" err="1"/>
              <a:t>Burbano</a:t>
            </a:r>
            <a:r>
              <a:rPr lang="en-GB" dirty="0"/>
              <a:t>, V. C. (2011). The drivers of greenwashing. California Management Review, 54(1), 64-87.</a:t>
            </a:r>
          </a:p>
          <a:p>
            <a:pPr marL="0" indent="0">
              <a:buNone/>
            </a:pPr>
            <a:r>
              <a:rPr lang="en-GB" dirty="0" err="1"/>
              <a:t>Gössling</a:t>
            </a:r>
            <a:r>
              <a:rPr lang="en-GB" dirty="0"/>
              <a:t>, S., Scott, D., &amp; Hall, C. M. (Eds.). (2013). Tourism and water: Interactions and impacts. Channel View Publications </a:t>
            </a:r>
          </a:p>
          <a:p>
            <a:pPr marL="0" indent="0">
              <a:buNone/>
            </a:pPr>
            <a:r>
              <a:rPr lang="en-GB" dirty="0" err="1"/>
              <a:t>Gössling</a:t>
            </a:r>
            <a:r>
              <a:rPr lang="en-GB" dirty="0"/>
              <a:t>, S., Scott, D., &amp; Hall, C. M. (Eds.). (2016). Tourism and water (Vol. 1): Dimensions and issues. Channel View Publications. </a:t>
            </a:r>
          </a:p>
          <a:p>
            <a:pPr marL="0" indent="0">
              <a:buNone/>
            </a:pPr>
            <a:r>
              <a:rPr lang="en-GB" dirty="0"/>
              <a:t> Jamal, T. B., &amp; Camargo, B. A. (2015). The hotel energy conservation paradox: Findings from a survey in New York City. Journal of Sustainable Tourism, 23(5), 676-695.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415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675861"/>
            <a:ext cx="9601196" cy="560566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 </a:t>
            </a:r>
            <a:r>
              <a:rPr lang="en-GB" dirty="0" err="1"/>
              <a:t>Gössling</a:t>
            </a:r>
            <a:r>
              <a:rPr lang="en-GB" dirty="0"/>
              <a:t>, S., Scott, D., &amp; Hall, C. M. (Eds.). (2016). Tourism and water (Vol. 2): Interactions between tourism and water. Channel View Publications. </a:t>
            </a:r>
          </a:p>
          <a:p>
            <a:r>
              <a:rPr lang="en-GB" dirty="0"/>
              <a:t> Hall, C. M., &amp; Lew, A. A. (Eds.). (2009). Understanding and managing tourism impacts: An integrated approach. Routledge. </a:t>
            </a:r>
          </a:p>
          <a:p>
            <a:r>
              <a:rPr lang="en-GB" dirty="0"/>
              <a:t> Hall, C. M., &amp; </a:t>
            </a:r>
            <a:r>
              <a:rPr lang="en-GB" dirty="0" err="1"/>
              <a:t>Gössling</a:t>
            </a:r>
            <a:r>
              <a:rPr lang="en-GB" dirty="0"/>
              <a:t>, S. (Eds.). (2013). Tourism and water: Interactions and impacts (Vol. 2). Channel View Publications.</a:t>
            </a:r>
          </a:p>
          <a:p>
            <a:r>
              <a:rPr lang="en-GB" dirty="0"/>
              <a:t> Hall, C. M., &amp; Page, S. J. (2014). The geography of tourism and recreation: Environment, place, and space. Routledge.</a:t>
            </a:r>
          </a:p>
          <a:p>
            <a:r>
              <a:rPr lang="en-GB" dirty="0"/>
              <a:t> </a:t>
            </a:r>
            <a:r>
              <a:rPr lang="en-GB" dirty="0" err="1"/>
              <a:t>Koens</a:t>
            </a:r>
            <a:r>
              <a:rPr lang="en-GB" dirty="0"/>
              <a:t>, K., </a:t>
            </a:r>
            <a:r>
              <a:rPr lang="en-GB" dirty="0" err="1"/>
              <a:t>Postma</a:t>
            </a:r>
            <a:r>
              <a:rPr lang="en-GB" dirty="0"/>
              <a:t>, A., &amp; Papp, B. (2018). Tourism's carbon footprint: A global assessment and typology of carbon hotspots. Journal of Sustainable Tourism, 26(7), 1027-1051 </a:t>
            </a:r>
          </a:p>
          <a:p>
            <a:r>
              <a:rPr lang="en-GB" dirty="0"/>
              <a:t> </a:t>
            </a:r>
            <a:r>
              <a:rPr lang="en-GB" dirty="0" err="1"/>
              <a:t>Krippendorf</a:t>
            </a:r>
            <a:r>
              <a:rPr lang="en-GB" dirty="0"/>
              <a:t>, J. (2012). The holiday makers: Understanding the impact of leisure and travel. Routledge.</a:t>
            </a:r>
          </a:p>
          <a:p>
            <a:r>
              <a:rPr lang="en-GB" dirty="0"/>
              <a:t> Lupton, R. (2016). Eco-hotel: New opportunities for environmentally sustainable tourism. Journal of Sustainable Tourism, 24(9), 1237-1256.</a:t>
            </a:r>
          </a:p>
          <a:p>
            <a:r>
              <a:rPr lang="en-GB" dirty="0"/>
              <a:t> Ma, L., &amp; </a:t>
            </a:r>
            <a:r>
              <a:rPr lang="en-GB" dirty="0" err="1"/>
              <a:t>Hassink</a:t>
            </a:r>
            <a:r>
              <a:rPr lang="en-GB" dirty="0"/>
              <a:t>, R. (2013). Beyond luxury hotels: Converting heritage buildings into boutique accommodations in Shanghai. Journal of Sustainable Tourism, 21(5), 658-676 </a:t>
            </a:r>
          </a:p>
          <a:p>
            <a:r>
              <a:rPr lang="en-GB" dirty="0"/>
              <a:t> </a:t>
            </a:r>
            <a:r>
              <a:rPr lang="en-GB" dirty="0" err="1"/>
              <a:t>Pforr</a:t>
            </a:r>
            <a:r>
              <a:rPr lang="en-GB" dirty="0"/>
              <a:t>, C., &amp; </a:t>
            </a:r>
            <a:r>
              <a:rPr lang="en-GB" dirty="0" err="1"/>
              <a:t>Hosie</a:t>
            </a:r>
            <a:r>
              <a:rPr lang="en-GB" dirty="0"/>
              <a:t>, P. (2010). Do green hotel customers get a good night's sleep? Understanding the relationship between hotels, guests, and the environment. Journal of Sustainable Tourism, 18(7), 875-890. </a:t>
            </a:r>
          </a:p>
        </p:txBody>
      </p:sp>
    </p:spTree>
    <p:extLst>
      <p:ext uri="{BB962C8B-B14F-4D97-AF65-F5344CB8AC3E}">
        <p14:creationId xmlns:p14="http://schemas.microsoft.com/office/powerpoint/2010/main" val="4188422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4522" y="834887"/>
            <a:ext cx="10002075" cy="540688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  <a:r>
              <a:rPr lang="en-GB" dirty="0" err="1"/>
              <a:t>Reiser</a:t>
            </a:r>
            <a:r>
              <a:rPr lang="en-GB" dirty="0"/>
              <a:t>, D., &amp; van der Zee, E. (2018). Sustainable practices and hotel guest satisfaction: Examining the role of guest perceptions of hotel energy-saving initiatives. Journal of Sustainable Tourism, 26(6), 893-913. </a:t>
            </a:r>
          </a:p>
          <a:p>
            <a:pPr marL="0" indent="0">
              <a:buNone/>
            </a:pPr>
            <a:r>
              <a:rPr lang="en-GB" dirty="0"/>
              <a:t>Ritchie, J. R., &amp; Crouch, G. I. (2003). The competitive destination: A sustainable tourism perspective. CABI Publishing.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Spenceley</a:t>
            </a:r>
            <a:r>
              <a:rPr lang="en-GB" dirty="0"/>
              <a:t>, A., &amp; Meyer, D. (Eds.). (2012). Tourism and water: Interactions and impacts (Vol. 3). Channel View Publications.</a:t>
            </a:r>
          </a:p>
          <a:p>
            <a:pPr marL="0" indent="0">
              <a:buNone/>
            </a:pPr>
            <a:r>
              <a:rPr lang="en-GB" dirty="0"/>
              <a:t> Sun, H., &amp; Hsu, L. T. (2010). Sustainable hotel development: A case study of the Renaissance Shanghai </a:t>
            </a:r>
            <a:r>
              <a:rPr lang="en-GB" dirty="0" err="1"/>
              <a:t>Yuyuan</a:t>
            </a:r>
            <a:r>
              <a:rPr lang="en-GB" dirty="0"/>
              <a:t> Hotel in China. Journal of Sustainable Tourism, 18(7), 849-866.</a:t>
            </a:r>
          </a:p>
          <a:p>
            <a:pPr marL="0" indent="0">
              <a:buNone/>
            </a:pPr>
            <a:r>
              <a:rPr lang="en-GB" dirty="0"/>
              <a:t> UNWTO. (2019). Sustainable Development of Tourism. Retrieved from https://www.unwto.org/sustainable-development-tourism</a:t>
            </a:r>
          </a:p>
          <a:p>
            <a:pPr marL="0" indent="0">
              <a:buNone/>
            </a:pPr>
            <a:r>
              <a:rPr lang="en-GB" dirty="0"/>
              <a:t> UNWTO. (2021). Tourism and the SDGs. Retrieved from https://www.unwto.org/tourism-and-sdgs</a:t>
            </a:r>
          </a:p>
          <a:p>
            <a:pPr marL="0" indent="0">
              <a:buNone/>
            </a:pPr>
            <a:r>
              <a:rPr lang="en-GB" dirty="0"/>
              <a:t>  Weaver, D. B. (2006). </a:t>
            </a:r>
            <a:r>
              <a:rPr lang="en-GB" i="1" dirty="0"/>
              <a:t>Sustainable tourism: Theory and practice. Butterworth-</a:t>
            </a:r>
            <a:r>
              <a:rPr lang="en-GB" i="1" dirty="0" err="1"/>
              <a:t>Heinemann.</a:t>
            </a:r>
            <a:r>
              <a:rPr lang="en-GB" dirty="0" err="1"/>
              <a:t>Yun</a:t>
            </a:r>
            <a:r>
              <a:rPr lang="en-GB" dirty="0"/>
              <a:t>, D., &amp; Bai, B. (2009). Developing a scale for green practices in the hotel industry. </a:t>
            </a:r>
            <a:r>
              <a:rPr lang="en-GB" i="1" dirty="0"/>
              <a:t>Journal of Sustainable Tourism, 17(6), 703-719.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289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{44A0FFB1-712C-DF4C-8718-B0C8CF8BAF5F}tf10001119_mac</Template>
  <TotalTime>109</TotalTime>
  <Words>1228</Words>
  <Application>Microsoft Macintosh PowerPoint</Application>
  <PresentationFormat>Widescreen</PresentationFormat>
  <Paragraphs>96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Gill Sans MT</vt:lpstr>
      <vt:lpstr>Gallery</vt:lpstr>
      <vt:lpstr>Sustainable hotel design and construction in the luxury hotel sector  Student Name: Vijeyalashimi Gersone Student Number: 1816441 Lecturer Name: Lola Villard Module: BMIH6001 </vt:lpstr>
      <vt:lpstr>Introduction</vt:lpstr>
      <vt:lpstr>Introduction</vt:lpstr>
      <vt:lpstr>Overview of Literature </vt:lpstr>
      <vt:lpstr>Overview of Literature</vt:lpstr>
      <vt:lpstr>Application to the Hotel and Hospitality Sector </vt:lpstr>
      <vt:lpstr>Application to the Hotel and Hospitality Sector </vt:lpstr>
      <vt:lpstr>Application to the Hotel and Hospitality Sector </vt:lpstr>
      <vt:lpstr>Application to the Hotel and Hospitality Sector </vt:lpstr>
      <vt:lpstr>Evaluate Future Policy and Management Options </vt:lpstr>
      <vt:lpstr>Evaluate Future Policy and Management Options</vt:lpstr>
      <vt:lpstr>PowerPoint Presentation</vt:lpstr>
      <vt:lpstr>PowerPoint Presentation</vt:lpstr>
      <vt:lpstr>PowerPoint Presentation</vt:lpstr>
    </vt:vector>
  </TitlesOfParts>
  <Company>HP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hotel design and construction in the luxury hotel sector</dc:title>
  <dc:creator>Florence Ajin</dc:creator>
  <cp:lastModifiedBy>Vijeyalashimi Gersone (1816441)</cp:lastModifiedBy>
  <cp:revision>15</cp:revision>
  <dcterms:created xsi:type="dcterms:W3CDTF">2023-05-18T21:15:45Z</dcterms:created>
  <dcterms:modified xsi:type="dcterms:W3CDTF">2023-11-14T01:18:39Z</dcterms:modified>
</cp:coreProperties>
</file>