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  <p:sldId id="280" r:id="rId25"/>
    <p:sldId id="281" r:id="rId26"/>
    <p:sldId id="27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99" autoAdjust="0"/>
    <p:restoredTop sz="96301" autoAdjust="0"/>
  </p:normalViewPr>
  <p:slideViewPr>
    <p:cSldViewPr snapToGrid="0" snapToObjects="1">
      <p:cViewPr varScale="1">
        <p:scale>
          <a:sx n="108" d="100"/>
          <a:sy n="108" d="100"/>
        </p:scale>
        <p:origin x="102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large-scale modern data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centers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are now using spine and leaf design. This design can have only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two layers that are spine and leaf. In the spine and leaf design, a leaf switch acts as the access layer,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it connects to all the spine switches. The end hosts, such as servers and other edge devices,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connect to leaf switches. The spine provides connectivity between the leaf switches; therefore,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adding more spine switches can increase the capacity of the network, and adding more leaf switches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increase the port density on the access layer. Spine and leaf design can also be mixed with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traditional multilayer data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center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design. In this mixed approach you can build a scalable access layer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using spine and leaf architecture, while keeping other layers of the data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center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intact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009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ECMP – Equal cost multi path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525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 a port channel is created, you will see a new interface in the switch configuration. This new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interface is a logical representation of all the member ports of the port channel. The port channel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interface can be configured with its own speed, bandwidth, delay, IP address, duplex, flow control,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maximum transmission unit (MTU), and interface description. You can also shut down the port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channel interface, which will result in shutting down all member ports.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27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 availability: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a port channel, multiple Ethernet links are bundled together to create a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logical link. In case of a physical link failure, the port channel continues to operate even if a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single member link is alive. Therefore, it automatically increases availability of the network.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an example, when creating a port channel on a modular network switch, it is recommended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you use member ports from different line cards. This will help you increase network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availability in the case of line card failure.</a:t>
            </a:r>
          </a:p>
          <a:p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Simplified network topology: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some cases, port channels can be used to simplify network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topology by aggregating multiple links into one logical link. Typically, if you have multiple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links between a pair of switches, to avoid network loops, STP blocks all the links except one.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the case of port channels, multiple links are combined into one logical link; therefore, it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simplifies the network topology by avoiding the STP calculation and reducing network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complexity by reducing the number of links between switches.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675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605586"/>
            <a:ext cx="6498158" cy="1037999"/>
          </a:xfrm>
        </p:spPr>
        <p:txBody>
          <a:bodyPr/>
          <a:lstStyle/>
          <a:p>
            <a:r>
              <a:rPr lang="en-US" altLang="ja-JP" sz="4800" dirty="0">
                <a:latin typeface="Arial" charset="0"/>
                <a:cs typeface="ＭＳ Ｐゴシック" charset="0"/>
              </a:rPr>
              <a:t>Data Centre Technologies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57968"/>
          </a:xfrm>
        </p:spPr>
        <p:txBody>
          <a:bodyPr/>
          <a:lstStyle/>
          <a:p>
            <a:r>
              <a:rPr lang="en-GB" dirty="0"/>
              <a:t>Data Centre Network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994145"/>
            <a:ext cx="8042276" cy="4343400"/>
          </a:xfrm>
        </p:spPr>
        <p:txBody>
          <a:bodyPr>
            <a:normAutofit fontScale="92500"/>
          </a:bodyPr>
          <a:lstStyle/>
          <a:p>
            <a:pPr algn="just"/>
            <a:r>
              <a:rPr lang="en-GB" dirty="0"/>
              <a:t>Data centres are designed to host critical computing resources in a centralized place. These resources can be utilized from a campus building of an enterprise network, from a branch office over the wide area network (WAN), and from the remote locations over the public Internet.</a:t>
            </a:r>
          </a:p>
          <a:p>
            <a:pPr algn="just"/>
            <a:r>
              <a:rPr lang="en-GB" dirty="0"/>
              <a:t>Therefore, network plays an important role in the availability of data centre resources. </a:t>
            </a:r>
          </a:p>
          <a:p>
            <a:pPr algn="just"/>
            <a:r>
              <a:rPr lang="en-GB" dirty="0"/>
              <a:t>Network architecture is an important subject that addresses many functional areas of the data centre to ensure that data centre services are running around the clock.</a:t>
            </a:r>
          </a:p>
        </p:txBody>
      </p:sp>
    </p:spTree>
    <p:extLst>
      <p:ext uri="{BB962C8B-B14F-4D97-AF65-F5344CB8AC3E}">
        <p14:creationId xmlns:p14="http://schemas.microsoft.com/office/powerpoint/2010/main" val="23048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04805"/>
          </a:xfrm>
        </p:spPr>
        <p:txBody>
          <a:bodyPr/>
          <a:lstStyle/>
          <a:p>
            <a:r>
              <a:rPr lang="en-GB" dirty="0"/>
              <a:t>Modular Approach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8131" y="738962"/>
            <a:ext cx="8042276" cy="483869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Multilayer Network Design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just"/>
            <a:r>
              <a:rPr lang="en-GB" dirty="0"/>
              <a:t>The hierarchical network model provides a modular framework that enables flexibility in network design and facilitates ease of implementation and troubleshooting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549" y="1195867"/>
            <a:ext cx="4297688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31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15438"/>
          </a:xfrm>
        </p:spPr>
        <p:txBody>
          <a:bodyPr/>
          <a:lstStyle/>
          <a:p>
            <a:r>
              <a:rPr lang="en-GB" dirty="0"/>
              <a:t>Data Centre Functional Layers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8171" y="723014"/>
            <a:ext cx="6784484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54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711131"/>
          </a:xfrm>
        </p:spPr>
        <p:txBody>
          <a:bodyPr/>
          <a:lstStyle/>
          <a:p>
            <a:r>
              <a:rPr lang="en-GB" dirty="0"/>
              <a:t>Multilayer Network Design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43" y="944152"/>
            <a:ext cx="8407539" cy="396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24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721764"/>
          </a:xfrm>
        </p:spPr>
        <p:txBody>
          <a:bodyPr/>
          <a:lstStyle/>
          <a:p>
            <a:r>
              <a:rPr lang="en-GB" dirty="0"/>
              <a:t>Access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599" y="951614"/>
            <a:ext cx="8243851" cy="464819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access layer is the first point of entry into the network for edge devices, end stations, and servers.</a:t>
            </a:r>
          </a:p>
          <a:p>
            <a:pPr algn="just"/>
            <a:r>
              <a:rPr lang="en-GB" dirty="0"/>
              <a:t>The data centre access layer provides Layer 2, Layer 3, and mainframe connectivity. </a:t>
            </a:r>
          </a:p>
          <a:p>
            <a:pPr algn="just"/>
            <a:r>
              <a:rPr lang="en-GB" dirty="0"/>
              <a:t>The access layer in the data centre is typically built at Layer 2, which allows better sharing of service devices across multiple servers. </a:t>
            </a:r>
          </a:p>
          <a:p>
            <a:pPr algn="just"/>
            <a:r>
              <a:rPr lang="en-GB" dirty="0"/>
              <a:t>This design also enables the use of Layer 2 clustering, which requires the servers to be Layer 2 adjacent.</a:t>
            </a:r>
          </a:p>
          <a:p>
            <a:pPr algn="just"/>
            <a:r>
              <a:rPr lang="en-GB" dirty="0"/>
              <a:t>A mix of both Layer 2 and Layer 3 access models permits a flexible solution and enables application environments to be optimally positioned.</a:t>
            </a:r>
          </a:p>
        </p:txBody>
      </p:sp>
    </p:spTree>
    <p:extLst>
      <p:ext uri="{BB962C8B-B14F-4D97-AF65-F5344CB8AC3E}">
        <p14:creationId xmlns:p14="http://schemas.microsoft.com/office/powerpoint/2010/main" val="87365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594173"/>
          </a:xfrm>
        </p:spPr>
        <p:txBody>
          <a:bodyPr/>
          <a:lstStyle/>
          <a:p>
            <a:r>
              <a:rPr lang="en-GB" dirty="0"/>
              <a:t>Aggregation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498" y="728331"/>
            <a:ext cx="8222585" cy="467300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aggregation (or distribution) layer aggregates the uplinks from the access layer to the data centre core.</a:t>
            </a:r>
          </a:p>
          <a:p>
            <a:pPr algn="just"/>
            <a:r>
              <a:rPr lang="en-GB" dirty="0"/>
              <a:t>This layer is the critical point for control and application services.</a:t>
            </a:r>
          </a:p>
          <a:p>
            <a:pPr algn="just"/>
            <a:r>
              <a:rPr lang="en-GB" dirty="0"/>
              <a:t>Security and application service devices (such as load-balancing devices, SSL offloading devices, firewalls, and IPS devices) are often deployed as a module in the aggregation layer.</a:t>
            </a:r>
          </a:p>
          <a:p>
            <a:pPr algn="just"/>
            <a:r>
              <a:rPr lang="en-GB" dirty="0"/>
              <a:t>Typically provides Layer 3 connectivity to the core.</a:t>
            </a:r>
          </a:p>
          <a:p>
            <a:pPr algn="just"/>
            <a:r>
              <a:rPr lang="en-GB" dirty="0"/>
              <a:t>Depending on the requirements, the boundary between Layer 2 and Layer 3 at the aggregation layer can be in the multilayer switches, the firewalls, or the content switching devices. </a:t>
            </a:r>
          </a:p>
        </p:txBody>
      </p:sp>
    </p:spTree>
    <p:extLst>
      <p:ext uri="{BB962C8B-B14F-4D97-AF65-F5344CB8AC3E}">
        <p14:creationId xmlns:p14="http://schemas.microsoft.com/office/powerpoint/2010/main" val="377059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26071"/>
          </a:xfrm>
        </p:spPr>
        <p:txBody>
          <a:bodyPr/>
          <a:lstStyle/>
          <a:p>
            <a:r>
              <a:rPr lang="en-GB" dirty="0"/>
              <a:t>Core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498" y="834657"/>
            <a:ext cx="8042276" cy="43434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Implementing a data centre core is a best practice for large data centres. When the core is implemented in an initial data centre design, it helps ease network  expansion and avoid disruption to the data centre environment.</a:t>
            </a:r>
          </a:p>
          <a:p>
            <a:pPr algn="just"/>
            <a:r>
              <a:rPr lang="en-GB" dirty="0"/>
              <a:t>The data centre typically connects to the campus core using Layer 3 links. The data centre network is summarized, and the core injects a default route into the data centre network.</a:t>
            </a:r>
          </a:p>
          <a:p>
            <a:pPr algn="just"/>
            <a:r>
              <a:rPr lang="en-GB" dirty="0"/>
              <a:t>Key core characteristics include the following:</a:t>
            </a:r>
          </a:p>
          <a:p>
            <a:pPr lvl="1" algn="just"/>
            <a:r>
              <a:rPr lang="en-GB" dirty="0"/>
              <a:t>Distributed forwarding architecture</a:t>
            </a:r>
          </a:p>
          <a:p>
            <a:pPr lvl="1" algn="just"/>
            <a:r>
              <a:rPr lang="en-GB" dirty="0"/>
              <a:t>Low-latency switching</a:t>
            </a:r>
          </a:p>
          <a:p>
            <a:pPr lvl="1" algn="just"/>
            <a:r>
              <a:rPr lang="en-GB" dirty="0"/>
              <a:t>10 Gigabit Ethernet scalability</a:t>
            </a:r>
          </a:p>
          <a:p>
            <a:pPr lvl="1" algn="just"/>
            <a:r>
              <a:rPr lang="en-GB" dirty="0"/>
              <a:t>Scalable IP multicast support</a:t>
            </a:r>
          </a:p>
        </p:txBody>
      </p:sp>
    </p:spTree>
    <p:extLst>
      <p:ext uri="{BB962C8B-B14F-4D97-AF65-F5344CB8AC3E}">
        <p14:creationId xmlns:p14="http://schemas.microsoft.com/office/powerpoint/2010/main" val="194400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57968"/>
          </a:xfrm>
        </p:spPr>
        <p:txBody>
          <a:bodyPr/>
          <a:lstStyle/>
          <a:p>
            <a:r>
              <a:rPr lang="en-GB" dirty="0"/>
              <a:t>Core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006845"/>
            <a:ext cx="8277225" cy="4851400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dirty="0"/>
              <a:t>The following drivers are used to determine whether a core solution is appropriate:</a:t>
            </a:r>
          </a:p>
          <a:p>
            <a:pPr algn="just"/>
            <a:r>
              <a:rPr lang="en-GB" b="1" dirty="0"/>
              <a:t>40 and 100 Gigabit Ethernet density: </a:t>
            </a:r>
            <a:r>
              <a:rPr lang="en-GB" dirty="0"/>
              <a:t>Are there requirements for higher bandwidth connectivity, such as 40 or 100 Gigabit Ethernet? With the introduction of the Cisco Nexus, Juniper </a:t>
            </a:r>
            <a:r>
              <a:rPr lang="en-GB" dirty="0" err="1"/>
              <a:t>EXseries</a:t>
            </a:r>
            <a:r>
              <a:rPr lang="en-GB" dirty="0"/>
              <a:t>, HP and Dell switches can now support much higher bandwidth densities.</a:t>
            </a:r>
          </a:p>
          <a:p>
            <a:pPr algn="just"/>
            <a:r>
              <a:rPr lang="en-GB" b="1" dirty="0"/>
              <a:t>10 Gigabit Ethernet density: </a:t>
            </a:r>
            <a:r>
              <a:rPr lang="en-GB" dirty="0"/>
              <a:t>Without a data centre core, will there be enough 10 Gigabit Ethernet ports on the campus core switch pair to support both the campus distribution and the data centre aggregation modules?</a:t>
            </a:r>
          </a:p>
          <a:p>
            <a:pPr algn="just"/>
            <a:r>
              <a:rPr lang="en-GB" b="1" dirty="0"/>
              <a:t>Administrative domains and policies: </a:t>
            </a:r>
            <a:r>
              <a:rPr lang="en-GB" dirty="0"/>
              <a:t>Separate cores help to isolate campus distribution layers from data centre aggregation layers for troubleshooting, administration, and implementation of policies (such as quality of service, ACLs, troubleshooting, and maintenance).</a:t>
            </a:r>
          </a:p>
          <a:p>
            <a:pPr algn="just"/>
            <a:r>
              <a:rPr lang="en-GB" b="1" dirty="0"/>
              <a:t>Anticipation of future development: </a:t>
            </a:r>
            <a:r>
              <a:rPr lang="en-GB" dirty="0"/>
              <a:t>The impact that can result from implementing a separate data centre core layer at a later date might make it worthwhile to install the core layer at the beginning.</a:t>
            </a:r>
          </a:p>
        </p:txBody>
      </p:sp>
    </p:spTree>
    <p:extLst>
      <p:ext uri="{BB962C8B-B14F-4D97-AF65-F5344CB8AC3E}">
        <p14:creationId xmlns:p14="http://schemas.microsoft.com/office/powerpoint/2010/main" val="13669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711131"/>
          </a:xfrm>
        </p:spPr>
        <p:txBody>
          <a:bodyPr/>
          <a:lstStyle/>
          <a:p>
            <a:r>
              <a:rPr lang="en-GB" dirty="0"/>
              <a:t>Collapse Core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007472"/>
            <a:ext cx="8042276" cy="4343400"/>
          </a:xfrm>
        </p:spPr>
        <p:txBody>
          <a:bodyPr/>
          <a:lstStyle/>
          <a:p>
            <a:pPr algn="just"/>
            <a:r>
              <a:rPr lang="en-GB" dirty="0"/>
              <a:t>Although there are three functional layers in a network design, these layers do not have to be physical layers, but can be logical layers.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400" y="2477423"/>
            <a:ext cx="8176026" cy="264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9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743029"/>
          </a:xfrm>
        </p:spPr>
        <p:txBody>
          <a:bodyPr/>
          <a:lstStyle/>
          <a:p>
            <a:r>
              <a:rPr lang="en-GB" dirty="0"/>
              <a:t>Collapse Core Design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047308"/>
            <a:ext cx="8318278" cy="4343400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With this option, the small or medium-sized business can reduce costs because the same switch performs both distribution and core functions. </a:t>
            </a:r>
          </a:p>
          <a:p>
            <a:pPr algn="just"/>
            <a:r>
              <a:rPr lang="en-GB" dirty="0"/>
              <a:t>In the collapse core design, the core switches would provide direct connections to the access-layer switches, server farm, and edge modules.</a:t>
            </a:r>
          </a:p>
          <a:p>
            <a:pPr algn="just"/>
            <a:r>
              <a:rPr lang="en-GB" dirty="0"/>
              <a:t>One disadvantage of two-tier architecture is scalability. As the small campus begins to scale, a three tier architecture should be considered.</a:t>
            </a:r>
          </a:p>
        </p:txBody>
      </p:sp>
    </p:spTree>
    <p:extLst>
      <p:ext uri="{BB962C8B-B14F-4D97-AF65-F5344CB8AC3E}">
        <p14:creationId xmlns:p14="http://schemas.microsoft.com/office/powerpoint/2010/main" val="208313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36703"/>
          </a:xfrm>
        </p:spPr>
        <p:txBody>
          <a:bodyPr/>
          <a:lstStyle/>
          <a:p>
            <a:r>
              <a:rPr lang="en-GB" dirty="0"/>
              <a:t>Spine and leaf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1293" y="749596"/>
            <a:ext cx="8042276" cy="4343400"/>
          </a:xfrm>
        </p:spPr>
        <p:txBody>
          <a:bodyPr/>
          <a:lstStyle/>
          <a:p>
            <a:pPr algn="just"/>
            <a:r>
              <a:rPr lang="en-GB" dirty="0"/>
              <a:t>Most large-scale modern data centres are now using spine and leaf design. This design can have only two layers that are spine and leaf. </a:t>
            </a:r>
          </a:p>
          <a:p>
            <a:pPr algn="just"/>
            <a:r>
              <a:rPr lang="en-GB" dirty="0"/>
              <a:t>In the spine and leaf design, a leaf switch acts as the access layer, and it connects to all the spine switches.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650" y="2921296"/>
            <a:ext cx="7375525" cy="275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20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562275"/>
          </a:xfrm>
        </p:spPr>
        <p:txBody>
          <a:bodyPr/>
          <a:lstStyle/>
          <a:p>
            <a:r>
              <a:rPr lang="en-GB" dirty="0"/>
              <a:t>Key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760228"/>
            <a:ext cx="8042276" cy="458469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Multiple design and deployment options enabled using a variable-length spine with ECMP to leverage multiple available paths between leaf and spine.</a:t>
            </a:r>
          </a:p>
          <a:p>
            <a:pPr algn="just"/>
            <a:r>
              <a:rPr lang="en-GB" dirty="0"/>
              <a:t>Future proofing for higher-performance network through the selection of higher port count switches at the spine.</a:t>
            </a:r>
          </a:p>
          <a:p>
            <a:pPr algn="just"/>
            <a:r>
              <a:rPr lang="en-GB" dirty="0"/>
              <a:t>Reduced network congestion using a large, shared buffer-switching platform for leaf node. Network congestion results when multiple packets inside a switch request the same outbound port because of application architecture.</a:t>
            </a:r>
          </a:p>
          <a:p>
            <a:pPr algn="just"/>
            <a:r>
              <a:rPr lang="en-GB" dirty="0"/>
              <a:t>Lower power consumption using multiple 10 </a:t>
            </a:r>
            <a:r>
              <a:rPr lang="en-GB" dirty="0" err="1"/>
              <a:t>Gbps</a:t>
            </a:r>
            <a:r>
              <a:rPr lang="en-GB" dirty="0"/>
              <a:t> between spine and leaf instead of a single 40-Gbps link. The current power consumption of a 40-Gbps optic is more than ten times a single 10-Gbps optic.</a:t>
            </a:r>
          </a:p>
        </p:txBody>
      </p:sp>
    </p:spTree>
    <p:extLst>
      <p:ext uri="{BB962C8B-B14F-4D97-AF65-F5344CB8AC3E}">
        <p14:creationId xmlns:p14="http://schemas.microsoft.com/office/powerpoint/2010/main" val="178812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15438"/>
          </a:xfrm>
        </p:spPr>
        <p:txBody>
          <a:bodyPr/>
          <a:lstStyle/>
          <a:p>
            <a:r>
              <a:rPr lang="en-GB" dirty="0"/>
              <a:t>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866" y="723014"/>
            <a:ext cx="8042276" cy="4343400"/>
          </a:xfrm>
        </p:spPr>
        <p:txBody>
          <a:bodyPr/>
          <a:lstStyle/>
          <a:p>
            <a:pPr algn="just"/>
            <a:r>
              <a:rPr lang="en-GB" dirty="0"/>
              <a:t>When you connect two devices using multiple physical links, you can group these links to form a logical bundle. The two devices connected via this logical group of ports see it as a single, big network pipe between the two devices.</a:t>
            </a:r>
          </a:p>
          <a:p>
            <a:pPr algn="just"/>
            <a:r>
              <a:rPr lang="en-GB" dirty="0"/>
              <a:t>This logical group is called </a:t>
            </a:r>
            <a:r>
              <a:rPr lang="en-GB" dirty="0" err="1"/>
              <a:t>EtherChannel</a:t>
            </a:r>
            <a:r>
              <a:rPr lang="en-GB" dirty="0"/>
              <a:t>, or port channel, and physical interfaces participating in this group are called member ports of the group.</a:t>
            </a:r>
          </a:p>
          <a:p>
            <a:pPr algn="just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6139" y="4163695"/>
            <a:ext cx="4842934" cy="163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21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36703"/>
          </a:xfrm>
        </p:spPr>
        <p:txBody>
          <a:bodyPr/>
          <a:lstStyle/>
          <a:p>
            <a:r>
              <a:rPr lang="en-GB" dirty="0"/>
              <a:t>Benefits of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702" y="781494"/>
            <a:ext cx="8254483" cy="43434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b="1" dirty="0"/>
              <a:t>Increased capacity: </a:t>
            </a:r>
            <a:r>
              <a:rPr lang="en-GB" dirty="0"/>
              <a:t>By combing multiple Ethernet links into one logical link, the capacity of the link can be increased. For example, eight 10-Gbps links can be combined to create a logical link with bandwidth of 80 </a:t>
            </a:r>
            <a:r>
              <a:rPr lang="en-GB" dirty="0" err="1"/>
              <a:t>Gbps</a:t>
            </a:r>
            <a:r>
              <a:rPr lang="en-GB" dirty="0"/>
              <a:t>.</a:t>
            </a:r>
          </a:p>
          <a:p>
            <a:pPr algn="just"/>
            <a:r>
              <a:rPr lang="en-GB" b="1" dirty="0"/>
              <a:t>High availability: </a:t>
            </a:r>
            <a:r>
              <a:rPr lang="en-GB" dirty="0"/>
              <a:t>In a port channel, multiple Ethernet links are bundled together to create a logical link. In case of a physical link failure, the port channel continues to operate even if a single member link is alive.</a:t>
            </a:r>
          </a:p>
          <a:p>
            <a:pPr algn="just"/>
            <a:r>
              <a:rPr lang="en-GB" b="1" dirty="0"/>
              <a:t>Load balancing: </a:t>
            </a:r>
            <a:r>
              <a:rPr lang="en-GB" dirty="0"/>
              <a:t>The switch distributes traffic across all operational interfaces in the port channel. This enables you to distribute traffic across multiple physical interfaces, increasing the efficiency of your network.</a:t>
            </a:r>
          </a:p>
          <a:p>
            <a:pPr algn="just"/>
            <a:r>
              <a:rPr lang="en-GB" b="1" dirty="0"/>
              <a:t>Simplified network topology: </a:t>
            </a:r>
            <a:r>
              <a:rPr lang="en-GB" dirty="0"/>
              <a:t>In some cases, port channels can be used to simplify network topology by aggregating multiple links into one logical link.</a:t>
            </a:r>
          </a:p>
        </p:txBody>
      </p:sp>
    </p:spTree>
    <p:extLst>
      <p:ext uri="{BB962C8B-B14F-4D97-AF65-F5344CB8AC3E}">
        <p14:creationId xmlns:p14="http://schemas.microsoft.com/office/powerpoint/2010/main" val="207659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79233"/>
          </a:xfrm>
        </p:spPr>
        <p:txBody>
          <a:bodyPr/>
          <a:lstStyle/>
          <a:p>
            <a:r>
              <a:rPr lang="en-GB" dirty="0"/>
              <a:t>Port Channel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968" y="972880"/>
            <a:ext cx="8042276" cy="43434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To bundle multiple switch interfaces into a port channel, these interfaces must meet the compatibility requirements.</a:t>
            </a:r>
          </a:p>
          <a:p>
            <a:pPr algn="just"/>
            <a:r>
              <a:rPr lang="en-GB" dirty="0"/>
              <a:t>For example, when you add an interface to a port channel, its speed must match with other member interfaces in this port channel. In other words, you cannot put a 1 G interface and a 10G interface into the same port channel. </a:t>
            </a:r>
          </a:p>
          <a:p>
            <a:pPr algn="just"/>
            <a:r>
              <a:rPr lang="en-GB" dirty="0"/>
              <a:t>Other interface attributes are checked by switch software to ensure that the interface is compatible with the channel group. In case of an incompatible attribute, port channel creation will fail. </a:t>
            </a:r>
          </a:p>
          <a:p>
            <a:pPr algn="just"/>
            <a:r>
              <a:rPr lang="en-GB" dirty="0"/>
              <a:t>Some of these attributes are Speed, Duplex, Flow-control, Port mode, VLANs, MTU, Media type, and so on.</a:t>
            </a:r>
          </a:p>
        </p:txBody>
      </p:sp>
    </p:spTree>
    <p:extLst>
      <p:ext uri="{BB962C8B-B14F-4D97-AF65-F5344CB8AC3E}">
        <p14:creationId xmlns:p14="http://schemas.microsoft.com/office/powerpoint/2010/main" val="264729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89866"/>
          </a:xfrm>
        </p:spPr>
        <p:txBody>
          <a:bodyPr/>
          <a:lstStyle/>
          <a:p>
            <a:r>
              <a:rPr lang="en-GB" dirty="0"/>
              <a:t>Link Aggregation Control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01" y="1089838"/>
            <a:ext cx="8042276" cy="43434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Link Aggregation Control Protocol (LACP) provides a standard mechanism to ensure that peer switches exchange information and agree on the necessary details to bundle ports into a port channel.</a:t>
            </a:r>
          </a:p>
          <a:p>
            <a:pPr algn="just"/>
            <a:r>
              <a:rPr lang="en-GB" dirty="0"/>
              <a:t>LACP must be enabled on switches at both ends of the link. Network devices use LACP to negotiate an automatic bundling of links by sending LACP packets to the peer. </a:t>
            </a:r>
          </a:p>
          <a:p>
            <a:pPr algn="just"/>
            <a:r>
              <a:rPr lang="en-GB" dirty="0"/>
              <a:t>This protocol ensures that both sides of the link have compatible configuration (Speed, Duplex, Flow-control, allowed VLAN) to form a bundle.</a:t>
            </a:r>
          </a:p>
          <a:p>
            <a:pPr algn="just"/>
            <a:r>
              <a:rPr lang="en-GB" dirty="0"/>
              <a:t>LACP was initially part of the IEEE 802.3ad standard and later moved to the IEEE 802.1AX standard.</a:t>
            </a:r>
          </a:p>
        </p:txBody>
      </p:sp>
    </p:spTree>
    <p:extLst>
      <p:ext uri="{BB962C8B-B14F-4D97-AF65-F5344CB8AC3E}">
        <p14:creationId xmlns:p14="http://schemas.microsoft.com/office/powerpoint/2010/main" val="334817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26071"/>
          </a:xfrm>
        </p:spPr>
        <p:txBody>
          <a:bodyPr/>
          <a:lstStyle/>
          <a:p>
            <a:r>
              <a:rPr lang="en-GB" dirty="0"/>
              <a:t>Port Channel Modes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623" y="1084519"/>
            <a:ext cx="7811580" cy="377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64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43123"/>
          </a:xfrm>
        </p:spPr>
        <p:txBody>
          <a:bodyPr/>
          <a:lstStyle/>
          <a:p>
            <a:r>
              <a:rPr lang="en-GB" dirty="0"/>
              <a:t>Virtual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972880"/>
            <a:ext cx="8042276" cy="4343400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A </a:t>
            </a:r>
            <a:r>
              <a:rPr lang="en-GB" sz="2000" dirty="0" err="1"/>
              <a:t>vPC</a:t>
            </a:r>
            <a:r>
              <a:rPr lang="en-GB" sz="2000" dirty="0"/>
              <a:t> enables the extension of a port channel across two physical switches. </a:t>
            </a:r>
          </a:p>
          <a:p>
            <a:pPr algn="just"/>
            <a:r>
              <a:rPr lang="en-GB" sz="2000" dirty="0"/>
              <a:t>These two switches work together to create a virtual domain, so a port channel can be extended across the two devices within this virtual domain.</a:t>
            </a:r>
          </a:p>
          <a:p>
            <a:pPr algn="just"/>
            <a:r>
              <a:rPr lang="en-GB" sz="2000" dirty="0"/>
              <a:t>It means that member ports in a virtual port channel can be from two different network switches.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3698102"/>
            <a:ext cx="5486400" cy="242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59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717528"/>
          </a:xfrm>
        </p:spPr>
        <p:txBody>
          <a:bodyPr/>
          <a:lstStyle/>
          <a:p>
            <a:r>
              <a:rPr lang="en-GB" dirty="0"/>
              <a:t>Virtual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872952"/>
            <a:ext cx="8042276" cy="4343400"/>
          </a:xfrm>
        </p:spPr>
        <p:txBody>
          <a:bodyPr/>
          <a:lstStyle/>
          <a:p>
            <a:pPr algn="just"/>
            <a:r>
              <a:rPr lang="en-GB" dirty="0" err="1"/>
              <a:t>vPC</a:t>
            </a:r>
            <a:r>
              <a:rPr lang="en-GB" dirty="0"/>
              <a:t> technology allows dual-homing of a downstream device to two upstream switches. </a:t>
            </a:r>
          </a:p>
          <a:p>
            <a:pPr algn="just"/>
            <a:r>
              <a:rPr lang="en-GB" dirty="0"/>
              <a:t>The upstream switches present themselves to the downstream device as </a:t>
            </a:r>
            <a:r>
              <a:rPr lang="en-GB" dirty="0" err="1"/>
              <a:t>oneswitch</a:t>
            </a:r>
            <a:r>
              <a:rPr lang="en-GB" dirty="0"/>
              <a:t> from the port channel and Spanning Tree Protocol (STP) perspective.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479" y="3044652"/>
            <a:ext cx="5875867" cy="286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89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764294"/>
          </a:xfrm>
        </p:spPr>
        <p:txBody>
          <a:bodyPr/>
          <a:lstStyle/>
          <a:p>
            <a:r>
              <a:rPr lang="en-GB" dirty="0"/>
              <a:t>Benefits of Using Virtual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866" y="994145"/>
            <a:ext cx="8042276" cy="43434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dirty="0"/>
              <a:t>Enables a single device to use a port channel across two upstream switches</a:t>
            </a:r>
          </a:p>
          <a:p>
            <a:pPr algn="just"/>
            <a:r>
              <a:rPr lang="en-GB" dirty="0"/>
              <a:t>Eliminates STP blocked ports</a:t>
            </a:r>
          </a:p>
          <a:p>
            <a:pPr algn="just"/>
            <a:r>
              <a:rPr lang="en-GB" dirty="0"/>
              <a:t>Provides a loop-free topology</a:t>
            </a:r>
          </a:p>
          <a:p>
            <a:pPr algn="just"/>
            <a:r>
              <a:rPr lang="en-GB" dirty="0"/>
              <a:t>Uses all available uplink bandwidth</a:t>
            </a:r>
          </a:p>
          <a:p>
            <a:pPr algn="just"/>
            <a:r>
              <a:rPr lang="en-GB" dirty="0"/>
              <a:t>Provides fast convergence in the case of link or device failure</a:t>
            </a:r>
          </a:p>
          <a:p>
            <a:pPr algn="just"/>
            <a:r>
              <a:rPr lang="en-GB" dirty="0"/>
              <a:t>Provides link-level resiliency</a:t>
            </a:r>
          </a:p>
          <a:p>
            <a:pPr algn="just"/>
            <a:r>
              <a:rPr lang="en-GB" dirty="0"/>
              <a:t>Helps ensure high availability</a:t>
            </a:r>
          </a:p>
        </p:txBody>
      </p:sp>
    </p:spTree>
    <p:extLst>
      <p:ext uri="{BB962C8B-B14F-4D97-AF65-F5344CB8AC3E}">
        <p14:creationId xmlns:p14="http://schemas.microsoft.com/office/powerpoint/2010/main" val="367591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583540"/>
          </a:xfrm>
        </p:spPr>
        <p:txBody>
          <a:bodyPr/>
          <a:lstStyle/>
          <a:p>
            <a:r>
              <a:rPr lang="en-GB" dirty="0" err="1"/>
              <a:t>vPC</a:t>
            </a:r>
            <a:r>
              <a:rPr lang="en-GB" dirty="0"/>
              <a:t>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702" y="983513"/>
            <a:ext cx="8360809" cy="4343400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b="1" dirty="0"/>
              <a:t>Only two switches per </a:t>
            </a:r>
            <a:r>
              <a:rPr lang="en-GB" b="1" dirty="0" err="1"/>
              <a:t>vPC</a:t>
            </a:r>
            <a:r>
              <a:rPr lang="en-GB" b="1" dirty="0"/>
              <a:t> domain: </a:t>
            </a:r>
            <a:r>
              <a:rPr lang="en-GB" dirty="0"/>
              <a:t>A </a:t>
            </a:r>
            <a:r>
              <a:rPr lang="en-GB" dirty="0" err="1"/>
              <a:t>vPC</a:t>
            </a:r>
            <a:r>
              <a:rPr lang="en-GB" dirty="0"/>
              <a:t> domain by definition consists of a pair of switches identified by a shared </a:t>
            </a:r>
            <a:r>
              <a:rPr lang="en-GB" dirty="0" err="1"/>
              <a:t>vPC</a:t>
            </a:r>
            <a:r>
              <a:rPr lang="en-GB" dirty="0"/>
              <a:t> domain ID. It is not possible to add more than two switches or Virtual Device Context (VDC) to a </a:t>
            </a:r>
            <a:r>
              <a:rPr lang="en-GB" dirty="0" err="1"/>
              <a:t>vPC</a:t>
            </a:r>
            <a:r>
              <a:rPr lang="en-GB" dirty="0"/>
              <a:t> domain.</a:t>
            </a:r>
          </a:p>
          <a:p>
            <a:pPr algn="just"/>
            <a:r>
              <a:rPr lang="en-GB" b="1" dirty="0"/>
              <a:t>Only one </a:t>
            </a:r>
            <a:r>
              <a:rPr lang="en-GB" b="1" dirty="0" err="1"/>
              <a:t>vPC</a:t>
            </a:r>
            <a:r>
              <a:rPr lang="en-GB" b="1" dirty="0"/>
              <a:t> domain ID per switch: </a:t>
            </a:r>
            <a:r>
              <a:rPr lang="en-GB" dirty="0"/>
              <a:t>Only one </a:t>
            </a:r>
            <a:r>
              <a:rPr lang="en-GB" dirty="0" err="1"/>
              <a:t>vPC</a:t>
            </a:r>
            <a:r>
              <a:rPr lang="en-GB" dirty="0"/>
              <a:t> domain ID can be configured on a single switch or VDC. It is not possible for a switch or VDC to participate in more than one </a:t>
            </a:r>
            <a:r>
              <a:rPr lang="en-GB" dirty="0" err="1"/>
              <a:t>vPC</a:t>
            </a:r>
            <a:r>
              <a:rPr lang="en-GB" dirty="0"/>
              <a:t> domain.</a:t>
            </a:r>
          </a:p>
          <a:p>
            <a:pPr algn="just"/>
            <a:r>
              <a:rPr lang="en-GB" b="1" dirty="0"/>
              <a:t>Peer-link is always 10 </a:t>
            </a:r>
            <a:r>
              <a:rPr lang="en-GB" b="1" dirty="0" err="1"/>
              <a:t>Gbps</a:t>
            </a:r>
            <a:r>
              <a:rPr lang="en-GB" b="1" dirty="0"/>
              <a:t> or more: </a:t>
            </a:r>
            <a:r>
              <a:rPr lang="en-GB" dirty="0"/>
              <a:t>Only 10 Gigabit Ethernet ports can be used for the </a:t>
            </a:r>
            <a:r>
              <a:rPr lang="en-GB" dirty="0" err="1"/>
              <a:t>vPC</a:t>
            </a:r>
            <a:r>
              <a:rPr lang="en-GB" dirty="0"/>
              <a:t> peer link. It is recommended that you use at least two 10 Gigabit Ethernet ports in dedicated mode on two different I/O modules.</a:t>
            </a:r>
          </a:p>
          <a:p>
            <a:pPr algn="just"/>
            <a:r>
              <a:rPr lang="en-GB" b="1" dirty="0" err="1"/>
              <a:t>vPC</a:t>
            </a:r>
            <a:r>
              <a:rPr lang="en-GB" b="1" dirty="0"/>
              <a:t> is a Layer 2 port channel: </a:t>
            </a:r>
            <a:r>
              <a:rPr lang="en-GB" dirty="0"/>
              <a:t>A </a:t>
            </a:r>
            <a:r>
              <a:rPr lang="en-GB" dirty="0" err="1"/>
              <a:t>vPC</a:t>
            </a:r>
            <a:r>
              <a:rPr lang="en-GB" dirty="0"/>
              <a:t> is a Layer 2 port channel. The </a:t>
            </a:r>
            <a:r>
              <a:rPr lang="en-GB" dirty="0" err="1"/>
              <a:t>vPC</a:t>
            </a:r>
            <a:r>
              <a:rPr lang="en-GB" dirty="0"/>
              <a:t> technology does not support the configuration of Layer 3 port channels. Dynamic routing from the </a:t>
            </a:r>
            <a:r>
              <a:rPr lang="en-GB" dirty="0" err="1"/>
              <a:t>vPC</a:t>
            </a:r>
            <a:r>
              <a:rPr lang="en-GB" dirty="0"/>
              <a:t> peers to routers connected on a </a:t>
            </a:r>
            <a:r>
              <a:rPr lang="en-GB" dirty="0" err="1"/>
              <a:t>vPC</a:t>
            </a:r>
            <a:r>
              <a:rPr lang="en-GB" dirty="0"/>
              <a:t> is not supported. It is recommended that routing adjacencies be established on separate routed links</a:t>
            </a:r>
          </a:p>
        </p:txBody>
      </p:sp>
    </p:spTree>
    <p:extLst>
      <p:ext uri="{BB962C8B-B14F-4D97-AF65-F5344CB8AC3E}">
        <p14:creationId xmlns:p14="http://schemas.microsoft.com/office/powerpoint/2010/main" val="426621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57968"/>
          </a:xfrm>
        </p:spPr>
        <p:txBody>
          <a:bodyPr/>
          <a:lstStyle/>
          <a:p>
            <a:r>
              <a:rPr lang="en-GB" dirty="0" err="1"/>
              <a:t>FabricPath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4" y="983513"/>
            <a:ext cx="8254483" cy="4462502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 err="1"/>
              <a:t>FabricPath</a:t>
            </a:r>
            <a:r>
              <a:rPr lang="en-GB" dirty="0"/>
              <a:t> is a Cisco innovation to build a simplified and scalable Layer 2 fabric. </a:t>
            </a:r>
          </a:p>
          <a:p>
            <a:pPr algn="just"/>
            <a:r>
              <a:rPr lang="en-GB" dirty="0"/>
              <a:t>It combines the benefits of Layer 3 routing with the advantages of Layer 2 switching. </a:t>
            </a:r>
          </a:p>
          <a:p>
            <a:pPr algn="just"/>
            <a:r>
              <a:rPr lang="en-GB" dirty="0"/>
              <a:t>Layer 3 routing provides scalability, </a:t>
            </a:r>
            <a:r>
              <a:rPr lang="en-GB" dirty="0" err="1"/>
              <a:t>multipathing</a:t>
            </a:r>
            <a:r>
              <a:rPr lang="en-GB" dirty="0"/>
              <a:t>, fast convergence, and shortest path selection from any host to any other host in the network. </a:t>
            </a:r>
          </a:p>
          <a:p>
            <a:pPr algn="just"/>
            <a:r>
              <a:rPr lang="en-GB" dirty="0"/>
              <a:t>However, Layer 3 creates network segmentation, which makes it less flexible for workload mobility within a virtualized data centre. </a:t>
            </a:r>
          </a:p>
          <a:p>
            <a:pPr algn="just"/>
            <a:r>
              <a:rPr lang="en-GB" dirty="0" err="1"/>
              <a:t>FabricPath</a:t>
            </a:r>
            <a:r>
              <a:rPr lang="en-GB" dirty="0"/>
              <a:t> brings the stability and performance of Layer 3 routing to the Layer 2 switched network and builds a highly resilient, massively scalable, and flexible Layer 2 fabric.</a:t>
            </a:r>
          </a:p>
          <a:p>
            <a:pPr algn="just"/>
            <a:r>
              <a:rPr lang="en-GB" dirty="0"/>
              <a:t>Intermediate System-to-Intermediate System (IS-IS) Protocol is used to provide fabric-wide intelligence and ties the elements together.</a:t>
            </a:r>
          </a:p>
        </p:txBody>
      </p:sp>
    </p:spTree>
    <p:extLst>
      <p:ext uri="{BB962C8B-B14F-4D97-AF65-F5344CB8AC3E}">
        <p14:creationId xmlns:p14="http://schemas.microsoft.com/office/powerpoint/2010/main" val="392528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636703"/>
          </a:xfrm>
        </p:spPr>
        <p:txBody>
          <a:bodyPr/>
          <a:lstStyle/>
          <a:p>
            <a:r>
              <a:rPr lang="en-GB" dirty="0" err="1"/>
              <a:t>FabricPath</a:t>
            </a:r>
            <a:r>
              <a:rPr lang="en-GB" dirty="0"/>
              <a:t> Topology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571" y="1201569"/>
            <a:ext cx="8191980" cy="338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2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583540"/>
          </a:xfrm>
        </p:spPr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968" y="691116"/>
            <a:ext cx="8042276" cy="4534785"/>
          </a:xfrm>
        </p:spPr>
        <p:txBody>
          <a:bodyPr>
            <a:noAutofit/>
          </a:bodyPr>
          <a:lstStyle/>
          <a:p>
            <a:pPr algn="just"/>
            <a:r>
              <a:rPr lang="en-GB" sz="1550" b="1" dirty="0"/>
              <a:t>Operational simplicity: </a:t>
            </a:r>
            <a:r>
              <a:rPr lang="en-GB" sz="1550" dirty="0"/>
              <a:t>Cisco </a:t>
            </a:r>
            <a:r>
              <a:rPr lang="en-GB" sz="1550" dirty="0" err="1"/>
              <a:t>FabricPath</a:t>
            </a:r>
            <a:r>
              <a:rPr lang="en-GB" sz="1550" dirty="0"/>
              <a:t> is simple to configure and easy to operate. The switch control plane protocol for </a:t>
            </a:r>
            <a:r>
              <a:rPr lang="en-GB" sz="1550" dirty="0" err="1"/>
              <a:t>FabricPath</a:t>
            </a:r>
            <a:r>
              <a:rPr lang="en-GB" sz="1550" dirty="0"/>
              <a:t> starts automatically, as soon as the feature is enabled and ports are assigned to the </a:t>
            </a:r>
            <a:r>
              <a:rPr lang="en-GB" sz="1550" dirty="0" err="1"/>
              <a:t>FabricPath</a:t>
            </a:r>
            <a:r>
              <a:rPr lang="en-GB" sz="1550" dirty="0"/>
              <a:t> network.</a:t>
            </a:r>
          </a:p>
          <a:p>
            <a:pPr algn="just"/>
            <a:r>
              <a:rPr lang="en-GB" sz="1550" b="1" dirty="0"/>
              <a:t>Flexibility: </a:t>
            </a:r>
            <a:r>
              <a:rPr lang="en-GB" sz="1550" dirty="0" err="1"/>
              <a:t>FabricPath</a:t>
            </a:r>
            <a:r>
              <a:rPr lang="en-GB" sz="1550" dirty="0"/>
              <a:t> provides a single domain Layer 2 fabric to connect all the servers, offering a much more scalable and flexible network fabric.</a:t>
            </a:r>
          </a:p>
          <a:p>
            <a:pPr algn="just"/>
            <a:r>
              <a:rPr lang="en-GB" sz="1550" b="1" dirty="0"/>
              <a:t>High performance: </a:t>
            </a:r>
            <a:r>
              <a:rPr lang="en-GB" sz="1550" dirty="0"/>
              <a:t>High performance in a </a:t>
            </a:r>
            <a:r>
              <a:rPr lang="en-GB" sz="1550" dirty="0" err="1"/>
              <a:t>FabricPath</a:t>
            </a:r>
            <a:r>
              <a:rPr lang="en-GB" sz="1550" dirty="0"/>
              <a:t> network is achieved using an equal-cost multipath (ECMP) feature.</a:t>
            </a:r>
          </a:p>
          <a:p>
            <a:pPr algn="just"/>
            <a:r>
              <a:rPr lang="en-GB" sz="1550" b="1" dirty="0"/>
              <a:t>Reliability based on proven technologies: </a:t>
            </a:r>
            <a:r>
              <a:rPr lang="en-GB" sz="1550" dirty="0"/>
              <a:t>Cisco </a:t>
            </a:r>
            <a:r>
              <a:rPr lang="en-GB" sz="1550" dirty="0" err="1"/>
              <a:t>FabricPath</a:t>
            </a:r>
            <a:r>
              <a:rPr lang="en-GB" sz="1550" dirty="0"/>
              <a:t> uses a reliable and proven control plane mechanism, which is based on the IS-IS routing protocol.</a:t>
            </a:r>
          </a:p>
          <a:p>
            <a:pPr algn="just"/>
            <a:r>
              <a:rPr lang="en-GB" sz="1550" b="1" dirty="0"/>
              <a:t>High scalability and high availability: </a:t>
            </a:r>
            <a:r>
              <a:rPr lang="en-GB" sz="1550" dirty="0" err="1"/>
              <a:t>FabricPath</a:t>
            </a:r>
            <a:r>
              <a:rPr lang="en-GB" sz="1550" dirty="0"/>
              <a:t> delivers highly scalable bandwidth with capabilities such as ECMP and multi-topology forwarding, enabling IT architects to start with a small Layer 2 network and build a much bigger data centre fabric.</a:t>
            </a:r>
          </a:p>
          <a:p>
            <a:pPr algn="just"/>
            <a:r>
              <a:rPr lang="en-GB" sz="1550" b="1" dirty="0"/>
              <a:t>Efficiency: </a:t>
            </a:r>
            <a:r>
              <a:rPr lang="en-GB" sz="1550" dirty="0" err="1"/>
              <a:t>FabricPath</a:t>
            </a:r>
            <a:r>
              <a:rPr lang="en-GB" sz="1550" dirty="0"/>
              <a:t> learns MAC addresses selectively at the edge, allowing scaling the network beyond the limits of the MAC address table of individual switches.</a:t>
            </a:r>
          </a:p>
        </p:txBody>
      </p:sp>
    </p:spTree>
    <p:extLst>
      <p:ext uri="{BB962C8B-B14F-4D97-AF65-F5344CB8AC3E}">
        <p14:creationId xmlns:p14="http://schemas.microsoft.com/office/powerpoint/2010/main" val="115566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859987"/>
          </a:xfrm>
        </p:spPr>
        <p:txBody>
          <a:bodyPr/>
          <a:lstStyle/>
          <a:p>
            <a:r>
              <a:rPr lang="en-GB" dirty="0"/>
              <a:t>Acknowledgment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196164"/>
            <a:ext cx="8509665" cy="4343400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All materials of this lecture are from CCNA Data Centre DCICT 640-916 official certification guide by N </a:t>
            </a:r>
            <a:r>
              <a:rPr lang="en-GB" dirty="0" err="1"/>
              <a:t>Shamsee</a:t>
            </a:r>
            <a:r>
              <a:rPr lang="en-GB" dirty="0"/>
              <a:t>, D </a:t>
            </a:r>
            <a:r>
              <a:rPr lang="en-GB" dirty="0" err="1"/>
              <a:t>Klebanov</a:t>
            </a:r>
            <a:r>
              <a:rPr lang="en-GB" dirty="0"/>
              <a:t>, H Fayed, A </a:t>
            </a:r>
            <a:r>
              <a:rPr lang="en-GB" dirty="0" err="1"/>
              <a:t>Afrose</a:t>
            </a:r>
            <a:r>
              <a:rPr lang="en-GB" dirty="0"/>
              <a:t> and O </a:t>
            </a:r>
            <a:r>
              <a:rPr lang="en-GB" dirty="0" err="1"/>
              <a:t>Karakok</a:t>
            </a:r>
            <a:r>
              <a:rPr lang="en-GB" dirty="0"/>
              <a:t> published by Cisco Press, 2015.</a:t>
            </a:r>
          </a:p>
        </p:txBody>
      </p:sp>
    </p:spTree>
    <p:extLst>
      <p:ext uri="{BB962C8B-B14F-4D97-AF65-F5344CB8AC3E}">
        <p14:creationId xmlns:p14="http://schemas.microsoft.com/office/powerpoint/2010/main" val="1747539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2939</TotalTime>
  <Words>2492</Words>
  <Application>Microsoft Office PowerPoint</Application>
  <PresentationFormat>On-screen Show (4:3)</PresentationFormat>
  <Paragraphs>142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ＭＳ Ｐゴシック</vt:lpstr>
      <vt:lpstr>Arial</vt:lpstr>
      <vt:lpstr>Calibri</vt:lpstr>
      <vt:lpstr>News Gothic MT</vt:lpstr>
      <vt:lpstr>Times New Roman</vt:lpstr>
      <vt:lpstr>Wingdings 2</vt:lpstr>
      <vt:lpstr>Breeze</vt:lpstr>
      <vt:lpstr>Data Centre Technologies</vt:lpstr>
      <vt:lpstr>Data Centre Network </vt:lpstr>
      <vt:lpstr>Modular Approach </vt:lpstr>
      <vt:lpstr>Data Centre Functional Layers</vt:lpstr>
      <vt:lpstr>Multilayer Network Design</vt:lpstr>
      <vt:lpstr>Access Layer</vt:lpstr>
      <vt:lpstr>Aggregation Layer</vt:lpstr>
      <vt:lpstr>Core layer</vt:lpstr>
      <vt:lpstr>Core Solutions</vt:lpstr>
      <vt:lpstr>Collapse Core Design</vt:lpstr>
      <vt:lpstr>Collapse Core Design cont…</vt:lpstr>
      <vt:lpstr>Spine and leaf Design</vt:lpstr>
      <vt:lpstr>Key Characteristics</vt:lpstr>
      <vt:lpstr>Port Channel</vt:lpstr>
      <vt:lpstr>Benefits of Port Channel</vt:lpstr>
      <vt:lpstr>Port Channel Requirements</vt:lpstr>
      <vt:lpstr>Link Aggregation Control Protocol</vt:lpstr>
      <vt:lpstr>Port Channel Modes</vt:lpstr>
      <vt:lpstr>Virtual Port Channel</vt:lpstr>
      <vt:lpstr>Virtual Port Channel</vt:lpstr>
      <vt:lpstr>Benefits of Using Virtual Port Channel</vt:lpstr>
      <vt:lpstr>vPC Limitations</vt:lpstr>
      <vt:lpstr>FabricPath</vt:lpstr>
      <vt:lpstr>FabricPath Topology</vt:lpstr>
      <vt:lpstr>Benefits</vt:lpstr>
      <vt:lpstr>Acknowledgment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Carlene Campbell</cp:lastModifiedBy>
  <cp:revision>114</cp:revision>
  <dcterms:created xsi:type="dcterms:W3CDTF">2011-10-03T10:20:59Z</dcterms:created>
  <dcterms:modified xsi:type="dcterms:W3CDTF">2018-10-07T19:07:30Z</dcterms:modified>
</cp:coreProperties>
</file>