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6"/>
  </p:notesMasterIdLst>
  <p:sldIdLst>
    <p:sldId id="256" r:id="rId2"/>
    <p:sldId id="301" r:id="rId3"/>
    <p:sldId id="302" r:id="rId4"/>
    <p:sldId id="305" r:id="rId5"/>
    <p:sldId id="303" r:id="rId6"/>
    <p:sldId id="304" r:id="rId7"/>
    <p:sldId id="257" r:id="rId8"/>
    <p:sldId id="258" r:id="rId9"/>
    <p:sldId id="260" r:id="rId10"/>
    <p:sldId id="261" r:id="rId11"/>
    <p:sldId id="267" r:id="rId12"/>
    <p:sldId id="268" r:id="rId13"/>
    <p:sldId id="269" r:id="rId14"/>
    <p:sldId id="270" r:id="rId15"/>
    <p:sldId id="271" r:id="rId16"/>
    <p:sldId id="272" r:id="rId17"/>
    <p:sldId id="265" r:id="rId18"/>
    <p:sldId id="266" r:id="rId19"/>
    <p:sldId id="273" r:id="rId20"/>
    <p:sldId id="274" r:id="rId21"/>
    <p:sldId id="277" r:id="rId22"/>
    <p:sldId id="306" r:id="rId23"/>
    <p:sldId id="307" r:id="rId24"/>
    <p:sldId id="278" r:id="rId25"/>
    <p:sldId id="281" r:id="rId26"/>
    <p:sldId id="309" r:id="rId27"/>
    <p:sldId id="279" r:id="rId28"/>
    <p:sldId id="283" r:id="rId29"/>
    <p:sldId id="308" r:id="rId30"/>
    <p:sldId id="310" r:id="rId31"/>
    <p:sldId id="282" r:id="rId32"/>
    <p:sldId id="285" r:id="rId33"/>
    <p:sldId id="311" r:id="rId34"/>
    <p:sldId id="259" r:id="rId35"/>
    <p:sldId id="262" r:id="rId36"/>
    <p:sldId id="263" r:id="rId37"/>
    <p:sldId id="264" r:id="rId38"/>
    <p:sldId id="276" r:id="rId39"/>
    <p:sldId id="299" r:id="rId40"/>
    <p:sldId id="300" r:id="rId41"/>
    <p:sldId id="284" r:id="rId42"/>
    <p:sldId id="296" r:id="rId43"/>
    <p:sldId id="286" r:id="rId44"/>
    <p:sldId id="298"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625"/>
    <p:restoredTop sz="93284"/>
  </p:normalViewPr>
  <p:slideViewPr>
    <p:cSldViewPr snapToGrid="0" snapToObjects="1">
      <p:cViewPr varScale="1">
        <p:scale>
          <a:sx n="55" d="100"/>
          <a:sy n="55" d="100"/>
        </p:scale>
        <p:origin x="200" y="32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dPt>
            <c:idx val="4"/>
            <c:bubble3D val="0"/>
            <c:spPr>
              <a:solidFill>
                <a:schemeClr val="accent5"/>
              </a:solidFill>
              <a:ln w="19050">
                <a:solidFill>
                  <a:schemeClr val="lt1"/>
                </a:solidFill>
              </a:ln>
              <a:effectLst/>
            </c:spPr>
          </c:dPt>
          <c:cat>
            <c:strRef>
              <c:f>Sheet1!$A$2:$A$6</c:f>
              <c:strCache>
                <c:ptCount val="5"/>
                <c:pt idx="0">
                  <c:v>Task 1</c:v>
                </c:pt>
                <c:pt idx="1">
                  <c:v>Task 2</c:v>
                </c:pt>
                <c:pt idx="2">
                  <c:v>Task 3</c:v>
                </c:pt>
                <c:pt idx="3">
                  <c:v>Task 4</c:v>
                </c:pt>
                <c:pt idx="4">
                  <c:v>Component 2</c:v>
                </c:pt>
              </c:strCache>
            </c:strRef>
          </c:cat>
          <c:val>
            <c:numRef>
              <c:f>Sheet1!$B$2:$B$6</c:f>
              <c:numCache>
                <c:formatCode>General</c:formatCode>
                <c:ptCount val="5"/>
                <c:pt idx="0">
                  <c:v>12.5</c:v>
                </c:pt>
                <c:pt idx="1">
                  <c:v>12.5</c:v>
                </c:pt>
                <c:pt idx="2">
                  <c:v>12.5</c:v>
                </c:pt>
                <c:pt idx="3">
                  <c:v>12.5</c:v>
                </c:pt>
                <c:pt idx="4">
                  <c:v>50</c:v>
                </c:pt>
              </c:numCache>
            </c:numRef>
          </c:val>
          <c:extLst>
            <c:ext xmlns:c16="http://schemas.microsoft.com/office/drawing/2014/chart" uri="{C3380CC4-5D6E-409C-BE32-E72D297353CC}">
              <c16:uniqueId val="{00000000-4529-C540-8A9C-2DBE7138227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DBF655-2D35-2B4F-A960-C9882EFD70D1}" type="datetimeFigureOut">
              <a:rPr lang="en-US" smtClean="0"/>
              <a:t>11/7/22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65FB2E-21E6-2B44-8BB7-D6046514ECAD}" type="slidenum">
              <a:rPr lang="en-US" smtClean="0"/>
              <a:t>‹#›</a:t>
            </a:fld>
            <a:endParaRPr lang="en-US"/>
          </a:p>
        </p:txBody>
      </p:sp>
    </p:spTree>
    <p:extLst>
      <p:ext uri="{BB962C8B-B14F-4D97-AF65-F5344CB8AC3E}">
        <p14:creationId xmlns:p14="http://schemas.microsoft.com/office/powerpoint/2010/main" val="95788935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Verbal style is informal – this will not typically be appropriate for written work. </a:t>
            </a:r>
          </a:p>
        </p:txBody>
      </p:sp>
      <p:sp>
        <p:nvSpPr>
          <p:cNvPr id="4" name="Slide Number Placeholder 3"/>
          <p:cNvSpPr>
            <a:spLocks noGrp="1"/>
          </p:cNvSpPr>
          <p:nvPr>
            <p:ph type="sldNum" sz="quarter" idx="5"/>
          </p:nvPr>
        </p:nvSpPr>
        <p:spPr/>
        <p:txBody>
          <a:bodyPr/>
          <a:lstStyle/>
          <a:p>
            <a:fld id="{D965FB2E-21E6-2B44-8BB7-D6046514ECAD}" type="slidenum">
              <a:rPr lang="en-US" smtClean="0"/>
              <a:t>3</a:t>
            </a:fld>
            <a:endParaRPr lang="en-US"/>
          </a:p>
        </p:txBody>
      </p:sp>
    </p:spTree>
    <p:extLst>
      <p:ext uri="{BB962C8B-B14F-4D97-AF65-F5344CB8AC3E}">
        <p14:creationId xmlns:p14="http://schemas.microsoft.com/office/powerpoint/2010/main" val="21484275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 </a:t>
            </a:r>
            <a:r>
              <a:rPr lang="en-US" dirty="0" err="1"/>
              <a:t>favourite</a:t>
            </a:r>
            <a:r>
              <a:rPr lang="en-US" dirty="0"/>
              <a:t> word to mis-spell is bibliography</a:t>
            </a:r>
          </a:p>
        </p:txBody>
      </p:sp>
      <p:sp>
        <p:nvSpPr>
          <p:cNvPr id="4" name="Slide Number Placeholder 3"/>
          <p:cNvSpPr>
            <a:spLocks noGrp="1"/>
          </p:cNvSpPr>
          <p:nvPr>
            <p:ph type="sldNum" sz="quarter" idx="5"/>
          </p:nvPr>
        </p:nvSpPr>
        <p:spPr/>
        <p:txBody>
          <a:bodyPr/>
          <a:lstStyle/>
          <a:p>
            <a:fld id="{D965FB2E-21E6-2B44-8BB7-D6046514ECAD}" type="slidenum">
              <a:rPr lang="en-US" smtClean="0"/>
              <a:t>4</a:t>
            </a:fld>
            <a:endParaRPr lang="en-US"/>
          </a:p>
        </p:txBody>
      </p:sp>
    </p:spTree>
    <p:extLst>
      <p:ext uri="{BB962C8B-B14F-4D97-AF65-F5344CB8AC3E}">
        <p14:creationId xmlns:p14="http://schemas.microsoft.com/office/powerpoint/2010/main" val="13972289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Verbal style is informal – this will not typically be appropriate for written work. </a:t>
            </a:r>
          </a:p>
        </p:txBody>
      </p:sp>
      <p:sp>
        <p:nvSpPr>
          <p:cNvPr id="4" name="Slide Number Placeholder 3"/>
          <p:cNvSpPr>
            <a:spLocks noGrp="1"/>
          </p:cNvSpPr>
          <p:nvPr>
            <p:ph type="sldNum" sz="quarter" idx="5"/>
          </p:nvPr>
        </p:nvSpPr>
        <p:spPr/>
        <p:txBody>
          <a:bodyPr/>
          <a:lstStyle/>
          <a:p>
            <a:fld id="{D965FB2E-21E6-2B44-8BB7-D6046514ECAD}" type="slidenum">
              <a:rPr lang="en-US" smtClean="0"/>
              <a:t>5</a:t>
            </a:fld>
            <a:endParaRPr lang="en-US"/>
          </a:p>
        </p:txBody>
      </p:sp>
    </p:spTree>
    <p:extLst>
      <p:ext uri="{BB962C8B-B14F-4D97-AF65-F5344CB8AC3E}">
        <p14:creationId xmlns:p14="http://schemas.microsoft.com/office/powerpoint/2010/main" val="35838987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Currency Relevance</a:t>
            </a:r>
            <a:r>
              <a:rPr lang="en-US" baseline="0" dirty="0"/>
              <a:t> Authority Accuracy Purpose</a:t>
            </a:r>
          </a:p>
          <a:p>
            <a:endParaRPr lang="en-US" baseline="0" dirty="0"/>
          </a:p>
          <a:p>
            <a:r>
              <a:rPr lang="en-US" dirty="0"/>
              <a:t>Rationale Authority Date Accuracy Relevance</a:t>
            </a:r>
          </a:p>
        </p:txBody>
      </p:sp>
      <p:sp>
        <p:nvSpPr>
          <p:cNvPr id="4" name="Slide Number Placeholder 3"/>
          <p:cNvSpPr>
            <a:spLocks noGrp="1"/>
          </p:cNvSpPr>
          <p:nvPr>
            <p:ph type="sldNum" sz="quarter" idx="10"/>
          </p:nvPr>
        </p:nvSpPr>
        <p:spPr/>
        <p:txBody>
          <a:bodyPr/>
          <a:lstStyle/>
          <a:p>
            <a:fld id="{D965FB2E-21E6-2B44-8BB7-D6046514ECAD}" type="slidenum">
              <a:rPr lang="en-US" smtClean="0"/>
              <a:t>7</a:t>
            </a:fld>
            <a:endParaRPr lang="en-US"/>
          </a:p>
        </p:txBody>
      </p:sp>
    </p:spTree>
    <p:extLst>
      <p:ext uri="{BB962C8B-B14F-4D97-AF65-F5344CB8AC3E}">
        <p14:creationId xmlns:p14="http://schemas.microsoft.com/office/powerpoint/2010/main" val="415640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www.bbc.co.uk</a:t>
            </a:r>
            <a:r>
              <a:rPr lang="en-US" dirty="0"/>
              <a:t>/news/entertainment-arts-63512050</a:t>
            </a:r>
          </a:p>
        </p:txBody>
      </p:sp>
      <p:sp>
        <p:nvSpPr>
          <p:cNvPr id="4" name="Slide Number Placeholder 3"/>
          <p:cNvSpPr>
            <a:spLocks noGrp="1"/>
          </p:cNvSpPr>
          <p:nvPr>
            <p:ph type="sldNum" sz="quarter" idx="10"/>
          </p:nvPr>
        </p:nvSpPr>
        <p:spPr/>
        <p:txBody>
          <a:bodyPr/>
          <a:lstStyle/>
          <a:p>
            <a:fld id="{D965FB2E-21E6-2B44-8BB7-D6046514ECAD}" type="slidenum">
              <a:rPr lang="en-US" smtClean="0"/>
              <a:t>9</a:t>
            </a:fld>
            <a:endParaRPr lang="en-US"/>
          </a:p>
        </p:txBody>
      </p:sp>
    </p:spTree>
    <p:extLst>
      <p:ext uri="{BB962C8B-B14F-4D97-AF65-F5344CB8AC3E}">
        <p14:creationId xmlns:p14="http://schemas.microsoft.com/office/powerpoint/2010/main" val="29756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www.bbc.co.uk</a:t>
            </a:r>
            <a:r>
              <a:rPr lang="en-US"/>
              <a:t>/news/entertainment-arts-63512050</a:t>
            </a:r>
          </a:p>
        </p:txBody>
      </p:sp>
      <p:sp>
        <p:nvSpPr>
          <p:cNvPr id="4" name="Slide Number Placeholder 3"/>
          <p:cNvSpPr>
            <a:spLocks noGrp="1"/>
          </p:cNvSpPr>
          <p:nvPr>
            <p:ph type="sldNum" sz="quarter" idx="10"/>
          </p:nvPr>
        </p:nvSpPr>
        <p:spPr/>
        <p:txBody>
          <a:bodyPr/>
          <a:lstStyle/>
          <a:p>
            <a:fld id="{D965FB2E-21E6-2B44-8BB7-D6046514ECAD}" type="slidenum">
              <a:rPr lang="en-US" smtClean="0"/>
              <a:t>10</a:t>
            </a:fld>
            <a:endParaRPr lang="en-US"/>
          </a:p>
        </p:txBody>
      </p:sp>
    </p:spTree>
    <p:extLst>
      <p:ext uri="{BB962C8B-B14F-4D97-AF65-F5344CB8AC3E}">
        <p14:creationId xmlns:p14="http://schemas.microsoft.com/office/powerpoint/2010/main" val="297565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you work through Unit 2 you’ll be encouraged to consider:</a:t>
            </a:r>
          </a:p>
        </p:txBody>
      </p:sp>
      <p:sp>
        <p:nvSpPr>
          <p:cNvPr id="4" name="Slide Number Placeholder 3"/>
          <p:cNvSpPr>
            <a:spLocks noGrp="1"/>
          </p:cNvSpPr>
          <p:nvPr>
            <p:ph type="sldNum" sz="quarter" idx="10"/>
          </p:nvPr>
        </p:nvSpPr>
        <p:spPr/>
        <p:txBody>
          <a:bodyPr/>
          <a:lstStyle/>
          <a:p>
            <a:fld id="{D965FB2E-21E6-2B44-8BB7-D6046514ECAD}" type="slidenum">
              <a:rPr lang="en-US" smtClean="0"/>
              <a:t>12</a:t>
            </a:fld>
            <a:endParaRPr lang="en-US"/>
          </a:p>
        </p:txBody>
      </p:sp>
    </p:spTree>
    <p:extLst>
      <p:ext uri="{BB962C8B-B14F-4D97-AF65-F5344CB8AC3E}">
        <p14:creationId xmlns:p14="http://schemas.microsoft.com/office/powerpoint/2010/main" val="5964286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Othering</a:t>
            </a:r>
            <a:r>
              <a:rPr lang="en-US" baseline="0" dirty="0"/>
              <a:t> - </a:t>
            </a:r>
            <a:endParaRPr lang="en-US" dirty="0"/>
          </a:p>
        </p:txBody>
      </p:sp>
      <p:sp>
        <p:nvSpPr>
          <p:cNvPr id="4" name="Slide Number Placeholder 3"/>
          <p:cNvSpPr>
            <a:spLocks noGrp="1"/>
          </p:cNvSpPr>
          <p:nvPr>
            <p:ph type="sldNum" sz="quarter" idx="10"/>
          </p:nvPr>
        </p:nvSpPr>
        <p:spPr/>
        <p:txBody>
          <a:bodyPr/>
          <a:lstStyle/>
          <a:p>
            <a:fld id="{D965FB2E-21E6-2B44-8BB7-D6046514ECAD}" type="slidenum">
              <a:rPr lang="en-US" smtClean="0"/>
              <a:t>13</a:t>
            </a:fld>
            <a:endParaRPr lang="en-US"/>
          </a:p>
        </p:txBody>
      </p:sp>
    </p:spTree>
    <p:extLst>
      <p:ext uri="{BB962C8B-B14F-4D97-AF65-F5344CB8AC3E}">
        <p14:creationId xmlns:p14="http://schemas.microsoft.com/office/powerpoint/2010/main" val="187153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https://</a:t>
            </a:r>
            <a:r>
              <a:rPr lang="en-US" dirty="0" err="1"/>
              <a:t>www.verywellmind.com</a:t>
            </a:r>
            <a:r>
              <a:rPr lang="en-US" dirty="0"/>
              <a:t>/what-is-othering-5084425</a:t>
            </a:r>
          </a:p>
          <a:p>
            <a:endParaRPr lang="en-US" dirty="0"/>
          </a:p>
        </p:txBody>
      </p:sp>
      <p:sp>
        <p:nvSpPr>
          <p:cNvPr id="4" name="Slide Number Placeholder 3"/>
          <p:cNvSpPr>
            <a:spLocks noGrp="1"/>
          </p:cNvSpPr>
          <p:nvPr>
            <p:ph type="sldNum" sz="quarter" idx="10"/>
          </p:nvPr>
        </p:nvSpPr>
        <p:spPr/>
        <p:txBody>
          <a:bodyPr/>
          <a:lstStyle/>
          <a:p>
            <a:fld id="{D965FB2E-21E6-2B44-8BB7-D6046514ECAD}" type="slidenum">
              <a:rPr lang="en-US" smtClean="0"/>
              <a:t>14</a:t>
            </a:fld>
            <a:endParaRPr lang="en-US"/>
          </a:p>
        </p:txBody>
      </p:sp>
    </p:spTree>
    <p:extLst>
      <p:ext uri="{BB962C8B-B14F-4D97-AF65-F5344CB8AC3E}">
        <p14:creationId xmlns:p14="http://schemas.microsoft.com/office/powerpoint/2010/main" val="15764174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https://</a:t>
            </a:r>
            <a:r>
              <a:rPr lang="en-US" dirty="0" err="1"/>
              <a:t>www.verywellmind.com</a:t>
            </a:r>
            <a:r>
              <a:rPr lang="en-US" dirty="0"/>
              <a:t>/what-is-othering-5084425</a:t>
            </a:r>
          </a:p>
          <a:p>
            <a:endParaRPr lang="en-US" dirty="0"/>
          </a:p>
        </p:txBody>
      </p:sp>
      <p:sp>
        <p:nvSpPr>
          <p:cNvPr id="4" name="Slide Number Placeholder 3"/>
          <p:cNvSpPr>
            <a:spLocks noGrp="1"/>
          </p:cNvSpPr>
          <p:nvPr>
            <p:ph type="sldNum" sz="quarter" idx="10"/>
          </p:nvPr>
        </p:nvSpPr>
        <p:spPr/>
        <p:txBody>
          <a:bodyPr/>
          <a:lstStyle/>
          <a:p>
            <a:fld id="{D965FB2E-21E6-2B44-8BB7-D6046514ECAD}" type="slidenum">
              <a:rPr lang="en-US" smtClean="0"/>
              <a:t>15</a:t>
            </a:fld>
            <a:endParaRPr lang="en-US"/>
          </a:p>
        </p:txBody>
      </p:sp>
    </p:spTree>
    <p:extLst>
      <p:ext uri="{BB962C8B-B14F-4D97-AF65-F5344CB8AC3E}">
        <p14:creationId xmlns:p14="http://schemas.microsoft.com/office/powerpoint/2010/main" val="34866272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https://</a:t>
            </a:r>
            <a:r>
              <a:rPr lang="en-US" dirty="0" err="1"/>
              <a:t>www.verywellmind.com</a:t>
            </a:r>
            <a:r>
              <a:rPr lang="en-US" dirty="0"/>
              <a:t>/what-is-othering-5084425</a:t>
            </a:r>
          </a:p>
          <a:p>
            <a:endParaRPr lang="en-US" dirty="0"/>
          </a:p>
        </p:txBody>
      </p:sp>
      <p:sp>
        <p:nvSpPr>
          <p:cNvPr id="4" name="Slide Number Placeholder 3"/>
          <p:cNvSpPr>
            <a:spLocks noGrp="1"/>
          </p:cNvSpPr>
          <p:nvPr>
            <p:ph type="sldNum" sz="quarter" idx="10"/>
          </p:nvPr>
        </p:nvSpPr>
        <p:spPr/>
        <p:txBody>
          <a:bodyPr/>
          <a:lstStyle/>
          <a:p>
            <a:fld id="{D965FB2E-21E6-2B44-8BB7-D6046514ECAD}" type="slidenum">
              <a:rPr lang="en-US" smtClean="0"/>
              <a:t>16</a:t>
            </a:fld>
            <a:endParaRPr lang="en-US"/>
          </a:p>
        </p:txBody>
      </p:sp>
    </p:spTree>
    <p:extLst>
      <p:ext uri="{BB962C8B-B14F-4D97-AF65-F5344CB8AC3E}">
        <p14:creationId xmlns:p14="http://schemas.microsoft.com/office/powerpoint/2010/main" val="35648831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www.peoplefirstinfo.org.uk</a:t>
            </a:r>
            <a:r>
              <a:rPr lang="en-US" dirty="0"/>
              <a:t>/money-and-legal/legal/equality-act-2010/#:~:text=Everyone%20has%20the%20right%20to,or%20are%20believed%20to%20have.</a:t>
            </a:r>
          </a:p>
        </p:txBody>
      </p:sp>
      <p:sp>
        <p:nvSpPr>
          <p:cNvPr id="4" name="Slide Number Placeholder 3"/>
          <p:cNvSpPr>
            <a:spLocks noGrp="1"/>
          </p:cNvSpPr>
          <p:nvPr>
            <p:ph type="sldNum" sz="quarter" idx="10"/>
          </p:nvPr>
        </p:nvSpPr>
        <p:spPr/>
        <p:txBody>
          <a:bodyPr/>
          <a:lstStyle/>
          <a:p>
            <a:fld id="{D965FB2E-21E6-2B44-8BB7-D6046514ECAD}" type="slidenum">
              <a:rPr lang="en-US" smtClean="0"/>
              <a:t>17</a:t>
            </a:fld>
            <a:endParaRPr lang="en-US"/>
          </a:p>
        </p:txBody>
      </p:sp>
    </p:spTree>
    <p:extLst>
      <p:ext uri="{BB962C8B-B14F-4D97-AF65-F5344CB8AC3E}">
        <p14:creationId xmlns:p14="http://schemas.microsoft.com/office/powerpoint/2010/main" val="4916306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Lots of you have already identified this as a key skill – well done.</a:t>
            </a:r>
          </a:p>
        </p:txBody>
      </p:sp>
      <p:sp>
        <p:nvSpPr>
          <p:cNvPr id="4" name="Slide Number Placeholder 3"/>
          <p:cNvSpPr>
            <a:spLocks noGrp="1"/>
          </p:cNvSpPr>
          <p:nvPr>
            <p:ph type="sldNum" sz="quarter" idx="5"/>
          </p:nvPr>
        </p:nvSpPr>
        <p:spPr/>
        <p:txBody>
          <a:bodyPr/>
          <a:lstStyle/>
          <a:p>
            <a:fld id="{D965FB2E-21E6-2B44-8BB7-D6046514ECAD}" type="slidenum">
              <a:rPr lang="en-US" smtClean="0"/>
              <a:t>22</a:t>
            </a:fld>
            <a:endParaRPr lang="en-US"/>
          </a:p>
        </p:txBody>
      </p:sp>
    </p:spTree>
    <p:extLst>
      <p:ext uri="{BB962C8B-B14F-4D97-AF65-F5344CB8AC3E}">
        <p14:creationId xmlns:p14="http://schemas.microsoft.com/office/powerpoint/2010/main" val="52108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Lots of you have already identified this as a key skill – well done.</a:t>
            </a:r>
          </a:p>
        </p:txBody>
      </p:sp>
      <p:sp>
        <p:nvSpPr>
          <p:cNvPr id="4" name="Slide Number Placeholder 3"/>
          <p:cNvSpPr>
            <a:spLocks noGrp="1"/>
          </p:cNvSpPr>
          <p:nvPr>
            <p:ph type="sldNum" sz="quarter" idx="5"/>
          </p:nvPr>
        </p:nvSpPr>
        <p:spPr/>
        <p:txBody>
          <a:bodyPr/>
          <a:lstStyle/>
          <a:p>
            <a:fld id="{D965FB2E-21E6-2B44-8BB7-D6046514ECAD}" type="slidenum">
              <a:rPr lang="en-US" smtClean="0"/>
              <a:t>23</a:t>
            </a:fld>
            <a:endParaRPr lang="en-US"/>
          </a:p>
        </p:txBody>
      </p:sp>
    </p:spTree>
    <p:extLst>
      <p:ext uri="{BB962C8B-B14F-4D97-AF65-F5344CB8AC3E}">
        <p14:creationId xmlns:p14="http://schemas.microsoft.com/office/powerpoint/2010/main" val="346786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Lots of you have already identified this as a key skill – well done.</a:t>
            </a:r>
          </a:p>
        </p:txBody>
      </p:sp>
      <p:sp>
        <p:nvSpPr>
          <p:cNvPr id="4" name="Slide Number Placeholder 3"/>
          <p:cNvSpPr>
            <a:spLocks noGrp="1"/>
          </p:cNvSpPr>
          <p:nvPr>
            <p:ph type="sldNum" sz="quarter" idx="5"/>
          </p:nvPr>
        </p:nvSpPr>
        <p:spPr/>
        <p:txBody>
          <a:bodyPr/>
          <a:lstStyle/>
          <a:p>
            <a:fld id="{D965FB2E-21E6-2B44-8BB7-D6046514ECAD}" type="slidenum">
              <a:rPr lang="en-US" smtClean="0"/>
              <a:t>29</a:t>
            </a:fld>
            <a:endParaRPr lang="en-US"/>
          </a:p>
        </p:txBody>
      </p:sp>
    </p:spTree>
    <p:extLst>
      <p:ext uri="{BB962C8B-B14F-4D97-AF65-F5344CB8AC3E}">
        <p14:creationId xmlns:p14="http://schemas.microsoft.com/office/powerpoint/2010/main" val="448767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feel that you have a favourite discipline specific charity that you would like to use for this task then please do. </a:t>
            </a:r>
            <a:endParaRPr lang="en-US" dirty="0"/>
          </a:p>
        </p:txBody>
      </p:sp>
      <p:sp>
        <p:nvSpPr>
          <p:cNvPr id="4" name="Slide Number Placeholder 3"/>
          <p:cNvSpPr>
            <a:spLocks noGrp="1"/>
          </p:cNvSpPr>
          <p:nvPr>
            <p:ph type="sldNum" sz="quarter" idx="10"/>
          </p:nvPr>
        </p:nvSpPr>
        <p:spPr/>
        <p:txBody>
          <a:bodyPr/>
          <a:lstStyle/>
          <a:p>
            <a:fld id="{D965FB2E-21E6-2B44-8BB7-D6046514ECAD}" type="slidenum">
              <a:rPr lang="en-US" smtClean="0"/>
              <a:t>35</a:t>
            </a:fld>
            <a:endParaRPr lang="en-US"/>
          </a:p>
        </p:txBody>
      </p:sp>
    </p:spTree>
    <p:extLst>
      <p:ext uri="{BB962C8B-B14F-4D97-AF65-F5344CB8AC3E}">
        <p14:creationId xmlns:p14="http://schemas.microsoft.com/office/powerpoint/2010/main" val="3662966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9672343F-010C-694D-82C5-6E3FCD6A6555}"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4049264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9672343F-010C-694D-82C5-6E3FCD6A6555}"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2344754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672343F-010C-694D-82C5-6E3FCD6A6555}"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1480368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9672343F-010C-694D-82C5-6E3FCD6A6555}" type="datetimeFigureOut">
              <a:rPr lang="en-US" smtClean="0"/>
              <a:t>11/7/22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1842960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9672343F-010C-694D-82C5-6E3FCD6A6555}" type="datetimeFigureOut">
              <a:rPr lang="en-US" smtClean="0"/>
              <a:t>11/7/22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738445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9672343F-010C-694D-82C5-6E3FCD6A6555}" type="datetimeFigureOut">
              <a:rPr lang="en-US" smtClean="0"/>
              <a:t>11/7/22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3873921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72343F-010C-694D-82C5-6E3FCD6A6555}" type="datetimeFigureOut">
              <a:rPr lang="en-US" smtClean="0"/>
              <a:t>11/7/22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1462423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672343F-010C-694D-82C5-6E3FCD6A6555}" type="datetimeFigureOut">
              <a:rPr lang="en-US" smtClean="0"/>
              <a:t>11/7/22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123322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672343F-010C-694D-82C5-6E3FCD6A6555}" type="datetimeFigureOut">
              <a:rPr lang="en-US" smtClean="0"/>
              <a:t>11/7/22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2885633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9672343F-010C-694D-82C5-6E3FCD6A6555}"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309563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9672343F-010C-694D-82C5-6E3FCD6A6555}"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2057541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72343F-010C-694D-82C5-6E3FCD6A6555}" type="datetimeFigureOut">
              <a:rPr lang="en-US" smtClean="0"/>
              <a:t>11/7/22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74FD36-0B53-F24F-A20A-CB6F013E592F}" type="slidenum">
              <a:rPr lang="en-US" smtClean="0"/>
              <a:t>‹#›</a:t>
            </a:fld>
            <a:endParaRPr lang="en-US"/>
          </a:p>
        </p:txBody>
      </p:sp>
    </p:spTree>
    <p:extLst>
      <p:ext uri="{BB962C8B-B14F-4D97-AF65-F5344CB8AC3E}">
        <p14:creationId xmlns:p14="http://schemas.microsoft.com/office/powerpoint/2010/main" val="35813820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guides.lib.lsu.edu/ENG1001/CRAAP"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akelet.com/wake/Dhwic33OX7f_xvOvQ0zgp" TargetMode="External"/></Relationships>
</file>

<file path=ppt/slides/_rels/slide8.xml.rels><?xml version="1.0" encoding="UTF-8" standalone="yes"?>
<Relationships xmlns="http://schemas.openxmlformats.org/package/2006/relationships"><Relationship Id="rId2" Type="http://schemas.openxmlformats.org/officeDocument/2006/relationships/hyperlink" Target="https://www.itv.com/news/2022-11-03/bounty-bars-to-be-removed-from-celebrations-tubs-in-trial-due-to-public-demand"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itv.com/news/2022-11-03/bounty-bars-to-be-removed-from-celebrations-tubs-in-trial-due-to-public-demand"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bbc.co.uk/news/entertainment-arts-63512050"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itv.com/news/2022-11-03/bounty-bars-to-be-removed-from-celebrations-tubs-in-trial-due-to-public-demand"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bbc.co.uk/news/entertainment-arts-63512050"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LJM5ly6XNmo"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peoplefirstinfo.org.uk/money-and-legal/legal/equality-act-2010/%23:~:text=Everyone%20has%20the%20right%20to,or%20are%20believed%20to%20have."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bOpf6KcWYyw"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youtube.com/watch?v=bOpf6KcWYyw"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bbc.co.uk/programmes/b00w227c"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s://www.makersguildinwales.org.uk/volunteer.html" TargetMode="External"/><Relationship Id="rId3" Type="http://schemas.openxmlformats.org/officeDocument/2006/relationships/hyperlink" Target="https://www.arts-emergency.org/" TargetMode="External"/><Relationship Id="rId7" Type="http://schemas.openxmlformats.org/officeDocument/2006/relationships/hyperlink" Target="https://ttg.org.uk/" TargetMode="External"/><Relationship Id="rId2" Type="http://schemas.openxmlformats.org/officeDocument/2006/relationships/hyperlink" Target="https://www.bbcchildreninneed.co.uk/" TargetMode="External"/><Relationship Id="rId1" Type="http://schemas.openxmlformats.org/officeDocument/2006/relationships/slideLayout" Target="../slideLayouts/slideLayout2.xml"/><Relationship Id="rId6" Type="http://schemas.openxmlformats.org/officeDocument/2006/relationships/hyperlink" Target="https://adventuretherapy.org.uk/" TargetMode="External"/><Relationship Id="rId5" Type="http://schemas.openxmlformats.org/officeDocument/2006/relationships/hyperlink" Target="https://createarts.org.uk/" TargetMode="External"/><Relationship Id="rId10" Type="http://schemas.openxmlformats.org/officeDocument/2006/relationships/hyperlink" Target="https://actingforothers.co.uk/" TargetMode="External"/><Relationship Id="rId4" Type="http://schemas.openxmlformats.org/officeDocument/2006/relationships/hyperlink" Target="https://peoplespeakup.co.uk/index.html" TargetMode="External"/><Relationship Id="rId9" Type="http://schemas.openxmlformats.org/officeDocument/2006/relationships/hyperlink" Target="https://actorschildren.org/"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www.ayoa.com/ourblog/how-to-mind-map/" TargetMode="External"/><Relationship Id="rId2" Type="http://schemas.openxmlformats.org/officeDocument/2006/relationships/hyperlink" Target="http://www.mindmeister.com/" TargetMode="External"/><Relationship Id="rId1" Type="http://schemas.openxmlformats.org/officeDocument/2006/relationships/slideLayout" Target="../slideLayouts/slideLayout2.xml"/><Relationship Id="rId4" Type="http://schemas.openxmlformats.org/officeDocument/2006/relationships/hyperlink" Target="https://www.youtube.com/watch?v=u5Y4pIsXTV0"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And We’re Back..</a:t>
            </a:r>
          </a:p>
        </p:txBody>
      </p:sp>
      <p:sp>
        <p:nvSpPr>
          <p:cNvPr id="3" name="Subtitle 2"/>
          <p:cNvSpPr>
            <a:spLocks noGrp="1"/>
          </p:cNvSpPr>
          <p:nvPr>
            <p:ph type="subTitle" idx="1"/>
          </p:nvPr>
        </p:nvSpPr>
        <p:spPr/>
        <p:txBody>
          <a:bodyPr/>
          <a:lstStyle/>
          <a:p>
            <a:r>
              <a:rPr lang="en-US" dirty="0"/>
              <a:t>Unit 2</a:t>
            </a:r>
          </a:p>
          <a:p>
            <a:r>
              <a:rPr lang="en-US" dirty="0"/>
              <a:t>Content and function</a:t>
            </a:r>
          </a:p>
        </p:txBody>
      </p:sp>
    </p:spTree>
    <p:extLst>
      <p:ext uri="{BB962C8B-B14F-4D97-AF65-F5344CB8AC3E}">
        <p14:creationId xmlns:p14="http://schemas.microsoft.com/office/powerpoint/2010/main" val="18671802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B44C9-EAF7-6042-A46C-2301B104672E}"/>
              </a:ext>
            </a:extLst>
          </p:cNvPr>
          <p:cNvSpPr>
            <a:spLocks noGrp="1"/>
          </p:cNvSpPr>
          <p:nvPr>
            <p:ph type="title"/>
          </p:nvPr>
        </p:nvSpPr>
        <p:spPr/>
        <p:txBody>
          <a:bodyPr/>
          <a:lstStyle/>
          <a:p>
            <a:r>
              <a:rPr lang="en-US" dirty="0"/>
              <a:t>Task 1</a:t>
            </a:r>
          </a:p>
        </p:txBody>
      </p:sp>
      <p:sp>
        <p:nvSpPr>
          <p:cNvPr id="3" name="Content Placeholder 2">
            <a:extLst>
              <a:ext uri="{FF2B5EF4-FFF2-40B4-BE49-F238E27FC236}">
                <a16:creationId xmlns:a16="http://schemas.microsoft.com/office/drawing/2014/main" id="{CEDBD8AE-1029-464A-A7FB-9CD3054067CB}"/>
              </a:ext>
            </a:extLst>
          </p:cNvPr>
          <p:cNvSpPr>
            <a:spLocks noGrp="1"/>
          </p:cNvSpPr>
          <p:nvPr>
            <p:ph idx="1"/>
          </p:nvPr>
        </p:nvSpPr>
        <p:spPr/>
        <p:txBody>
          <a:bodyPr>
            <a:noAutofit/>
          </a:bodyPr>
          <a:lstStyle/>
          <a:p>
            <a:r>
              <a:rPr lang="en-US" dirty="0"/>
              <a:t>Well done all.</a:t>
            </a:r>
          </a:p>
          <a:p>
            <a:r>
              <a:rPr lang="en-US" dirty="0"/>
              <a:t>Notes that kept coming up:</a:t>
            </a:r>
          </a:p>
          <a:p>
            <a:r>
              <a:rPr lang="en-GB" dirty="0">
                <a:ea typeface="MS Mincho" panose="02020609040205080304" pitchFamily="49" charset="-128"/>
                <a:cs typeface="Times New Roman" panose="02020603050405020304" pitchFamily="18" charset="0"/>
              </a:rPr>
              <a:t>Please a</a:t>
            </a:r>
            <a:r>
              <a:rPr lang="en-GB" dirty="0">
                <a:effectLst/>
                <a:ea typeface="MS Mincho" panose="02020609040205080304" pitchFamily="49" charset="-128"/>
                <a:cs typeface="Times New Roman" panose="02020603050405020304" pitchFamily="18" charset="0"/>
              </a:rPr>
              <a:t>sk any questions about referencing and bibliographies - please. It is foundational to your success. </a:t>
            </a:r>
          </a:p>
          <a:p>
            <a:r>
              <a:rPr lang="en-GB" dirty="0">
                <a:effectLst/>
                <a:ea typeface="MS Mincho" panose="02020609040205080304" pitchFamily="49" charset="-128"/>
                <a:cs typeface="Times New Roman" panose="02020603050405020304" pitchFamily="18" charset="0"/>
              </a:rPr>
              <a:t>Write what you mean clearly rather than expressing yourselves as you might 'say' things to a peer or friend. </a:t>
            </a:r>
          </a:p>
          <a:p>
            <a:endParaRPr lang="en-US" dirty="0"/>
          </a:p>
        </p:txBody>
      </p:sp>
    </p:spTree>
    <p:extLst>
      <p:ext uri="{BB962C8B-B14F-4D97-AF65-F5344CB8AC3E}">
        <p14:creationId xmlns:p14="http://schemas.microsoft.com/office/powerpoint/2010/main" val="1684483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B44C9-EAF7-6042-A46C-2301B104672E}"/>
              </a:ext>
            </a:extLst>
          </p:cNvPr>
          <p:cNvSpPr>
            <a:spLocks noGrp="1"/>
          </p:cNvSpPr>
          <p:nvPr>
            <p:ph type="title"/>
          </p:nvPr>
        </p:nvSpPr>
        <p:spPr/>
        <p:txBody>
          <a:bodyPr/>
          <a:lstStyle/>
          <a:p>
            <a:r>
              <a:rPr lang="en-US" dirty="0"/>
              <a:t>Task 1</a:t>
            </a:r>
          </a:p>
        </p:txBody>
      </p:sp>
      <p:sp>
        <p:nvSpPr>
          <p:cNvPr id="3" name="Content Placeholder 2">
            <a:extLst>
              <a:ext uri="{FF2B5EF4-FFF2-40B4-BE49-F238E27FC236}">
                <a16:creationId xmlns:a16="http://schemas.microsoft.com/office/drawing/2014/main" id="{CEDBD8AE-1029-464A-A7FB-9CD3054067CB}"/>
              </a:ext>
            </a:extLst>
          </p:cNvPr>
          <p:cNvSpPr>
            <a:spLocks noGrp="1"/>
          </p:cNvSpPr>
          <p:nvPr>
            <p:ph idx="1"/>
          </p:nvPr>
        </p:nvSpPr>
        <p:spPr/>
        <p:txBody>
          <a:bodyPr>
            <a:noAutofit/>
          </a:bodyPr>
          <a:lstStyle/>
          <a:p>
            <a:r>
              <a:rPr lang="en-GB" dirty="0">
                <a:effectLst/>
                <a:ea typeface="MS Mincho" panose="02020609040205080304" pitchFamily="49" charset="-128"/>
                <a:cs typeface="Times New Roman" panose="02020603050405020304" pitchFamily="18" charset="0"/>
              </a:rPr>
              <a:t>Don't include the publisher address in the reference list bibliography.</a:t>
            </a:r>
          </a:p>
          <a:p>
            <a:r>
              <a:rPr lang="en-GB" dirty="0">
                <a:effectLst/>
                <a:ea typeface="MS Mincho" panose="02020609040205080304" pitchFamily="49" charset="-128"/>
                <a:cs typeface="Times New Roman" panose="02020603050405020304" pitchFamily="18" charset="0"/>
              </a:rPr>
              <a:t>Often what is said is relevant but the way it is expressed is hard to unpack. Try to demonstrate a connection to a point or reference – don’t ‘orphan’ your citations. </a:t>
            </a:r>
          </a:p>
          <a:p>
            <a:r>
              <a:rPr lang="en-GB" dirty="0">
                <a:ea typeface="MS Mincho" panose="02020609040205080304" pitchFamily="49" charset="-128"/>
                <a:cs typeface="Times New Roman" panose="02020603050405020304" pitchFamily="18" charset="0"/>
              </a:rPr>
              <a:t>You must include accessed dates for online sources. </a:t>
            </a:r>
            <a:endParaRPr lang="en-GB" dirty="0">
              <a:effectLst/>
              <a:ea typeface="MS Mincho" panose="02020609040205080304" pitchFamily="49" charset="-128"/>
              <a:cs typeface="Times New Roman" panose="02020603050405020304" pitchFamily="18" charset="0"/>
            </a:endParaRPr>
          </a:p>
          <a:p>
            <a:endParaRPr lang="en-US" dirty="0"/>
          </a:p>
        </p:txBody>
      </p:sp>
    </p:spTree>
    <p:extLst>
      <p:ext uri="{BB962C8B-B14F-4D97-AF65-F5344CB8AC3E}">
        <p14:creationId xmlns:p14="http://schemas.microsoft.com/office/powerpoint/2010/main" val="5406419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CB536-6817-FE4B-8203-E17EE46D69BD}"/>
              </a:ext>
            </a:extLst>
          </p:cNvPr>
          <p:cNvSpPr>
            <a:spLocks noGrp="1"/>
          </p:cNvSpPr>
          <p:nvPr>
            <p:ph type="title"/>
          </p:nvPr>
        </p:nvSpPr>
        <p:spPr/>
        <p:txBody>
          <a:bodyPr/>
          <a:lstStyle/>
          <a:p>
            <a:r>
              <a:rPr lang="en-US" dirty="0"/>
              <a:t>Tasks</a:t>
            </a:r>
          </a:p>
        </p:txBody>
      </p:sp>
      <p:sp>
        <p:nvSpPr>
          <p:cNvPr id="3" name="Content Placeholder 2">
            <a:extLst>
              <a:ext uri="{FF2B5EF4-FFF2-40B4-BE49-F238E27FC236}">
                <a16:creationId xmlns:a16="http://schemas.microsoft.com/office/drawing/2014/main" id="{58323123-82F9-304E-8195-E27855C55B07}"/>
              </a:ext>
            </a:extLst>
          </p:cNvPr>
          <p:cNvSpPr>
            <a:spLocks noGrp="1"/>
          </p:cNvSpPr>
          <p:nvPr>
            <p:ph idx="1"/>
          </p:nvPr>
        </p:nvSpPr>
        <p:spPr/>
        <p:txBody>
          <a:bodyPr/>
          <a:lstStyle/>
          <a:p>
            <a:r>
              <a:rPr lang="en-US" dirty="0"/>
              <a:t>Always refer ‘back’ to the module handbook.</a:t>
            </a:r>
          </a:p>
          <a:p>
            <a:endParaRPr lang="en-US" dirty="0"/>
          </a:p>
          <a:p>
            <a:r>
              <a:rPr lang="en-US" dirty="0"/>
              <a:t>Sorry for any typos in my </a:t>
            </a:r>
            <a:r>
              <a:rPr lang="en-US" dirty="0" err="1"/>
              <a:t>feebdack</a:t>
            </a:r>
            <a:r>
              <a:rPr lang="en-US" dirty="0"/>
              <a:t>.</a:t>
            </a:r>
          </a:p>
          <a:p>
            <a:endParaRPr lang="en-US" dirty="0"/>
          </a:p>
          <a:p>
            <a:r>
              <a:rPr lang="en-US" dirty="0"/>
              <a:t>Has everyone found their feedback?</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41041222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B44C9-EAF7-6042-A46C-2301B104672E}"/>
              </a:ext>
            </a:extLst>
          </p:cNvPr>
          <p:cNvSpPr>
            <a:spLocks noGrp="1"/>
          </p:cNvSpPr>
          <p:nvPr>
            <p:ph type="title"/>
          </p:nvPr>
        </p:nvSpPr>
        <p:spPr/>
        <p:txBody>
          <a:bodyPr/>
          <a:lstStyle/>
          <a:p>
            <a:r>
              <a:rPr lang="en-US" dirty="0"/>
              <a:t>Task 1</a:t>
            </a:r>
          </a:p>
        </p:txBody>
      </p:sp>
      <p:sp>
        <p:nvSpPr>
          <p:cNvPr id="3" name="Content Placeholder 2">
            <a:extLst>
              <a:ext uri="{FF2B5EF4-FFF2-40B4-BE49-F238E27FC236}">
                <a16:creationId xmlns:a16="http://schemas.microsoft.com/office/drawing/2014/main" id="{CEDBD8AE-1029-464A-A7FB-9CD3054067CB}"/>
              </a:ext>
            </a:extLst>
          </p:cNvPr>
          <p:cNvSpPr>
            <a:spLocks noGrp="1"/>
          </p:cNvSpPr>
          <p:nvPr>
            <p:ph idx="1"/>
          </p:nvPr>
        </p:nvSpPr>
        <p:spPr/>
        <p:txBody>
          <a:bodyPr>
            <a:noAutofit/>
          </a:bodyPr>
          <a:lstStyle/>
          <a:p>
            <a:r>
              <a:rPr lang="en-US" dirty="0"/>
              <a:t>Marks…</a:t>
            </a:r>
          </a:p>
          <a:p>
            <a:endParaRPr lang="en-US" dirty="0"/>
          </a:p>
          <a:p>
            <a:r>
              <a:rPr lang="en-US" dirty="0"/>
              <a:t>A good range.</a:t>
            </a:r>
          </a:p>
          <a:p>
            <a:endParaRPr lang="en-US" dirty="0"/>
          </a:p>
          <a:p>
            <a:r>
              <a:rPr lang="en-US" dirty="0"/>
              <a:t>Keep in mind that this small task is worth 25% of 50% of your final mark.</a:t>
            </a:r>
          </a:p>
          <a:p>
            <a:endParaRPr lang="en-US" dirty="0"/>
          </a:p>
        </p:txBody>
      </p:sp>
    </p:spTree>
    <p:extLst>
      <p:ext uri="{BB962C8B-B14F-4D97-AF65-F5344CB8AC3E}">
        <p14:creationId xmlns:p14="http://schemas.microsoft.com/office/powerpoint/2010/main" val="30678173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8567D-EE2E-1A4E-9920-DD7273649C16}"/>
              </a:ext>
            </a:extLst>
          </p:cNvPr>
          <p:cNvSpPr>
            <a:spLocks noGrp="1"/>
          </p:cNvSpPr>
          <p:nvPr>
            <p:ph type="title"/>
          </p:nvPr>
        </p:nvSpPr>
        <p:spPr/>
        <p:txBody>
          <a:bodyPr/>
          <a:lstStyle/>
          <a:p>
            <a:r>
              <a:rPr lang="en-US" dirty="0"/>
              <a:t>ADPA4001: Component 1 +2</a:t>
            </a:r>
          </a:p>
        </p:txBody>
      </p:sp>
      <p:graphicFrame>
        <p:nvGraphicFramePr>
          <p:cNvPr id="4" name="Content Placeholder 3">
            <a:extLst>
              <a:ext uri="{FF2B5EF4-FFF2-40B4-BE49-F238E27FC236}">
                <a16:creationId xmlns:a16="http://schemas.microsoft.com/office/drawing/2014/main" id="{E4D2B240-44CE-884A-9A72-2EA973604572}"/>
              </a:ext>
            </a:extLst>
          </p:cNvPr>
          <p:cNvGraphicFramePr>
            <a:graphicFrameLocks noGrp="1"/>
          </p:cNvGraphicFramePr>
          <p:nvPr>
            <p:ph idx="1"/>
            <p:extLst>
              <p:ext uri="{D42A27DB-BD31-4B8C-83A1-F6EECF244321}">
                <p14:modId xmlns:p14="http://schemas.microsoft.com/office/powerpoint/2010/main" val="1053506428"/>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04467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Unit 2</a:t>
            </a:r>
          </a:p>
        </p:txBody>
      </p:sp>
      <p:sp>
        <p:nvSpPr>
          <p:cNvPr id="3" name="Content Placeholder 2"/>
          <p:cNvSpPr>
            <a:spLocks noGrp="1"/>
          </p:cNvSpPr>
          <p:nvPr>
            <p:ph idx="1"/>
          </p:nvPr>
        </p:nvSpPr>
        <p:spPr/>
        <p:txBody>
          <a:bodyPr/>
          <a:lstStyle/>
          <a:p>
            <a:r>
              <a:rPr lang="en-US" dirty="0"/>
              <a:t>Before we continue, I always encourage active questioning for critical insight.</a:t>
            </a:r>
          </a:p>
          <a:p>
            <a:endParaRPr lang="en-US" dirty="0"/>
          </a:p>
          <a:p>
            <a:r>
              <a:rPr lang="en-US" dirty="0"/>
              <a:t>This means considering the (by now) common questions:</a:t>
            </a:r>
          </a:p>
          <a:p>
            <a:r>
              <a:rPr lang="en-US" dirty="0"/>
              <a:t>What does this mean for me?</a:t>
            </a:r>
          </a:p>
          <a:p>
            <a:r>
              <a:rPr lang="en-US" dirty="0"/>
              <a:t>What an I first?</a:t>
            </a:r>
          </a:p>
          <a:p>
            <a:r>
              <a:rPr lang="en-US" dirty="0"/>
              <a:t>Would this pass the </a:t>
            </a:r>
            <a:r>
              <a:rPr lang="en-US" dirty="0">
                <a:hlinkClick r:id="rId3"/>
              </a:rPr>
              <a:t>CRAAP</a:t>
            </a:r>
            <a:r>
              <a:rPr lang="en-US" dirty="0"/>
              <a:t>/ </a:t>
            </a:r>
            <a:r>
              <a:rPr lang="en-US" dirty="0">
                <a:hlinkClick r:id="rId4"/>
              </a:rPr>
              <a:t>RADAR</a:t>
            </a:r>
            <a:r>
              <a:rPr lang="en-US" dirty="0"/>
              <a:t> test?</a:t>
            </a:r>
          </a:p>
        </p:txBody>
      </p:sp>
    </p:spTree>
    <p:extLst>
      <p:ext uri="{BB962C8B-B14F-4D97-AF65-F5344CB8AC3E}">
        <p14:creationId xmlns:p14="http://schemas.microsoft.com/office/powerpoint/2010/main" val="36346896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news</a:t>
            </a:r>
            <a:r>
              <a:rPr lang="mr-IN" dirty="0"/>
              <a:t>…</a:t>
            </a:r>
            <a:endParaRPr lang="en-US" dirty="0"/>
          </a:p>
        </p:txBody>
      </p:sp>
      <p:sp>
        <p:nvSpPr>
          <p:cNvPr id="3" name="Content Placeholder 2"/>
          <p:cNvSpPr>
            <a:spLocks noGrp="1"/>
          </p:cNvSpPr>
          <p:nvPr>
            <p:ph idx="1"/>
          </p:nvPr>
        </p:nvSpPr>
        <p:spPr/>
        <p:txBody>
          <a:bodyPr/>
          <a:lstStyle/>
          <a:p>
            <a:r>
              <a:rPr lang="en-US" dirty="0">
                <a:hlinkClick r:id="rId2"/>
              </a:rPr>
              <a:t>Bounty</a:t>
            </a:r>
            <a:r>
              <a:rPr lang="en-GB" dirty="0">
                <a:effectLst/>
                <a:hlinkClick r:id="rId2"/>
              </a:rPr>
              <a:t> </a:t>
            </a:r>
            <a:endParaRPr lang="en-US" b="1" dirty="0"/>
          </a:p>
        </p:txBody>
      </p:sp>
    </p:spTree>
    <p:extLst>
      <p:ext uri="{BB962C8B-B14F-4D97-AF65-F5344CB8AC3E}">
        <p14:creationId xmlns:p14="http://schemas.microsoft.com/office/powerpoint/2010/main" val="2450110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more news</a:t>
            </a:r>
            <a:r>
              <a:rPr lang="mr-IN" dirty="0"/>
              <a:t>…</a:t>
            </a:r>
            <a:endParaRPr lang="en-US" dirty="0"/>
          </a:p>
        </p:txBody>
      </p:sp>
      <p:sp>
        <p:nvSpPr>
          <p:cNvPr id="3" name="Content Placeholder 2"/>
          <p:cNvSpPr>
            <a:spLocks noGrp="1"/>
          </p:cNvSpPr>
          <p:nvPr>
            <p:ph idx="1"/>
          </p:nvPr>
        </p:nvSpPr>
        <p:spPr/>
        <p:txBody>
          <a:bodyPr/>
          <a:lstStyle/>
          <a:p>
            <a:r>
              <a:rPr lang="en-US" dirty="0">
                <a:hlinkClick r:id="rId3"/>
              </a:rPr>
              <a:t>Bounty</a:t>
            </a:r>
            <a:r>
              <a:rPr lang="en-GB" dirty="0">
                <a:effectLst/>
                <a:hlinkClick r:id="rId3"/>
              </a:rPr>
              <a:t> </a:t>
            </a:r>
            <a:endParaRPr lang="en-GB" dirty="0">
              <a:effectLst/>
            </a:endParaRPr>
          </a:p>
          <a:p>
            <a:endParaRPr lang="en-GB" b="1" dirty="0"/>
          </a:p>
          <a:p>
            <a:r>
              <a:rPr lang="en-GB" b="1" dirty="0">
                <a:hlinkClick r:id="rId4"/>
              </a:rPr>
              <a:t>ENO</a:t>
            </a:r>
            <a:endParaRPr lang="en-US" b="1" dirty="0"/>
          </a:p>
        </p:txBody>
      </p:sp>
    </p:spTree>
    <p:extLst>
      <p:ext uri="{BB962C8B-B14F-4D97-AF65-F5344CB8AC3E}">
        <p14:creationId xmlns:p14="http://schemas.microsoft.com/office/powerpoint/2010/main" val="25967692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more news</a:t>
            </a:r>
            <a:r>
              <a:rPr lang="mr-IN" dirty="0"/>
              <a:t>…</a:t>
            </a:r>
            <a:endParaRPr lang="en-US" dirty="0"/>
          </a:p>
        </p:txBody>
      </p:sp>
      <p:sp>
        <p:nvSpPr>
          <p:cNvPr id="3" name="Content Placeholder 2"/>
          <p:cNvSpPr>
            <a:spLocks noGrp="1"/>
          </p:cNvSpPr>
          <p:nvPr>
            <p:ph idx="1"/>
          </p:nvPr>
        </p:nvSpPr>
        <p:spPr/>
        <p:txBody>
          <a:bodyPr>
            <a:normAutofit lnSpcReduction="10000"/>
          </a:bodyPr>
          <a:lstStyle/>
          <a:p>
            <a:r>
              <a:rPr lang="en-US" dirty="0">
                <a:hlinkClick r:id="rId3"/>
              </a:rPr>
              <a:t>Bounty</a:t>
            </a:r>
            <a:r>
              <a:rPr lang="en-GB" dirty="0">
                <a:effectLst/>
                <a:hlinkClick r:id="rId3"/>
              </a:rPr>
              <a:t> </a:t>
            </a:r>
            <a:endParaRPr lang="en-GB" dirty="0">
              <a:effectLst/>
            </a:endParaRPr>
          </a:p>
          <a:p>
            <a:endParaRPr lang="en-GB" dirty="0"/>
          </a:p>
          <a:p>
            <a:r>
              <a:rPr lang="en-GB" dirty="0">
                <a:hlinkClick r:id="rId4"/>
              </a:rPr>
              <a:t>ENO</a:t>
            </a:r>
            <a:endParaRPr lang="en-GB" dirty="0"/>
          </a:p>
          <a:p>
            <a:endParaRPr lang="en-GB" dirty="0"/>
          </a:p>
          <a:p>
            <a:r>
              <a:rPr lang="en-GB" dirty="0"/>
              <a:t>What are the multiple impacts of this decision?</a:t>
            </a:r>
          </a:p>
          <a:p>
            <a:endParaRPr lang="en-GB" dirty="0"/>
          </a:p>
          <a:p>
            <a:r>
              <a:rPr lang="en-GB" dirty="0"/>
              <a:t>And what do they have to do with us?</a:t>
            </a:r>
            <a:endParaRPr lang="en-US" dirty="0"/>
          </a:p>
        </p:txBody>
      </p:sp>
    </p:spTree>
    <p:extLst>
      <p:ext uri="{BB962C8B-B14F-4D97-AF65-F5344CB8AC3E}">
        <p14:creationId xmlns:p14="http://schemas.microsoft.com/office/powerpoint/2010/main" val="1266428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Them, Us, We.</a:t>
            </a:r>
          </a:p>
        </p:txBody>
      </p:sp>
      <p:sp>
        <p:nvSpPr>
          <p:cNvPr id="3" name="Content Placeholder 2"/>
          <p:cNvSpPr>
            <a:spLocks noGrp="1"/>
          </p:cNvSpPr>
          <p:nvPr>
            <p:ph idx="1"/>
          </p:nvPr>
        </p:nvSpPr>
        <p:spPr/>
        <p:txBody>
          <a:bodyPr>
            <a:normAutofit fontScale="92500"/>
          </a:bodyPr>
          <a:lstStyle/>
          <a:p>
            <a:r>
              <a:rPr lang="en-GB" dirty="0"/>
              <a:t>Audiences are excellent examples of individuality - two people sat next to each other might or will be different, have individual reasons for being at the production etc.</a:t>
            </a:r>
          </a:p>
          <a:p>
            <a:endParaRPr lang="en-GB" dirty="0"/>
          </a:p>
          <a:p>
            <a:r>
              <a:rPr lang="en-GB" dirty="0"/>
              <a:t>From video:</a:t>
            </a:r>
          </a:p>
          <a:p>
            <a:r>
              <a:rPr lang="en-GB" dirty="0"/>
              <a:t>'Ultimately, the world will always present itself differently to each individual based on how we filter what's going on in front of us'</a:t>
            </a:r>
          </a:p>
          <a:p>
            <a:endParaRPr lang="en-US" dirty="0"/>
          </a:p>
        </p:txBody>
      </p:sp>
    </p:spTree>
    <p:extLst>
      <p:ext uri="{BB962C8B-B14F-4D97-AF65-F5344CB8AC3E}">
        <p14:creationId xmlns:p14="http://schemas.microsoft.com/office/powerpoint/2010/main" val="2205423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Them, Us, We.</a:t>
            </a:r>
          </a:p>
        </p:txBody>
      </p:sp>
      <p:sp>
        <p:nvSpPr>
          <p:cNvPr id="3" name="Content Placeholder 2"/>
          <p:cNvSpPr>
            <a:spLocks noGrp="1"/>
          </p:cNvSpPr>
          <p:nvPr>
            <p:ph idx="1"/>
          </p:nvPr>
        </p:nvSpPr>
        <p:spPr/>
        <p:txBody>
          <a:bodyPr/>
          <a:lstStyle/>
          <a:p>
            <a:endParaRPr lang="en-GB" dirty="0"/>
          </a:p>
          <a:p>
            <a:r>
              <a:rPr lang="en-GB" dirty="0"/>
              <a:t>Your beliefs - ideas you hold to be true</a:t>
            </a:r>
          </a:p>
          <a:p>
            <a:r>
              <a:rPr lang="en-GB" dirty="0"/>
              <a:t>Your values - what's important to you</a:t>
            </a:r>
          </a:p>
          <a:p>
            <a:r>
              <a:rPr lang="en-GB" dirty="0"/>
              <a:t>Your attitudes - how you treat others and approach situations.</a:t>
            </a:r>
          </a:p>
          <a:p>
            <a:r>
              <a:rPr lang="en-GB" dirty="0"/>
              <a:t>Impacts - your behaviour - how you act.</a:t>
            </a:r>
          </a:p>
          <a:p>
            <a:endParaRPr lang="en-US" dirty="0"/>
          </a:p>
        </p:txBody>
      </p:sp>
    </p:spTree>
    <p:extLst>
      <p:ext uri="{BB962C8B-B14F-4D97-AF65-F5344CB8AC3E}">
        <p14:creationId xmlns:p14="http://schemas.microsoft.com/office/powerpoint/2010/main" val="21215869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Them, Us, We.</a:t>
            </a:r>
          </a:p>
        </p:txBody>
      </p:sp>
      <p:sp>
        <p:nvSpPr>
          <p:cNvPr id="3" name="Content Placeholder 2"/>
          <p:cNvSpPr>
            <a:spLocks noGrp="1"/>
          </p:cNvSpPr>
          <p:nvPr>
            <p:ph idx="1"/>
          </p:nvPr>
        </p:nvSpPr>
        <p:spPr/>
        <p:txBody>
          <a:bodyPr/>
          <a:lstStyle/>
          <a:p>
            <a:pPr fontAlgn="base"/>
            <a:r>
              <a:rPr lang="en-GB" dirty="0">
                <a:hlinkClick r:id="rId3"/>
              </a:rPr>
              <a:t>Othering</a:t>
            </a:r>
            <a:r>
              <a:rPr lang="en-GB" dirty="0"/>
              <a:t> the opposite of belonging? </a:t>
            </a:r>
          </a:p>
          <a:p>
            <a:pPr fontAlgn="base"/>
            <a:endParaRPr lang="en-GB" dirty="0"/>
          </a:p>
          <a:p>
            <a:pPr fontAlgn="base"/>
            <a:r>
              <a:rPr lang="en-GB" dirty="0"/>
              <a:t>Tolerance and inclusivity will combat ‘</a:t>
            </a:r>
            <a:r>
              <a:rPr lang="en-GB" dirty="0" err="1"/>
              <a:t>othering</a:t>
            </a:r>
            <a:r>
              <a:rPr lang="en-GB" dirty="0"/>
              <a:t>’ – but is that realistic? </a:t>
            </a:r>
          </a:p>
          <a:p>
            <a:pPr fontAlgn="base"/>
            <a:endParaRPr lang="en-GB" dirty="0"/>
          </a:p>
          <a:p>
            <a:pPr fontAlgn="base"/>
            <a:r>
              <a:rPr lang="en-GB" dirty="0"/>
              <a:t>What are your experiences of belonging and what are your experiences of ‘</a:t>
            </a:r>
            <a:r>
              <a:rPr lang="en-GB" dirty="0" err="1"/>
              <a:t>othering</a:t>
            </a:r>
            <a:r>
              <a:rPr lang="en-GB" dirty="0"/>
              <a:t>’? </a:t>
            </a:r>
          </a:p>
          <a:p>
            <a:endParaRPr lang="en-US" dirty="0"/>
          </a:p>
        </p:txBody>
      </p:sp>
    </p:spTree>
    <p:extLst>
      <p:ext uri="{BB962C8B-B14F-4D97-AF65-F5344CB8AC3E}">
        <p14:creationId xmlns:p14="http://schemas.microsoft.com/office/powerpoint/2010/main" val="988311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Othering</a:t>
            </a:r>
            <a:endParaRPr lang="en-US" dirty="0"/>
          </a:p>
        </p:txBody>
      </p:sp>
      <p:pic>
        <p:nvPicPr>
          <p:cNvPr id="4" name="Content Placeholder 3" descr="Screen Shot 2022-11-07 at 11.57.03.png"/>
          <p:cNvPicPr>
            <a:picLocks noGrp="1" noChangeAspect="1"/>
          </p:cNvPicPr>
          <p:nvPr>
            <p:ph idx="1"/>
          </p:nvPr>
        </p:nvPicPr>
        <p:blipFill rotWithShape="1">
          <a:blip r:embed="rId3">
            <a:extLst>
              <a:ext uri="{28A0092B-C50C-407E-A947-70E740481C1C}">
                <a14:useLocalDpi xmlns:a14="http://schemas.microsoft.com/office/drawing/2010/main" val="0"/>
              </a:ext>
            </a:extLst>
          </a:blip>
          <a:srcRect l="16531" t="21937" r="26362" b="10057"/>
          <a:stretch/>
        </p:blipFill>
        <p:spPr>
          <a:xfrm>
            <a:off x="814664" y="1207630"/>
            <a:ext cx="7584608" cy="5645091"/>
          </a:xfrm>
        </p:spPr>
      </p:pic>
    </p:spTree>
    <p:extLst>
      <p:ext uri="{BB962C8B-B14F-4D97-AF65-F5344CB8AC3E}">
        <p14:creationId xmlns:p14="http://schemas.microsoft.com/office/powerpoint/2010/main" val="2481353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Is Othering?</a:t>
            </a:r>
            <a:endParaRPr lang="en-US" dirty="0"/>
          </a:p>
        </p:txBody>
      </p:sp>
      <p:sp>
        <p:nvSpPr>
          <p:cNvPr id="3" name="Content Placeholder 2"/>
          <p:cNvSpPr>
            <a:spLocks noGrp="1"/>
          </p:cNvSpPr>
          <p:nvPr>
            <p:ph idx="1"/>
          </p:nvPr>
        </p:nvSpPr>
        <p:spPr/>
        <p:txBody>
          <a:bodyPr>
            <a:normAutofit/>
          </a:bodyPr>
          <a:lstStyle/>
          <a:p>
            <a:pPr fontAlgn="base"/>
            <a:r>
              <a:rPr lang="en-GB" dirty="0"/>
              <a:t>Othering is a phenomenon in which some individuals or groups are defined and </a:t>
            </a:r>
            <a:r>
              <a:rPr lang="en-GB" dirty="0" err="1"/>
              <a:t>labeled</a:t>
            </a:r>
            <a:r>
              <a:rPr lang="en-GB" dirty="0"/>
              <a:t> as not fitting in within the norms of a social group. It is an effect that influences how people perceive and treat those who are viewed as being part of the in-group versus those who are seen as being part of the out-group.</a:t>
            </a:r>
          </a:p>
          <a:p>
            <a:endParaRPr lang="en-US" dirty="0"/>
          </a:p>
        </p:txBody>
      </p:sp>
    </p:spTree>
    <p:extLst>
      <p:ext uri="{BB962C8B-B14F-4D97-AF65-F5344CB8AC3E}">
        <p14:creationId xmlns:p14="http://schemas.microsoft.com/office/powerpoint/2010/main" val="24861027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Is Othering?</a:t>
            </a:r>
            <a:endParaRPr lang="en-US" dirty="0"/>
          </a:p>
        </p:txBody>
      </p:sp>
      <p:sp>
        <p:nvSpPr>
          <p:cNvPr id="3" name="Content Placeholder 2"/>
          <p:cNvSpPr>
            <a:spLocks noGrp="1"/>
          </p:cNvSpPr>
          <p:nvPr>
            <p:ph idx="1"/>
          </p:nvPr>
        </p:nvSpPr>
        <p:spPr/>
        <p:txBody>
          <a:bodyPr>
            <a:normAutofit lnSpcReduction="10000"/>
          </a:bodyPr>
          <a:lstStyle/>
          <a:p>
            <a:pPr fontAlgn="base"/>
            <a:r>
              <a:rPr lang="en-GB" dirty="0"/>
              <a:t>Othering also involves attributing negative characteristics to people or groups that differentiate them from the perceived normative social group.</a:t>
            </a:r>
          </a:p>
          <a:p>
            <a:pPr fontAlgn="base"/>
            <a:r>
              <a:rPr lang="en-GB" dirty="0"/>
              <a:t>It is an “us vs. them” way of thinking about human connections and relationships. This process essentially involves looking at others and saying "they are not like me" or "they are not one of us."</a:t>
            </a:r>
          </a:p>
          <a:p>
            <a:endParaRPr lang="en-US" dirty="0"/>
          </a:p>
        </p:txBody>
      </p:sp>
    </p:spTree>
    <p:extLst>
      <p:ext uri="{BB962C8B-B14F-4D97-AF65-F5344CB8AC3E}">
        <p14:creationId xmlns:p14="http://schemas.microsoft.com/office/powerpoint/2010/main" val="2498741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we see ourselves</a:t>
            </a:r>
          </a:p>
        </p:txBody>
      </p:sp>
      <p:sp>
        <p:nvSpPr>
          <p:cNvPr id="3" name="Content Placeholder 2"/>
          <p:cNvSpPr>
            <a:spLocks noGrp="1"/>
          </p:cNvSpPr>
          <p:nvPr>
            <p:ph idx="1"/>
          </p:nvPr>
        </p:nvSpPr>
        <p:spPr/>
        <p:txBody>
          <a:bodyPr>
            <a:normAutofit lnSpcReduction="10000"/>
          </a:bodyPr>
          <a:lstStyle/>
          <a:p>
            <a:r>
              <a:rPr lang="en-US" dirty="0">
                <a:hlinkClick r:id="rId3"/>
              </a:rPr>
              <a:t>Equality Act 2010</a:t>
            </a:r>
            <a:endParaRPr lang="en-US" dirty="0"/>
          </a:p>
          <a:p>
            <a:endParaRPr lang="en-US" dirty="0"/>
          </a:p>
          <a:p>
            <a:r>
              <a:rPr lang="en-GB" dirty="0"/>
              <a:t>Everyone has the right to be treated fairly, and not to be discriminated against or harassed as they go about their everyday lives.</a:t>
            </a:r>
          </a:p>
          <a:p>
            <a:r>
              <a:rPr lang="en-GB" dirty="0"/>
              <a:t>Discrimination means treating someone differently and unfairly because of a particular characteristic they may have, or are believed to have.</a:t>
            </a:r>
          </a:p>
          <a:p>
            <a:endParaRPr lang="en-US" dirty="0"/>
          </a:p>
        </p:txBody>
      </p:sp>
    </p:spTree>
    <p:extLst>
      <p:ext uri="{BB962C8B-B14F-4D97-AF65-F5344CB8AC3E}">
        <p14:creationId xmlns:p14="http://schemas.microsoft.com/office/powerpoint/2010/main" val="1215037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does this mean for me?</a:t>
            </a:r>
          </a:p>
        </p:txBody>
      </p:sp>
      <p:sp>
        <p:nvSpPr>
          <p:cNvPr id="3" name="Content Placeholder 2"/>
          <p:cNvSpPr>
            <a:spLocks noGrp="1"/>
          </p:cNvSpPr>
          <p:nvPr>
            <p:ph idx="1"/>
          </p:nvPr>
        </p:nvSpPr>
        <p:spPr/>
        <p:txBody>
          <a:bodyPr>
            <a:normAutofit lnSpcReduction="10000"/>
          </a:bodyPr>
          <a:lstStyle/>
          <a:p>
            <a:r>
              <a:rPr lang="en-US" dirty="0"/>
              <a:t>The Sections in Unit 2 will encourage you to think:</a:t>
            </a:r>
          </a:p>
          <a:p>
            <a:r>
              <a:rPr lang="en-GB" b="1" dirty="0"/>
              <a:t>Everybody</a:t>
            </a:r>
            <a:r>
              <a:rPr lang="en-GB" dirty="0"/>
              <a:t> has the right to their opinion and their </a:t>
            </a:r>
            <a:r>
              <a:rPr lang="en-GB" b="1" dirty="0"/>
              <a:t>individual experience of life</a:t>
            </a:r>
            <a:r>
              <a:rPr lang="en-GB" dirty="0"/>
              <a:t>. There is </a:t>
            </a:r>
            <a:r>
              <a:rPr lang="en-GB" b="1" dirty="0"/>
              <a:t>no right or wrong way</a:t>
            </a:r>
            <a:r>
              <a:rPr lang="en-GB" dirty="0"/>
              <a:t> to experience something. Where things can get complicated is when an individual’s opinion is </a:t>
            </a:r>
            <a:r>
              <a:rPr lang="en-GB" b="1" dirty="0"/>
              <a:t>ethically questionable</a:t>
            </a:r>
            <a:r>
              <a:rPr lang="en-GB" dirty="0"/>
              <a:t>, and the </a:t>
            </a:r>
            <a:r>
              <a:rPr lang="en-GB" b="1" dirty="0"/>
              <a:t>moral judgements</a:t>
            </a:r>
            <a:r>
              <a:rPr lang="en-GB" dirty="0"/>
              <a:t> that stem from this. </a:t>
            </a:r>
          </a:p>
          <a:p>
            <a:endParaRPr lang="en-US" dirty="0"/>
          </a:p>
        </p:txBody>
      </p:sp>
    </p:spTree>
    <p:extLst>
      <p:ext uri="{BB962C8B-B14F-4D97-AF65-F5344CB8AC3E}">
        <p14:creationId xmlns:p14="http://schemas.microsoft.com/office/powerpoint/2010/main" val="1612088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does this mean for me?</a:t>
            </a:r>
          </a:p>
        </p:txBody>
      </p:sp>
      <p:sp>
        <p:nvSpPr>
          <p:cNvPr id="3" name="Content Placeholder 2"/>
          <p:cNvSpPr>
            <a:spLocks noGrp="1"/>
          </p:cNvSpPr>
          <p:nvPr>
            <p:ph idx="1"/>
          </p:nvPr>
        </p:nvSpPr>
        <p:spPr/>
        <p:txBody>
          <a:bodyPr>
            <a:normAutofit/>
          </a:bodyPr>
          <a:lstStyle/>
          <a:p>
            <a:r>
              <a:rPr lang="en-US" dirty="0"/>
              <a:t>The Sections in Unit 2 will encourage you to:</a:t>
            </a:r>
          </a:p>
          <a:p>
            <a:endParaRPr lang="en-US" dirty="0"/>
          </a:p>
          <a:p>
            <a:r>
              <a:rPr lang="en-GB" dirty="0"/>
              <a:t>‘Take some time to think about how factors that contribute to your identity and sense of place could </a:t>
            </a:r>
            <a:r>
              <a:rPr lang="en-GB" b="1" dirty="0"/>
              <a:t>impact</a:t>
            </a:r>
            <a:r>
              <a:rPr lang="en-GB" dirty="0"/>
              <a:t> on effective teamwork, either </a:t>
            </a:r>
            <a:r>
              <a:rPr lang="en-GB" b="1" dirty="0"/>
              <a:t>positively</a:t>
            </a:r>
            <a:r>
              <a:rPr lang="en-GB" dirty="0"/>
              <a:t> or </a:t>
            </a:r>
            <a:r>
              <a:rPr lang="en-GB" b="1" dirty="0"/>
              <a:t>negatively</a:t>
            </a:r>
            <a:r>
              <a:rPr lang="en-GB" dirty="0"/>
              <a:t>.’ </a:t>
            </a:r>
          </a:p>
          <a:p>
            <a:endParaRPr lang="en-US" dirty="0"/>
          </a:p>
        </p:txBody>
      </p:sp>
    </p:spTree>
    <p:extLst>
      <p:ext uri="{BB962C8B-B14F-4D97-AF65-F5344CB8AC3E}">
        <p14:creationId xmlns:p14="http://schemas.microsoft.com/office/powerpoint/2010/main" val="10918166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Greater Good</a:t>
            </a:r>
            <a:r>
              <a:rPr lang="mr-IN" dirty="0"/>
              <a:t>…</a:t>
            </a:r>
            <a:endParaRPr lang="en-US" dirty="0"/>
          </a:p>
        </p:txBody>
      </p:sp>
      <p:sp>
        <p:nvSpPr>
          <p:cNvPr id="3" name="Content Placeholder 2"/>
          <p:cNvSpPr>
            <a:spLocks noGrp="1"/>
          </p:cNvSpPr>
          <p:nvPr>
            <p:ph idx="1"/>
          </p:nvPr>
        </p:nvSpPr>
        <p:spPr/>
        <p:txBody>
          <a:bodyPr>
            <a:noAutofit/>
          </a:bodyPr>
          <a:lstStyle/>
          <a:p>
            <a:pPr fontAlgn="base"/>
            <a:r>
              <a:rPr lang="en-GB" sz="2400" dirty="0">
                <a:effectLst/>
                <a:ea typeface="Times New Roman" panose="02020603050405020304" pitchFamily="18" charset="0"/>
                <a:cs typeface="Arial" panose="020B0604020202020204" pitchFamily="34" charset="0"/>
                <a:hlinkClick r:id="rId2"/>
              </a:rPr>
              <a:t>The trolley problem</a:t>
            </a:r>
            <a:r>
              <a:rPr lang="en-GB" sz="2400" dirty="0">
                <a:effectLst/>
                <a:ea typeface="Times New Roman" panose="02020603050405020304" pitchFamily="18" charset="0"/>
                <a:cs typeface="Arial" panose="020B0604020202020204" pitchFamily="34" charset="0"/>
              </a:rPr>
              <a:t>: </a:t>
            </a:r>
          </a:p>
          <a:p>
            <a:pPr fontAlgn="base"/>
            <a:endParaRPr lang="en-GB" sz="2400" dirty="0">
              <a:effectLst/>
              <a:ea typeface="Times New Roman" panose="02020603050405020304" pitchFamily="18" charset="0"/>
              <a:cs typeface="Arial" panose="020B0604020202020204" pitchFamily="34" charset="0"/>
            </a:endParaRPr>
          </a:p>
          <a:p>
            <a:pPr fontAlgn="base"/>
            <a:r>
              <a:rPr lang="en-GB" sz="2400" dirty="0">
                <a:solidFill>
                  <a:srgbClr val="000000"/>
                </a:solidFill>
                <a:effectLst/>
                <a:ea typeface="Times New Roman" panose="02020603050405020304" pitchFamily="18" charset="0"/>
                <a:cs typeface="Arial" panose="020B0604020202020204" pitchFamily="34" charset="0"/>
              </a:rPr>
              <a:t>A runaway train carriage is speeding down the track and has </a:t>
            </a:r>
            <a:r>
              <a:rPr lang="en-GB" sz="2400" b="1" dirty="0">
                <a:solidFill>
                  <a:srgbClr val="000000"/>
                </a:solidFill>
                <a:effectLst/>
                <a:ea typeface="Times New Roman" panose="02020603050405020304" pitchFamily="18" charset="0"/>
                <a:cs typeface="Arial" panose="020B0604020202020204" pitchFamily="34" charset="0"/>
              </a:rPr>
              <a:t>lost control</a:t>
            </a:r>
            <a:r>
              <a:rPr lang="en-GB" sz="2400" dirty="0">
                <a:solidFill>
                  <a:srgbClr val="000000"/>
                </a:solidFill>
                <a:effectLst/>
                <a:ea typeface="Times New Roman" panose="02020603050405020304" pitchFamily="18" charset="0"/>
                <a:cs typeface="Arial" panose="020B0604020202020204" pitchFamily="34" charset="0"/>
              </a:rPr>
              <a:t>. The driver cannot operate the brakes, as the handle has snapped off. </a:t>
            </a:r>
          </a:p>
          <a:p>
            <a:pPr fontAlgn="base"/>
            <a:r>
              <a:rPr lang="en-GB" sz="2400" dirty="0">
                <a:solidFill>
                  <a:srgbClr val="000000"/>
                </a:solidFill>
                <a:effectLst/>
                <a:ea typeface="Times New Roman" panose="02020603050405020304" pitchFamily="18" charset="0"/>
                <a:cs typeface="Arial" panose="020B0604020202020204" pitchFamily="34" charset="0"/>
              </a:rPr>
              <a:t>There are five people on the track who are in imminent danger.</a:t>
            </a:r>
          </a:p>
          <a:p>
            <a:pPr fontAlgn="base"/>
            <a:r>
              <a:rPr lang="en-GB" sz="2400" dirty="0">
                <a:solidFill>
                  <a:srgbClr val="000000"/>
                </a:solidFill>
                <a:effectLst/>
                <a:ea typeface="Times New Roman" panose="02020603050405020304" pitchFamily="18" charset="0"/>
                <a:cs typeface="Arial" panose="020B0604020202020204" pitchFamily="34" charset="0"/>
              </a:rPr>
              <a:t>You just happen to be in a position where you can </a:t>
            </a:r>
            <a:r>
              <a:rPr lang="en-GB" sz="2400" b="1" dirty="0">
                <a:solidFill>
                  <a:srgbClr val="000000"/>
                </a:solidFill>
                <a:effectLst/>
                <a:ea typeface="Times New Roman" panose="02020603050405020304" pitchFamily="18" charset="0"/>
                <a:cs typeface="Arial" panose="020B0604020202020204" pitchFamily="34" charset="0"/>
              </a:rPr>
              <a:t>throw a lever</a:t>
            </a:r>
            <a:r>
              <a:rPr lang="en-GB" sz="2400" dirty="0">
                <a:solidFill>
                  <a:srgbClr val="000000"/>
                </a:solidFill>
                <a:effectLst/>
                <a:ea typeface="Times New Roman" panose="02020603050405020304" pitchFamily="18" charset="0"/>
                <a:cs typeface="Arial" panose="020B0604020202020204" pitchFamily="34" charset="0"/>
              </a:rPr>
              <a:t> that makes the carriage move onto another track.</a:t>
            </a:r>
          </a:p>
          <a:p>
            <a:pPr fontAlgn="base"/>
            <a:r>
              <a:rPr lang="en-GB" sz="2400" dirty="0">
                <a:solidFill>
                  <a:srgbClr val="000000"/>
                </a:solidFill>
                <a:effectLst/>
                <a:ea typeface="Times New Roman" panose="02020603050405020304" pitchFamily="18" charset="0"/>
                <a:cs typeface="Arial" panose="020B0604020202020204" pitchFamily="34" charset="0"/>
              </a:rPr>
              <a:t>However, in saving the </a:t>
            </a:r>
            <a:r>
              <a:rPr lang="en-GB" sz="2400" b="1" dirty="0">
                <a:solidFill>
                  <a:srgbClr val="000000"/>
                </a:solidFill>
                <a:effectLst/>
                <a:ea typeface="Times New Roman" panose="02020603050405020304" pitchFamily="18" charset="0"/>
                <a:cs typeface="Arial" panose="020B0604020202020204" pitchFamily="34" charset="0"/>
              </a:rPr>
              <a:t>five people</a:t>
            </a:r>
            <a:r>
              <a:rPr lang="en-GB" sz="2400" dirty="0">
                <a:solidFill>
                  <a:srgbClr val="000000"/>
                </a:solidFill>
                <a:effectLst/>
                <a:ea typeface="Times New Roman" panose="02020603050405020304" pitchFamily="18" charset="0"/>
                <a:cs typeface="Arial" panose="020B0604020202020204" pitchFamily="34" charset="0"/>
              </a:rPr>
              <a:t> standing on the left track you would kill the </a:t>
            </a:r>
            <a:r>
              <a:rPr lang="en-GB" sz="2400" b="1" dirty="0">
                <a:solidFill>
                  <a:srgbClr val="000000"/>
                </a:solidFill>
                <a:effectLst/>
                <a:ea typeface="Times New Roman" panose="02020603050405020304" pitchFamily="18" charset="0"/>
                <a:cs typeface="Arial" panose="020B0604020202020204" pitchFamily="34" charset="0"/>
              </a:rPr>
              <a:t>one person</a:t>
            </a:r>
            <a:r>
              <a:rPr lang="en-GB" sz="2400" b="1" dirty="0">
                <a:solidFill>
                  <a:srgbClr val="000000"/>
                </a:solidFill>
                <a:ea typeface="Times New Roman" panose="02020603050405020304" pitchFamily="18" charset="0"/>
                <a:cs typeface="Arial" panose="020B0604020202020204" pitchFamily="34" charset="0"/>
              </a:rPr>
              <a:t> on the right track. </a:t>
            </a:r>
            <a:endParaRPr lang="en-GB" sz="2400" dirty="0">
              <a:effectLst/>
              <a:ea typeface="Times New Roman" panose="02020603050405020304" pitchFamily="18" charset="0"/>
              <a:cs typeface="Arial" panose="020B0604020202020204" pitchFamily="34" charset="0"/>
            </a:endParaRPr>
          </a:p>
          <a:p>
            <a:pPr fontAlgn="base"/>
            <a:endParaRPr lang="en-GB" sz="2400" dirty="0">
              <a:effectLst/>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1480258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Greater Good</a:t>
            </a:r>
            <a:r>
              <a:rPr lang="mr-IN" dirty="0"/>
              <a:t>…</a:t>
            </a:r>
            <a:endParaRPr lang="en-US" dirty="0"/>
          </a:p>
        </p:txBody>
      </p:sp>
      <p:sp>
        <p:nvSpPr>
          <p:cNvPr id="3" name="Content Placeholder 2"/>
          <p:cNvSpPr>
            <a:spLocks noGrp="1"/>
          </p:cNvSpPr>
          <p:nvPr>
            <p:ph idx="1"/>
          </p:nvPr>
        </p:nvSpPr>
        <p:spPr/>
        <p:txBody>
          <a:bodyPr>
            <a:noAutofit/>
          </a:bodyPr>
          <a:lstStyle/>
          <a:p>
            <a:pPr fontAlgn="base"/>
            <a:r>
              <a:rPr lang="en-GB" sz="2400" dirty="0">
                <a:effectLst/>
                <a:ea typeface="Times New Roman" panose="02020603050405020304" pitchFamily="18" charset="0"/>
                <a:cs typeface="Arial" panose="020B0604020202020204" pitchFamily="34" charset="0"/>
                <a:hlinkClick r:id="rId2"/>
              </a:rPr>
              <a:t>The trolley problem</a:t>
            </a:r>
            <a:endParaRPr lang="en-GB" sz="2400" dirty="0">
              <a:effectLst/>
              <a:ea typeface="Times New Roman" panose="02020603050405020304" pitchFamily="18" charset="0"/>
              <a:cs typeface="Arial" panose="020B0604020202020204" pitchFamily="34" charset="0"/>
            </a:endParaRPr>
          </a:p>
          <a:p>
            <a:pPr fontAlgn="base"/>
            <a:endParaRPr lang="en-GB" sz="2400" dirty="0">
              <a:effectLst/>
              <a:ea typeface="Times New Roman" panose="02020603050405020304" pitchFamily="18" charset="0"/>
              <a:cs typeface="Arial" panose="020B0604020202020204" pitchFamily="34" charset="0"/>
            </a:endParaRPr>
          </a:p>
          <a:p>
            <a:pPr fontAlgn="base"/>
            <a:r>
              <a:rPr lang="en-GB" sz="2400" dirty="0">
                <a:effectLst/>
                <a:ea typeface="Times New Roman" panose="02020603050405020304" pitchFamily="18" charset="0"/>
                <a:cs typeface="Arial" panose="020B0604020202020204" pitchFamily="34" charset="0"/>
              </a:rPr>
              <a:t>What are you going to do?</a:t>
            </a:r>
          </a:p>
          <a:p>
            <a:pPr marL="0" indent="0" fontAlgn="base">
              <a:buNone/>
            </a:pPr>
            <a:endParaRPr lang="en-GB" sz="2400" dirty="0">
              <a:effectLst/>
              <a:ea typeface="Times New Roman" panose="02020603050405020304" pitchFamily="18" charset="0"/>
              <a:cs typeface="Arial" panose="020B0604020202020204" pitchFamily="34" charset="0"/>
            </a:endParaRPr>
          </a:p>
          <a:p>
            <a:pPr fontAlgn="base"/>
            <a:r>
              <a:rPr lang="en-GB" sz="2400" dirty="0">
                <a:effectLst/>
                <a:ea typeface="Times New Roman" panose="02020603050405020304" pitchFamily="18" charset="0"/>
                <a:cs typeface="Arial" panose="020B0604020202020204" pitchFamily="34" charset="0"/>
              </a:rPr>
              <a:t>What is the outcome – dissonance / disruption / disagreement – what kinds of situation could cause this in your field? </a:t>
            </a:r>
          </a:p>
          <a:p>
            <a:pPr fontAlgn="base"/>
            <a:endParaRPr lang="en-GB" sz="2400" dirty="0">
              <a:ea typeface="Times New Roman" panose="02020603050405020304" pitchFamily="18" charset="0"/>
              <a:cs typeface="Arial" panose="020B0604020202020204" pitchFamily="34" charset="0"/>
            </a:endParaRPr>
          </a:p>
          <a:p>
            <a:pPr fontAlgn="base"/>
            <a:r>
              <a:rPr lang="en-GB" sz="2400" dirty="0">
                <a:effectLst/>
                <a:ea typeface="Times New Roman" panose="02020603050405020304" pitchFamily="18" charset="0"/>
                <a:cs typeface="Arial" panose="020B0604020202020204" pitchFamily="34" charset="0"/>
              </a:rPr>
              <a:t>Conflict…?</a:t>
            </a:r>
          </a:p>
        </p:txBody>
      </p:sp>
    </p:spTree>
    <p:extLst>
      <p:ext uri="{BB962C8B-B14F-4D97-AF65-F5344CB8AC3E}">
        <p14:creationId xmlns:p14="http://schemas.microsoft.com/office/powerpoint/2010/main" val="41972861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8D192-FC8F-6E48-A83F-7288637BB36E}"/>
              </a:ext>
            </a:extLst>
          </p:cNvPr>
          <p:cNvSpPr>
            <a:spLocks noGrp="1"/>
          </p:cNvSpPr>
          <p:nvPr>
            <p:ph type="title"/>
          </p:nvPr>
        </p:nvSpPr>
        <p:spPr/>
        <p:txBody>
          <a:bodyPr/>
          <a:lstStyle/>
          <a:p>
            <a:r>
              <a:rPr lang="en-US" dirty="0"/>
              <a:t>Communication</a:t>
            </a:r>
          </a:p>
        </p:txBody>
      </p:sp>
      <p:sp>
        <p:nvSpPr>
          <p:cNvPr id="3" name="Content Placeholder 2">
            <a:extLst>
              <a:ext uri="{FF2B5EF4-FFF2-40B4-BE49-F238E27FC236}">
                <a16:creationId xmlns:a16="http://schemas.microsoft.com/office/drawing/2014/main" id="{1EED44A2-A699-BC4A-B8E3-04104301621E}"/>
              </a:ext>
            </a:extLst>
          </p:cNvPr>
          <p:cNvSpPr>
            <a:spLocks noGrp="1"/>
          </p:cNvSpPr>
          <p:nvPr>
            <p:ph idx="1"/>
          </p:nvPr>
        </p:nvSpPr>
        <p:spPr/>
        <p:txBody>
          <a:bodyPr>
            <a:normAutofit/>
          </a:bodyPr>
          <a:lstStyle/>
          <a:p>
            <a:pPr fontAlgn="base"/>
            <a:r>
              <a:rPr lang="en-GB" dirty="0">
                <a:solidFill>
                  <a:srgbClr val="000000"/>
                </a:solidFill>
                <a:effectLst/>
                <a:ea typeface="Times New Roman" panose="02020603050405020304" pitchFamily="18" charset="0"/>
              </a:rPr>
              <a:t>Effective communication is a </a:t>
            </a:r>
            <a:r>
              <a:rPr lang="en-GB" b="1" dirty="0">
                <a:solidFill>
                  <a:srgbClr val="000000"/>
                </a:solidFill>
                <a:effectLst/>
                <a:ea typeface="Times New Roman" panose="02020603050405020304" pitchFamily="18" charset="0"/>
              </a:rPr>
              <a:t>key life skill</a:t>
            </a:r>
            <a:r>
              <a:rPr lang="en-GB" dirty="0">
                <a:solidFill>
                  <a:srgbClr val="000000"/>
                </a:solidFill>
                <a:effectLst/>
                <a:ea typeface="Times New Roman" panose="02020603050405020304" pitchFamily="18" charset="0"/>
              </a:rPr>
              <a:t>. However, this does not just mean exchanging information – it is about understanding the </a:t>
            </a:r>
            <a:r>
              <a:rPr lang="en-GB" b="1" dirty="0">
                <a:solidFill>
                  <a:srgbClr val="000000"/>
                </a:solidFill>
                <a:effectLst/>
                <a:ea typeface="Times New Roman" panose="02020603050405020304" pitchFamily="18" charset="0"/>
              </a:rPr>
              <a:t>intentions</a:t>
            </a:r>
            <a:r>
              <a:rPr lang="en-GB" dirty="0">
                <a:solidFill>
                  <a:srgbClr val="000000"/>
                </a:solidFill>
                <a:effectLst/>
                <a:ea typeface="Times New Roman" panose="02020603050405020304" pitchFamily="18" charset="0"/>
              </a:rPr>
              <a:t> behind the information, paying attention to </a:t>
            </a:r>
            <a:r>
              <a:rPr lang="en-GB" b="1" dirty="0">
                <a:solidFill>
                  <a:srgbClr val="000000"/>
                </a:solidFill>
                <a:effectLst/>
                <a:ea typeface="Times New Roman" panose="02020603050405020304" pitchFamily="18" charset="0"/>
              </a:rPr>
              <a:t>non-verbal signals</a:t>
            </a:r>
            <a:r>
              <a:rPr lang="en-GB" dirty="0">
                <a:solidFill>
                  <a:srgbClr val="000000"/>
                </a:solidFill>
                <a:effectLst/>
                <a:ea typeface="Times New Roman" panose="02020603050405020304" pitchFamily="18" charset="0"/>
              </a:rPr>
              <a:t> such as body language, and engaging by </a:t>
            </a:r>
            <a:r>
              <a:rPr lang="en-GB" b="1" dirty="0">
                <a:solidFill>
                  <a:srgbClr val="000000"/>
                </a:solidFill>
                <a:effectLst/>
                <a:ea typeface="Times New Roman" panose="02020603050405020304" pitchFamily="18" charset="0"/>
              </a:rPr>
              <a:t>listening</a:t>
            </a:r>
            <a:r>
              <a:rPr lang="en-GB" dirty="0">
                <a:solidFill>
                  <a:srgbClr val="000000"/>
                </a:solidFill>
                <a:effectLst/>
                <a:ea typeface="Times New Roman" panose="02020603050405020304" pitchFamily="18" charset="0"/>
              </a:rPr>
              <a:t> as well as speaking.</a:t>
            </a:r>
            <a:endParaRPr lang="en-GB" dirty="0">
              <a:effectLst/>
              <a:ea typeface="Times New Roman" panose="02020603050405020304" pitchFamily="18" charset="0"/>
            </a:endParaRPr>
          </a:p>
          <a:p>
            <a:pPr marL="0" indent="0" fontAlgn="base">
              <a:buNone/>
            </a:pPr>
            <a:endParaRPr lang="en-GB" dirty="0">
              <a:effectLst/>
              <a:ea typeface="Times New Roman" panose="02020603050405020304" pitchFamily="18" charset="0"/>
            </a:endParaRPr>
          </a:p>
          <a:p>
            <a:endParaRPr lang="en-US" dirty="0"/>
          </a:p>
        </p:txBody>
      </p:sp>
    </p:spTree>
    <p:extLst>
      <p:ext uri="{BB962C8B-B14F-4D97-AF65-F5344CB8AC3E}">
        <p14:creationId xmlns:p14="http://schemas.microsoft.com/office/powerpoint/2010/main" val="39904015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8D192-FC8F-6E48-A83F-7288637BB36E}"/>
              </a:ext>
            </a:extLst>
          </p:cNvPr>
          <p:cNvSpPr>
            <a:spLocks noGrp="1"/>
          </p:cNvSpPr>
          <p:nvPr>
            <p:ph type="title"/>
          </p:nvPr>
        </p:nvSpPr>
        <p:spPr/>
        <p:txBody>
          <a:bodyPr/>
          <a:lstStyle/>
          <a:p>
            <a:r>
              <a:rPr lang="en-US" dirty="0"/>
              <a:t>Communication: Semiotics</a:t>
            </a:r>
          </a:p>
        </p:txBody>
      </p:sp>
      <p:sp>
        <p:nvSpPr>
          <p:cNvPr id="3" name="Content Placeholder 2">
            <a:extLst>
              <a:ext uri="{FF2B5EF4-FFF2-40B4-BE49-F238E27FC236}">
                <a16:creationId xmlns:a16="http://schemas.microsoft.com/office/drawing/2014/main" id="{1EED44A2-A699-BC4A-B8E3-04104301621E}"/>
              </a:ext>
            </a:extLst>
          </p:cNvPr>
          <p:cNvSpPr>
            <a:spLocks noGrp="1"/>
          </p:cNvSpPr>
          <p:nvPr>
            <p:ph idx="1"/>
          </p:nvPr>
        </p:nvSpPr>
        <p:spPr/>
        <p:txBody>
          <a:bodyPr>
            <a:normAutofit/>
          </a:bodyPr>
          <a:lstStyle/>
          <a:p>
            <a:pPr fontAlgn="base"/>
            <a:r>
              <a:rPr lang="en-GB" dirty="0">
                <a:solidFill>
                  <a:srgbClr val="000000"/>
                </a:solidFill>
                <a:effectLst/>
                <a:ea typeface="Times New Roman" panose="02020603050405020304" pitchFamily="18" charset="0"/>
              </a:rPr>
              <a:t>Sender / message / channel / receiver – simple model + complicated people </a:t>
            </a:r>
            <a:endParaRPr lang="en-GB" dirty="0">
              <a:effectLst/>
              <a:ea typeface="Times New Roman" panose="02020603050405020304" pitchFamily="18" charset="0"/>
            </a:endParaRPr>
          </a:p>
          <a:p>
            <a:pPr fontAlgn="base"/>
            <a:r>
              <a:rPr lang="en-GB" dirty="0">
                <a:solidFill>
                  <a:srgbClr val="000000"/>
                </a:solidFill>
                <a:effectLst/>
                <a:ea typeface="Times New Roman" panose="02020603050405020304" pitchFamily="18" charset="0"/>
              </a:rPr>
              <a:t>What is sent is not always what is received.</a:t>
            </a:r>
          </a:p>
          <a:p>
            <a:pPr fontAlgn="base"/>
            <a:endParaRPr lang="en-GB" dirty="0">
              <a:solidFill>
                <a:srgbClr val="000000"/>
              </a:solidFill>
              <a:effectLst/>
              <a:ea typeface="Times New Roman" panose="02020603050405020304" pitchFamily="18" charset="0"/>
            </a:endParaRPr>
          </a:p>
          <a:p>
            <a:pPr fontAlgn="base"/>
            <a:r>
              <a:rPr lang="en-GB" dirty="0">
                <a:solidFill>
                  <a:srgbClr val="000000"/>
                </a:solidFill>
                <a:effectLst/>
                <a:ea typeface="Times New Roman" panose="02020603050405020304" pitchFamily="18" charset="0"/>
              </a:rPr>
              <a:t>‘Noise’ at a certain point (in the channel or the medium that is used to ‘move’ the message) can complicate the message transmission. </a:t>
            </a:r>
            <a:endParaRPr lang="en-GB" dirty="0">
              <a:effectLst/>
              <a:ea typeface="Times New Roman" panose="02020603050405020304" pitchFamily="18" charset="0"/>
            </a:endParaRPr>
          </a:p>
        </p:txBody>
      </p:sp>
    </p:spTree>
    <p:extLst>
      <p:ext uri="{BB962C8B-B14F-4D97-AF65-F5344CB8AC3E}">
        <p14:creationId xmlns:p14="http://schemas.microsoft.com/office/powerpoint/2010/main" val="1819298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Shot 2021-03-01 at 09.39.49.png"/>
          <p:cNvPicPr>
            <a:picLocks noGrp="1" noChangeAspect="1"/>
          </p:cNvPicPr>
          <p:nvPr>
            <p:ph idx="1"/>
          </p:nvPr>
        </p:nvPicPr>
        <p:blipFill rotWithShape="1">
          <a:blip r:embed="rId2">
            <a:extLst>
              <a:ext uri="{28A0092B-C50C-407E-A947-70E740481C1C}">
                <a14:useLocalDpi xmlns:a14="http://schemas.microsoft.com/office/drawing/2010/main" val="0"/>
              </a:ext>
            </a:extLst>
          </a:blip>
          <a:srcRect l="533" t="14156" r="178"/>
          <a:stretch/>
        </p:blipFill>
        <p:spPr>
          <a:xfrm>
            <a:off x="176007" y="629442"/>
            <a:ext cx="8713539" cy="5364888"/>
          </a:xfrm>
        </p:spPr>
      </p:pic>
    </p:spTree>
    <p:extLst>
      <p:ext uri="{BB962C8B-B14F-4D97-AF65-F5344CB8AC3E}">
        <p14:creationId xmlns:p14="http://schemas.microsoft.com/office/powerpoint/2010/main" val="7020515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Samuel Beckett</a:t>
            </a:r>
          </a:p>
        </p:txBody>
      </p:sp>
      <p:pic>
        <p:nvPicPr>
          <p:cNvPr id="4" name="Picture 3" descr="Screen Shot 2021-03-01 at 09.47.12.png"/>
          <p:cNvPicPr>
            <a:picLocks noChangeAspect="1"/>
          </p:cNvPicPr>
          <p:nvPr/>
        </p:nvPicPr>
        <p:blipFill rotWithShape="1">
          <a:blip r:embed="rId2">
            <a:extLst>
              <a:ext uri="{28A0092B-C50C-407E-A947-70E740481C1C}">
                <a14:useLocalDpi xmlns:a14="http://schemas.microsoft.com/office/drawing/2010/main" val="0"/>
              </a:ext>
            </a:extLst>
          </a:blip>
          <a:srcRect t="20513"/>
          <a:stretch/>
        </p:blipFill>
        <p:spPr>
          <a:xfrm>
            <a:off x="0" y="1192701"/>
            <a:ext cx="9144000" cy="4933462"/>
          </a:xfrm>
          <a:prstGeom prst="rect">
            <a:avLst/>
          </a:prstGeom>
        </p:spPr>
      </p:pic>
    </p:spTree>
    <p:extLst>
      <p:ext uri="{BB962C8B-B14F-4D97-AF65-F5344CB8AC3E}">
        <p14:creationId xmlns:p14="http://schemas.microsoft.com/office/powerpoint/2010/main" val="33324181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Samuel Beckett</a:t>
            </a:r>
          </a:p>
        </p:txBody>
      </p:sp>
      <p:pic>
        <p:nvPicPr>
          <p:cNvPr id="4" name="Picture 3" descr="Screen Shot 2021-03-01 at 09.47.12.png"/>
          <p:cNvPicPr>
            <a:picLocks noChangeAspect="1"/>
          </p:cNvPicPr>
          <p:nvPr/>
        </p:nvPicPr>
        <p:blipFill rotWithShape="1">
          <a:blip r:embed="rId2">
            <a:extLst>
              <a:ext uri="{28A0092B-C50C-407E-A947-70E740481C1C}">
                <a14:useLocalDpi xmlns:a14="http://schemas.microsoft.com/office/drawing/2010/main" val="0"/>
              </a:ext>
            </a:extLst>
          </a:blip>
          <a:srcRect t="20513"/>
          <a:stretch/>
        </p:blipFill>
        <p:spPr>
          <a:xfrm>
            <a:off x="0" y="1192701"/>
            <a:ext cx="9144000" cy="4933462"/>
          </a:xfrm>
          <a:prstGeom prst="rect">
            <a:avLst/>
          </a:prstGeom>
        </p:spPr>
      </p:pic>
      <p:pic>
        <p:nvPicPr>
          <p:cNvPr id="5" name="Picture 4" descr="Screen Shot 2021-03-01 at 09.48.43.png"/>
          <p:cNvPicPr>
            <a:picLocks noChangeAspect="1"/>
          </p:cNvPicPr>
          <p:nvPr/>
        </p:nvPicPr>
        <p:blipFill rotWithShape="1">
          <a:blip r:embed="rId3">
            <a:extLst>
              <a:ext uri="{28A0092B-C50C-407E-A947-70E740481C1C}">
                <a14:useLocalDpi xmlns:a14="http://schemas.microsoft.com/office/drawing/2010/main" val="0"/>
              </a:ext>
            </a:extLst>
          </a:blip>
          <a:srcRect l="5263" t="32004" r="47143" b="30769"/>
          <a:stretch/>
        </p:blipFill>
        <p:spPr>
          <a:xfrm rot="20207788">
            <a:off x="957414" y="1818576"/>
            <a:ext cx="6715845" cy="3110366"/>
          </a:xfrm>
          <a:prstGeom prst="rect">
            <a:avLst/>
          </a:prstGeom>
        </p:spPr>
      </p:pic>
    </p:spTree>
    <p:extLst>
      <p:ext uri="{BB962C8B-B14F-4D97-AF65-F5344CB8AC3E}">
        <p14:creationId xmlns:p14="http://schemas.microsoft.com/office/powerpoint/2010/main" val="10536127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Shot 2021-03-01 at 09.11.39.png"/>
          <p:cNvPicPr>
            <a:picLocks noGrp="1" noChangeAspect="1"/>
          </p:cNvPicPr>
          <p:nvPr>
            <p:ph idx="1"/>
          </p:nvPr>
        </p:nvPicPr>
        <p:blipFill rotWithShape="1">
          <a:blip r:embed="rId2">
            <a:extLst>
              <a:ext uri="{28A0092B-C50C-407E-A947-70E740481C1C}">
                <a14:useLocalDpi xmlns:a14="http://schemas.microsoft.com/office/drawing/2010/main" val="0"/>
              </a:ext>
            </a:extLst>
          </a:blip>
          <a:srcRect t="19911" r="1848" b="577"/>
          <a:stretch/>
        </p:blipFill>
        <p:spPr>
          <a:xfrm>
            <a:off x="-296739" y="852060"/>
            <a:ext cx="9851046" cy="4987519"/>
          </a:xfrm>
        </p:spPr>
      </p:pic>
    </p:spTree>
    <p:extLst>
      <p:ext uri="{BB962C8B-B14F-4D97-AF65-F5344CB8AC3E}">
        <p14:creationId xmlns:p14="http://schemas.microsoft.com/office/powerpoint/2010/main" val="21730394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Shot 2021-03-01 at 09.49.30.png"/>
          <p:cNvPicPr>
            <a:picLocks noGrp="1" noChangeAspect="1"/>
          </p:cNvPicPr>
          <p:nvPr>
            <p:ph idx="1"/>
          </p:nvPr>
        </p:nvPicPr>
        <p:blipFill rotWithShape="1">
          <a:blip r:embed="rId2">
            <a:extLst>
              <a:ext uri="{28A0092B-C50C-407E-A947-70E740481C1C}">
                <a14:useLocalDpi xmlns:a14="http://schemas.microsoft.com/office/drawing/2010/main" val="0"/>
              </a:ext>
            </a:extLst>
          </a:blip>
          <a:srcRect t="24655" r="17474" b="16466"/>
          <a:stretch/>
        </p:blipFill>
        <p:spPr>
          <a:xfrm>
            <a:off x="0" y="0"/>
            <a:ext cx="8850948" cy="3946770"/>
          </a:xfrm>
        </p:spPr>
      </p:pic>
      <p:pic>
        <p:nvPicPr>
          <p:cNvPr id="5" name="Picture 4" descr="Screen Shot 2021-03-01 at 09.51.31.png"/>
          <p:cNvPicPr>
            <a:picLocks noChangeAspect="1"/>
          </p:cNvPicPr>
          <p:nvPr/>
        </p:nvPicPr>
        <p:blipFill rotWithShape="1">
          <a:blip r:embed="rId3">
            <a:extLst>
              <a:ext uri="{28A0092B-C50C-407E-A947-70E740481C1C}">
                <a14:useLocalDpi xmlns:a14="http://schemas.microsoft.com/office/drawing/2010/main" val="0"/>
              </a:ext>
            </a:extLst>
          </a:blip>
          <a:srcRect t="32309" r="22222" b="24273"/>
          <a:stretch/>
        </p:blipFill>
        <p:spPr>
          <a:xfrm>
            <a:off x="879231" y="4230076"/>
            <a:ext cx="7112000" cy="2481385"/>
          </a:xfrm>
          <a:prstGeom prst="rect">
            <a:avLst/>
          </a:prstGeom>
        </p:spPr>
      </p:pic>
    </p:spTree>
    <p:extLst>
      <p:ext uri="{BB962C8B-B14F-4D97-AF65-F5344CB8AC3E}">
        <p14:creationId xmlns:p14="http://schemas.microsoft.com/office/powerpoint/2010/main" val="2031110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8D192-FC8F-6E48-A83F-7288637BB36E}"/>
              </a:ext>
            </a:extLst>
          </p:cNvPr>
          <p:cNvSpPr>
            <a:spLocks noGrp="1"/>
          </p:cNvSpPr>
          <p:nvPr>
            <p:ph type="title"/>
          </p:nvPr>
        </p:nvSpPr>
        <p:spPr/>
        <p:txBody>
          <a:bodyPr/>
          <a:lstStyle/>
          <a:p>
            <a:r>
              <a:rPr lang="en-US" dirty="0"/>
              <a:t>Communication</a:t>
            </a:r>
          </a:p>
        </p:txBody>
      </p:sp>
      <p:sp>
        <p:nvSpPr>
          <p:cNvPr id="3" name="Content Placeholder 2">
            <a:extLst>
              <a:ext uri="{FF2B5EF4-FFF2-40B4-BE49-F238E27FC236}">
                <a16:creationId xmlns:a16="http://schemas.microsoft.com/office/drawing/2014/main" id="{1EED44A2-A699-BC4A-B8E3-04104301621E}"/>
              </a:ext>
            </a:extLst>
          </p:cNvPr>
          <p:cNvSpPr>
            <a:spLocks noGrp="1"/>
          </p:cNvSpPr>
          <p:nvPr>
            <p:ph idx="1"/>
          </p:nvPr>
        </p:nvSpPr>
        <p:spPr/>
        <p:txBody>
          <a:bodyPr>
            <a:normAutofit/>
          </a:bodyPr>
          <a:lstStyle/>
          <a:p>
            <a:pPr marL="0" indent="0" fontAlgn="base">
              <a:buNone/>
            </a:pPr>
            <a:r>
              <a:rPr lang="en-GB" dirty="0">
                <a:effectLst/>
                <a:ea typeface="Times New Roman" panose="02020603050405020304" pitchFamily="18" charset="0"/>
                <a:cs typeface="Segoe UI" panose="020B0502040204020203" pitchFamily="34" charset="0"/>
              </a:rPr>
              <a:t> </a:t>
            </a:r>
            <a:endParaRPr lang="en-GB" dirty="0">
              <a:effectLst/>
              <a:ea typeface="Times New Roman" panose="02020603050405020304" pitchFamily="18" charset="0"/>
            </a:endParaRPr>
          </a:p>
          <a:p>
            <a:pPr fontAlgn="base"/>
            <a:r>
              <a:rPr lang="en-GB" dirty="0">
                <a:effectLst/>
                <a:ea typeface="Times New Roman" panose="02020603050405020304" pitchFamily="18" charset="0"/>
                <a:cs typeface="Segoe UI" panose="020B0502040204020203" pitchFamily="34" charset="0"/>
              </a:rPr>
              <a:t>Do you and your peers use visual / written / verbal/ non-verbal communication? </a:t>
            </a:r>
            <a:endParaRPr lang="en-GB" dirty="0">
              <a:effectLst/>
              <a:ea typeface="Times New Roman" panose="02020603050405020304" pitchFamily="18" charset="0"/>
            </a:endParaRPr>
          </a:p>
          <a:p>
            <a:endParaRPr lang="en-US" dirty="0"/>
          </a:p>
        </p:txBody>
      </p:sp>
    </p:spTree>
    <p:extLst>
      <p:ext uri="{BB962C8B-B14F-4D97-AF65-F5344CB8AC3E}">
        <p14:creationId xmlns:p14="http://schemas.microsoft.com/office/powerpoint/2010/main" val="37495245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Terms</a:t>
            </a:r>
          </a:p>
        </p:txBody>
      </p:sp>
      <p:sp>
        <p:nvSpPr>
          <p:cNvPr id="3" name="Content Placeholder 2"/>
          <p:cNvSpPr>
            <a:spLocks noGrp="1"/>
          </p:cNvSpPr>
          <p:nvPr>
            <p:ph idx="1"/>
          </p:nvPr>
        </p:nvSpPr>
        <p:spPr/>
        <p:txBody>
          <a:bodyPr>
            <a:normAutofit fontScale="92500" lnSpcReduction="10000"/>
          </a:bodyPr>
          <a:lstStyle/>
          <a:p>
            <a:r>
              <a:rPr lang="en-GB" dirty="0"/>
              <a:t>Semiotics – denote and connote </a:t>
            </a:r>
          </a:p>
          <a:p>
            <a:endParaRPr lang="en-GB" dirty="0"/>
          </a:p>
          <a:p>
            <a:r>
              <a:rPr lang="en-GB" dirty="0"/>
              <a:t>Denote means ‘to be a sign of’; ‘indicate’.  </a:t>
            </a:r>
          </a:p>
          <a:p>
            <a:r>
              <a:rPr lang="en-GB" dirty="0"/>
              <a:t>A denotation means that there is a direct ‘exactly’ link.</a:t>
            </a:r>
          </a:p>
          <a:p>
            <a:endParaRPr lang="en-GB" dirty="0"/>
          </a:p>
          <a:p>
            <a:r>
              <a:rPr lang="en-GB" dirty="0"/>
              <a:t>Connote means ‘imply or suggest (an idea or feeling)’ in addition to the literal or primary meaning. A connotation ‘implies’ a link.</a:t>
            </a:r>
          </a:p>
          <a:p>
            <a:endParaRPr lang="en-GB" dirty="0"/>
          </a:p>
          <a:p>
            <a:endParaRPr lang="en-US" dirty="0"/>
          </a:p>
        </p:txBody>
      </p:sp>
    </p:spTree>
    <p:extLst>
      <p:ext uri="{BB962C8B-B14F-4D97-AF65-F5344CB8AC3E}">
        <p14:creationId xmlns:p14="http://schemas.microsoft.com/office/powerpoint/2010/main" val="3058979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Terms: </a:t>
            </a:r>
            <a:r>
              <a:rPr lang="en-US" dirty="0" err="1"/>
              <a:t>Eg</a:t>
            </a:r>
            <a:endParaRPr lang="en-US" dirty="0"/>
          </a:p>
        </p:txBody>
      </p:sp>
      <p:sp>
        <p:nvSpPr>
          <p:cNvPr id="3" name="Content Placeholder 2"/>
          <p:cNvSpPr>
            <a:spLocks noGrp="1"/>
          </p:cNvSpPr>
          <p:nvPr>
            <p:ph idx="1"/>
          </p:nvPr>
        </p:nvSpPr>
        <p:spPr/>
        <p:txBody>
          <a:bodyPr/>
          <a:lstStyle/>
          <a:p>
            <a:r>
              <a:rPr lang="en-GB" dirty="0"/>
              <a:t>Armour on a character denotes ‘soldier’ connotes ‘bravery’.</a:t>
            </a:r>
          </a:p>
          <a:p>
            <a:endParaRPr lang="en-GB" dirty="0"/>
          </a:p>
          <a:p>
            <a:r>
              <a:rPr lang="en-GB" dirty="0"/>
              <a:t>Suggest some signs that connote and denote information in theatre.</a:t>
            </a:r>
          </a:p>
          <a:p>
            <a:endParaRPr lang="en-US" dirty="0"/>
          </a:p>
        </p:txBody>
      </p:sp>
    </p:spTree>
    <p:extLst>
      <p:ext uri="{BB962C8B-B14F-4D97-AF65-F5344CB8AC3E}">
        <p14:creationId xmlns:p14="http://schemas.microsoft.com/office/powerpoint/2010/main" val="20201057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Terms</a:t>
            </a:r>
          </a:p>
        </p:txBody>
      </p:sp>
      <p:sp>
        <p:nvSpPr>
          <p:cNvPr id="3" name="Content Placeholder 2"/>
          <p:cNvSpPr>
            <a:spLocks noGrp="1"/>
          </p:cNvSpPr>
          <p:nvPr>
            <p:ph idx="1"/>
          </p:nvPr>
        </p:nvSpPr>
        <p:spPr/>
        <p:txBody>
          <a:bodyPr/>
          <a:lstStyle/>
          <a:p>
            <a:r>
              <a:rPr lang="en-GB" dirty="0"/>
              <a:t>Suggest some signs that connote and denote information in theatre:</a:t>
            </a:r>
          </a:p>
          <a:p>
            <a:r>
              <a:rPr lang="en-GB" dirty="0"/>
              <a:t>Beyond the key ‘conventions’ that we have discussed previously might be:</a:t>
            </a:r>
          </a:p>
          <a:p>
            <a:r>
              <a:rPr lang="en-GB" dirty="0"/>
              <a:t>Accent, stature, pitch of voice, ability, speed of movement.</a:t>
            </a:r>
          </a:p>
          <a:p>
            <a:endParaRPr lang="en-GB" dirty="0"/>
          </a:p>
          <a:p>
            <a:r>
              <a:rPr lang="en-GB" dirty="0"/>
              <a:t>These aspects can work as metaphor too.</a:t>
            </a:r>
          </a:p>
          <a:p>
            <a:endParaRPr lang="en-US" dirty="0"/>
          </a:p>
        </p:txBody>
      </p:sp>
    </p:spTree>
    <p:extLst>
      <p:ext uri="{BB962C8B-B14F-4D97-AF65-F5344CB8AC3E}">
        <p14:creationId xmlns:p14="http://schemas.microsoft.com/office/powerpoint/2010/main" val="3372721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4555B-1F22-BC4D-A697-0726622B594C}"/>
              </a:ext>
            </a:extLst>
          </p:cNvPr>
          <p:cNvSpPr>
            <a:spLocks noGrp="1"/>
          </p:cNvSpPr>
          <p:nvPr>
            <p:ph type="title"/>
          </p:nvPr>
        </p:nvSpPr>
        <p:spPr/>
        <p:txBody>
          <a:bodyPr/>
          <a:lstStyle/>
          <a:p>
            <a:r>
              <a:rPr lang="en-US" dirty="0"/>
              <a:t>Metaphor</a:t>
            </a:r>
          </a:p>
        </p:txBody>
      </p:sp>
      <p:sp>
        <p:nvSpPr>
          <p:cNvPr id="3" name="Content Placeholder 2">
            <a:extLst>
              <a:ext uri="{FF2B5EF4-FFF2-40B4-BE49-F238E27FC236}">
                <a16:creationId xmlns:a16="http://schemas.microsoft.com/office/drawing/2014/main" id="{D42F42BF-5724-CC42-AE86-BCCDFD8512E5}"/>
              </a:ext>
            </a:extLst>
          </p:cNvPr>
          <p:cNvSpPr>
            <a:spLocks noGrp="1"/>
          </p:cNvSpPr>
          <p:nvPr>
            <p:ph idx="1"/>
          </p:nvPr>
        </p:nvSpPr>
        <p:spPr/>
        <p:txBody>
          <a:bodyPr/>
          <a:lstStyle/>
          <a:p>
            <a:r>
              <a:rPr lang="en-US" dirty="0">
                <a:hlinkClick r:id="rId2"/>
              </a:rPr>
              <a:t>In Our Time </a:t>
            </a:r>
            <a:r>
              <a:rPr lang="en-US" dirty="0"/>
              <a:t>– BBC Radio 4 series:</a:t>
            </a:r>
          </a:p>
          <a:p>
            <a:endParaRPr lang="en-US" dirty="0"/>
          </a:p>
          <a:p>
            <a:endParaRPr lang="en-US" dirty="0"/>
          </a:p>
        </p:txBody>
      </p:sp>
      <p:pic>
        <p:nvPicPr>
          <p:cNvPr id="5" name="Picture 4" descr="Graphical user interface, website&#10;&#10;Description automatically generated">
            <a:extLst>
              <a:ext uri="{FF2B5EF4-FFF2-40B4-BE49-F238E27FC236}">
                <a16:creationId xmlns:a16="http://schemas.microsoft.com/office/drawing/2014/main" id="{4918C628-B9D2-0946-BBEF-4C2E4D6A9CE6}"/>
              </a:ext>
            </a:extLst>
          </p:cNvPr>
          <p:cNvPicPr>
            <a:picLocks noChangeAspect="1"/>
          </p:cNvPicPr>
          <p:nvPr/>
        </p:nvPicPr>
        <p:blipFill rotWithShape="1">
          <a:blip r:embed="rId3"/>
          <a:srcRect l="12051" t="24461" r="37180" b="8257"/>
          <a:stretch/>
        </p:blipFill>
        <p:spPr>
          <a:xfrm>
            <a:off x="4572000" y="3012830"/>
            <a:ext cx="4642339" cy="3845170"/>
          </a:xfrm>
          <a:prstGeom prst="rect">
            <a:avLst/>
          </a:prstGeom>
        </p:spPr>
      </p:pic>
    </p:spTree>
    <p:extLst>
      <p:ext uri="{BB962C8B-B14F-4D97-AF65-F5344CB8AC3E}">
        <p14:creationId xmlns:p14="http://schemas.microsoft.com/office/powerpoint/2010/main" val="36502598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endParaRPr lang="en-US" dirty="0"/>
          </a:p>
        </p:txBody>
      </p:sp>
      <p:sp>
        <p:nvSpPr>
          <p:cNvPr id="3" name="Content Placeholder 2"/>
          <p:cNvSpPr>
            <a:spLocks noGrp="1"/>
          </p:cNvSpPr>
          <p:nvPr>
            <p:ph idx="1"/>
          </p:nvPr>
        </p:nvSpPr>
        <p:spPr/>
        <p:txBody>
          <a:bodyPr>
            <a:normAutofit fontScale="85000" lnSpcReduction="20000"/>
          </a:bodyPr>
          <a:lstStyle/>
          <a:p>
            <a:pPr fontAlgn="base"/>
            <a:r>
              <a:rPr lang="en-GB" dirty="0"/>
              <a:t>Look at the charity websites that work within, and, on behalf of the disciplines represented in our group. Some of the links share funding information, others share project and support information but all are related to and application of your intended professional skills-base in your intended discipline for good causes.  </a:t>
            </a:r>
          </a:p>
          <a:p>
            <a:pPr marL="0" indent="0" fontAlgn="base">
              <a:buNone/>
            </a:pPr>
            <a:endParaRPr lang="en-GB" dirty="0"/>
          </a:p>
          <a:p>
            <a:pPr fontAlgn="base"/>
            <a:r>
              <a:rPr lang="en-GB" dirty="0"/>
              <a:t>What could you do to contribute and support their work, and how can you contribute to the greater good that the links show can connect the charitable work to your chosen field of study? </a:t>
            </a:r>
          </a:p>
          <a:p>
            <a:pPr marL="0" indent="0" fontAlgn="base">
              <a:buNone/>
            </a:pPr>
            <a:endParaRPr lang="en-GB" dirty="0"/>
          </a:p>
          <a:p>
            <a:endParaRPr lang="en-US" dirty="0"/>
          </a:p>
        </p:txBody>
      </p:sp>
    </p:spTree>
    <p:extLst>
      <p:ext uri="{BB962C8B-B14F-4D97-AF65-F5344CB8AC3E}">
        <p14:creationId xmlns:p14="http://schemas.microsoft.com/office/powerpoint/2010/main" val="3637802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endParaRPr lang="en-US" dirty="0"/>
          </a:p>
        </p:txBody>
      </p:sp>
      <p:sp>
        <p:nvSpPr>
          <p:cNvPr id="3" name="Content Placeholder 2"/>
          <p:cNvSpPr>
            <a:spLocks noGrp="1"/>
          </p:cNvSpPr>
          <p:nvPr>
            <p:ph idx="1"/>
          </p:nvPr>
        </p:nvSpPr>
        <p:spPr/>
        <p:txBody>
          <a:bodyPr>
            <a:normAutofit fontScale="92500" lnSpcReduction="20000"/>
          </a:bodyPr>
          <a:lstStyle/>
          <a:p>
            <a:pPr fontAlgn="base"/>
            <a:r>
              <a:rPr lang="en-GB" dirty="0"/>
              <a:t>So, your task is to choose a charity or company that you would like to work with and read more about their contributions to their target communities and familiarise yourselves with the positive impact that they have upon the lives of others. </a:t>
            </a:r>
          </a:p>
          <a:p>
            <a:pPr marL="0" indent="0" fontAlgn="base">
              <a:buNone/>
            </a:pPr>
            <a:endParaRPr lang="en-GB" dirty="0"/>
          </a:p>
          <a:p>
            <a:pPr fontAlgn="base"/>
            <a:r>
              <a:rPr lang="en-GB" dirty="0"/>
              <a:t>Consider how all individuals involved can benefit from the charitable work, and how you can identify personal input to support future issues that impact your discipline and its output.</a:t>
            </a:r>
          </a:p>
          <a:p>
            <a:endParaRPr lang="en-US" dirty="0"/>
          </a:p>
        </p:txBody>
      </p:sp>
    </p:spTree>
    <p:extLst>
      <p:ext uri="{BB962C8B-B14F-4D97-AF65-F5344CB8AC3E}">
        <p14:creationId xmlns:p14="http://schemas.microsoft.com/office/powerpoint/2010/main" val="34476600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endParaRPr lang="en-US" dirty="0"/>
          </a:p>
        </p:txBody>
      </p:sp>
      <p:sp>
        <p:nvSpPr>
          <p:cNvPr id="3" name="Content Placeholder 2"/>
          <p:cNvSpPr>
            <a:spLocks noGrp="1"/>
          </p:cNvSpPr>
          <p:nvPr>
            <p:ph idx="1"/>
          </p:nvPr>
        </p:nvSpPr>
        <p:spPr/>
        <p:txBody>
          <a:bodyPr>
            <a:normAutofit lnSpcReduction="10000"/>
          </a:bodyPr>
          <a:lstStyle/>
          <a:p>
            <a:pPr fontAlgn="base"/>
            <a:r>
              <a:rPr lang="en-GB" dirty="0"/>
              <a:t>How you would use your skillset to support, contribute, or lead a project with your chosen company?</a:t>
            </a:r>
          </a:p>
          <a:p>
            <a:pPr fontAlgn="base"/>
            <a:r>
              <a:rPr lang="en-GB" dirty="0"/>
              <a:t>Please provide an explanation as to ‘why’ you have chosen the charity.</a:t>
            </a:r>
          </a:p>
          <a:p>
            <a:pPr fontAlgn="base"/>
            <a:r>
              <a:rPr lang="en-GB" dirty="0"/>
              <a:t>*From an absolutely subjective point of view – identify a company that you use / buy from / or like – that you think would work well with your chosen charity.  </a:t>
            </a:r>
          </a:p>
          <a:p>
            <a:pPr marL="0" indent="0" fontAlgn="base">
              <a:buNone/>
            </a:pPr>
            <a:endParaRPr lang="en-GB" dirty="0"/>
          </a:p>
          <a:p>
            <a:endParaRPr lang="en-US" dirty="0"/>
          </a:p>
        </p:txBody>
      </p:sp>
    </p:spTree>
    <p:extLst>
      <p:ext uri="{BB962C8B-B14F-4D97-AF65-F5344CB8AC3E}">
        <p14:creationId xmlns:p14="http://schemas.microsoft.com/office/powerpoint/2010/main" val="41548284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endParaRPr lang="en-US" dirty="0"/>
          </a:p>
        </p:txBody>
      </p:sp>
      <p:sp>
        <p:nvSpPr>
          <p:cNvPr id="3" name="Content Placeholder 2"/>
          <p:cNvSpPr>
            <a:spLocks noGrp="1"/>
          </p:cNvSpPr>
          <p:nvPr>
            <p:ph idx="1"/>
          </p:nvPr>
        </p:nvSpPr>
        <p:spPr/>
        <p:txBody>
          <a:bodyPr>
            <a:normAutofit fontScale="85000" lnSpcReduction="20000"/>
          </a:bodyPr>
          <a:lstStyle/>
          <a:p>
            <a:pPr fontAlgn="base"/>
            <a:r>
              <a:rPr lang="en-GB" dirty="0"/>
              <a:t>Throughout the process of reading, thinking,  researching and writing / describing how you could contribute towards these charities and companies, you should consider your own values and beliefs honestly. </a:t>
            </a:r>
          </a:p>
          <a:p>
            <a:pPr fontAlgn="base"/>
            <a:r>
              <a:rPr lang="en-GB" dirty="0"/>
              <a:t>Try to identify what attracts you to contribute with some projects – and what deters you from working with other projects. </a:t>
            </a:r>
          </a:p>
          <a:p>
            <a:pPr marL="0" indent="0" fontAlgn="base">
              <a:buNone/>
            </a:pPr>
            <a:endParaRPr lang="en-GB" dirty="0"/>
          </a:p>
          <a:p>
            <a:pPr fontAlgn="base"/>
            <a:r>
              <a:rPr lang="en-GB" dirty="0"/>
              <a:t>In doing this work you will be engaging with the learning outcomes in a discipline specific manner and building upon the module content from section 2 ‘Values and Beliefs’. </a:t>
            </a:r>
          </a:p>
          <a:p>
            <a:endParaRPr lang="en-US" dirty="0"/>
          </a:p>
        </p:txBody>
      </p:sp>
    </p:spTree>
    <p:extLst>
      <p:ext uri="{BB962C8B-B14F-4D97-AF65-F5344CB8AC3E}">
        <p14:creationId xmlns:p14="http://schemas.microsoft.com/office/powerpoint/2010/main" val="15575818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Links list</a:t>
            </a:r>
          </a:p>
        </p:txBody>
      </p:sp>
      <p:sp>
        <p:nvSpPr>
          <p:cNvPr id="3" name="Content Placeholder 2"/>
          <p:cNvSpPr>
            <a:spLocks noGrp="1"/>
          </p:cNvSpPr>
          <p:nvPr>
            <p:ph idx="1"/>
          </p:nvPr>
        </p:nvSpPr>
        <p:spPr/>
        <p:txBody>
          <a:bodyPr>
            <a:normAutofit fontScale="92500" lnSpcReduction="20000"/>
          </a:bodyPr>
          <a:lstStyle/>
          <a:p>
            <a:r>
              <a:rPr lang="en-US" dirty="0">
                <a:hlinkClick r:id="rId2"/>
              </a:rPr>
              <a:t>Children in Need</a:t>
            </a:r>
            <a:endParaRPr lang="en-US" dirty="0"/>
          </a:p>
          <a:p>
            <a:r>
              <a:rPr lang="en-US" dirty="0">
                <a:hlinkClick r:id="rId3"/>
              </a:rPr>
              <a:t>Arts Emergency</a:t>
            </a:r>
            <a:endParaRPr lang="en-US" dirty="0"/>
          </a:p>
          <a:p>
            <a:r>
              <a:rPr lang="en-US" dirty="0">
                <a:hlinkClick r:id="rId4"/>
              </a:rPr>
              <a:t>People Speak Up</a:t>
            </a:r>
            <a:endParaRPr lang="en-US" dirty="0"/>
          </a:p>
          <a:p>
            <a:r>
              <a:rPr lang="en-US" dirty="0">
                <a:hlinkClick r:id="rId5"/>
              </a:rPr>
              <a:t>Create Arts</a:t>
            </a:r>
            <a:endParaRPr lang="en-US" dirty="0"/>
          </a:p>
          <a:p>
            <a:r>
              <a:rPr lang="en-US" dirty="0">
                <a:hlinkClick r:id="rId6"/>
              </a:rPr>
              <a:t>Adventure Therapy</a:t>
            </a:r>
            <a:endParaRPr lang="en-US" dirty="0"/>
          </a:p>
          <a:p>
            <a:r>
              <a:rPr lang="en-US" dirty="0">
                <a:hlinkClick r:id="rId7"/>
              </a:rPr>
              <a:t>The Theatrical Guild</a:t>
            </a:r>
            <a:endParaRPr lang="en-US" dirty="0"/>
          </a:p>
          <a:p>
            <a:r>
              <a:rPr lang="en-US" dirty="0">
                <a:hlinkClick r:id="rId8"/>
              </a:rPr>
              <a:t>Makers Guild Wales</a:t>
            </a:r>
            <a:endParaRPr lang="en-US" dirty="0"/>
          </a:p>
          <a:p>
            <a:r>
              <a:rPr lang="en-US" dirty="0">
                <a:hlinkClick r:id="rId9"/>
              </a:rPr>
              <a:t>The Actors Children’s Trust</a:t>
            </a:r>
            <a:endParaRPr lang="en-US" dirty="0"/>
          </a:p>
          <a:p>
            <a:r>
              <a:rPr lang="en-US" dirty="0">
                <a:hlinkClick r:id="rId10"/>
              </a:rPr>
              <a:t>Acting For Others</a:t>
            </a:r>
            <a:endParaRPr lang="en-US" dirty="0"/>
          </a:p>
          <a:p>
            <a:endParaRPr lang="en-US" dirty="0"/>
          </a:p>
        </p:txBody>
      </p:sp>
    </p:spTree>
    <p:extLst>
      <p:ext uri="{BB962C8B-B14F-4D97-AF65-F5344CB8AC3E}">
        <p14:creationId xmlns:p14="http://schemas.microsoft.com/office/powerpoint/2010/main" val="14520713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B7613-BA53-E84F-B260-AB84A1D97572}"/>
              </a:ext>
            </a:extLst>
          </p:cNvPr>
          <p:cNvSpPr>
            <a:spLocks noGrp="1"/>
          </p:cNvSpPr>
          <p:nvPr>
            <p:ph type="title"/>
          </p:nvPr>
        </p:nvSpPr>
        <p:spPr/>
        <p:txBody>
          <a:bodyPr/>
          <a:lstStyle/>
          <a:p>
            <a:r>
              <a:rPr lang="en-US" dirty="0"/>
              <a:t>Session Task Feedback</a:t>
            </a:r>
          </a:p>
        </p:txBody>
      </p:sp>
      <p:sp>
        <p:nvSpPr>
          <p:cNvPr id="3" name="Content Placeholder 2">
            <a:extLst>
              <a:ext uri="{FF2B5EF4-FFF2-40B4-BE49-F238E27FC236}">
                <a16:creationId xmlns:a16="http://schemas.microsoft.com/office/drawing/2014/main" id="{3E928088-E0DD-864C-ABD6-32A8DEEE0277}"/>
              </a:ext>
            </a:extLst>
          </p:cNvPr>
          <p:cNvSpPr>
            <a:spLocks noGrp="1"/>
          </p:cNvSpPr>
          <p:nvPr>
            <p:ph idx="1"/>
          </p:nvPr>
        </p:nvSpPr>
        <p:spPr/>
        <p:txBody>
          <a:bodyPr/>
          <a:lstStyle/>
          <a:p>
            <a:r>
              <a:rPr lang="en-US" dirty="0"/>
              <a:t>What did you choose ‘to do’?</a:t>
            </a:r>
          </a:p>
          <a:p>
            <a:r>
              <a:rPr lang="en-US" dirty="0"/>
              <a:t>Why did you choose that action or activity?</a:t>
            </a:r>
          </a:p>
          <a:p>
            <a:r>
              <a:rPr lang="en-US" dirty="0"/>
              <a:t>What impact would your choice have?</a:t>
            </a:r>
          </a:p>
          <a:p>
            <a:r>
              <a:rPr lang="en-US" dirty="0"/>
              <a:t>Why is that important?</a:t>
            </a:r>
          </a:p>
          <a:p>
            <a:r>
              <a:rPr lang="en-US" dirty="0"/>
              <a:t>Can you see a connection between your choices and your understanding of the learning outcomes?</a:t>
            </a:r>
          </a:p>
        </p:txBody>
      </p:sp>
    </p:spTree>
    <p:extLst>
      <p:ext uri="{BB962C8B-B14F-4D97-AF65-F5344CB8AC3E}">
        <p14:creationId xmlns:p14="http://schemas.microsoft.com/office/powerpoint/2010/main" val="24252206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35640-55B7-4F4D-BB55-F3C6E293803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11814D6-F6BE-3D4C-BE12-55F128EE0A87}"/>
              </a:ext>
            </a:extLst>
          </p:cNvPr>
          <p:cNvSpPr>
            <a:spLocks noGrp="1"/>
          </p:cNvSpPr>
          <p:nvPr>
            <p:ph idx="1"/>
          </p:nvPr>
        </p:nvSpPr>
        <p:spPr/>
        <p:txBody>
          <a:bodyPr>
            <a:normAutofit/>
          </a:bodyPr>
          <a:lstStyle/>
          <a:p>
            <a:pPr fontAlgn="base"/>
            <a:r>
              <a:rPr lang="en-GB" sz="2400" dirty="0">
                <a:effectLst/>
                <a:ea typeface="Times New Roman" panose="02020603050405020304" pitchFamily="18" charset="0"/>
                <a:cs typeface="Segoe UI" panose="020B0502040204020203" pitchFamily="34" charset="0"/>
              </a:rPr>
              <a:t>How can I connect this activity to the Learning Outcomes which are (By the end of the module I will be able to):</a:t>
            </a:r>
          </a:p>
          <a:p>
            <a:pPr fontAlgn="base"/>
            <a:r>
              <a:rPr lang="en-GB" sz="2400" dirty="0">
                <a:effectLst/>
                <a:ea typeface="Times New Roman" panose="02020603050405020304" pitchFamily="18" charset="0"/>
                <a:cs typeface="Segoe UI" panose="020B0502040204020203" pitchFamily="34" charset="0"/>
              </a:rPr>
              <a:t> </a:t>
            </a:r>
            <a:endParaRPr lang="en-GB" sz="2400" dirty="0">
              <a:effectLst/>
              <a:ea typeface="Times New Roman" panose="02020603050405020304" pitchFamily="18" charset="0"/>
            </a:endParaRPr>
          </a:p>
          <a:p>
            <a:pPr algn="just" fontAlgn="base">
              <a:buSzPts val="1000"/>
              <a:tabLst>
                <a:tab pos="457200" algn="l"/>
              </a:tabLst>
            </a:pPr>
            <a:r>
              <a:rPr lang="en-GB" sz="2400" dirty="0">
                <a:effectLst/>
                <a:ea typeface="Times New Roman" panose="02020603050405020304" pitchFamily="18" charset="0"/>
                <a:cs typeface="Segoe UI" panose="020B0502040204020203" pitchFamily="34" charset="0"/>
              </a:rPr>
              <a:t>Demonstrate the foundational skills required to be a resilient and healthy independent learner. </a:t>
            </a:r>
            <a:endParaRPr lang="en-GB" sz="2400" dirty="0">
              <a:effectLst/>
              <a:ea typeface="Times New Roman" panose="02020603050405020304" pitchFamily="18" charset="0"/>
            </a:endParaRPr>
          </a:p>
          <a:p>
            <a:pPr algn="just" fontAlgn="base">
              <a:buSzPts val="1000"/>
              <a:tabLst>
                <a:tab pos="457200" algn="l"/>
              </a:tabLst>
            </a:pPr>
            <a:r>
              <a:rPr lang="en-GB" sz="2400" dirty="0">
                <a:effectLst/>
                <a:ea typeface="Times New Roman" panose="02020603050405020304" pitchFamily="18" charset="0"/>
                <a:cs typeface="Segoe UI" panose="020B0502040204020203" pitchFamily="34" charset="0"/>
              </a:rPr>
              <a:t>Practise the principles of learning agility  </a:t>
            </a:r>
            <a:endParaRPr lang="en-GB" sz="2400" dirty="0">
              <a:effectLst/>
              <a:ea typeface="Times New Roman" panose="02020603050405020304" pitchFamily="18" charset="0"/>
            </a:endParaRPr>
          </a:p>
          <a:p>
            <a:pPr algn="just" fontAlgn="base">
              <a:buSzPts val="1000"/>
              <a:tabLst>
                <a:tab pos="457200" algn="l"/>
              </a:tabLst>
            </a:pPr>
            <a:r>
              <a:rPr lang="en-GB" sz="2400" dirty="0">
                <a:effectLst/>
                <a:ea typeface="Times New Roman" panose="02020603050405020304" pitchFamily="18" charset="0"/>
                <a:cs typeface="Segoe UI" panose="020B0502040204020203" pitchFamily="34" charset="0"/>
              </a:rPr>
              <a:t>Use suitable technology to support and enhance their learning experience within the discipline area </a:t>
            </a:r>
            <a:endParaRPr lang="en-GB" sz="2400" dirty="0">
              <a:effectLst/>
              <a:ea typeface="Times New Roman" panose="02020603050405020304" pitchFamily="18" charset="0"/>
            </a:endParaRPr>
          </a:p>
        </p:txBody>
      </p:sp>
    </p:spTree>
    <p:extLst>
      <p:ext uri="{BB962C8B-B14F-4D97-AF65-F5344CB8AC3E}">
        <p14:creationId xmlns:p14="http://schemas.microsoft.com/office/powerpoint/2010/main" val="16789370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Task 2 of 4 - to be submitted by 11th November, on Turnitin.</a:t>
            </a:r>
            <a:endParaRPr lang="en-US" dirty="0"/>
          </a:p>
        </p:txBody>
      </p:sp>
      <p:sp>
        <p:nvSpPr>
          <p:cNvPr id="3" name="Content Placeholder 2"/>
          <p:cNvSpPr>
            <a:spLocks noGrp="1"/>
          </p:cNvSpPr>
          <p:nvPr>
            <p:ph idx="1"/>
          </p:nvPr>
        </p:nvSpPr>
        <p:spPr/>
        <p:txBody>
          <a:bodyPr>
            <a:normAutofit fontScale="92500" lnSpcReduction="10000"/>
          </a:bodyPr>
          <a:lstStyle/>
          <a:p>
            <a:r>
              <a:rPr lang="en-GB" dirty="0"/>
              <a:t>Watch a film, live stage production, livestreamed / recorded production, or visit an art gallery and consider </a:t>
            </a:r>
            <a:r>
              <a:rPr lang="en-GB" b="1" dirty="0"/>
              <a:t>critically</a:t>
            </a:r>
            <a:r>
              <a:rPr lang="en-GB" dirty="0"/>
              <a:t> the message that you take away from the work. </a:t>
            </a:r>
          </a:p>
          <a:p>
            <a:r>
              <a:rPr lang="en-GB" dirty="0"/>
              <a:t>Consider the content of Unit 2 and connect the content to your observations about the production that your viewed. </a:t>
            </a:r>
          </a:p>
          <a:p>
            <a:r>
              <a:rPr lang="en-GB" dirty="0"/>
              <a:t>Your might want to consider your ideas about self, nationality, philosophy, and other people in your response.</a:t>
            </a:r>
          </a:p>
          <a:p>
            <a:pPr marL="0" indent="0">
              <a:buNone/>
            </a:pPr>
            <a:endParaRPr lang="en-US" dirty="0"/>
          </a:p>
        </p:txBody>
      </p:sp>
    </p:spTree>
    <p:extLst>
      <p:ext uri="{BB962C8B-B14F-4D97-AF65-F5344CB8AC3E}">
        <p14:creationId xmlns:p14="http://schemas.microsoft.com/office/powerpoint/2010/main" val="23677156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Task 2 of 4 - to be submitted by 11th November, on Turnitin.</a:t>
            </a:r>
            <a:endParaRPr lang="en-US" dirty="0"/>
          </a:p>
        </p:txBody>
      </p:sp>
      <p:sp>
        <p:nvSpPr>
          <p:cNvPr id="3" name="Content Placeholder 2"/>
          <p:cNvSpPr>
            <a:spLocks noGrp="1"/>
          </p:cNvSpPr>
          <p:nvPr>
            <p:ph idx="1"/>
          </p:nvPr>
        </p:nvSpPr>
        <p:spPr/>
        <p:txBody>
          <a:bodyPr>
            <a:normAutofit fontScale="92500"/>
          </a:bodyPr>
          <a:lstStyle/>
          <a:p>
            <a:r>
              <a:rPr lang="en-GB" dirty="0"/>
              <a:t>Then create a mind map that demonstrates how the main themes from the production you viewed, and concepts covered in Unit Two: 'Becoming a team player' of the online module are interconnected - both to your personal beliefs and attitudes, and to your programme of study.</a:t>
            </a:r>
          </a:p>
          <a:p>
            <a:r>
              <a:rPr lang="en-GB" dirty="0"/>
              <a:t>How do your personal attitudes contribute to your preparation work in a collaborative discipline?</a:t>
            </a:r>
          </a:p>
          <a:p>
            <a:pPr marL="0" indent="0">
              <a:buNone/>
            </a:pPr>
            <a:endParaRPr lang="en-US" dirty="0"/>
          </a:p>
        </p:txBody>
      </p:sp>
    </p:spTree>
    <p:extLst>
      <p:ext uri="{BB962C8B-B14F-4D97-AF65-F5344CB8AC3E}">
        <p14:creationId xmlns:p14="http://schemas.microsoft.com/office/powerpoint/2010/main" val="19779897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Task 2 of 4 - to be submitted by 11th November, on Turnitin.</a:t>
            </a:r>
            <a:endParaRPr lang="en-US" dirty="0"/>
          </a:p>
        </p:txBody>
      </p:sp>
      <p:sp>
        <p:nvSpPr>
          <p:cNvPr id="3" name="Content Placeholder 2"/>
          <p:cNvSpPr>
            <a:spLocks noGrp="1"/>
          </p:cNvSpPr>
          <p:nvPr>
            <p:ph idx="1"/>
          </p:nvPr>
        </p:nvSpPr>
        <p:spPr/>
        <p:txBody>
          <a:bodyPr>
            <a:normAutofit fontScale="85000" lnSpcReduction="20000"/>
          </a:bodyPr>
          <a:lstStyle/>
          <a:p>
            <a:r>
              <a:rPr lang="en-GB" dirty="0"/>
              <a:t>Your mind map should be no more than 250 words, and can be hand drawn or produced using MS Word, PowerPoint or an appropriate technology such as Mind Meister available at: </a:t>
            </a:r>
            <a:r>
              <a:rPr lang="en-GB" u="sng" dirty="0">
                <a:hlinkClick r:id="rId2"/>
              </a:rPr>
              <a:t>www.mindmeister.com/</a:t>
            </a:r>
            <a:endParaRPr lang="en-GB" u="sng" dirty="0"/>
          </a:p>
          <a:p>
            <a:pPr marL="0" indent="0">
              <a:buNone/>
            </a:pPr>
            <a:r>
              <a:rPr lang="en-GB" dirty="0"/>
              <a:t> </a:t>
            </a:r>
          </a:p>
          <a:p>
            <a:r>
              <a:rPr lang="en-GB" dirty="0"/>
              <a:t>For more information about the benefits of mind-mapping, check out these links:</a:t>
            </a:r>
          </a:p>
          <a:p>
            <a:r>
              <a:rPr lang="en-GB" dirty="0">
                <a:hlinkClick r:id="rId3"/>
              </a:rPr>
              <a:t>AYOA </a:t>
            </a:r>
            <a:r>
              <a:rPr lang="en-GB" dirty="0"/>
              <a:t>Website</a:t>
            </a:r>
          </a:p>
          <a:p>
            <a:r>
              <a:rPr lang="en-GB" dirty="0"/>
              <a:t>YouTube: </a:t>
            </a:r>
            <a:r>
              <a:rPr lang="en-GB" dirty="0">
                <a:hlinkClick r:id="rId4"/>
              </a:rPr>
              <a:t>Tony Buzan</a:t>
            </a:r>
            <a:endParaRPr lang="en-GB" dirty="0"/>
          </a:p>
          <a:p>
            <a:pPr marL="0" indent="0">
              <a:buNone/>
            </a:pPr>
            <a:endParaRPr lang="en-GB" dirty="0"/>
          </a:p>
          <a:p>
            <a:r>
              <a:rPr lang="en-GB" sz="2400" dirty="0"/>
              <a:t>The resources covered in Unit Two of this module will help you to complete this task. </a:t>
            </a:r>
          </a:p>
          <a:p>
            <a:endParaRPr lang="en-US" dirty="0"/>
          </a:p>
        </p:txBody>
      </p:sp>
    </p:spTree>
    <p:extLst>
      <p:ext uri="{BB962C8B-B14F-4D97-AF65-F5344CB8AC3E}">
        <p14:creationId xmlns:p14="http://schemas.microsoft.com/office/powerpoint/2010/main" val="40404782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Task 2 of 4 - to be submitted by 11th November, on Turnitin.</a:t>
            </a:r>
            <a:endParaRPr lang="en-US" dirty="0"/>
          </a:p>
        </p:txBody>
      </p:sp>
      <p:sp>
        <p:nvSpPr>
          <p:cNvPr id="3" name="Content Placeholder 2"/>
          <p:cNvSpPr>
            <a:spLocks noGrp="1"/>
          </p:cNvSpPr>
          <p:nvPr>
            <p:ph idx="1"/>
          </p:nvPr>
        </p:nvSpPr>
        <p:spPr/>
        <p:txBody>
          <a:bodyPr>
            <a:normAutofit fontScale="77500" lnSpcReduction="20000"/>
          </a:bodyPr>
          <a:lstStyle/>
          <a:p>
            <a:r>
              <a:rPr lang="en-GB" dirty="0"/>
              <a:t>This task allows you to consider the impact of creative representation of concept and context through an individualised lens.</a:t>
            </a:r>
          </a:p>
          <a:p>
            <a:r>
              <a:rPr lang="en-GB" dirty="0"/>
              <a:t>As you think about the reasons ‘why’ you enjoyed (e.g.) a film, you may find that you align ideologically with your understanding of the message of the film (heroic identities, positive representation, accessibility without simplification etc may support social ideals.)</a:t>
            </a:r>
          </a:p>
          <a:p>
            <a:r>
              <a:rPr lang="en-GB" dirty="0"/>
              <a:t>You may also dislike the content of a (e.g.) film and still use your response to underpin your identity positively via your mind-map (calling out anti-social message, prejudice driven dialogue, overly complex plots etc might represent your intention to spread positive messages through your art).</a:t>
            </a:r>
          </a:p>
          <a:p>
            <a:endParaRPr lang="en-US" dirty="0"/>
          </a:p>
        </p:txBody>
      </p:sp>
    </p:spTree>
    <p:extLst>
      <p:ext uri="{BB962C8B-B14F-4D97-AF65-F5344CB8AC3E}">
        <p14:creationId xmlns:p14="http://schemas.microsoft.com/office/powerpoint/2010/main" val="3709072924"/>
      </p:ext>
    </p:extLst>
  </p:cSld>
  <p:clrMapOvr>
    <a:masterClrMapping/>
  </p:clrMapOvr>
</p:sld>
</file>

<file path=ppt/theme/theme1.xml><?xml version="1.0" encoding="utf-8"?>
<a:theme xmlns:a="http://schemas.openxmlformats.org/drawingml/2006/main" name="Office Theme">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134</TotalTime>
  <Words>2174</Words>
  <Application>Microsoft Macintosh PowerPoint</Application>
  <PresentationFormat>On-screen Show (4:3)</PresentationFormat>
  <Paragraphs>221</Paragraphs>
  <Slides>44</Slides>
  <Notes>16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44</vt:i4>
      </vt:variant>
    </vt:vector>
  </HeadingPairs>
  <TitlesOfParts>
    <vt:vector size="47" baseType="lpstr">
      <vt:lpstr>Arial</vt:lpstr>
      <vt:lpstr>Calibri</vt:lpstr>
      <vt:lpstr>Office Theme</vt:lpstr>
      <vt:lpstr>And We’re Back..</vt:lpstr>
      <vt:lpstr>Task 1</vt:lpstr>
      <vt:lpstr>Task 1</vt:lpstr>
      <vt:lpstr>Tasks</vt:lpstr>
      <vt:lpstr>Task 1</vt:lpstr>
      <vt:lpstr>ADPA4001: Component 1 +2</vt:lpstr>
      <vt:lpstr>Unit 2</vt:lpstr>
      <vt:lpstr>Some news…</vt:lpstr>
      <vt:lpstr>Some more news…</vt:lpstr>
      <vt:lpstr>Some more news…</vt:lpstr>
      <vt:lpstr>Them, Us, We.</vt:lpstr>
      <vt:lpstr>Them, Us, We.</vt:lpstr>
      <vt:lpstr>Them, Us, We.</vt:lpstr>
      <vt:lpstr>Othering</vt:lpstr>
      <vt:lpstr>What Is Othering?</vt:lpstr>
      <vt:lpstr>What Is Othering?</vt:lpstr>
      <vt:lpstr>How we see ourselves</vt:lpstr>
      <vt:lpstr>What does this mean for me?</vt:lpstr>
      <vt:lpstr>What does this mean for me?</vt:lpstr>
      <vt:lpstr>Greater Good…</vt:lpstr>
      <vt:lpstr>Greater Good…</vt:lpstr>
      <vt:lpstr>Communication</vt:lpstr>
      <vt:lpstr>Communication: Semiotics</vt:lpstr>
      <vt:lpstr>PowerPoint Presentation</vt:lpstr>
      <vt:lpstr>PowerPoint Presentation</vt:lpstr>
      <vt:lpstr>PowerPoint Presentation</vt:lpstr>
      <vt:lpstr>PowerPoint Presentation</vt:lpstr>
      <vt:lpstr>PowerPoint Presentation</vt:lpstr>
      <vt:lpstr>Communication</vt:lpstr>
      <vt:lpstr>Terms</vt:lpstr>
      <vt:lpstr>Terms: Eg</vt:lpstr>
      <vt:lpstr>Terms</vt:lpstr>
      <vt:lpstr>Metaphor</vt:lpstr>
      <vt:lpstr>Task</vt:lpstr>
      <vt:lpstr>Task</vt:lpstr>
      <vt:lpstr>Task</vt:lpstr>
      <vt:lpstr>Task</vt:lpstr>
      <vt:lpstr>Links list</vt:lpstr>
      <vt:lpstr>Session Task Feedback</vt:lpstr>
      <vt:lpstr>PowerPoint Presentation</vt:lpstr>
      <vt:lpstr>Task 2 of 4 - to be submitted by 11th November, on Turnitin.</vt:lpstr>
      <vt:lpstr>Task 2 of 4 - to be submitted by 11th November, on Turnitin.</vt:lpstr>
      <vt:lpstr>Task 2 of 4 - to be submitted by 11th November, on Turnitin.</vt:lpstr>
      <vt:lpstr>Task 2 of 4 - to be submitted by 11th November, on Turnitin.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dc:creator>
  <cp:lastModifiedBy>Jonathan Pugh</cp:lastModifiedBy>
  <cp:revision>27</cp:revision>
  <dcterms:created xsi:type="dcterms:W3CDTF">2022-11-07T11:13:00Z</dcterms:created>
  <dcterms:modified xsi:type="dcterms:W3CDTF">2022-11-07T13:34:36Z</dcterms:modified>
</cp:coreProperties>
</file>