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4" r:id="rId1"/>
  </p:sldMasterIdLst>
  <p:notesMasterIdLst>
    <p:notesMasterId r:id="rId12"/>
  </p:notesMasterIdLst>
  <p:handoutMasterIdLst>
    <p:handoutMasterId r:id="rId13"/>
  </p:handoutMasterIdLst>
  <p:sldIdLst>
    <p:sldId id="267" r:id="rId2"/>
    <p:sldId id="278" r:id="rId3"/>
    <p:sldId id="268" r:id="rId4"/>
    <p:sldId id="269" r:id="rId5"/>
    <p:sldId id="270" r:id="rId6"/>
    <p:sldId id="274" r:id="rId7"/>
    <p:sldId id="275" r:id="rId8"/>
    <p:sldId id="279" r:id="rId9"/>
    <p:sldId id="276" r:id="rId10"/>
    <p:sldId id="27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022C57-6BA8-40EF-839A-656979CC2FED}" v="55" dt="2026-06-09T12:51:50.569"/>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guide pos="3840"/>
        <p:guide orient="horz" pos="2160"/>
      </p:guideLst>
    </p:cSldViewPr>
  </p:slid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in khatoon" userId="4fec12ea5f8c9b6a" providerId="LiveId" clId="{1C645F95-5815-4D84-85E0-1C935222387A}"/>
    <pc:docChg chg="undo custSel addSld delSld modSld sldOrd modMainMaster">
      <pc:chgData name="Yasmin khatoon" userId="4fec12ea5f8c9b6a" providerId="LiveId" clId="{1C645F95-5815-4D84-85E0-1C935222387A}" dt="2026-06-11T16:01:49.742" v="7132" actId="1076"/>
      <pc:docMkLst>
        <pc:docMk/>
      </pc:docMkLst>
      <pc:sldChg chg="addSp modSp mod">
        <pc:chgData name="Yasmin khatoon" userId="4fec12ea5f8c9b6a" providerId="LiveId" clId="{1C645F95-5815-4D84-85E0-1C935222387A}" dt="2026-06-06T16:34:11.858" v="7057" actId="1076"/>
        <pc:sldMkLst>
          <pc:docMk/>
          <pc:sldMk cId="1051878143" sldId="267"/>
        </pc:sldMkLst>
        <pc:spChg chg="mod">
          <ac:chgData name="Yasmin khatoon" userId="4fec12ea5f8c9b6a" providerId="LiveId" clId="{1C645F95-5815-4D84-85E0-1C935222387A}" dt="2026-06-05T12:07:49.516" v="4723" actId="115"/>
          <ac:spMkLst>
            <pc:docMk/>
            <pc:sldMk cId="1051878143" sldId="267"/>
            <ac:spMk id="2" creationId="{00000000-0000-0000-0000-000000000000}"/>
          </ac:spMkLst>
        </pc:spChg>
        <pc:spChg chg="mod">
          <ac:chgData name="Yasmin khatoon" userId="4fec12ea5f8c9b6a" providerId="LiveId" clId="{1C645F95-5815-4D84-85E0-1C935222387A}" dt="2026-06-05T12:07:43.225" v="4721" actId="113"/>
          <ac:spMkLst>
            <pc:docMk/>
            <pc:sldMk cId="1051878143" sldId="267"/>
            <ac:spMk id="3" creationId="{00000000-0000-0000-0000-000000000000}"/>
          </ac:spMkLst>
        </pc:spChg>
        <pc:picChg chg="add mod">
          <ac:chgData name="Yasmin khatoon" userId="4fec12ea5f8c9b6a" providerId="LiveId" clId="{1C645F95-5815-4D84-85E0-1C935222387A}" dt="2026-06-06T16:34:11.858" v="7057" actId="1076"/>
          <ac:picMkLst>
            <pc:docMk/>
            <pc:sldMk cId="1051878143" sldId="267"/>
            <ac:picMk id="5" creationId="{220BB809-9C86-E77A-51C1-F0C558E662B8}"/>
          </ac:picMkLst>
        </pc:picChg>
      </pc:sldChg>
      <pc:sldChg chg="addSp modSp mod">
        <pc:chgData name="Yasmin khatoon" userId="4fec12ea5f8c9b6a" providerId="LiveId" clId="{1C645F95-5815-4D84-85E0-1C935222387A}" dt="2026-06-11T16:01:27.539" v="7130" actId="403"/>
        <pc:sldMkLst>
          <pc:docMk/>
          <pc:sldMk cId="3346596536" sldId="268"/>
        </pc:sldMkLst>
        <pc:graphicFrameChg chg="mod modGraphic">
          <ac:chgData name="Yasmin khatoon" userId="4fec12ea5f8c9b6a" providerId="LiveId" clId="{1C645F95-5815-4D84-85E0-1C935222387A}" dt="2026-06-11T16:01:27.539" v="7130" actId="403"/>
          <ac:graphicFrameMkLst>
            <pc:docMk/>
            <pc:sldMk cId="3346596536" sldId="268"/>
            <ac:graphicFrameMk id="4" creationId="{DEBDB03F-DAC2-A8EC-1E3A-F7181A8E0CED}"/>
          </ac:graphicFrameMkLst>
        </pc:graphicFrameChg>
        <pc:picChg chg="add mod">
          <ac:chgData name="Yasmin khatoon" userId="4fec12ea5f8c9b6a" providerId="LiveId" clId="{1C645F95-5815-4D84-85E0-1C935222387A}" dt="2026-06-03T16:23:23.948" v="1694" actId="1076"/>
          <ac:picMkLst>
            <pc:docMk/>
            <pc:sldMk cId="3346596536" sldId="268"/>
            <ac:picMk id="1026" creationId="{92A3F52C-24C1-0DB1-3D6B-BC34710F35DE}"/>
          </ac:picMkLst>
        </pc:picChg>
      </pc:sldChg>
      <pc:sldChg chg="modSp mod ord">
        <pc:chgData name="Yasmin khatoon" userId="4fec12ea5f8c9b6a" providerId="LiveId" clId="{1C645F95-5815-4D84-85E0-1C935222387A}" dt="2026-06-06T13:33:40.542" v="6852" actId="255"/>
        <pc:sldMkLst>
          <pc:docMk/>
          <pc:sldMk cId="67957042" sldId="269"/>
        </pc:sldMkLst>
        <pc:graphicFrameChg chg="mod modGraphic">
          <ac:chgData name="Yasmin khatoon" userId="4fec12ea5f8c9b6a" providerId="LiveId" clId="{1C645F95-5815-4D84-85E0-1C935222387A}" dt="2026-06-06T13:33:40.542" v="6852" actId="255"/>
          <ac:graphicFrameMkLst>
            <pc:docMk/>
            <pc:sldMk cId="67957042" sldId="269"/>
            <ac:graphicFrameMk id="5" creationId="{61ADD057-E4AB-DA2C-B0E2-00E1495CE5D2}"/>
          </ac:graphicFrameMkLst>
        </pc:graphicFrameChg>
      </pc:sldChg>
      <pc:sldChg chg="modSp mod">
        <pc:chgData name="Yasmin khatoon" userId="4fec12ea5f8c9b6a" providerId="LiveId" clId="{1C645F95-5815-4D84-85E0-1C935222387A}" dt="2026-06-06T12:00:39.457" v="5932" actId="313"/>
        <pc:sldMkLst>
          <pc:docMk/>
          <pc:sldMk cId="762081027" sldId="270"/>
        </pc:sldMkLst>
        <pc:graphicFrameChg chg="mod modGraphic">
          <ac:chgData name="Yasmin khatoon" userId="4fec12ea5f8c9b6a" providerId="LiveId" clId="{1C645F95-5815-4D84-85E0-1C935222387A}" dt="2026-06-06T12:00:39.457" v="5932" actId="313"/>
          <ac:graphicFrameMkLst>
            <pc:docMk/>
            <pc:sldMk cId="762081027" sldId="270"/>
            <ac:graphicFrameMk id="9" creationId="{FDB6855B-595C-1954-D9D3-23B64E8EB3E8}"/>
          </ac:graphicFrameMkLst>
        </pc:graphicFrameChg>
      </pc:sldChg>
      <pc:sldChg chg="modSp mod">
        <pc:chgData name="Yasmin khatoon" userId="4fec12ea5f8c9b6a" providerId="LiveId" clId="{1C645F95-5815-4D84-85E0-1C935222387A}" dt="2026-06-09T12:49:03.849" v="7081" actId="404"/>
        <pc:sldMkLst>
          <pc:docMk/>
          <pc:sldMk cId="3757355931" sldId="274"/>
        </pc:sldMkLst>
        <pc:graphicFrameChg chg="mod modGraphic">
          <ac:chgData name="Yasmin khatoon" userId="4fec12ea5f8c9b6a" providerId="LiveId" clId="{1C645F95-5815-4D84-85E0-1C935222387A}" dt="2026-06-09T12:49:03.849" v="7081" actId="404"/>
          <ac:graphicFrameMkLst>
            <pc:docMk/>
            <pc:sldMk cId="3757355931" sldId="274"/>
            <ac:graphicFrameMk id="2" creationId="{FB02D97C-45A2-B89A-B2D0-C5AAD9B310EB}"/>
          </ac:graphicFrameMkLst>
        </pc:graphicFrameChg>
      </pc:sldChg>
      <pc:sldChg chg="addSp modSp mod">
        <pc:chgData name="Yasmin khatoon" userId="4fec12ea5f8c9b6a" providerId="LiveId" clId="{1C645F95-5815-4D84-85E0-1C935222387A}" dt="2026-06-11T16:01:49.742" v="7132" actId="1076"/>
        <pc:sldMkLst>
          <pc:docMk/>
          <pc:sldMk cId="726169185" sldId="275"/>
        </pc:sldMkLst>
        <pc:graphicFrameChg chg="mod modGraphic">
          <ac:chgData name="Yasmin khatoon" userId="4fec12ea5f8c9b6a" providerId="LiveId" clId="{1C645F95-5815-4D84-85E0-1C935222387A}" dt="2026-06-11T16:01:49.742" v="7132" actId="1076"/>
          <ac:graphicFrameMkLst>
            <pc:docMk/>
            <pc:sldMk cId="726169185" sldId="275"/>
            <ac:graphicFrameMk id="2" creationId="{BBBE17DB-03CF-0687-8431-790A25C3235D}"/>
          </ac:graphicFrameMkLst>
        </pc:graphicFrameChg>
        <pc:picChg chg="add mod">
          <ac:chgData name="Yasmin khatoon" userId="4fec12ea5f8c9b6a" providerId="LiveId" clId="{1C645F95-5815-4D84-85E0-1C935222387A}" dt="2026-06-06T16:32:33.134" v="7051" actId="1076"/>
          <ac:picMkLst>
            <pc:docMk/>
            <pc:sldMk cId="726169185" sldId="275"/>
            <ac:picMk id="4" creationId="{8E0EACC7-8045-AD26-0A27-CC416C862E8C}"/>
          </ac:picMkLst>
        </pc:picChg>
        <pc:picChg chg="add mod">
          <ac:chgData name="Yasmin khatoon" userId="4fec12ea5f8c9b6a" providerId="LiveId" clId="{1C645F95-5815-4D84-85E0-1C935222387A}" dt="2026-06-06T16:32:59.034" v="7054" actId="1076"/>
          <ac:picMkLst>
            <pc:docMk/>
            <pc:sldMk cId="726169185" sldId="275"/>
            <ac:picMk id="6" creationId="{5B3E2BD6-328E-B604-FD35-462ACD71316A}"/>
          </ac:picMkLst>
        </pc:picChg>
      </pc:sldChg>
      <pc:sldChg chg="modSp mod">
        <pc:chgData name="Yasmin khatoon" userId="4fec12ea5f8c9b6a" providerId="LiveId" clId="{1C645F95-5815-4D84-85E0-1C935222387A}" dt="2026-06-05T12:07:03.322" v="4717" actId="1076"/>
        <pc:sldMkLst>
          <pc:docMk/>
          <pc:sldMk cId="3880066650" sldId="276"/>
        </pc:sldMkLst>
        <pc:graphicFrameChg chg="mod modGraphic">
          <ac:chgData name="Yasmin khatoon" userId="4fec12ea5f8c9b6a" providerId="LiveId" clId="{1C645F95-5815-4D84-85E0-1C935222387A}" dt="2026-06-05T12:07:03.322" v="4717" actId="1076"/>
          <ac:graphicFrameMkLst>
            <pc:docMk/>
            <pc:sldMk cId="3880066650" sldId="276"/>
            <ac:graphicFrameMk id="2" creationId="{EBEEE41B-58E2-3E68-B99E-7C1A865795DD}"/>
          </ac:graphicFrameMkLst>
        </pc:graphicFrameChg>
      </pc:sldChg>
      <pc:sldChg chg="addSp modSp mod">
        <pc:chgData name="Yasmin khatoon" userId="4fec12ea5f8c9b6a" providerId="LiveId" clId="{1C645F95-5815-4D84-85E0-1C935222387A}" dt="2026-06-09T12:53:10.386" v="7119" actId="20577"/>
        <pc:sldMkLst>
          <pc:docMk/>
          <pc:sldMk cId="3500100322" sldId="277"/>
        </pc:sldMkLst>
        <pc:spChg chg="mod">
          <ac:chgData name="Yasmin khatoon" userId="4fec12ea5f8c9b6a" providerId="LiveId" clId="{1C645F95-5815-4D84-85E0-1C935222387A}" dt="2026-06-03T12:14:30.318" v="195"/>
          <ac:spMkLst>
            <pc:docMk/>
            <pc:sldMk cId="3500100322" sldId="277"/>
            <ac:spMk id="2" creationId="{7EE39972-0BD7-4851-2B4A-EDF8C806001B}"/>
          </ac:spMkLst>
        </pc:spChg>
        <pc:spChg chg="add mod">
          <ac:chgData name="Yasmin khatoon" userId="4fec12ea5f8c9b6a" providerId="LiveId" clId="{1C645F95-5815-4D84-85E0-1C935222387A}" dt="2026-06-09T12:53:10.386" v="7119" actId="20577"/>
          <ac:spMkLst>
            <pc:docMk/>
            <pc:sldMk cId="3500100322" sldId="277"/>
            <ac:spMk id="4" creationId="{2A16C60A-2369-35A0-339B-0A7B05521046}"/>
          </ac:spMkLst>
        </pc:spChg>
      </pc:sldChg>
      <pc:sldChg chg="addSp modSp new mod">
        <pc:chgData name="Yasmin khatoon" userId="4fec12ea5f8c9b6a" providerId="LiveId" clId="{1C645F95-5815-4D84-85E0-1C935222387A}" dt="2026-06-11T16:00:57.795" v="7129" actId="115"/>
        <pc:sldMkLst>
          <pc:docMk/>
          <pc:sldMk cId="2943228686" sldId="278"/>
        </pc:sldMkLst>
        <pc:spChg chg="add mod">
          <ac:chgData name="Yasmin khatoon" userId="4fec12ea5f8c9b6a" providerId="LiveId" clId="{1C645F95-5815-4D84-85E0-1C935222387A}" dt="2026-06-11T16:00:57.795" v="7129" actId="115"/>
          <ac:spMkLst>
            <pc:docMk/>
            <pc:sldMk cId="2943228686" sldId="278"/>
            <ac:spMk id="2" creationId="{77997471-408F-5DB7-924A-1C2921AB7C57}"/>
          </ac:spMkLst>
        </pc:spChg>
        <pc:picChg chg="add mod">
          <ac:chgData name="Yasmin khatoon" userId="4fec12ea5f8c9b6a" providerId="LiveId" clId="{1C645F95-5815-4D84-85E0-1C935222387A}" dt="2026-06-06T16:35:45.369" v="7062" actId="1076"/>
          <ac:picMkLst>
            <pc:docMk/>
            <pc:sldMk cId="2943228686" sldId="278"/>
            <ac:picMk id="4" creationId="{8795BC33-1A02-CCC1-47EA-4D39D6170870}"/>
          </ac:picMkLst>
        </pc:picChg>
      </pc:sldChg>
      <pc:sldChg chg="addSp modSp new mod ord">
        <pc:chgData name="Yasmin khatoon" userId="4fec12ea5f8c9b6a" providerId="LiveId" clId="{1C645F95-5815-4D84-85E0-1C935222387A}" dt="2026-06-06T16:39:09.050" v="7077" actId="14100"/>
        <pc:sldMkLst>
          <pc:docMk/>
          <pc:sldMk cId="3789191712" sldId="279"/>
        </pc:sldMkLst>
        <pc:spChg chg="add mod">
          <ac:chgData name="Yasmin khatoon" userId="4fec12ea5f8c9b6a" providerId="LiveId" clId="{1C645F95-5815-4D84-85E0-1C935222387A}" dt="2026-06-06T16:36:57.739" v="7066" actId="14100"/>
          <ac:spMkLst>
            <pc:docMk/>
            <pc:sldMk cId="3789191712" sldId="279"/>
            <ac:spMk id="2" creationId="{66527A33-A6D4-06A1-F4B2-60163396F173}"/>
          </ac:spMkLst>
        </pc:spChg>
        <pc:picChg chg="add mod">
          <ac:chgData name="Yasmin khatoon" userId="4fec12ea5f8c9b6a" providerId="LiveId" clId="{1C645F95-5815-4D84-85E0-1C935222387A}" dt="2026-06-06T16:39:09.050" v="7077" actId="14100"/>
          <ac:picMkLst>
            <pc:docMk/>
            <pc:sldMk cId="3789191712" sldId="279"/>
            <ac:picMk id="4" creationId="{AA1AD175-7DD2-D214-105C-D58ACA89498C}"/>
          </ac:picMkLst>
        </pc:picChg>
        <pc:picChg chg="add mod">
          <ac:chgData name="Yasmin khatoon" userId="4fec12ea5f8c9b6a" providerId="LiveId" clId="{1C645F95-5815-4D84-85E0-1C935222387A}" dt="2026-06-06T16:38:58.309" v="7073" actId="14100"/>
          <ac:picMkLst>
            <pc:docMk/>
            <pc:sldMk cId="3789191712" sldId="279"/>
            <ac:picMk id="6" creationId="{EB9771D9-83C1-E5CF-71DD-7676B6F2588B}"/>
          </ac:picMkLst>
        </pc:picChg>
      </pc:sldChg>
      <pc:sldMasterChg chg="modTransition modSldLayout">
        <pc:chgData name="Yasmin khatoon" userId="4fec12ea5f8c9b6a" providerId="LiveId" clId="{1C645F95-5815-4D84-85E0-1C935222387A}" dt="2026-06-03T12:14:30.318" v="195"/>
        <pc:sldMasterMkLst>
          <pc:docMk/>
          <pc:sldMasterMk cId="1878028083" sldId="2147483794"/>
        </pc:sldMasterMkLst>
        <pc:sldLayoutChg chg="modTransition">
          <pc:chgData name="Yasmin khatoon" userId="4fec12ea5f8c9b6a" providerId="LiveId" clId="{1C645F95-5815-4D84-85E0-1C935222387A}" dt="2026-06-03T12:14:30.318" v="195"/>
          <pc:sldLayoutMkLst>
            <pc:docMk/>
            <pc:sldMasterMk cId="1878028083" sldId="2147483794"/>
            <pc:sldLayoutMk cId="1219039507" sldId="2147483795"/>
          </pc:sldLayoutMkLst>
        </pc:sldLayoutChg>
        <pc:sldLayoutChg chg="modTransition">
          <pc:chgData name="Yasmin khatoon" userId="4fec12ea5f8c9b6a" providerId="LiveId" clId="{1C645F95-5815-4D84-85E0-1C935222387A}" dt="2026-06-03T12:14:30.318" v="195"/>
          <pc:sldLayoutMkLst>
            <pc:docMk/>
            <pc:sldMasterMk cId="1878028083" sldId="2147483794"/>
            <pc:sldLayoutMk cId="670545118" sldId="2147483797"/>
          </pc:sldLayoutMkLst>
        </pc:sldLayoutChg>
        <pc:sldLayoutChg chg="modTransition">
          <pc:chgData name="Yasmin khatoon" userId="4fec12ea5f8c9b6a" providerId="LiveId" clId="{1C645F95-5815-4D84-85E0-1C935222387A}" dt="2026-06-03T12:14:30.318" v="195"/>
          <pc:sldLayoutMkLst>
            <pc:docMk/>
            <pc:sldMasterMk cId="1878028083" sldId="2147483794"/>
            <pc:sldLayoutMk cId="761989345" sldId="2147483800"/>
          </pc:sldLayoutMkLst>
        </pc:sldLayoutChg>
        <pc:sldLayoutChg chg="modTransition">
          <pc:chgData name="Yasmin khatoon" userId="4fec12ea5f8c9b6a" providerId="LiveId" clId="{1C645F95-5815-4D84-85E0-1C935222387A}" dt="2026-06-03T12:14:30.318" v="195"/>
          <pc:sldLayoutMkLst>
            <pc:docMk/>
            <pc:sldMasterMk cId="1878028083" sldId="2147483794"/>
            <pc:sldLayoutMk cId="3844628471" sldId="2147483801"/>
          </pc:sldLayoutMkLst>
        </pc:sldLayoutChg>
        <pc:sldLayoutChg chg="modTransition">
          <pc:chgData name="Yasmin khatoon" userId="4fec12ea5f8c9b6a" providerId="LiveId" clId="{1C645F95-5815-4D84-85E0-1C935222387A}" dt="2026-06-03T12:14:30.318" v="195"/>
          <pc:sldLayoutMkLst>
            <pc:docMk/>
            <pc:sldMasterMk cId="1878028083" sldId="2147483794"/>
            <pc:sldLayoutMk cId="3454653045" sldId="214748380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591099-7EBE-4D12-B880-CCA6B38B92A6}" type="datetimeFigureOut">
              <a:rPr lang="en-US" smtClean="0"/>
              <a:t>6/11/2026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3A36C10-A9D4-4995-9BAF-95FBD77A724B}" type="slidenum">
              <a:rPr lang="en-US" smtClean="0"/>
              <a:t>‹#›</a:t>
            </a:fld>
            <a:endParaRPr lang="en-US" dirty="0"/>
          </a:p>
        </p:txBody>
      </p:sp>
    </p:spTree>
    <p:extLst>
      <p:ext uri="{BB962C8B-B14F-4D97-AF65-F5344CB8AC3E}">
        <p14:creationId xmlns:p14="http://schemas.microsoft.com/office/powerpoint/2010/main" val="250921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F4299-1721-48C6-878D-74296BE00D21}" type="datetimeFigureOut">
              <a:rPr lang="en-US" smtClean="0"/>
              <a:t>6/11/2026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EF9EC-8318-4FF6-847E-A85BBD2B7E49}" type="slidenum">
              <a:rPr lang="en-US" smtClean="0"/>
              <a:t>‹#›</a:t>
            </a:fld>
            <a:endParaRPr lang="en-US" dirty="0"/>
          </a:p>
        </p:txBody>
      </p:sp>
    </p:spTree>
    <p:extLst>
      <p:ext uri="{BB962C8B-B14F-4D97-AF65-F5344CB8AC3E}">
        <p14:creationId xmlns:p14="http://schemas.microsoft.com/office/powerpoint/2010/main" val="2283195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903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444FFE-4BDB-4301-83D8-FE8B25E7CF5A}" type="datetime1">
              <a:rPr lang="en-US" smtClean="0"/>
              <a:t>6/11/2026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8873233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A471FE-0FCC-47A4-B218-06AF00AFA70F}" type="datetime1">
              <a:rPr lang="en-US" smtClean="0"/>
              <a:t>6/11/2026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670545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45567433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C444FFE-4BDB-4301-83D8-FE8B25E7CF5A}" type="datetime1">
              <a:rPr lang="en-US" smtClean="0"/>
              <a:t>6/11/2026</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49296061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8882D6B-0F0F-41E5-8A0F-FC2D7E2110E0}" type="datetime1">
              <a:rPr lang="en-US" smtClean="0"/>
              <a:t>6/11/2026</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761989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99C1A38-D70F-41CF-857C-945C6FF6B07D}" type="datetime1">
              <a:rPr lang="en-US" smtClean="0"/>
              <a:t>6/11/2026</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844628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98936812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4653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0294685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22715655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0565911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C444FFE-4BDB-4301-83D8-FE8B25E7CF5A}"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4021555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C444FFE-4BDB-4301-83D8-FE8B25E7CF5A}" type="datetime1">
              <a:rPr lang="en-US" smtClean="0"/>
              <a:t>6/11/2026</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62778039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C444FFE-4BDB-4301-83D8-FE8B25E7CF5A}" type="datetime1">
              <a:rPr lang="en-US" smtClean="0"/>
              <a:t>6/11/2026</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411687256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444FFE-4BDB-4301-83D8-FE8B25E7CF5A}" type="datetime1">
              <a:rPr lang="en-US" smtClean="0"/>
              <a:t>6/11/2026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33915837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444FFE-4BDB-4301-83D8-FE8B25E7CF5A}" type="datetime1">
              <a:rPr lang="en-US" smtClean="0"/>
              <a:t>6/11/2026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48096419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6E011-4F7D-42D0-82E1-078A40B76F01}" type="datetime1">
              <a:rPr lang="en-US" smtClean="0"/>
              <a:t>6/11/2026</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880989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E42C22A-A385-4013-8BC3-1C712ED98224}" type="datetime1">
              <a:rPr lang="en-US" smtClean="0"/>
              <a:t>6/11/2026</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317995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C444FFE-4BDB-4301-83D8-FE8B25E7CF5A}" type="datetime1">
              <a:rPr lang="en-US" smtClean="0"/>
              <a:t>6/11/2026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878028083"/>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 id="2147483812" r:id="rId18"/>
    <p:sldLayoutId id="2147483813"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verywellmind.com/erik-eriksons-stages-of-psychosocial-development-2795740.(Accessed"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7000" y="944880"/>
            <a:ext cx="8991600" cy="1645920"/>
          </a:xfrm>
        </p:spPr>
        <p:txBody>
          <a:bodyPr/>
          <a:lstStyle/>
          <a:p>
            <a:r>
              <a:rPr lang="en-US" b="1" u="sng" dirty="0"/>
              <a:t>Psychology in health&amp;social care </a:t>
            </a:r>
          </a:p>
        </p:txBody>
      </p:sp>
      <p:sp>
        <p:nvSpPr>
          <p:cNvPr id="3" name="Subtitle 2"/>
          <p:cNvSpPr>
            <a:spLocks noGrp="1"/>
          </p:cNvSpPr>
          <p:nvPr>
            <p:ph type="subTitle" idx="1"/>
          </p:nvPr>
        </p:nvSpPr>
        <p:spPr>
          <a:xfrm>
            <a:off x="439674" y="2869184"/>
            <a:ext cx="6801612" cy="3135376"/>
          </a:xfrm>
        </p:spPr>
        <p:txBody>
          <a:bodyPr>
            <a:normAutofit lnSpcReduction="10000"/>
          </a:bodyPr>
          <a:lstStyle/>
          <a:p>
            <a:pPr algn="l"/>
            <a:r>
              <a:rPr lang="en-US" b="1" dirty="0">
                <a:solidFill>
                  <a:schemeClr val="tx1"/>
                </a:solidFill>
              </a:rPr>
              <a:t>Lecturer – ALICE CLAYTON</a:t>
            </a:r>
          </a:p>
          <a:p>
            <a:pPr algn="l"/>
            <a:r>
              <a:rPr lang="en-US" b="1" dirty="0">
                <a:solidFill>
                  <a:schemeClr val="tx1"/>
                </a:solidFill>
              </a:rPr>
              <a:t>Student name -  Yasmin Khatoon </a:t>
            </a:r>
          </a:p>
          <a:p>
            <a:pPr algn="l"/>
            <a:r>
              <a:rPr lang="en-US" b="1" dirty="0">
                <a:solidFill>
                  <a:schemeClr val="tx1"/>
                </a:solidFill>
              </a:rPr>
              <a:t>Student Number -2506910</a:t>
            </a:r>
          </a:p>
          <a:p>
            <a:pPr algn="l"/>
            <a:r>
              <a:rPr lang="en-US" b="1" dirty="0">
                <a:solidFill>
                  <a:schemeClr val="tx1"/>
                </a:solidFill>
              </a:rPr>
              <a:t>Module name – Psychology and development</a:t>
            </a:r>
          </a:p>
          <a:p>
            <a:pPr algn="l"/>
            <a:r>
              <a:rPr lang="en-US" b="1" dirty="0">
                <a:solidFill>
                  <a:schemeClr val="tx1"/>
                </a:solidFill>
              </a:rPr>
              <a:t>Module code- LCHS4010</a:t>
            </a:r>
          </a:p>
          <a:p>
            <a:pPr algn="l"/>
            <a:r>
              <a:rPr lang="en-US" b="1" dirty="0">
                <a:solidFill>
                  <a:schemeClr val="tx1"/>
                </a:solidFill>
              </a:rPr>
              <a:t>Assessment Title -Component 1 - Presentation</a:t>
            </a:r>
          </a:p>
          <a:p>
            <a:endParaRPr lang="en-US" dirty="0"/>
          </a:p>
          <a:p>
            <a:endParaRPr lang="en-US" dirty="0"/>
          </a:p>
          <a:p>
            <a:endParaRPr lang="en-US" dirty="0"/>
          </a:p>
          <a:p>
            <a:endParaRPr lang="en-US" dirty="0"/>
          </a:p>
        </p:txBody>
      </p:sp>
      <p:pic>
        <p:nvPicPr>
          <p:cNvPr id="5" name="Picture 4" descr="Therapist and child playing with blocks">
            <a:extLst>
              <a:ext uri="{FF2B5EF4-FFF2-40B4-BE49-F238E27FC236}">
                <a16:creationId xmlns:a16="http://schemas.microsoft.com/office/drawing/2014/main" id="{220BB809-9C86-E77A-51C1-F0C558E662B8}"/>
              </a:ext>
            </a:extLst>
          </p:cNvPr>
          <p:cNvPicPr>
            <a:picLocks noChangeAspect="1"/>
          </p:cNvPicPr>
          <p:nvPr/>
        </p:nvPicPr>
        <p:blipFill>
          <a:blip r:embed="rId2"/>
          <a:stretch>
            <a:fillRect/>
          </a:stretch>
        </p:blipFill>
        <p:spPr>
          <a:xfrm>
            <a:off x="7399020" y="3220720"/>
            <a:ext cx="4175760" cy="2783840"/>
          </a:xfrm>
          <a:prstGeom prst="rect">
            <a:avLst/>
          </a:prstGeom>
        </p:spPr>
      </p:pic>
    </p:spTree>
    <p:extLst>
      <p:ext uri="{BB962C8B-B14F-4D97-AF65-F5344CB8AC3E}">
        <p14:creationId xmlns:p14="http://schemas.microsoft.com/office/powerpoint/2010/main" val="105187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997471-408F-5DB7-924A-1C2921AB7C57}"/>
              </a:ext>
            </a:extLst>
          </p:cNvPr>
          <p:cNvSpPr txBox="1"/>
          <p:nvPr/>
        </p:nvSpPr>
        <p:spPr>
          <a:xfrm>
            <a:off x="502870" y="0"/>
            <a:ext cx="8884870" cy="6863417"/>
          </a:xfrm>
          <a:prstGeom prst="rect">
            <a:avLst/>
          </a:prstGeom>
          <a:noFill/>
        </p:spPr>
        <p:txBody>
          <a:bodyPr wrap="square" rtlCol="0">
            <a:spAutoFit/>
          </a:bodyPr>
          <a:lstStyle/>
          <a:p>
            <a:pPr algn="ctr"/>
            <a:r>
              <a:rPr lang="en-GB" sz="2000" dirty="0">
                <a:latin typeface="Abadi" panose="020B0604020104020204" pitchFamily="34" charset="0"/>
              </a:rPr>
              <a:t>My name is Yasmin Khatoon </a:t>
            </a:r>
          </a:p>
          <a:p>
            <a:endParaRPr lang="en-GB" sz="2000" dirty="0">
              <a:latin typeface="Abadi" panose="020B0604020104020204" pitchFamily="34" charset="0"/>
            </a:endParaRPr>
          </a:p>
          <a:p>
            <a:r>
              <a:rPr lang="en-GB" sz="2000" dirty="0">
                <a:latin typeface="Abadi" panose="020B0604020104020204" pitchFamily="34" charset="0"/>
              </a:rPr>
              <a:t>I will be discussing one theory to analyse how Isaac's early experiences may have shaped his development and to propose a support plan informed by psychological theory.</a:t>
            </a:r>
          </a:p>
          <a:p>
            <a:endParaRPr lang="en-GB" sz="2000" dirty="0">
              <a:latin typeface="Abadi" panose="020B0604020104020204" pitchFamily="34" charset="0"/>
            </a:endParaRPr>
          </a:p>
          <a:p>
            <a:r>
              <a:rPr lang="en-GB" sz="2000" dirty="0">
                <a:latin typeface="Abadi" panose="020B0604020104020204" pitchFamily="34" charset="0"/>
              </a:rPr>
              <a:t>The theory that I will be focussing on this Assignment is Erikson’s psychosocial theory.</a:t>
            </a:r>
          </a:p>
          <a:p>
            <a:endParaRPr lang="en-GB" sz="2000" dirty="0">
              <a:latin typeface="Abadi" panose="020B0604020104020204" pitchFamily="34" charset="0"/>
            </a:endParaRPr>
          </a:p>
          <a:p>
            <a:r>
              <a:rPr lang="en-GB" sz="2000" dirty="0">
                <a:latin typeface="Abadi" panose="020B0604020104020204" pitchFamily="34" charset="0"/>
              </a:rPr>
              <a:t>In brief the scenario given is I am working as a trainee early years support worker within a children’s centre in a district of a London.</a:t>
            </a:r>
          </a:p>
          <a:p>
            <a:r>
              <a:rPr lang="en-GB" sz="2000" dirty="0">
                <a:latin typeface="Abadi" panose="020B0604020104020204" pitchFamily="34" charset="0"/>
              </a:rPr>
              <a:t>I have been asked to contribute to a multi – agency early help plan for Isaac.</a:t>
            </a:r>
          </a:p>
          <a:p>
            <a:endParaRPr lang="en-GB" sz="2000" dirty="0">
              <a:latin typeface="Abadi" panose="020B0604020104020204" pitchFamily="34" charset="0"/>
            </a:endParaRPr>
          </a:p>
          <a:p>
            <a:r>
              <a:rPr lang="en-GB" sz="2000" u="sng" dirty="0">
                <a:latin typeface="Abadi" panose="020B0604020104020204" pitchFamily="34" charset="0"/>
              </a:rPr>
              <a:t>Background info </a:t>
            </a:r>
          </a:p>
          <a:p>
            <a:r>
              <a:rPr lang="en-GB" sz="2000" dirty="0">
                <a:latin typeface="Abadi" panose="020B0604020104020204" pitchFamily="34" charset="0"/>
              </a:rPr>
              <a:t>Isaac lives with his mother ,who is a single parent experiencing post natal – depression , low confidence, limited social support.</a:t>
            </a:r>
          </a:p>
          <a:p>
            <a:r>
              <a:rPr lang="en-GB" sz="2000" dirty="0">
                <a:latin typeface="Abadi" panose="020B0604020104020204" pitchFamily="34" charset="0"/>
              </a:rPr>
              <a:t>Isaac has had disrupted childcare arrangements over past two years due to the family moving from London to another part of the country.</a:t>
            </a:r>
          </a:p>
          <a:p>
            <a:endParaRPr lang="en-GB" sz="2000" dirty="0">
              <a:latin typeface="Abadi" panose="020B0604020104020204" pitchFamily="34" charset="0"/>
            </a:endParaRPr>
          </a:p>
          <a:p>
            <a:r>
              <a:rPr lang="en-GB" sz="2000" dirty="0">
                <a:latin typeface="Abadi" panose="020B0604020104020204" pitchFamily="34" charset="0"/>
              </a:rPr>
              <a:t>Staff has observed that Isaac's is quiet and withdrawn during free play , becomes distressed during separation from his mother , shows delays in language development, struggles to join group activities</a:t>
            </a:r>
            <a:r>
              <a:rPr lang="en-GB" dirty="0"/>
              <a:t>.</a:t>
            </a:r>
          </a:p>
        </p:txBody>
      </p:sp>
      <p:pic>
        <p:nvPicPr>
          <p:cNvPr id="4" name="Picture 3" descr="Mother holding baby's hand">
            <a:extLst>
              <a:ext uri="{FF2B5EF4-FFF2-40B4-BE49-F238E27FC236}">
                <a16:creationId xmlns:a16="http://schemas.microsoft.com/office/drawing/2014/main" id="{8795BC33-1A02-CCC1-47EA-4D39D6170870}"/>
              </a:ext>
            </a:extLst>
          </p:cNvPr>
          <p:cNvPicPr>
            <a:picLocks noChangeAspect="1"/>
          </p:cNvPicPr>
          <p:nvPr/>
        </p:nvPicPr>
        <p:blipFill>
          <a:blip r:embed="rId2"/>
          <a:stretch>
            <a:fillRect/>
          </a:stretch>
        </p:blipFill>
        <p:spPr>
          <a:xfrm>
            <a:off x="9352230" y="965200"/>
            <a:ext cx="2725034" cy="1818640"/>
          </a:xfrm>
          <a:prstGeom prst="rect">
            <a:avLst/>
          </a:prstGeom>
        </p:spPr>
      </p:pic>
    </p:spTree>
    <p:extLst>
      <p:ext uri="{BB962C8B-B14F-4D97-AF65-F5344CB8AC3E}">
        <p14:creationId xmlns:p14="http://schemas.microsoft.com/office/powerpoint/2010/main" val="2943228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EBDB03F-DAC2-A8EC-1E3A-F7181A8E0CED}"/>
              </a:ext>
            </a:extLst>
          </p:cNvPr>
          <p:cNvGraphicFramePr>
            <a:graphicFrameLocks noGrp="1"/>
          </p:cNvGraphicFramePr>
          <p:nvPr>
            <p:extLst>
              <p:ext uri="{D42A27DB-BD31-4B8C-83A1-F6EECF244321}">
                <p14:modId xmlns:p14="http://schemas.microsoft.com/office/powerpoint/2010/main" val="3487763186"/>
              </p:ext>
            </p:extLst>
          </p:nvPr>
        </p:nvGraphicFramePr>
        <p:xfrm>
          <a:off x="162560" y="467360"/>
          <a:ext cx="6847840" cy="5766308"/>
        </p:xfrm>
        <a:graphic>
          <a:graphicData uri="http://schemas.openxmlformats.org/drawingml/2006/table">
            <a:tbl>
              <a:tblPr>
                <a:tableStyleId>{BC89EF96-8CEA-46FF-86C4-4CE0E7609802}</a:tableStyleId>
              </a:tblPr>
              <a:tblGrid>
                <a:gridCol w="6847840">
                  <a:extLst>
                    <a:ext uri="{9D8B030D-6E8A-4147-A177-3AD203B41FA5}">
                      <a16:colId xmlns:a16="http://schemas.microsoft.com/office/drawing/2014/main" val="785587969"/>
                    </a:ext>
                  </a:extLst>
                </a:gridCol>
              </a:tblGrid>
              <a:tr h="5313680">
                <a:tc>
                  <a:txBody>
                    <a:bodyPr/>
                    <a:lstStyle/>
                    <a:p>
                      <a:pPr algn="l">
                        <a:lnSpc>
                          <a:spcPct val="150000"/>
                        </a:lnSpc>
                        <a:spcAft>
                          <a:spcPts val="800"/>
                        </a:spcAft>
                        <a:buNone/>
                      </a:pPr>
                      <a:r>
                        <a:rPr lang="en-US" sz="1800" b="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Eriksons Theory </a:t>
                      </a:r>
                    </a:p>
                    <a:p>
                      <a:pPr algn="l">
                        <a:lnSpc>
                          <a:spcPct val="150000"/>
                        </a:lnSpc>
                        <a:spcAft>
                          <a:spcPts val="800"/>
                        </a:spcAft>
                        <a:buNone/>
                      </a:pPr>
                      <a:r>
                        <a:rPr lang="en-US" sz="1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What is Erikson’s theory ?</a:t>
                      </a:r>
                    </a:p>
                    <a:p>
                      <a:pPr marL="285750" indent="-285750" algn="l">
                        <a:lnSpc>
                          <a:spcPct val="150000"/>
                        </a:lnSpc>
                        <a:spcAft>
                          <a:spcPts val="800"/>
                        </a:spcAft>
                        <a:buFont typeface="Arial" panose="020B0604020202020204" pitchFamily="34" charset="0"/>
                        <a:buChar char="•"/>
                      </a:pPr>
                      <a:r>
                        <a:rPr lang="en-US" sz="1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lifespan development theory I have selected that I feel is appropriate that is relevant to Isaac’s behavior is Erikson’s Psychological Stages. Each stage signifies a social conflict that must be resolved for healthy development in life. </a:t>
                      </a:r>
                    </a:p>
                    <a:p>
                      <a:pPr marL="285750" indent="-285750" algn="l">
                        <a:lnSpc>
                          <a:spcPct val="150000"/>
                        </a:lnSpc>
                        <a:spcAft>
                          <a:spcPts val="800"/>
                        </a:spcAft>
                        <a:buFont typeface="Arial" panose="020B0604020202020204" pitchFamily="34" charset="0"/>
                        <a:buChar char="•"/>
                      </a:pPr>
                      <a:r>
                        <a:rPr lang="en-US" sz="1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According to </a:t>
                      </a:r>
                      <a:r>
                        <a:rPr lang="en-GB" sz="1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(Gillibrand, Lam and O’Donnell, 2016) Erikson had 8 stages to his theory of development between 1950-1963.</a:t>
                      </a:r>
                    </a:p>
                    <a:p>
                      <a:pPr marL="285750" indent="-285750" algn="l">
                        <a:lnSpc>
                          <a:spcPct val="150000"/>
                        </a:lnSpc>
                        <a:spcAft>
                          <a:spcPts val="800"/>
                        </a:spcAft>
                        <a:buFont typeface="Arial" panose="020B0604020202020204" pitchFamily="34" charset="0"/>
                        <a:buChar char="•"/>
                      </a:pPr>
                      <a:r>
                        <a:rPr lang="en-US" sz="1800" b="0" kern="1200" dirty="0">
                          <a:solidFill>
                            <a:schemeClr val="tx1"/>
                          </a:solidFill>
                          <a:effectLst/>
                          <a:latin typeface="Arial" panose="020B0604020202020204" pitchFamily="34" charset="0"/>
                          <a:ea typeface="+mn-ea"/>
                          <a:cs typeface="Arial" panose="020B0604020202020204" pitchFamily="34" charset="0"/>
                        </a:rPr>
                        <a:t>The main aim of Ericksons theory is how people develop over their lifespan. The stages outline from birth to older adulthood. Each stage represents a key psychological crisis which shapes ego, identity, and competence.</a:t>
                      </a:r>
                    </a:p>
                    <a:p>
                      <a:pPr marL="285750" indent="-285750" algn="l">
                        <a:lnSpc>
                          <a:spcPct val="150000"/>
                        </a:lnSpc>
                        <a:spcAft>
                          <a:spcPts val="800"/>
                        </a:spcAft>
                        <a:buFont typeface="Arial" panose="020B0604020202020204" pitchFamily="34" charset="0"/>
                        <a:buChar char="•"/>
                      </a:pPr>
                      <a:endParaRPr lang="en-US" sz="1600" b="0" kern="1200" dirty="0">
                        <a:solidFill>
                          <a:schemeClr val="tx1"/>
                        </a:solidFill>
                        <a:effectLst/>
                        <a:latin typeface="Arial" panose="020B0604020202020204" pitchFamily="34" charset="0"/>
                        <a:ea typeface="+mn-ea"/>
                        <a:cs typeface="Arial" panose="020B0604020202020204" pitchFamily="34" charset="0"/>
                      </a:endParaRPr>
                    </a:p>
                  </a:txBody>
                  <a:tcPr marL="0" marR="0" marT="0" marB="0"/>
                </a:tc>
                <a:extLst>
                  <a:ext uri="{0D108BD9-81ED-4DB2-BD59-A6C34878D82A}">
                    <a16:rowId xmlns:a16="http://schemas.microsoft.com/office/drawing/2014/main" val="3823335002"/>
                  </a:ext>
                </a:extLst>
              </a:tr>
            </a:tbl>
          </a:graphicData>
        </a:graphic>
      </p:graphicFrame>
      <p:pic>
        <p:nvPicPr>
          <p:cNvPr id="1026" name="Picture 2" descr="Erikson's Stages of Psychosocial Development">
            <a:extLst>
              <a:ext uri="{FF2B5EF4-FFF2-40B4-BE49-F238E27FC236}">
                <a16:creationId xmlns:a16="http://schemas.microsoft.com/office/drawing/2014/main" id="{92A3F52C-24C1-0DB1-3D6B-BC34710F3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8059" y="2194560"/>
            <a:ext cx="4811381" cy="321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59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1ADD057-E4AB-DA2C-B0E2-00E1495CE5D2}"/>
              </a:ext>
            </a:extLst>
          </p:cNvPr>
          <p:cNvGraphicFramePr>
            <a:graphicFrameLocks noGrp="1"/>
          </p:cNvGraphicFramePr>
          <p:nvPr>
            <p:ph idx="1"/>
            <p:extLst>
              <p:ext uri="{D42A27DB-BD31-4B8C-83A1-F6EECF244321}">
                <p14:modId xmlns:p14="http://schemas.microsoft.com/office/powerpoint/2010/main" val="2915518697"/>
              </p:ext>
            </p:extLst>
          </p:nvPr>
        </p:nvGraphicFramePr>
        <p:xfrm>
          <a:off x="457200" y="284481"/>
          <a:ext cx="11074400" cy="8834565"/>
        </p:xfrm>
        <a:graphic>
          <a:graphicData uri="http://schemas.openxmlformats.org/drawingml/2006/table">
            <a:tbl>
              <a:tblPr>
                <a:tableStyleId>{BC89EF96-8CEA-46FF-86C4-4CE0E7609802}</a:tableStyleId>
              </a:tblPr>
              <a:tblGrid>
                <a:gridCol w="11074400">
                  <a:extLst>
                    <a:ext uri="{9D8B030D-6E8A-4147-A177-3AD203B41FA5}">
                      <a16:colId xmlns:a16="http://schemas.microsoft.com/office/drawing/2014/main" val="1679942879"/>
                    </a:ext>
                  </a:extLst>
                </a:gridCol>
              </a:tblGrid>
              <a:tr h="5313679">
                <a:tc>
                  <a:txBody>
                    <a:bodyPr/>
                    <a:lstStyle/>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According to </a:t>
                      </a:r>
                      <a:r>
                        <a:rPr lang="en-GB" sz="1600" b="0" kern="1200" dirty="0">
                          <a:solidFill>
                            <a:schemeClr val="tx1"/>
                          </a:solidFill>
                          <a:effectLst/>
                          <a:latin typeface="Arial" panose="020B0604020202020204" pitchFamily="34" charset="0"/>
                          <a:ea typeface="+mn-ea"/>
                          <a:cs typeface="Arial" panose="020B0604020202020204" pitchFamily="34" charset="0"/>
                        </a:rPr>
                        <a:t>Boyd and Bee (2019) Eriksons “to achieve a healthy personality an individual must successfully resolve a crisis at each stage of development”.</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GB" sz="1600" b="0" kern="1200" dirty="0">
                          <a:solidFill>
                            <a:schemeClr val="tx1"/>
                          </a:solidFill>
                          <a:effectLst/>
                          <a:latin typeface="Arial" panose="020B0604020202020204" pitchFamily="34" charset="0"/>
                          <a:ea typeface="+mn-ea"/>
                          <a:cs typeface="Arial" panose="020B0604020202020204" pitchFamily="34" charset="0"/>
                        </a:rPr>
                        <a:t>The key concept of this theory is that each crisis helps development.</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According to </a:t>
                      </a:r>
                      <a:r>
                        <a:rPr lang="en-GB" sz="1600" b="0" i="0" kern="1200" dirty="0">
                          <a:solidFill>
                            <a:schemeClr val="tx1"/>
                          </a:solidFill>
                          <a:effectLst/>
                          <a:latin typeface="Arial" panose="020B0604020202020204" pitchFamily="34" charset="0"/>
                          <a:ea typeface="+mn-ea"/>
                          <a:cs typeface="Arial" panose="020B0604020202020204" pitchFamily="34" charset="0"/>
                        </a:rPr>
                        <a:t>McLeod (2024) </a:t>
                      </a:r>
                      <a:r>
                        <a:rPr lang="en-US" sz="1600" b="0" kern="1200" dirty="0">
                          <a:solidFill>
                            <a:schemeClr val="tx1"/>
                          </a:solidFill>
                          <a:effectLst/>
                          <a:latin typeface="Arial" panose="020B0604020202020204" pitchFamily="34" charset="0"/>
                          <a:ea typeface="+mn-ea"/>
                          <a:cs typeface="Arial" panose="020B0604020202020204" pitchFamily="34" charset="0"/>
                        </a:rPr>
                        <a:t>The following stages is Stage 1 Infancy – Trust vs Mistrust at this point the child is reliant on caregiver to provide safety security.</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Stage 2 Early childhood – autonomy vs shame at this point a child is promoted by their care giver to ensure that they are building a sense of self trying to become more independent care giver cannot trusting a child can feel forced /shamed thinking that their unable to do anything and doubt their abilities which can affect their development.</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Stage 3 - Preschool – initiative vs guilt. This theory explains how relationships and social experiences can affect who we are overtime, so for instance if a child is </a:t>
                      </a:r>
                      <a:r>
                        <a:rPr lang="en-US" sz="1600" b="0" kern="1200" dirty="0" err="1">
                          <a:solidFill>
                            <a:schemeClr val="tx1"/>
                          </a:solidFill>
                          <a:effectLst/>
                          <a:latin typeface="Arial" panose="020B0604020202020204" pitchFamily="34" charset="0"/>
                          <a:ea typeface="+mn-ea"/>
                          <a:cs typeface="Arial" panose="020B0604020202020204" pitchFamily="34" charset="0"/>
                        </a:rPr>
                        <a:t>criticised</a:t>
                      </a:r>
                      <a:r>
                        <a:rPr lang="en-US" sz="1600" b="0" kern="1200" dirty="0">
                          <a:solidFill>
                            <a:schemeClr val="tx1"/>
                          </a:solidFill>
                          <a:effectLst/>
                          <a:latin typeface="Arial" panose="020B0604020202020204" pitchFamily="34" charset="0"/>
                          <a:ea typeface="+mn-ea"/>
                          <a:cs typeface="Arial" panose="020B0604020202020204" pitchFamily="34" charset="0"/>
                        </a:rPr>
                        <a:t> by adults whilst doing a task, this affects them by developing a  super–ego which can make them feel guilt.</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The developmental assumption would be that Erikson believed that each stage in an individual’s life has a conflict which then causes an effect that makes people change.</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These are core conflicts within oneself. In addition, Erikson believes that conflicts are the cause on people developing or failing. This theory is relevant to early childhood because it explains how certain ages can have a conflict and outcome.</a:t>
                      </a: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r>
                        <a:rPr lang="en-US" sz="1600" b="0" kern="1200" dirty="0">
                          <a:solidFill>
                            <a:schemeClr val="tx1"/>
                          </a:solidFill>
                          <a:effectLst/>
                          <a:latin typeface="Arial" panose="020B0604020202020204" pitchFamily="34" charset="0"/>
                          <a:ea typeface="+mn-ea"/>
                          <a:cs typeface="Arial" panose="020B0604020202020204" pitchFamily="34" charset="0"/>
                        </a:rPr>
                        <a:t>So for example in Isaac’s case Erikson’s theory of development is the most important stage as starts by developing trust and this depends care giver so whilst a child is young it relies on caregivers to provide for everything such as food, safety, love, if the care giver unable to provide this to the child the child would find it difficult and lead to mistrust of adults.</a:t>
                      </a:r>
                      <a:endParaRPr lang="en-GB" sz="1600" b="0" kern="1200" dirty="0">
                        <a:solidFill>
                          <a:schemeClr val="tx1"/>
                        </a:solidFill>
                        <a:effectLst/>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5000"/>
                        </a:lnSpc>
                        <a:spcBef>
                          <a:spcPts val="0"/>
                        </a:spcBef>
                        <a:spcAft>
                          <a:spcPts val="800"/>
                        </a:spcAft>
                        <a:buClrTx/>
                        <a:buSzPts val="1000"/>
                        <a:buFont typeface="Arial" panose="020B0604020202020204" pitchFamily="34" charset="0"/>
                        <a:buNone/>
                        <a:tabLst>
                          <a:tab pos="457200" algn="l"/>
                        </a:tabLst>
                        <a:defRPr/>
                      </a:pPr>
                      <a:endParaRPr lang="en-GB" sz="1600" b="1" kern="1200" dirty="0">
                        <a:solidFill>
                          <a:schemeClr val="tx1"/>
                        </a:solidFill>
                        <a:effectLst/>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endParaRPr lang="en-GB" sz="1600" b="0" kern="1200" dirty="0">
                        <a:solidFill>
                          <a:schemeClr val="tx1"/>
                        </a:solidFill>
                        <a:effectLst/>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800"/>
                        </a:spcAft>
                        <a:buClrTx/>
                        <a:buSzPts val="1000"/>
                        <a:buFont typeface="Arial" panose="020B0604020202020204" pitchFamily="34" charset="0"/>
                        <a:buChar char="•"/>
                        <a:tabLst>
                          <a:tab pos="457200" algn="l"/>
                        </a:tabLst>
                        <a:defRPr/>
                      </a:pPr>
                      <a:endParaRPr lang="en-GB" sz="1800" kern="1200" dirty="0">
                        <a:solidFill>
                          <a:schemeClr val="tx1"/>
                        </a:solidFill>
                        <a:effectLst/>
                        <a:latin typeface="+mn-lt"/>
                        <a:ea typeface="+mn-ea"/>
                        <a:cs typeface="+mn-cs"/>
                      </a:endParaRPr>
                    </a:p>
                    <a:p>
                      <a:pPr marL="342900" lvl="0" indent="-342900" algn="l">
                        <a:lnSpc>
                          <a:spcPct val="115000"/>
                        </a:lnSpc>
                        <a:spcAft>
                          <a:spcPts val="800"/>
                        </a:spcAft>
                        <a:buSzPts val="1000"/>
                        <a:buFont typeface="Arial" panose="020B0604020202020204" pitchFamily="34" charset="0"/>
                        <a:buChar char="•"/>
                        <a:tabLst>
                          <a:tab pos="457200" algn="l"/>
                        </a:tabLst>
                      </a:pPr>
                      <a:endParaRPr lang="en-GB" sz="2000" dirty="0">
                        <a:effectLst/>
                      </a:endParaRPr>
                    </a:p>
                  </a:txBody>
                  <a:tcPr marL="114300" marR="114300" marT="0" marB="0"/>
                </a:tc>
                <a:extLst>
                  <a:ext uri="{0D108BD9-81ED-4DB2-BD59-A6C34878D82A}">
                    <a16:rowId xmlns:a16="http://schemas.microsoft.com/office/drawing/2014/main" val="1945966662"/>
                  </a:ext>
                </a:extLst>
              </a:tr>
            </a:tbl>
          </a:graphicData>
        </a:graphic>
      </p:graphicFrame>
    </p:spTree>
    <p:extLst>
      <p:ext uri="{BB962C8B-B14F-4D97-AF65-F5344CB8AC3E}">
        <p14:creationId xmlns:p14="http://schemas.microsoft.com/office/powerpoint/2010/main" val="67957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FDB6855B-595C-1954-D9D3-23B64E8EB3E8}"/>
              </a:ext>
            </a:extLst>
          </p:cNvPr>
          <p:cNvGraphicFramePr>
            <a:graphicFrameLocks noGrp="1"/>
          </p:cNvGraphicFramePr>
          <p:nvPr>
            <p:ph sz="half" idx="1"/>
            <p:extLst>
              <p:ext uri="{D42A27DB-BD31-4B8C-83A1-F6EECF244321}">
                <p14:modId xmlns:p14="http://schemas.microsoft.com/office/powerpoint/2010/main" val="2818805601"/>
              </p:ext>
            </p:extLst>
          </p:nvPr>
        </p:nvGraphicFramePr>
        <p:xfrm>
          <a:off x="934720" y="701040"/>
          <a:ext cx="10718800" cy="6250559"/>
        </p:xfrm>
        <a:graphic>
          <a:graphicData uri="http://schemas.openxmlformats.org/drawingml/2006/table">
            <a:tbl>
              <a:tblPr>
                <a:tableStyleId>{BC89EF96-8CEA-46FF-86C4-4CE0E7609802}</a:tableStyleId>
              </a:tblPr>
              <a:tblGrid>
                <a:gridCol w="10718800">
                  <a:extLst>
                    <a:ext uri="{9D8B030D-6E8A-4147-A177-3AD203B41FA5}">
                      <a16:colId xmlns:a16="http://schemas.microsoft.com/office/drawing/2014/main" val="2404679064"/>
                    </a:ext>
                  </a:extLst>
                </a:gridCol>
              </a:tblGrid>
              <a:tr h="5842000">
                <a:tc>
                  <a:txBody>
                    <a:bodyPr/>
                    <a:lstStyle/>
                    <a:p>
                      <a:pPr marL="0" indent="0" algn="l">
                        <a:lnSpc>
                          <a:spcPct val="115000"/>
                        </a:lnSpc>
                        <a:spcAft>
                          <a:spcPts val="800"/>
                        </a:spcAft>
                        <a:buFont typeface="Arial" panose="020B0604020202020204" pitchFamily="34" charset="0"/>
                        <a:buNone/>
                      </a:pPr>
                      <a:r>
                        <a:rPr lang="en-GB" sz="1600" b="1" u="sng" dirty="0">
                          <a:effectLst/>
                          <a:latin typeface="Arial" panose="020B0604020202020204" pitchFamily="34" charset="0"/>
                          <a:cs typeface="Arial" panose="020B0604020202020204" pitchFamily="34" charset="0"/>
                        </a:rPr>
                        <a:t>Key concepts and ideas of the theory which are relevant to Isaac's case study is that certain events in his life has may influence his development and well –being.</a:t>
                      </a:r>
                    </a:p>
                    <a:p>
                      <a:pPr marL="0" indent="0" algn="l">
                        <a:lnSpc>
                          <a:spcPct val="115000"/>
                        </a:lnSpc>
                        <a:spcAft>
                          <a:spcPts val="800"/>
                        </a:spcAft>
                        <a:buFont typeface="Arial" panose="020B0604020202020204" pitchFamily="34" charset="0"/>
                        <a:buNone/>
                      </a:pPr>
                      <a:endParaRPr lang="en-GB" sz="1600" b="1" u="sng" dirty="0">
                        <a:effectLst/>
                        <a:latin typeface="Arial" panose="020B0604020202020204" pitchFamily="34" charset="0"/>
                        <a:cs typeface="Arial" panose="020B0604020202020204" pitchFamily="34" charset="0"/>
                      </a:endParaRP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This theory is appropriate for understanding Isaac’s situation because it explains how Isaac’s life between stage 1 – 3 has had crisis, from early on his maternal mental health and post-natal depression.</a:t>
                      </a: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This automatically would affect how she would be around her child low mood not being able to emotionally respond to his need and not effectively speaking a bonding using language to communicate with Isaac and as Erikson explained being able to build of oneself this crisis would not over come and continue to affect Isaac’s development by not being able to challenge it.</a:t>
                      </a: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This would be creating the trust issue barriers, making it difficult for him to develop through stages and challenge any conflicts. </a:t>
                      </a:r>
                      <a:endParaRPr lang="en-GB" sz="1600" b="0" dirty="0">
                        <a:effectLst/>
                        <a:latin typeface="Arial" panose="020B0604020202020204" pitchFamily="34" charset="0"/>
                        <a:cs typeface="Arial" panose="020B0604020202020204" pitchFamily="34" charset="0"/>
                      </a:endParaRP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Isaac's environment disrupted childcare has not been stable hence causing him to be clingy with his mother and finding transitioning to stage 3 preschool difficult.</a:t>
                      </a: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Low confidence not being able to join in tasks or get involved, feeling distressed his environment and beginning with his mother has shaped and affected his early life.</a:t>
                      </a:r>
                    </a:p>
                    <a:p>
                      <a:pPr marL="285750" indent="-285750" algn="l">
                        <a:lnSpc>
                          <a:spcPct val="115000"/>
                        </a:lnSpc>
                        <a:spcAft>
                          <a:spcPts val="800"/>
                        </a:spcAft>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According to Cherry (2024) Eriksons theory suggest resolving conflicts leads to healthy development, whilst unresolved affect the rest of future development.</a:t>
                      </a:r>
                    </a:p>
                    <a:p>
                      <a:pPr marL="285750" indent="-285750" algn="l">
                        <a:lnSpc>
                          <a:spcPct val="115000"/>
                        </a:lnSpc>
                        <a:spcAft>
                          <a:spcPts val="800"/>
                        </a:spcAft>
                        <a:buFont typeface="Arial" panose="020B0604020202020204" pitchFamily="34" charset="0"/>
                        <a:buChar char="•"/>
                      </a:pPr>
                      <a:endParaRPr lang="en-GB" sz="1600" b="0" dirty="0">
                        <a:effectLst/>
                        <a:latin typeface="Arial" panose="020B0604020202020204" pitchFamily="34" charset="0"/>
                        <a:cs typeface="Arial" panose="020B0604020202020204" pitchFamily="34" charset="0"/>
                      </a:endParaRPr>
                    </a:p>
                    <a:p>
                      <a:pPr algn="l">
                        <a:lnSpc>
                          <a:spcPct val="115000"/>
                        </a:lnSpc>
                        <a:spcAft>
                          <a:spcPts val="800"/>
                        </a:spcAft>
                        <a:buNone/>
                      </a:pPr>
                      <a:endParaRPr lang="en-GB" sz="1800" dirty="0">
                        <a:effectLst/>
                        <a:latin typeface="Arial" panose="020B0604020202020204" pitchFamily="34" charset="0"/>
                        <a:ea typeface="Arial" panose="020B0604020202020204" pitchFamily="34" charset="0"/>
                      </a:endParaRPr>
                    </a:p>
                  </a:txBody>
                  <a:tcPr marL="54429" marR="54429" marT="0" marB="0"/>
                </a:tc>
                <a:extLst>
                  <a:ext uri="{0D108BD9-81ED-4DB2-BD59-A6C34878D82A}">
                    <a16:rowId xmlns:a16="http://schemas.microsoft.com/office/drawing/2014/main" val="1038715516"/>
                  </a:ext>
                </a:extLst>
              </a:tr>
            </a:tbl>
          </a:graphicData>
        </a:graphic>
      </p:graphicFrame>
    </p:spTree>
    <p:extLst>
      <p:ext uri="{BB962C8B-B14F-4D97-AF65-F5344CB8AC3E}">
        <p14:creationId xmlns:p14="http://schemas.microsoft.com/office/powerpoint/2010/main" val="76208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B02D97C-45A2-B89A-B2D0-C5AAD9B310EB}"/>
              </a:ext>
            </a:extLst>
          </p:cNvPr>
          <p:cNvGraphicFramePr>
            <a:graphicFrameLocks noGrp="1"/>
          </p:cNvGraphicFramePr>
          <p:nvPr>
            <p:extLst>
              <p:ext uri="{D42A27DB-BD31-4B8C-83A1-F6EECF244321}">
                <p14:modId xmlns:p14="http://schemas.microsoft.com/office/powerpoint/2010/main" val="3508775542"/>
              </p:ext>
            </p:extLst>
          </p:nvPr>
        </p:nvGraphicFramePr>
        <p:xfrm>
          <a:off x="960120" y="638460"/>
          <a:ext cx="10805160" cy="5943029"/>
        </p:xfrm>
        <a:graphic>
          <a:graphicData uri="http://schemas.openxmlformats.org/drawingml/2006/table">
            <a:tbl>
              <a:tblPr>
                <a:tableStyleId>{BC89EF96-8CEA-46FF-86C4-4CE0E7609802}</a:tableStyleId>
              </a:tblPr>
              <a:tblGrid>
                <a:gridCol w="10805160">
                  <a:extLst>
                    <a:ext uri="{9D8B030D-6E8A-4147-A177-3AD203B41FA5}">
                      <a16:colId xmlns:a16="http://schemas.microsoft.com/office/drawing/2014/main" val="2285164113"/>
                    </a:ext>
                  </a:extLst>
                </a:gridCol>
              </a:tblGrid>
              <a:tr h="5081619">
                <a:tc>
                  <a:txBody>
                    <a:bodyPr/>
                    <a:lstStyle/>
                    <a:p>
                      <a:pPr algn="l">
                        <a:lnSpc>
                          <a:spcPct val="115000"/>
                        </a:lnSpc>
                        <a:spcAft>
                          <a:spcPts val="800"/>
                        </a:spcAft>
                        <a:buNone/>
                      </a:pPr>
                      <a:r>
                        <a:rPr lang="en-US" sz="1600" u="sng" dirty="0">
                          <a:effectLst/>
                          <a:latin typeface="Arial" panose="020B0604020202020204" pitchFamily="34" charset="0"/>
                          <a:cs typeface="Arial" panose="020B0604020202020204" pitchFamily="34" charset="0"/>
                        </a:rPr>
                        <a:t>Practical strategies and realistic interventions in the early years setting to help support Isaac</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According to Erikson psychosocial theory practical strategies to support would ensuring that the core crises from stage 1-3 by building trust, autonomy, initiative is achieved. </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For instance, strategies such as play based learning would support Isaacs emotional growth, so at pre-school teachers providing 1-1 interventions or a group of 3-4 kids to help encourage tasks that where Isaac can make decisions, choices and uses his ability to lead whilst having the extra support is positive for his development as this would help Isaac build new relationships and trust.</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Multi–agency team can help by supporting Isaac's mother with her mental health whether its therapy, counselling being able to help give her more support.</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Another plan parent support could be suggesting and helping Isaac's mother and Isaac is play groups together to do activities and help develop confidence by communicating with each other.   </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Social workers /family support workers are </a:t>
                      </a:r>
                      <a:r>
                        <a:rPr lang="en-US" sz="1600" u="none" dirty="0" err="1">
                          <a:effectLst/>
                          <a:latin typeface="Arial" panose="020B0604020202020204" pitchFamily="34" charset="0"/>
                          <a:cs typeface="Arial" panose="020B0604020202020204" pitchFamily="34" charset="0"/>
                        </a:rPr>
                        <a:t>specialised</a:t>
                      </a:r>
                      <a:r>
                        <a:rPr lang="en-US" sz="1600" u="none" dirty="0">
                          <a:effectLst/>
                          <a:latin typeface="Arial" panose="020B0604020202020204" pitchFamily="34" charset="0"/>
                          <a:cs typeface="Arial" panose="020B0604020202020204" pitchFamily="34" charset="0"/>
                        </a:rPr>
                        <a:t> to support and advises Isaac’s mother by doing home visits and just ensuring the safety and well being of Isaac making sure if any concerns they are addressed aby ensuring that she is copping with herself, so she can support her son.</a:t>
                      </a:r>
                    </a:p>
                    <a:p>
                      <a:pPr marL="285750" indent="-285750" algn="l">
                        <a:lnSpc>
                          <a:spcPct val="115000"/>
                        </a:lnSpc>
                        <a:spcAft>
                          <a:spcPts val="800"/>
                        </a:spcAft>
                        <a:buFont typeface="Arial" panose="020B0604020202020204" pitchFamily="34" charset="0"/>
                        <a:buChar char="•"/>
                      </a:pPr>
                      <a:r>
                        <a:rPr lang="en-US" sz="1600" u="none" dirty="0">
                          <a:effectLst/>
                          <a:latin typeface="Arial" panose="020B0604020202020204" pitchFamily="34" charset="0"/>
                          <a:cs typeface="Arial" panose="020B0604020202020204" pitchFamily="34" charset="0"/>
                        </a:rPr>
                        <a:t>Aswell as others – language rich environments helping Isaac socialize with children his age and helping him being observed.</a:t>
                      </a:r>
                    </a:p>
                    <a:p>
                      <a:pPr algn="l">
                        <a:lnSpc>
                          <a:spcPct val="115000"/>
                        </a:lnSpc>
                        <a:spcAft>
                          <a:spcPts val="800"/>
                        </a:spcAft>
                        <a:buNone/>
                      </a:pPr>
                      <a:endParaRPr lang="en-US" sz="1800" dirty="0">
                        <a:effectLst/>
                      </a:endParaRPr>
                    </a:p>
                    <a:p>
                      <a:pPr algn="l">
                        <a:lnSpc>
                          <a:spcPct val="115000"/>
                        </a:lnSpc>
                        <a:spcAft>
                          <a:spcPts val="800"/>
                        </a:spcAft>
                        <a:buNone/>
                      </a:pPr>
                      <a:endParaRPr lang="en-GB" sz="2000" dirty="0">
                        <a:effectLst/>
                      </a:endParaRPr>
                    </a:p>
                  </a:txBody>
                  <a:tcPr marL="114300" marR="114300" marT="0" marB="0"/>
                </a:tc>
                <a:extLst>
                  <a:ext uri="{0D108BD9-81ED-4DB2-BD59-A6C34878D82A}">
                    <a16:rowId xmlns:a16="http://schemas.microsoft.com/office/drawing/2014/main" val="2775018247"/>
                  </a:ext>
                </a:extLst>
              </a:tr>
            </a:tbl>
          </a:graphicData>
        </a:graphic>
      </p:graphicFrame>
    </p:spTree>
    <p:extLst>
      <p:ext uri="{BB962C8B-B14F-4D97-AF65-F5344CB8AC3E}">
        <p14:creationId xmlns:p14="http://schemas.microsoft.com/office/powerpoint/2010/main" val="375735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BBE17DB-03CF-0687-8431-790A25C3235D}"/>
              </a:ext>
            </a:extLst>
          </p:cNvPr>
          <p:cNvGraphicFramePr>
            <a:graphicFrameLocks noGrp="1"/>
          </p:cNvGraphicFramePr>
          <p:nvPr>
            <p:extLst>
              <p:ext uri="{D42A27DB-BD31-4B8C-83A1-F6EECF244321}">
                <p14:modId xmlns:p14="http://schemas.microsoft.com/office/powerpoint/2010/main" val="3650887293"/>
              </p:ext>
            </p:extLst>
          </p:nvPr>
        </p:nvGraphicFramePr>
        <p:xfrm>
          <a:off x="1295400" y="635000"/>
          <a:ext cx="9601200" cy="4289743"/>
        </p:xfrm>
        <a:graphic>
          <a:graphicData uri="http://schemas.openxmlformats.org/drawingml/2006/table">
            <a:tbl>
              <a:tblPr>
                <a:tableStyleId>{BC89EF96-8CEA-46FF-86C4-4CE0E7609802}</a:tableStyleId>
              </a:tblPr>
              <a:tblGrid>
                <a:gridCol w="9601200">
                  <a:extLst>
                    <a:ext uri="{9D8B030D-6E8A-4147-A177-3AD203B41FA5}">
                      <a16:colId xmlns:a16="http://schemas.microsoft.com/office/drawing/2014/main" val="2903997457"/>
                    </a:ext>
                  </a:extLst>
                </a:gridCol>
              </a:tblGrid>
              <a:tr h="4183697">
                <a:tc>
                  <a:txBody>
                    <a:bodyPr/>
                    <a:lstStyle/>
                    <a:p>
                      <a:pPr marL="0" indent="0" algn="l">
                        <a:lnSpc>
                          <a:spcPct val="115000"/>
                        </a:lnSpc>
                        <a:spcAft>
                          <a:spcPts val="800"/>
                        </a:spcAft>
                        <a:buFont typeface="Arial" panose="020B0604020202020204" pitchFamily="34" charset="0"/>
                        <a:buNone/>
                      </a:pPr>
                      <a:r>
                        <a:rPr lang="en-US" sz="1600" b="1" u="sng" dirty="0">
                          <a:effectLst/>
                          <a:latin typeface="Arial" panose="020B0604020202020204" pitchFamily="34" charset="0"/>
                          <a:ea typeface="Arial" panose="020B0604020202020204" pitchFamily="34" charset="0"/>
                          <a:cs typeface="Arial" panose="020B0604020202020204" pitchFamily="34" charset="0"/>
                        </a:rPr>
                        <a:t>Nature vs Nurture </a:t>
                      </a:r>
                    </a:p>
                    <a:p>
                      <a:pPr marL="0" indent="0" algn="l">
                        <a:lnSpc>
                          <a:spcPct val="115000"/>
                        </a:lnSpc>
                        <a:spcAft>
                          <a:spcPts val="800"/>
                        </a:spcAft>
                        <a:buFont typeface="Arial" panose="020B0604020202020204" pitchFamily="34" charset="0"/>
                        <a:buNone/>
                      </a:pPr>
                      <a:endParaRPr lang="en-US" sz="1800" b="0" dirty="0">
                        <a:effectLst/>
                        <a:latin typeface="Arial" panose="020B0604020202020204" pitchFamily="34" charset="0"/>
                        <a:ea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Nature is genetic forming our behavior and personality whereas nurture is family, society and other social factors forming an individual.</a:t>
                      </a:r>
                    </a:p>
                    <a:p>
                      <a:pPr marL="285750" indent="-285750">
                        <a:buFont typeface="Arial" panose="020B0604020202020204" pitchFamily="34" charset="0"/>
                        <a:buChar char="•"/>
                      </a:pPr>
                      <a:endParaRPr lang="en-US" sz="1600" b="0" kern="1200" dirty="0">
                        <a:solidFill>
                          <a:schemeClr val="tx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Explaining biological influences (e.g., temperament, early brain development) genes, inherit from parent this may affect your brains and how it develops – performance – nature is biology certain factors that to much chemical in the brain.</a:t>
                      </a:r>
                    </a:p>
                    <a:p>
                      <a:pPr marL="285750" lvl="0" indent="-285750">
                        <a:buFont typeface="Arial" panose="020B0604020202020204" pitchFamily="34" charset="0"/>
                        <a:buChar char="•"/>
                      </a:pPr>
                      <a:endParaRPr lang="en-GB" sz="1600" b="0" kern="1200" dirty="0">
                        <a:solidFill>
                          <a:schemeClr val="tx1"/>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Environmental influences (e.g., caregiving, social interaction, transitions)- upbringing. In an event nurture is the life experience what happens to individual /surroundings.</a:t>
                      </a:r>
                    </a:p>
                    <a:p>
                      <a:pPr marL="285750" lvl="0" indent="-285750">
                        <a:buFont typeface="Arial" panose="020B0604020202020204" pitchFamily="34" charset="0"/>
                        <a:buChar char="•"/>
                      </a:pPr>
                      <a:endParaRPr lang="en-US" sz="1600" b="0" kern="1200" dirty="0">
                        <a:solidFill>
                          <a:schemeClr val="tx1"/>
                        </a:solidFill>
                        <a:effectLst/>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lang="en-US" sz="1600" b="0" kern="1200" dirty="0">
                          <a:solidFill>
                            <a:schemeClr val="tx1"/>
                          </a:solidFill>
                          <a:effectLst/>
                          <a:latin typeface="Arial" panose="020B0604020202020204" pitchFamily="34" charset="0"/>
                          <a:ea typeface="+mn-ea"/>
                          <a:cs typeface="Arial" panose="020B0604020202020204" pitchFamily="34" charset="0"/>
                        </a:rPr>
                        <a:t>In conclusion, according to Erikson’s theory the influence of nurture is most important because we are shaped by our social relationships, for example the influence of Issac’s mum on his emotional well-being and behavior.</a:t>
                      </a:r>
                      <a:endParaRPr lang="en-GB" sz="1600" b="0" kern="1200" dirty="0">
                        <a:solidFill>
                          <a:schemeClr val="tx1"/>
                        </a:solidFill>
                        <a:effectLst/>
                        <a:latin typeface="Arial" panose="020B0604020202020204" pitchFamily="34" charset="0"/>
                        <a:ea typeface="+mn-ea"/>
                        <a:cs typeface="Arial" panose="020B0604020202020204" pitchFamily="34" charset="0"/>
                      </a:endParaRPr>
                    </a:p>
                    <a:p>
                      <a:pPr algn="l">
                        <a:lnSpc>
                          <a:spcPct val="115000"/>
                        </a:lnSpc>
                        <a:spcAft>
                          <a:spcPts val="800"/>
                        </a:spcAft>
                        <a:buNone/>
                      </a:pPr>
                      <a:endParaRPr lang="en-GB" sz="2000" dirty="0">
                        <a:effectLst/>
                        <a:latin typeface="Arial" panose="020B0604020202020204" pitchFamily="34" charset="0"/>
                        <a:ea typeface="Arial" panose="020B0604020202020204" pitchFamily="34" charset="0"/>
                      </a:endParaRPr>
                    </a:p>
                  </a:txBody>
                  <a:tcPr marL="114300" marR="114300" marT="0" marB="0"/>
                </a:tc>
                <a:extLst>
                  <a:ext uri="{0D108BD9-81ED-4DB2-BD59-A6C34878D82A}">
                    <a16:rowId xmlns:a16="http://schemas.microsoft.com/office/drawing/2014/main" val="3952058526"/>
                  </a:ext>
                </a:extLst>
              </a:tr>
            </a:tbl>
          </a:graphicData>
        </a:graphic>
      </p:graphicFrame>
      <p:pic>
        <p:nvPicPr>
          <p:cNvPr id="4" name="Picture 3" descr="Black and white hills">
            <a:extLst>
              <a:ext uri="{FF2B5EF4-FFF2-40B4-BE49-F238E27FC236}">
                <a16:creationId xmlns:a16="http://schemas.microsoft.com/office/drawing/2014/main" id="{8E0EACC7-8045-AD26-0A27-CC416C862E8C}"/>
              </a:ext>
            </a:extLst>
          </p:cNvPr>
          <p:cNvPicPr>
            <a:picLocks noChangeAspect="1"/>
          </p:cNvPicPr>
          <p:nvPr/>
        </p:nvPicPr>
        <p:blipFill>
          <a:blip r:embed="rId2"/>
          <a:stretch>
            <a:fillRect/>
          </a:stretch>
        </p:blipFill>
        <p:spPr>
          <a:xfrm>
            <a:off x="9296400" y="4924743"/>
            <a:ext cx="2895600" cy="1930400"/>
          </a:xfrm>
          <a:prstGeom prst="rect">
            <a:avLst/>
          </a:prstGeom>
        </p:spPr>
      </p:pic>
      <p:pic>
        <p:nvPicPr>
          <p:cNvPr id="6" name="Picture 5" descr="Woman holding baby in her arms">
            <a:extLst>
              <a:ext uri="{FF2B5EF4-FFF2-40B4-BE49-F238E27FC236}">
                <a16:creationId xmlns:a16="http://schemas.microsoft.com/office/drawing/2014/main" id="{5B3E2BD6-328E-B604-FD35-462ACD71316A}"/>
              </a:ext>
            </a:extLst>
          </p:cNvPr>
          <p:cNvPicPr>
            <a:picLocks noChangeAspect="1"/>
          </p:cNvPicPr>
          <p:nvPr/>
        </p:nvPicPr>
        <p:blipFill>
          <a:blip r:embed="rId3"/>
          <a:stretch>
            <a:fillRect/>
          </a:stretch>
        </p:blipFill>
        <p:spPr>
          <a:xfrm>
            <a:off x="0" y="4924743"/>
            <a:ext cx="2899886" cy="1933257"/>
          </a:xfrm>
          <a:prstGeom prst="rect">
            <a:avLst/>
          </a:prstGeom>
        </p:spPr>
      </p:pic>
    </p:spTree>
    <p:extLst>
      <p:ext uri="{BB962C8B-B14F-4D97-AF65-F5344CB8AC3E}">
        <p14:creationId xmlns:p14="http://schemas.microsoft.com/office/powerpoint/2010/main" val="726169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527A33-A6D4-06A1-F4B2-60163396F173}"/>
              </a:ext>
            </a:extLst>
          </p:cNvPr>
          <p:cNvSpPr txBox="1"/>
          <p:nvPr/>
        </p:nvSpPr>
        <p:spPr>
          <a:xfrm>
            <a:off x="396240" y="325120"/>
            <a:ext cx="9011920" cy="701730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Evaluation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Strengths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According </a:t>
            </a:r>
            <a:r>
              <a:rPr lang="en-GB" sz="1600" dirty="0">
                <a:latin typeface="Arial" panose="020B0604020202020204" pitchFamily="34" charset="0"/>
                <a:cs typeface="Arial" panose="020B0604020202020204" pitchFamily="34" charset="0"/>
              </a:rPr>
              <a:t>Gillibrand, Lam and O’Donnell (2016) </a:t>
            </a:r>
            <a:r>
              <a:rPr lang="en-US" sz="1600" dirty="0">
                <a:latin typeface="Arial" panose="020B0604020202020204" pitchFamily="34" charset="0"/>
                <a:cs typeface="Arial" panose="020B0604020202020204" pitchFamily="34" charset="0"/>
              </a:rPr>
              <a:t>to the strengths of Eriksons theory is lies in the fact that he considers a person’s whole lifespan and in each person’s development.</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 addition, Erikson theory evolves complexity in people’s identity as people age, they reflect on new experiences.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Also, strength is that theory explains the major impact that social relationships has on individuals and how they participate in one’s development.</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Weaknesses or Limitations </a:t>
            </a:r>
          </a:p>
          <a:p>
            <a:endParaRPr lang="en-US"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It also shows some limitations and criticisms and cultural social and contextual considerations. A criticism for this specific theory would also be that it is not very specific to what experiences are needed to resolve conflicts.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Some of the weaknesses of Erikson theory is according to </a:t>
            </a:r>
            <a:r>
              <a:rPr lang="en-GB" sz="1600" dirty="0">
                <a:latin typeface="Arial" panose="020B0604020202020204" pitchFamily="34" charset="0"/>
                <a:cs typeface="Arial" panose="020B0604020202020204" pitchFamily="34" charset="0"/>
              </a:rPr>
              <a:t>Gillibrand, Lam and O’Donnell  (2016) that Erikson’s theory is too fixed on identity formation through stage development.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This means he is fixed on certain personality characteristics people are at different ages not taking into consideration differences in development due to many other factors this were again the debate of nature and nurture comes in the environment, individuals' genes can all have an effect hence not people are the same.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Another weakness of this theory is the relevance of it for today because it's an old theory.</a:t>
            </a:r>
          </a:p>
          <a:p>
            <a:pPr marL="285750" indent="-285750">
              <a:buFont typeface="Arial" panose="020B0604020202020204" pitchFamily="34" charset="0"/>
              <a:buChar char="•"/>
            </a:pPr>
            <a:endParaRPr lang="en-GB" dirty="0"/>
          </a:p>
          <a:p>
            <a:endParaRPr lang="en-GB" sz="1600" dirty="0">
              <a:latin typeface="Arial" panose="020B0604020202020204" pitchFamily="34" charset="0"/>
              <a:cs typeface="Arial" panose="020B0604020202020204" pitchFamily="34" charset="0"/>
            </a:endParaRPr>
          </a:p>
        </p:txBody>
      </p:sp>
      <p:pic>
        <p:nvPicPr>
          <p:cNvPr id="4" name="Picture 3" descr="Torn rope">
            <a:extLst>
              <a:ext uri="{FF2B5EF4-FFF2-40B4-BE49-F238E27FC236}">
                <a16:creationId xmlns:a16="http://schemas.microsoft.com/office/drawing/2014/main" id="{AA1AD175-7DD2-D214-105C-D58ACA89498C}"/>
              </a:ext>
            </a:extLst>
          </p:cNvPr>
          <p:cNvPicPr>
            <a:picLocks noChangeAspect="1"/>
          </p:cNvPicPr>
          <p:nvPr/>
        </p:nvPicPr>
        <p:blipFill>
          <a:blip r:embed="rId2"/>
          <a:stretch>
            <a:fillRect/>
          </a:stretch>
        </p:blipFill>
        <p:spPr>
          <a:xfrm>
            <a:off x="9568543" y="3690342"/>
            <a:ext cx="2398847" cy="1541567"/>
          </a:xfrm>
          <a:prstGeom prst="rect">
            <a:avLst/>
          </a:prstGeom>
        </p:spPr>
      </p:pic>
      <p:pic>
        <p:nvPicPr>
          <p:cNvPr id="6" name="Picture 5" descr="Rope in a knot">
            <a:extLst>
              <a:ext uri="{FF2B5EF4-FFF2-40B4-BE49-F238E27FC236}">
                <a16:creationId xmlns:a16="http://schemas.microsoft.com/office/drawing/2014/main" id="{EB9771D9-83C1-E5CF-71DD-7676B6F2588B}"/>
              </a:ext>
            </a:extLst>
          </p:cNvPr>
          <p:cNvPicPr>
            <a:picLocks noChangeAspect="1"/>
          </p:cNvPicPr>
          <p:nvPr/>
        </p:nvPicPr>
        <p:blipFill>
          <a:blip r:embed="rId3"/>
          <a:stretch>
            <a:fillRect/>
          </a:stretch>
        </p:blipFill>
        <p:spPr>
          <a:xfrm>
            <a:off x="9570720" y="1113651"/>
            <a:ext cx="2398848" cy="1599232"/>
          </a:xfrm>
          <a:prstGeom prst="rect">
            <a:avLst/>
          </a:prstGeom>
        </p:spPr>
      </p:pic>
    </p:spTree>
    <p:extLst>
      <p:ext uri="{BB962C8B-B14F-4D97-AF65-F5344CB8AC3E}">
        <p14:creationId xmlns:p14="http://schemas.microsoft.com/office/powerpoint/2010/main" val="378919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BEEE41B-58E2-3E68-B99E-7C1A865795DD}"/>
              </a:ext>
            </a:extLst>
          </p:cNvPr>
          <p:cNvGraphicFramePr>
            <a:graphicFrameLocks noGrp="1"/>
          </p:cNvGraphicFramePr>
          <p:nvPr>
            <p:extLst>
              <p:ext uri="{D42A27DB-BD31-4B8C-83A1-F6EECF244321}">
                <p14:modId xmlns:p14="http://schemas.microsoft.com/office/powerpoint/2010/main" val="2676636320"/>
              </p:ext>
            </p:extLst>
          </p:nvPr>
        </p:nvGraphicFramePr>
        <p:xfrm>
          <a:off x="1071880" y="1717041"/>
          <a:ext cx="9601200" cy="4020249"/>
        </p:xfrm>
        <a:graphic>
          <a:graphicData uri="http://schemas.openxmlformats.org/drawingml/2006/table">
            <a:tbl>
              <a:tblPr>
                <a:tableStyleId>{BC89EF96-8CEA-46FF-86C4-4CE0E7609802}</a:tableStyleId>
              </a:tblPr>
              <a:tblGrid>
                <a:gridCol w="9601200">
                  <a:extLst>
                    <a:ext uri="{9D8B030D-6E8A-4147-A177-3AD203B41FA5}">
                      <a16:colId xmlns:a16="http://schemas.microsoft.com/office/drawing/2014/main" val="761566964"/>
                    </a:ext>
                  </a:extLst>
                </a:gridCol>
              </a:tblGrid>
              <a:tr h="3525519">
                <a:tc>
                  <a:txBody>
                    <a:bodyPr/>
                    <a:lstStyle/>
                    <a:p>
                      <a:pPr marL="285750" indent="-285750" algn="l">
                        <a:lnSpc>
                          <a:spcPct val="115000"/>
                        </a:lnSpc>
                        <a:spcAft>
                          <a:spcPts val="800"/>
                        </a:spcAf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Erikson’s theory is important because it helps enable to understand how different conflicts and challenges affect people throughout their life and how it is important to overcome these issues, in addition.</a:t>
                      </a:r>
                    </a:p>
                    <a:p>
                      <a:pPr marL="285750" indent="-285750" algn="l">
                        <a:lnSpc>
                          <a:spcPct val="115000"/>
                        </a:lnSpc>
                        <a:spcAft>
                          <a:spcPts val="800"/>
                        </a:spcAf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Overall Erikson's theory shows the importance of the lifespan perspective.</a:t>
                      </a:r>
                    </a:p>
                    <a:p>
                      <a:pPr marL="285750" indent="-285750" algn="l">
                        <a:lnSpc>
                          <a:spcPct val="115000"/>
                        </a:lnSpc>
                        <a:spcAft>
                          <a:spcPts val="800"/>
                        </a:spcAf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As well as basic virtues, ego identity, psychosocial crises.</a:t>
                      </a:r>
                    </a:p>
                    <a:p>
                      <a:pPr marL="285750" indent="-285750" algn="l">
                        <a:lnSpc>
                          <a:spcPct val="115000"/>
                        </a:lnSpc>
                        <a:spcAft>
                          <a:spcPts val="800"/>
                        </a:spcAf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Erikson’s theory help to make you understand and reflects on certain events and makes you suggest ways you may want to improve coping strategies.</a:t>
                      </a: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US" sz="1600" b="0" kern="1200" dirty="0">
                          <a:solidFill>
                            <a:schemeClr val="tx1"/>
                          </a:solidFill>
                          <a:effectLst/>
                          <a:latin typeface="Arial" panose="020B0604020202020204" pitchFamily="34" charset="0"/>
                          <a:ea typeface="+mn-ea"/>
                          <a:cs typeface="Arial" panose="020B0604020202020204" pitchFamily="34" charset="0"/>
                        </a:rPr>
                        <a:t>Eriksons theory explains how self-esteem is important to develop confidence so that children can try.</a:t>
                      </a: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US" sz="1600" b="0" kern="1200" dirty="0">
                          <a:solidFill>
                            <a:schemeClr val="tx1"/>
                          </a:solidFill>
                          <a:effectLst/>
                          <a:latin typeface="Arial" panose="020B0604020202020204" pitchFamily="34" charset="0"/>
                          <a:ea typeface="+mn-ea"/>
                          <a:cs typeface="Arial" panose="020B0604020202020204" pitchFamily="34" charset="0"/>
                        </a:rPr>
                        <a:t>Language is linked to thinking and cognition, communicating their needs by explaining the purpose of achieving what they want.</a:t>
                      </a:r>
                      <a:endParaRPr lang="en-GB" sz="1600" b="0" kern="1200" dirty="0">
                        <a:solidFill>
                          <a:schemeClr val="tx1"/>
                        </a:solidFill>
                        <a:effectLst/>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endParaRPr lang="en-GB" sz="1600" b="0" kern="1200" dirty="0">
                        <a:solidFill>
                          <a:schemeClr val="tx1"/>
                        </a:solidFill>
                        <a:effectLst/>
                        <a:latin typeface="Arial" panose="020B0604020202020204" pitchFamily="34" charset="0"/>
                        <a:ea typeface="+mn-ea"/>
                        <a:cs typeface="Arial" panose="020B0604020202020204" pitchFamily="34" charset="0"/>
                      </a:endParaRPr>
                    </a:p>
                    <a:p>
                      <a:pPr marL="0" indent="0" algn="l">
                        <a:lnSpc>
                          <a:spcPct val="115000"/>
                        </a:lnSpc>
                        <a:spcAft>
                          <a:spcPts val="800"/>
                        </a:spcAft>
                        <a:buFont typeface="Arial" panose="020B0604020202020204" pitchFamily="34" charset="0"/>
                        <a:buNone/>
                      </a:pPr>
                      <a:endParaRPr lang="en-GB" sz="1400" b="0" dirty="0">
                        <a:effectLst/>
                        <a:latin typeface="Arial" panose="020B0604020202020204" pitchFamily="34" charset="0"/>
                        <a:cs typeface="Arial" panose="020B0604020202020204" pitchFamily="34" charset="0"/>
                      </a:endParaRPr>
                    </a:p>
                  </a:txBody>
                  <a:tcPr marL="114300" marR="114300" marT="0" marB="0"/>
                </a:tc>
                <a:extLst>
                  <a:ext uri="{0D108BD9-81ED-4DB2-BD59-A6C34878D82A}">
                    <a16:rowId xmlns:a16="http://schemas.microsoft.com/office/drawing/2014/main" val="1898439978"/>
                  </a:ext>
                </a:extLst>
              </a:tr>
            </a:tbl>
          </a:graphicData>
        </a:graphic>
      </p:graphicFrame>
      <p:sp>
        <p:nvSpPr>
          <p:cNvPr id="3" name="TextBox 2">
            <a:extLst>
              <a:ext uri="{FF2B5EF4-FFF2-40B4-BE49-F238E27FC236}">
                <a16:creationId xmlns:a16="http://schemas.microsoft.com/office/drawing/2014/main" id="{7FC633FD-B2F1-BED3-E1BF-B954493F0EAF}"/>
              </a:ext>
            </a:extLst>
          </p:cNvPr>
          <p:cNvSpPr txBox="1"/>
          <p:nvPr/>
        </p:nvSpPr>
        <p:spPr>
          <a:xfrm>
            <a:off x="1259840" y="762000"/>
            <a:ext cx="3942080"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880066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39972-0BD7-4851-2B4A-EDF8C806001B}"/>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2A16C60A-2369-35A0-339B-0A7B05521046}"/>
              </a:ext>
            </a:extLst>
          </p:cNvPr>
          <p:cNvSpPr txBox="1"/>
          <p:nvPr/>
        </p:nvSpPr>
        <p:spPr>
          <a:xfrm>
            <a:off x="619760" y="1684963"/>
            <a:ext cx="10200640" cy="4529958"/>
          </a:xfrm>
          <a:prstGeom prst="rect">
            <a:avLst/>
          </a:prstGeom>
          <a:noFill/>
        </p:spPr>
        <p:txBody>
          <a:bodyPr wrap="square">
            <a:spAutoFit/>
          </a:bodyPr>
          <a:lstStyle/>
          <a:p>
            <a:pPr>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Boyd, D</a:t>
            </a:r>
            <a:r>
              <a:rPr lang="en-GB" sz="1400" kern="100" dirty="0">
                <a:latin typeface="Arial" panose="020B0604020202020204" pitchFamily="34" charset="0"/>
                <a:ea typeface="Aptos" panose="020B0004020202020204" pitchFamily="34" charset="0"/>
                <a:cs typeface="Arial" panose="020B0604020202020204" pitchFamily="34" charset="0"/>
              </a:rPr>
              <a:t>. and </a:t>
            </a:r>
            <a:r>
              <a:rPr lang="en-GB" sz="1400" kern="100" dirty="0">
                <a:effectLst/>
                <a:latin typeface="Arial" panose="020B0604020202020204" pitchFamily="34" charset="0"/>
                <a:ea typeface="Aptos" panose="020B0004020202020204" pitchFamily="34" charset="0"/>
                <a:cs typeface="Arial" panose="020B0604020202020204" pitchFamily="34" charset="0"/>
              </a:rPr>
              <a:t>Bee, H. (2019</a:t>
            </a:r>
            <a:r>
              <a:rPr lang="en-GB" sz="1400" kern="100" dirty="0">
                <a:latin typeface="Arial" panose="020B0604020202020204" pitchFamily="34" charset="0"/>
                <a:ea typeface="Aptos" panose="020B0004020202020204" pitchFamily="34" charset="0"/>
                <a:cs typeface="Arial" panose="020B0604020202020204" pitchFamily="34" charset="0"/>
              </a:rPr>
              <a:t>)</a:t>
            </a:r>
            <a:r>
              <a:rPr lang="en-GB" sz="1400" kern="100" dirty="0">
                <a:effectLst/>
                <a:latin typeface="Arial" panose="020B0604020202020204" pitchFamily="34" charset="0"/>
                <a:ea typeface="Aptos" panose="020B0004020202020204" pitchFamily="34" charset="0"/>
                <a:cs typeface="Arial" panose="020B0604020202020204" pitchFamily="34" charset="0"/>
              </a:rPr>
              <a:t> </a:t>
            </a:r>
            <a:r>
              <a:rPr lang="en-GB" sz="1400" i="1" kern="100" dirty="0">
                <a:effectLst/>
                <a:latin typeface="Arial" panose="020B0604020202020204" pitchFamily="34" charset="0"/>
                <a:ea typeface="Aptos" panose="020B0004020202020204" pitchFamily="34" charset="0"/>
                <a:cs typeface="Arial" panose="020B0604020202020204" pitchFamily="34" charset="0"/>
              </a:rPr>
              <a:t>Lifespan Development</a:t>
            </a:r>
            <a:r>
              <a:rPr lang="en-GB" sz="1400" kern="100" dirty="0">
                <a:effectLst/>
                <a:latin typeface="Arial" panose="020B0604020202020204" pitchFamily="34" charset="0"/>
                <a:ea typeface="Aptos" panose="020B0004020202020204" pitchFamily="34" charset="0"/>
                <a:cs typeface="Arial" panose="020B0604020202020204" pitchFamily="34" charset="0"/>
              </a:rPr>
              <a:t>, Global Edition, Pearson Education, Limited, Harlow. Available from: ProQuest </a:t>
            </a:r>
            <a:r>
              <a:rPr lang="en-GB" sz="1400" kern="100" dirty="0" err="1">
                <a:effectLst/>
                <a:latin typeface="Arial" panose="020B0604020202020204" pitchFamily="34" charset="0"/>
                <a:ea typeface="Aptos" panose="020B0004020202020204" pitchFamily="34" charset="0"/>
                <a:cs typeface="Arial" panose="020B0604020202020204" pitchFamily="34" charset="0"/>
              </a:rPr>
              <a:t>Ebook</a:t>
            </a:r>
            <a:r>
              <a:rPr lang="en-GB" sz="1400" kern="100" dirty="0">
                <a:effectLst/>
                <a:latin typeface="Arial" panose="020B0604020202020204" pitchFamily="34" charset="0"/>
                <a:ea typeface="Aptos" panose="020B0004020202020204" pitchFamily="34" charset="0"/>
                <a:cs typeface="Arial" panose="020B0604020202020204" pitchFamily="34" charset="0"/>
              </a:rPr>
              <a:t> Central. </a:t>
            </a:r>
            <a:r>
              <a:rPr lang="en-GB" sz="1400" kern="100">
                <a:latin typeface="Arial" panose="020B0604020202020204" pitchFamily="34" charset="0"/>
                <a:ea typeface="Aptos" panose="020B0004020202020204" pitchFamily="34" charset="0"/>
                <a:cs typeface="Arial" panose="020B0604020202020204" pitchFamily="34" charset="0"/>
              </a:rPr>
              <a:t>(Accessed</a:t>
            </a:r>
            <a:r>
              <a:rPr lang="en-GB" sz="1400" kern="100">
                <a:effectLst/>
                <a:latin typeface="Arial" panose="020B0604020202020204" pitchFamily="34" charset="0"/>
                <a:ea typeface="Aptos" panose="020B0004020202020204" pitchFamily="34" charset="0"/>
                <a:cs typeface="Arial" panose="020B0604020202020204" pitchFamily="34" charset="0"/>
              </a:rPr>
              <a:t> </a:t>
            </a:r>
            <a:r>
              <a:rPr lang="en-GB" sz="1400" kern="100" dirty="0">
                <a:effectLst/>
                <a:latin typeface="Arial" panose="020B0604020202020204" pitchFamily="34" charset="0"/>
                <a:ea typeface="Aptos" panose="020B0004020202020204" pitchFamily="34" charset="0"/>
                <a:cs typeface="Arial" panose="020B0604020202020204" pitchFamily="34" charset="0"/>
              </a:rPr>
              <a:t>31 </a:t>
            </a:r>
            <a:r>
              <a:rPr lang="en-GB" sz="1400" kern="100">
                <a:effectLst/>
                <a:latin typeface="Arial" panose="020B0604020202020204" pitchFamily="34" charset="0"/>
                <a:ea typeface="Aptos" panose="020B0004020202020204" pitchFamily="34" charset="0"/>
                <a:cs typeface="Arial" panose="020B0604020202020204" pitchFamily="34" charset="0"/>
              </a:rPr>
              <a:t>May 2026).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Cherry, K. (2024). </a:t>
            </a:r>
            <a:r>
              <a:rPr lang="en-GB" sz="1400" i="1" kern="100" dirty="0">
                <a:effectLst/>
                <a:latin typeface="Arial" panose="020B0604020202020204" pitchFamily="34" charset="0"/>
                <a:ea typeface="Aptos" panose="020B0004020202020204" pitchFamily="34" charset="0"/>
                <a:cs typeface="Arial" panose="020B0604020202020204" pitchFamily="34" charset="0"/>
              </a:rPr>
              <a:t>Erikson’s Stages of Development</a:t>
            </a:r>
            <a:r>
              <a:rPr lang="en-GB" sz="1400" kern="100" dirty="0">
                <a:effectLst/>
                <a:latin typeface="Arial" panose="020B0604020202020204" pitchFamily="34" charset="0"/>
                <a:ea typeface="Aptos" panose="020B0004020202020204" pitchFamily="34" charset="0"/>
                <a:cs typeface="Arial" panose="020B0604020202020204" pitchFamily="34" charset="0"/>
              </a:rPr>
              <a:t>. [online] Very Well Mind. Available at: </a:t>
            </a:r>
            <a:r>
              <a:rPr lang="en-GB" sz="1400" u="sng"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https://www.verywellmind.com/erik-eriksons-stages-of-psychosocial-development-2795740. (Accessed</a:t>
            </a:r>
            <a:r>
              <a:rPr lang="en-GB" sz="1400" u="sng" kern="100" dirty="0">
                <a:effectLst/>
                <a:latin typeface="Arial" panose="020B0604020202020204" pitchFamily="34" charset="0"/>
                <a:ea typeface="Aptos" panose="020B0004020202020204" pitchFamily="34" charset="0"/>
                <a:cs typeface="Arial" panose="020B0604020202020204" pitchFamily="34" charset="0"/>
              </a:rPr>
              <a:t>:</a:t>
            </a:r>
            <a:r>
              <a:rPr lang="en-GB" sz="1400" kern="100" dirty="0">
                <a:effectLst/>
                <a:latin typeface="Arial" panose="020B0604020202020204" pitchFamily="34" charset="0"/>
                <a:ea typeface="Aptos" panose="020B0004020202020204" pitchFamily="34" charset="0"/>
                <a:cs typeface="Arial" panose="020B0604020202020204" pitchFamily="34" charset="0"/>
              </a:rPr>
              <a:t> 31 May 2026).</a:t>
            </a:r>
          </a:p>
          <a:p>
            <a:pPr>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Gillibrand, R., Lam, V. and O’Donnell, V.L. (2016) </a:t>
            </a:r>
            <a:r>
              <a:rPr lang="en-GB" sz="14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400" kern="100" dirty="0">
                <a:effectLst/>
                <a:latin typeface="Arial" panose="020B0604020202020204" pitchFamily="34" charset="0"/>
                <a:ea typeface="Aptos" panose="020B0004020202020204" pitchFamily="34" charset="0"/>
                <a:cs typeface="Arial" panose="020B0604020202020204" pitchFamily="34" charset="0"/>
              </a:rPr>
              <a:t>. 2nd ed. Harlow: Pearson Education Limited (Accessed: 31 May 2026</a:t>
            </a:r>
            <a:r>
              <a:rPr lang="en-GB" sz="1400" kern="100" dirty="0">
                <a:latin typeface="Arial" panose="020B0604020202020204" pitchFamily="34" charset="0"/>
                <a:ea typeface="Aptos" panose="020B0004020202020204" pitchFamily="34" charset="0"/>
                <a:cs typeface="Arial" panose="020B0604020202020204" pitchFamily="34" charset="0"/>
              </a:rPr>
              <a:t>)</a:t>
            </a:r>
            <a:r>
              <a:rPr lang="en-GB" sz="14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50000"/>
              </a:lnSpc>
              <a:spcAft>
                <a:spcPts val="800"/>
              </a:spcAft>
              <a:buNone/>
            </a:pPr>
            <a:r>
              <a:rPr lang="en-GB" sz="1400" dirty="0">
                <a:latin typeface="Arial" panose="020B0604020202020204" pitchFamily="34" charset="0"/>
                <a:cs typeface="Arial" panose="020B0604020202020204" pitchFamily="34" charset="0"/>
              </a:rPr>
              <a:t>McLeod, S. (2018) Erik Erikson's stages of psychosocial development. </a:t>
            </a:r>
            <a:r>
              <a:rPr lang="en-GB" sz="1400" i="1" dirty="0">
                <a:latin typeface="Arial" panose="020B0604020202020204" pitchFamily="34" charset="0"/>
                <a:cs typeface="Arial" panose="020B0604020202020204" pitchFamily="34" charset="0"/>
              </a:rPr>
              <a:t>Simply Psychology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a:t>
            </a:r>
            <a:r>
              <a:rPr lang="en-GB" sz="1400" dirty="0">
                <a:latin typeface="Arial" panose="020B0604020202020204" pitchFamily="34" charset="0"/>
                <a:cs typeface="Arial" panose="020B0604020202020204" pitchFamily="34" charset="0"/>
              </a:rPr>
              <a:t>(2), pp.1-3. (Accessed: 06 June 2026).</a:t>
            </a:r>
          </a:p>
          <a:p>
            <a:pPr>
              <a:lnSpc>
                <a:spcPct val="150000"/>
              </a:lnSpc>
              <a:spcAft>
                <a:spcPts val="800"/>
              </a:spcAft>
              <a:buNone/>
            </a:pPr>
            <a:r>
              <a:rPr lang="en-GB" sz="1400" dirty="0">
                <a:latin typeface="Arial" panose="020B0604020202020204" pitchFamily="34" charset="0"/>
                <a:cs typeface="Arial" panose="020B0604020202020204" pitchFamily="34" charset="0"/>
              </a:rPr>
              <a:t>Orenstein, G.A. and Kaur, J. (2026) Erikson's stages of psychosocial development. In </a:t>
            </a:r>
            <a:r>
              <a:rPr lang="en-GB" sz="1400" i="1" dirty="0" err="1">
                <a:latin typeface="Arial" panose="020B0604020202020204" pitchFamily="34" charset="0"/>
                <a:cs typeface="Arial" panose="020B0604020202020204" pitchFamily="34" charset="0"/>
              </a:rPr>
              <a:t>StatPearls</a:t>
            </a:r>
            <a:r>
              <a:rPr lang="en-GB" sz="1400" i="1" dirty="0">
                <a:latin typeface="Arial" panose="020B0604020202020204" pitchFamily="34" charset="0"/>
                <a:cs typeface="Arial" panose="020B0604020202020204" pitchFamily="34" charset="0"/>
              </a:rPr>
              <a:t> [Internet]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StatPearls</a:t>
            </a:r>
            <a:r>
              <a:rPr lang="en-GB" sz="1400" dirty="0">
                <a:latin typeface="Arial" panose="020B0604020202020204" pitchFamily="34" charset="0"/>
                <a:cs typeface="Arial" panose="020B0604020202020204" pitchFamily="34" charset="0"/>
              </a:rPr>
              <a:t> Publishing.(Accessed: 06 June 2026).</a:t>
            </a:r>
          </a:p>
          <a:p>
            <a:pPr>
              <a:lnSpc>
                <a:spcPct val="150000"/>
              </a:lnSpc>
              <a:spcAft>
                <a:spcPts val="800"/>
              </a:spcAft>
              <a:buNone/>
            </a:pPr>
            <a:r>
              <a:rPr lang="en-GB" sz="1400" dirty="0">
                <a:latin typeface="Arial" panose="020B0604020202020204" pitchFamily="34" charset="0"/>
                <a:cs typeface="Arial" panose="020B0604020202020204" pitchFamily="34" charset="0"/>
              </a:rPr>
              <a:t>NHS (2021). </a:t>
            </a:r>
            <a:r>
              <a:rPr lang="en-GB" sz="1400" i="1" dirty="0">
                <a:latin typeface="Arial" panose="020B0604020202020204" pitchFamily="34" charset="0"/>
                <a:cs typeface="Arial" panose="020B0604020202020204" pitchFamily="34" charset="0"/>
              </a:rPr>
              <a:t>Where to Get Urgent Help for Mental Health</a:t>
            </a:r>
            <a:r>
              <a:rPr lang="en-GB" sz="1400" dirty="0">
                <a:latin typeface="Arial" panose="020B0604020202020204" pitchFamily="34" charset="0"/>
                <a:cs typeface="Arial" panose="020B0604020202020204" pitchFamily="34" charset="0"/>
              </a:rPr>
              <a:t>. [online] NHS. Available at: https://www.nhs.uk/nhs-services/mental-health-services/where-to-get-urgent-help-for-mental-health/.(Accessed 09 June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500100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4431</TotalTime>
  <Words>1820</Words>
  <Application>Microsoft Office PowerPoint</Application>
  <PresentationFormat>Widescreen</PresentationFormat>
  <Paragraphs>94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Abadi</vt:lpstr>
      <vt:lpstr>Arial</vt:lpstr>
      <vt:lpstr>Georgia</vt:lpstr>
      <vt:lpstr>Tw Cen MT</vt:lpstr>
      <vt:lpstr>Droplet</vt:lpstr>
      <vt:lpstr>Psychology in health&amp;social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Yasmin khatoon</dc:creator>
  <cp:lastModifiedBy>Yasmin khatoon</cp:lastModifiedBy>
  <cp:revision>5</cp:revision>
  <dcterms:created xsi:type="dcterms:W3CDTF">2026-05-15T16:16:07Z</dcterms:created>
  <dcterms:modified xsi:type="dcterms:W3CDTF">2026-06-11T16:01:57Z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