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77C0F-7831-4827-9105-003C11AADCE8}" v="1207" dt="2023-10-11T02:12:38.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10/10/2023</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410518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10/10/2023</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424439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10/10/2023</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091305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10/10/2023</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048585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10/10/2023</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592271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10/10/2023</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235252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10/10/2023</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811430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10/10/2023</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134487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10/10/2023</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44294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10/10/2023</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054182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10/10/2023</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833342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10/10/2023</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3368313170"/>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52" r:id="rId4"/>
    <p:sldLayoutId id="2147483753" r:id="rId5"/>
    <p:sldLayoutId id="2147483758" r:id="rId6"/>
    <p:sldLayoutId id="2147483754" r:id="rId7"/>
    <p:sldLayoutId id="2147483755" r:id="rId8"/>
    <p:sldLayoutId id="2147483756" r:id="rId9"/>
    <p:sldLayoutId id="2147483757" r:id="rId10"/>
    <p:sldLayoutId id="2147483759"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singteach.nie.edu.sg/2022/01/10/issue79-student-well-being-matter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D3CFFD4-E315-4053-DB7D-E4C12C442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9050" cap="flat" cmpd="sng" algn="ctr">
            <a:noFill/>
            <a:prstDash val="solid"/>
            <a:miter lim="800000"/>
          </a:ln>
          <a:effectLst/>
          <a:extLst>
            <a:ext uri="{91240B29-F687-4F45-9708-019B960494DF}">
              <a14:hiddenLine xmlns:a14="http://schemas.microsoft.com/office/drawing/2010/main" w="1905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5D7024A-ECC8-2C5B-4244-67F8B7540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424" y="1133921"/>
            <a:ext cx="4283453" cy="2724569"/>
          </a:xfrm>
        </p:spPr>
        <p:txBody>
          <a:bodyPr anchor="ctr">
            <a:normAutofit/>
          </a:bodyPr>
          <a:lstStyle/>
          <a:p>
            <a:r>
              <a:rPr lang="en-US" sz="3200" dirty="0"/>
              <a:t>The importance of resilience, health, and wellbeing as a university student </a:t>
            </a:r>
          </a:p>
        </p:txBody>
      </p:sp>
      <p:sp>
        <p:nvSpPr>
          <p:cNvPr id="3" name="Subtitle 2"/>
          <p:cNvSpPr>
            <a:spLocks noGrp="1"/>
          </p:cNvSpPr>
          <p:nvPr>
            <p:ph type="subTitle" idx="1"/>
          </p:nvPr>
        </p:nvSpPr>
        <p:spPr>
          <a:xfrm>
            <a:off x="981944" y="4094018"/>
            <a:ext cx="4246412" cy="1232910"/>
          </a:xfrm>
        </p:spPr>
        <p:txBody>
          <a:bodyPr anchor="ctr">
            <a:normAutofit/>
          </a:bodyPr>
          <a:lstStyle/>
          <a:p>
            <a:r>
              <a:rPr lang="en-US" sz="1400" dirty="0"/>
              <a:t>Jade Brown</a:t>
            </a:r>
          </a:p>
        </p:txBody>
      </p:sp>
      <p:pic>
        <p:nvPicPr>
          <p:cNvPr id="33" name="Picture 32" descr="Colored pencils inside a pencil holder which is on top of a wood table">
            <a:extLst>
              <a:ext uri="{FF2B5EF4-FFF2-40B4-BE49-F238E27FC236}">
                <a16:creationId xmlns:a16="http://schemas.microsoft.com/office/drawing/2014/main" id="{2CE9129A-16F0-16B7-9D9C-284901C5575F}"/>
              </a:ext>
            </a:extLst>
          </p:cNvPr>
          <p:cNvPicPr>
            <a:picLocks noChangeAspect="1"/>
          </p:cNvPicPr>
          <p:nvPr/>
        </p:nvPicPr>
        <p:blipFill rotWithShape="1">
          <a:blip r:embed="rId2"/>
          <a:srcRect l="41867" r="-3" b="-3"/>
          <a:stretch/>
        </p:blipFill>
        <p:spPr>
          <a:xfrm>
            <a:off x="6210300" y="10"/>
            <a:ext cx="5981700" cy="6857990"/>
          </a:xfrm>
          <a:prstGeom prst="rect">
            <a:avLst/>
          </a:prstGeom>
        </p:spPr>
      </p:pic>
      <p:sp>
        <p:nvSpPr>
          <p:cNvPr id="34" name="Freeform: Shape 33">
            <a:extLst>
              <a:ext uri="{FF2B5EF4-FFF2-40B4-BE49-F238E27FC236}">
                <a16:creationId xmlns:a16="http://schemas.microsoft.com/office/drawing/2014/main" id="{79FCD78D-6748-3B03-0C82-0A3E59C09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658498" y="471318"/>
            <a:ext cx="1103603" cy="1072170"/>
          </a:xfrm>
          <a:custGeom>
            <a:avLst/>
            <a:gdLst>
              <a:gd name="connsiteX0" fmla="*/ 101597 w 1245476"/>
              <a:gd name="connsiteY0" fmla="*/ 249392 h 1180108"/>
              <a:gd name="connsiteX1" fmla="*/ 620 w 1245476"/>
              <a:gd name="connsiteY1" fmla="*/ 440126 h 1180108"/>
              <a:gd name="connsiteX2" fmla="*/ 146476 w 1245476"/>
              <a:gd name="connsiteY2" fmla="*/ 961839 h 1180108"/>
              <a:gd name="connsiteX3" fmla="*/ 701847 w 1245476"/>
              <a:gd name="connsiteY3" fmla="*/ 1175012 h 1180108"/>
              <a:gd name="connsiteX4" fmla="*/ 1223560 w 1245476"/>
              <a:gd name="connsiteY4" fmla="*/ 771105 h 1180108"/>
              <a:gd name="connsiteX5" fmla="*/ 1060876 w 1245476"/>
              <a:gd name="connsiteY5" fmla="*/ 64268 h 1180108"/>
              <a:gd name="connsiteX6" fmla="*/ 281111 w 1245476"/>
              <a:gd name="connsiteY6" fmla="*/ 53048 h 1180108"/>
              <a:gd name="connsiteX7" fmla="*/ 101597 w 1245476"/>
              <a:gd name="connsiteY7" fmla="*/ 249392 h 1180108"/>
              <a:gd name="connsiteX0" fmla="*/ 101784 w 1245663"/>
              <a:gd name="connsiteY0" fmla="*/ 259341 h 1190057"/>
              <a:gd name="connsiteX1" fmla="*/ 807 w 1245663"/>
              <a:gd name="connsiteY1" fmla="*/ 450075 h 1190057"/>
              <a:gd name="connsiteX2" fmla="*/ 146663 w 1245663"/>
              <a:gd name="connsiteY2" fmla="*/ 971788 h 1190057"/>
              <a:gd name="connsiteX3" fmla="*/ 702034 w 1245663"/>
              <a:gd name="connsiteY3" fmla="*/ 1184961 h 1190057"/>
              <a:gd name="connsiteX4" fmla="*/ 1223747 w 1245663"/>
              <a:gd name="connsiteY4" fmla="*/ 781054 h 1190057"/>
              <a:gd name="connsiteX5" fmla="*/ 1061063 w 1245663"/>
              <a:gd name="connsiteY5" fmla="*/ 74217 h 1190057"/>
              <a:gd name="connsiteX6" fmla="*/ 379771 w 1245663"/>
              <a:gd name="connsiteY6" fmla="*/ 38378 h 1190057"/>
              <a:gd name="connsiteX7" fmla="*/ 101784 w 1245663"/>
              <a:gd name="connsiteY7" fmla="*/ 259341 h 1190057"/>
              <a:gd name="connsiteX0" fmla="*/ 110479 w 1254358"/>
              <a:gd name="connsiteY0" fmla="*/ 259341 h 1189757"/>
              <a:gd name="connsiteX1" fmla="*/ 710 w 1254358"/>
              <a:gd name="connsiteY1" fmla="*/ 509863 h 1189757"/>
              <a:gd name="connsiteX2" fmla="*/ 155358 w 1254358"/>
              <a:gd name="connsiteY2" fmla="*/ 971788 h 1189757"/>
              <a:gd name="connsiteX3" fmla="*/ 710729 w 1254358"/>
              <a:gd name="connsiteY3" fmla="*/ 1184961 h 1189757"/>
              <a:gd name="connsiteX4" fmla="*/ 1232442 w 1254358"/>
              <a:gd name="connsiteY4" fmla="*/ 781054 h 1189757"/>
              <a:gd name="connsiteX5" fmla="*/ 1069758 w 1254358"/>
              <a:gd name="connsiteY5" fmla="*/ 74217 h 1189757"/>
              <a:gd name="connsiteX6" fmla="*/ 388466 w 1254358"/>
              <a:gd name="connsiteY6" fmla="*/ 38378 h 1189757"/>
              <a:gd name="connsiteX7" fmla="*/ 110479 w 1254358"/>
              <a:gd name="connsiteY7" fmla="*/ 259341 h 1189757"/>
              <a:gd name="connsiteX0" fmla="*/ 398066 w 1263958"/>
              <a:gd name="connsiteY0" fmla="*/ 54484 h 1205863"/>
              <a:gd name="connsiteX1" fmla="*/ 10310 w 1263958"/>
              <a:gd name="connsiteY1" fmla="*/ 525969 h 1205863"/>
              <a:gd name="connsiteX2" fmla="*/ 164958 w 1263958"/>
              <a:gd name="connsiteY2" fmla="*/ 987894 h 1205863"/>
              <a:gd name="connsiteX3" fmla="*/ 720329 w 1263958"/>
              <a:gd name="connsiteY3" fmla="*/ 1201067 h 1205863"/>
              <a:gd name="connsiteX4" fmla="*/ 1242042 w 1263958"/>
              <a:gd name="connsiteY4" fmla="*/ 797160 h 1205863"/>
              <a:gd name="connsiteX5" fmla="*/ 1079358 w 1263958"/>
              <a:gd name="connsiteY5" fmla="*/ 90323 h 1205863"/>
              <a:gd name="connsiteX6" fmla="*/ 398066 w 1263958"/>
              <a:gd name="connsiteY6" fmla="*/ 54484 h 1205863"/>
              <a:gd name="connsiteX0" fmla="*/ 394848 w 1260740"/>
              <a:gd name="connsiteY0" fmla="*/ 54484 h 1201067"/>
              <a:gd name="connsiteX1" fmla="*/ 7092 w 1260740"/>
              <a:gd name="connsiteY1" fmla="*/ 525969 h 1201067"/>
              <a:gd name="connsiteX2" fmla="*/ 717111 w 1260740"/>
              <a:gd name="connsiteY2" fmla="*/ 1201067 h 1201067"/>
              <a:gd name="connsiteX3" fmla="*/ 1238824 w 1260740"/>
              <a:gd name="connsiteY3" fmla="*/ 797160 h 1201067"/>
              <a:gd name="connsiteX4" fmla="*/ 1076140 w 1260740"/>
              <a:gd name="connsiteY4" fmla="*/ 90323 h 1201067"/>
              <a:gd name="connsiteX5" fmla="*/ 394848 w 1260740"/>
              <a:gd name="connsiteY5" fmla="*/ 54484 h 1201067"/>
              <a:gd name="connsiteX0" fmla="*/ 394823 w 1260715"/>
              <a:gd name="connsiteY0" fmla="*/ 54484 h 1201067"/>
              <a:gd name="connsiteX1" fmla="*/ 7067 w 1260715"/>
              <a:gd name="connsiteY1" fmla="*/ 525969 h 1201067"/>
              <a:gd name="connsiteX2" fmla="*/ 717086 w 1260715"/>
              <a:gd name="connsiteY2" fmla="*/ 1201067 h 1201067"/>
              <a:gd name="connsiteX3" fmla="*/ 1238799 w 1260715"/>
              <a:gd name="connsiteY3" fmla="*/ 797160 h 1201067"/>
              <a:gd name="connsiteX4" fmla="*/ 1076115 w 1260715"/>
              <a:gd name="connsiteY4" fmla="*/ 90323 h 1201067"/>
              <a:gd name="connsiteX5" fmla="*/ 394823 w 1260715"/>
              <a:gd name="connsiteY5" fmla="*/ 54484 h 1201067"/>
              <a:gd name="connsiteX0" fmla="*/ 399595 w 1265487"/>
              <a:gd name="connsiteY0" fmla="*/ 61651 h 1210339"/>
              <a:gd name="connsiteX1" fmla="*/ 6974 w 1265487"/>
              <a:gd name="connsiteY1" fmla="*/ 639725 h 1210339"/>
              <a:gd name="connsiteX2" fmla="*/ 721858 w 1265487"/>
              <a:gd name="connsiteY2" fmla="*/ 1208234 h 1210339"/>
              <a:gd name="connsiteX3" fmla="*/ 1243571 w 1265487"/>
              <a:gd name="connsiteY3" fmla="*/ 804327 h 1210339"/>
              <a:gd name="connsiteX4" fmla="*/ 1080887 w 1265487"/>
              <a:gd name="connsiteY4" fmla="*/ 97490 h 1210339"/>
              <a:gd name="connsiteX5" fmla="*/ 399595 w 1265487"/>
              <a:gd name="connsiteY5" fmla="*/ 61651 h 1210339"/>
              <a:gd name="connsiteX0" fmla="*/ 454793 w 1320685"/>
              <a:gd name="connsiteY0" fmla="*/ 62728 h 1211063"/>
              <a:gd name="connsiteX1" fmla="*/ 6067 w 1320685"/>
              <a:gd name="connsiteY1" fmla="*/ 656582 h 1211063"/>
              <a:gd name="connsiteX2" fmla="*/ 777056 w 1320685"/>
              <a:gd name="connsiteY2" fmla="*/ 1209311 h 1211063"/>
              <a:gd name="connsiteX3" fmla="*/ 1298769 w 1320685"/>
              <a:gd name="connsiteY3" fmla="*/ 805404 h 1211063"/>
              <a:gd name="connsiteX4" fmla="*/ 1136085 w 1320685"/>
              <a:gd name="connsiteY4" fmla="*/ 98567 h 1211063"/>
              <a:gd name="connsiteX5" fmla="*/ 454793 w 1320685"/>
              <a:gd name="connsiteY5" fmla="*/ 62728 h 1211063"/>
              <a:gd name="connsiteX0" fmla="*/ 454774 w 1319050"/>
              <a:gd name="connsiteY0" fmla="*/ 37591 h 1185861"/>
              <a:gd name="connsiteX1" fmla="*/ 6048 w 1319050"/>
              <a:gd name="connsiteY1" fmla="*/ 631445 h 1185861"/>
              <a:gd name="connsiteX2" fmla="*/ 777037 w 1319050"/>
              <a:gd name="connsiteY2" fmla="*/ 1184174 h 1185861"/>
              <a:gd name="connsiteX3" fmla="*/ 1298750 w 1319050"/>
              <a:gd name="connsiteY3" fmla="*/ 780267 h 1185861"/>
              <a:gd name="connsiteX4" fmla="*/ 1128554 w 1319050"/>
              <a:gd name="connsiteY4" fmla="*/ 136921 h 1185861"/>
              <a:gd name="connsiteX5" fmla="*/ 454774 w 1319050"/>
              <a:gd name="connsiteY5" fmla="*/ 37591 h 1185861"/>
              <a:gd name="connsiteX0" fmla="*/ 450578 w 1314854"/>
              <a:gd name="connsiteY0" fmla="*/ 37591 h 1203826"/>
              <a:gd name="connsiteX1" fmla="*/ 1852 w 1314854"/>
              <a:gd name="connsiteY1" fmla="*/ 631445 h 1203826"/>
              <a:gd name="connsiteX2" fmla="*/ 310317 w 1314854"/>
              <a:gd name="connsiteY2" fmla="*/ 1088173 h 1203826"/>
              <a:gd name="connsiteX3" fmla="*/ 772841 w 1314854"/>
              <a:gd name="connsiteY3" fmla="*/ 1184174 h 1203826"/>
              <a:gd name="connsiteX4" fmla="*/ 1294554 w 1314854"/>
              <a:gd name="connsiteY4" fmla="*/ 780267 h 1203826"/>
              <a:gd name="connsiteX5" fmla="*/ 1124358 w 1314854"/>
              <a:gd name="connsiteY5" fmla="*/ 136921 h 1203826"/>
              <a:gd name="connsiteX6" fmla="*/ 450578 w 1314854"/>
              <a:gd name="connsiteY6" fmla="*/ 37591 h 1203826"/>
              <a:gd name="connsiteX0" fmla="*/ 448731 w 1313007"/>
              <a:gd name="connsiteY0" fmla="*/ 37591 h 1203827"/>
              <a:gd name="connsiteX1" fmla="*/ 5 w 1313007"/>
              <a:gd name="connsiteY1" fmla="*/ 631445 h 1203827"/>
              <a:gd name="connsiteX2" fmla="*/ 308470 w 1313007"/>
              <a:gd name="connsiteY2" fmla="*/ 1088173 h 1203827"/>
              <a:gd name="connsiteX3" fmla="*/ 770994 w 1313007"/>
              <a:gd name="connsiteY3" fmla="*/ 1184174 h 1203827"/>
              <a:gd name="connsiteX4" fmla="*/ 1292707 w 1313007"/>
              <a:gd name="connsiteY4" fmla="*/ 780267 h 1203827"/>
              <a:gd name="connsiteX5" fmla="*/ 1122511 w 1313007"/>
              <a:gd name="connsiteY5" fmla="*/ 136921 h 1203827"/>
              <a:gd name="connsiteX6" fmla="*/ 448731 w 1313007"/>
              <a:gd name="connsiteY6" fmla="*/ 37591 h 1203827"/>
              <a:gd name="connsiteX0" fmla="*/ 463553 w 1327829"/>
              <a:gd name="connsiteY0" fmla="*/ 32353 h 1198589"/>
              <a:gd name="connsiteX1" fmla="*/ 5 w 1327829"/>
              <a:gd name="connsiteY1" fmla="*/ 555316 h 1198589"/>
              <a:gd name="connsiteX2" fmla="*/ 323292 w 1327829"/>
              <a:gd name="connsiteY2" fmla="*/ 1082935 h 1198589"/>
              <a:gd name="connsiteX3" fmla="*/ 785816 w 1327829"/>
              <a:gd name="connsiteY3" fmla="*/ 1178936 h 1198589"/>
              <a:gd name="connsiteX4" fmla="*/ 1307529 w 1327829"/>
              <a:gd name="connsiteY4" fmla="*/ 775029 h 1198589"/>
              <a:gd name="connsiteX5" fmla="*/ 1137333 w 1327829"/>
              <a:gd name="connsiteY5" fmla="*/ 131683 h 1198589"/>
              <a:gd name="connsiteX6" fmla="*/ 463553 w 1327829"/>
              <a:gd name="connsiteY6" fmla="*/ 32353 h 1198589"/>
              <a:gd name="connsiteX0" fmla="*/ 463553 w 1327829"/>
              <a:gd name="connsiteY0" fmla="*/ 32353 h 1180418"/>
              <a:gd name="connsiteX1" fmla="*/ 5 w 1327829"/>
              <a:gd name="connsiteY1" fmla="*/ 555316 h 1180418"/>
              <a:gd name="connsiteX2" fmla="*/ 323292 w 1327829"/>
              <a:gd name="connsiteY2" fmla="*/ 1082935 h 1180418"/>
              <a:gd name="connsiteX3" fmla="*/ 904389 w 1327829"/>
              <a:gd name="connsiteY3" fmla="*/ 1156068 h 1180418"/>
              <a:gd name="connsiteX4" fmla="*/ 1307529 w 1327829"/>
              <a:gd name="connsiteY4" fmla="*/ 775029 h 1180418"/>
              <a:gd name="connsiteX5" fmla="*/ 1137333 w 1327829"/>
              <a:gd name="connsiteY5" fmla="*/ 131683 h 1180418"/>
              <a:gd name="connsiteX6" fmla="*/ 463553 w 1327829"/>
              <a:gd name="connsiteY6" fmla="*/ 32353 h 1180418"/>
              <a:gd name="connsiteX0" fmla="*/ 463553 w 1327829"/>
              <a:gd name="connsiteY0" fmla="*/ 32353 h 1180418"/>
              <a:gd name="connsiteX1" fmla="*/ 5 w 1327829"/>
              <a:gd name="connsiteY1" fmla="*/ 555316 h 1180418"/>
              <a:gd name="connsiteX2" fmla="*/ 323292 w 1327829"/>
              <a:gd name="connsiteY2" fmla="*/ 1082935 h 1180418"/>
              <a:gd name="connsiteX3" fmla="*/ 887097 w 1327829"/>
              <a:gd name="connsiteY3" fmla="*/ 1156068 h 1180418"/>
              <a:gd name="connsiteX4" fmla="*/ 1307529 w 1327829"/>
              <a:gd name="connsiteY4" fmla="*/ 775029 h 1180418"/>
              <a:gd name="connsiteX5" fmla="*/ 1137333 w 1327829"/>
              <a:gd name="connsiteY5" fmla="*/ 131683 h 1180418"/>
              <a:gd name="connsiteX6" fmla="*/ 463553 w 1327829"/>
              <a:gd name="connsiteY6" fmla="*/ 32353 h 1180418"/>
              <a:gd name="connsiteX0" fmla="*/ 437541 w 1327572"/>
              <a:gd name="connsiteY0" fmla="*/ 30143 h 1194216"/>
              <a:gd name="connsiteX1" fmla="*/ 1167 w 1327572"/>
              <a:gd name="connsiteY1" fmla="*/ 569114 h 1194216"/>
              <a:gd name="connsiteX2" fmla="*/ 324454 w 1327572"/>
              <a:gd name="connsiteY2" fmla="*/ 1096733 h 1194216"/>
              <a:gd name="connsiteX3" fmla="*/ 888259 w 1327572"/>
              <a:gd name="connsiteY3" fmla="*/ 1169866 h 1194216"/>
              <a:gd name="connsiteX4" fmla="*/ 1308691 w 1327572"/>
              <a:gd name="connsiteY4" fmla="*/ 788827 h 1194216"/>
              <a:gd name="connsiteX5" fmla="*/ 1138495 w 1327572"/>
              <a:gd name="connsiteY5" fmla="*/ 145481 h 1194216"/>
              <a:gd name="connsiteX6" fmla="*/ 437541 w 1327572"/>
              <a:gd name="connsiteY6" fmla="*/ 30143 h 1194216"/>
              <a:gd name="connsiteX0" fmla="*/ 437542 w 1327572"/>
              <a:gd name="connsiteY0" fmla="*/ 29140 h 1193213"/>
              <a:gd name="connsiteX1" fmla="*/ 1168 w 1327572"/>
              <a:gd name="connsiteY1" fmla="*/ 568111 h 1193213"/>
              <a:gd name="connsiteX2" fmla="*/ 324455 w 1327572"/>
              <a:gd name="connsiteY2" fmla="*/ 1095730 h 1193213"/>
              <a:gd name="connsiteX3" fmla="*/ 888260 w 1327572"/>
              <a:gd name="connsiteY3" fmla="*/ 1168863 h 1193213"/>
              <a:gd name="connsiteX4" fmla="*/ 1308692 w 1327572"/>
              <a:gd name="connsiteY4" fmla="*/ 787824 h 1193213"/>
              <a:gd name="connsiteX5" fmla="*/ 1138496 w 1327572"/>
              <a:gd name="connsiteY5" fmla="*/ 144478 h 1193213"/>
              <a:gd name="connsiteX6" fmla="*/ 437542 w 1327572"/>
              <a:gd name="connsiteY6" fmla="*/ 29140 h 1193213"/>
              <a:gd name="connsiteX0" fmla="*/ 436661 w 1326691"/>
              <a:gd name="connsiteY0" fmla="*/ 29140 h 1193213"/>
              <a:gd name="connsiteX1" fmla="*/ 287 w 1326691"/>
              <a:gd name="connsiteY1" fmla="*/ 568111 h 1193213"/>
              <a:gd name="connsiteX2" fmla="*/ 323574 w 1326691"/>
              <a:gd name="connsiteY2" fmla="*/ 1095730 h 1193213"/>
              <a:gd name="connsiteX3" fmla="*/ 887379 w 1326691"/>
              <a:gd name="connsiteY3" fmla="*/ 1168863 h 1193213"/>
              <a:gd name="connsiteX4" fmla="*/ 1307811 w 1326691"/>
              <a:gd name="connsiteY4" fmla="*/ 787824 h 1193213"/>
              <a:gd name="connsiteX5" fmla="*/ 1137615 w 1326691"/>
              <a:gd name="connsiteY5" fmla="*/ 144478 h 1193213"/>
              <a:gd name="connsiteX6" fmla="*/ 436661 w 1326691"/>
              <a:gd name="connsiteY6" fmla="*/ 29140 h 1193213"/>
              <a:gd name="connsiteX0" fmla="*/ 436689 w 1326719"/>
              <a:gd name="connsiteY0" fmla="*/ 29140 h 1193213"/>
              <a:gd name="connsiteX1" fmla="*/ 315 w 1326719"/>
              <a:gd name="connsiteY1" fmla="*/ 568111 h 1193213"/>
              <a:gd name="connsiteX2" fmla="*/ 323602 w 1326719"/>
              <a:gd name="connsiteY2" fmla="*/ 1095730 h 1193213"/>
              <a:gd name="connsiteX3" fmla="*/ 887407 w 1326719"/>
              <a:gd name="connsiteY3" fmla="*/ 1168863 h 1193213"/>
              <a:gd name="connsiteX4" fmla="*/ 1307839 w 1326719"/>
              <a:gd name="connsiteY4" fmla="*/ 787824 h 1193213"/>
              <a:gd name="connsiteX5" fmla="*/ 1137643 w 1326719"/>
              <a:gd name="connsiteY5" fmla="*/ 144478 h 1193213"/>
              <a:gd name="connsiteX6" fmla="*/ 436689 w 1326719"/>
              <a:gd name="connsiteY6" fmla="*/ 29140 h 119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26719" h="1193213">
                <a:moveTo>
                  <a:pt x="436689" y="29140"/>
                </a:moveTo>
                <a:cubicBezTo>
                  <a:pt x="212550" y="97458"/>
                  <a:pt x="9283" y="301161"/>
                  <a:pt x="315" y="568111"/>
                </a:cubicBezTo>
                <a:cubicBezTo>
                  <a:pt x="-8653" y="835061"/>
                  <a:pt x="175343" y="1001322"/>
                  <a:pt x="323602" y="1095730"/>
                </a:cubicBezTo>
                <a:cubicBezTo>
                  <a:pt x="452100" y="1187851"/>
                  <a:pt x="723368" y="1220181"/>
                  <a:pt x="887407" y="1168863"/>
                </a:cubicBezTo>
                <a:cubicBezTo>
                  <a:pt x="1051446" y="1117545"/>
                  <a:pt x="1249253" y="962366"/>
                  <a:pt x="1307839" y="787824"/>
                </a:cubicBezTo>
                <a:cubicBezTo>
                  <a:pt x="1366425" y="613282"/>
                  <a:pt x="1282835" y="270925"/>
                  <a:pt x="1137643" y="144478"/>
                </a:cubicBezTo>
                <a:cubicBezTo>
                  <a:pt x="992451" y="18031"/>
                  <a:pt x="660828" y="-39178"/>
                  <a:pt x="436689" y="29140"/>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25CABA2-3C54-B52D-80A6-83348602B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49594">
            <a:off x="-35063" y="5554431"/>
            <a:ext cx="1291096" cy="713903"/>
          </a:xfrm>
          <a:custGeom>
            <a:avLst/>
            <a:gdLst>
              <a:gd name="connsiteX0" fmla="*/ 502772 w 1437461"/>
              <a:gd name="connsiteY0" fmla="*/ 5771 h 791649"/>
              <a:gd name="connsiteX1" fmla="*/ 683485 w 1437461"/>
              <a:gd name="connsiteY1" fmla="*/ 39839 h 791649"/>
              <a:gd name="connsiteX2" fmla="*/ 1272612 w 1437461"/>
              <a:gd name="connsiteY2" fmla="*/ 473005 h 791649"/>
              <a:gd name="connsiteX3" fmla="*/ 1437435 w 1437461"/>
              <a:gd name="connsiteY3" fmla="*/ 787477 h 791649"/>
              <a:gd name="connsiteX4" fmla="*/ 163816 w 1437461"/>
              <a:gd name="connsiteY4" fmla="*/ 664604 h 791649"/>
              <a:gd name="connsiteX5" fmla="*/ 0 w 1437461"/>
              <a:gd name="connsiteY5" fmla="*/ 647742 h 791649"/>
              <a:gd name="connsiteX6" fmla="*/ 81238 w 1437461"/>
              <a:gd name="connsiteY6" fmla="*/ 31240 h 791649"/>
              <a:gd name="connsiteX7" fmla="*/ 207629 w 1437461"/>
              <a:gd name="connsiteY7" fmla="*/ 10124 h 791649"/>
              <a:gd name="connsiteX8" fmla="*/ 502772 w 1437461"/>
              <a:gd name="connsiteY8" fmla="*/ 5771 h 791649"/>
              <a:gd name="connsiteX0" fmla="*/ 496053 w 1430742"/>
              <a:gd name="connsiteY0" fmla="*/ 5771 h 791649"/>
              <a:gd name="connsiteX1" fmla="*/ 676766 w 1430742"/>
              <a:gd name="connsiteY1" fmla="*/ 39839 h 791649"/>
              <a:gd name="connsiteX2" fmla="*/ 1265893 w 1430742"/>
              <a:gd name="connsiteY2" fmla="*/ 473005 h 791649"/>
              <a:gd name="connsiteX3" fmla="*/ 1430716 w 1430742"/>
              <a:gd name="connsiteY3" fmla="*/ 787477 h 791649"/>
              <a:gd name="connsiteX4" fmla="*/ 157097 w 1430742"/>
              <a:gd name="connsiteY4" fmla="*/ 664604 h 791649"/>
              <a:gd name="connsiteX5" fmla="*/ 0 w 1430742"/>
              <a:gd name="connsiteY5" fmla="*/ 614177 h 791649"/>
              <a:gd name="connsiteX6" fmla="*/ 74519 w 1430742"/>
              <a:gd name="connsiteY6" fmla="*/ 31240 h 791649"/>
              <a:gd name="connsiteX7" fmla="*/ 200910 w 1430742"/>
              <a:gd name="connsiteY7" fmla="*/ 10124 h 791649"/>
              <a:gd name="connsiteX8" fmla="*/ 496053 w 1430742"/>
              <a:gd name="connsiteY8" fmla="*/ 5771 h 791649"/>
              <a:gd name="connsiteX0" fmla="*/ 496053 w 1430744"/>
              <a:gd name="connsiteY0" fmla="*/ 5771 h 791120"/>
              <a:gd name="connsiteX1" fmla="*/ 676766 w 1430744"/>
              <a:gd name="connsiteY1" fmla="*/ 39839 h 791120"/>
              <a:gd name="connsiteX2" fmla="*/ 1265893 w 1430744"/>
              <a:gd name="connsiteY2" fmla="*/ 473005 h 791120"/>
              <a:gd name="connsiteX3" fmla="*/ 1430716 w 1430744"/>
              <a:gd name="connsiteY3" fmla="*/ 787477 h 791120"/>
              <a:gd name="connsiteX4" fmla="*/ 223581 w 1430744"/>
              <a:gd name="connsiteY4" fmla="*/ 648101 h 791120"/>
              <a:gd name="connsiteX5" fmla="*/ 0 w 1430744"/>
              <a:gd name="connsiteY5" fmla="*/ 614177 h 791120"/>
              <a:gd name="connsiteX6" fmla="*/ 74519 w 1430744"/>
              <a:gd name="connsiteY6" fmla="*/ 31240 h 791120"/>
              <a:gd name="connsiteX7" fmla="*/ 200910 w 1430744"/>
              <a:gd name="connsiteY7" fmla="*/ 10124 h 791120"/>
              <a:gd name="connsiteX8" fmla="*/ 496053 w 1430744"/>
              <a:gd name="connsiteY8" fmla="*/ 5771 h 79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0744" h="791120">
                <a:moveTo>
                  <a:pt x="496053" y="5771"/>
                </a:moveTo>
                <a:cubicBezTo>
                  <a:pt x="559764" y="11914"/>
                  <a:pt x="620891" y="23081"/>
                  <a:pt x="676766" y="39839"/>
                </a:cubicBezTo>
                <a:cubicBezTo>
                  <a:pt x="900264" y="106872"/>
                  <a:pt x="1141712" y="343956"/>
                  <a:pt x="1265893" y="473005"/>
                </a:cubicBezTo>
                <a:cubicBezTo>
                  <a:pt x="1370901" y="605918"/>
                  <a:pt x="1411352" y="705935"/>
                  <a:pt x="1430716" y="787477"/>
                </a:cubicBezTo>
                <a:cubicBezTo>
                  <a:pt x="1435886" y="812353"/>
                  <a:pt x="743611" y="703689"/>
                  <a:pt x="223581" y="648101"/>
                </a:cubicBezTo>
                <a:lnTo>
                  <a:pt x="0" y="614177"/>
                </a:lnTo>
                <a:lnTo>
                  <a:pt x="74519" y="31240"/>
                </a:lnTo>
                <a:lnTo>
                  <a:pt x="200910" y="10124"/>
                </a:lnTo>
                <a:cubicBezTo>
                  <a:pt x="299103" y="-1355"/>
                  <a:pt x="400485" y="-3444"/>
                  <a:pt x="496053" y="5771"/>
                </a:cubicBezTo>
                <a:close/>
              </a:path>
            </a:pathLst>
          </a:custGeom>
          <a:solidFill>
            <a:schemeClr val="accent2">
              <a:lumMod val="40000"/>
              <a:lumOff val="60000"/>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1C8E3EAE-776E-2B5B-E7BA-43B90F068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760" y="5263501"/>
            <a:ext cx="279167" cy="263379"/>
          </a:xfrm>
          <a:custGeom>
            <a:avLst/>
            <a:gdLst>
              <a:gd name="connsiteX0" fmla="*/ 66240 w 1495757"/>
              <a:gd name="connsiteY0" fmla="*/ 1054656 h 1666165"/>
              <a:gd name="connsiteX1" fmla="*/ 228925 w 1495757"/>
              <a:gd name="connsiteY1" fmla="*/ 1307098 h 1666165"/>
              <a:gd name="connsiteX2" fmla="*/ 397220 w 1495757"/>
              <a:gd name="connsiteY2" fmla="*/ 1542710 h 1666165"/>
              <a:gd name="connsiteX3" fmla="*/ 834785 w 1495757"/>
              <a:gd name="connsiteY3" fmla="*/ 1666126 h 1666165"/>
              <a:gd name="connsiteX4" fmla="*/ 1339669 w 1495757"/>
              <a:gd name="connsiteY4" fmla="*/ 1531491 h 1666165"/>
              <a:gd name="connsiteX5" fmla="*/ 1446255 w 1495757"/>
              <a:gd name="connsiteY5" fmla="*/ 1189292 h 1666165"/>
              <a:gd name="connsiteX6" fmla="*/ 1491134 w 1495757"/>
              <a:gd name="connsiteY6" fmla="*/ 779775 h 1666165"/>
              <a:gd name="connsiteX7" fmla="*/ 1339669 w 1495757"/>
              <a:gd name="connsiteY7" fmla="*/ 420747 h 1666165"/>
              <a:gd name="connsiteX8" fmla="*/ 1148935 w 1495757"/>
              <a:gd name="connsiteY8" fmla="*/ 123427 h 1666165"/>
              <a:gd name="connsiteX9" fmla="*/ 941372 w 1495757"/>
              <a:gd name="connsiteY9" fmla="*/ 11 h 1666165"/>
              <a:gd name="connsiteX10" fmla="*/ 554294 w 1495757"/>
              <a:gd name="connsiteY10" fmla="*/ 129037 h 1666165"/>
              <a:gd name="connsiteX11" fmla="*/ 189656 w 1495757"/>
              <a:gd name="connsiteY11" fmla="*/ 375869 h 1666165"/>
              <a:gd name="connsiteX12" fmla="*/ 15752 w 1495757"/>
              <a:gd name="connsiteY12" fmla="*/ 594652 h 1666165"/>
              <a:gd name="connsiteX13" fmla="*/ 15752 w 1495757"/>
              <a:gd name="connsiteY13" fmla="*/ 880752 h 1666165"/>
              <a:gd name="connsiteX14" fmla="*/ 66240 w 1495757"/>
              <a:gd name="connsiteY14" fmla="*/ 1054656 h 1666165"/>
              <a:gd name="connsiteX0" fmla="*/ 56549 w 1486066"/>
              <a:gd name="connsiteY0" fmla="*/ 1054656 h 1666165"/>
              <a:gd name="connsiteX1" fmla="*/ 219234 w 1486066"/>
              <a:gd name="connsiteY1" fmla="*/ 1307098 h 1666165"/>
              <a:gd name="connsiteX2" fmla="*/ 387529 w 1486066"/>
              <a:gd name="connsiteY2" fmla="*/ 1542710 h 1666165"/>
              <a:gd name="connsiteX3" fmla="*/ 825094 w 1486066"/>
              <a:gd name="connsiteY3" fmla="*/ 1666126 h 1666165"/>
              <a:gd name="connsiteX4" fmla="*/ 1329978 w 1486066"/>
              <a:gd name="connsiteY4" fmla="*/ 1531491 h 1666165"/>
              <a:gd name="connsiteX5" fmla="*/ 1436564 w 1486066"/>
              <a:gd name="connsiteY5" fmla="*/ 1189292 h 1666165"/>
              <a:gd name="connsiteX6" fmla="*/ 1481443 w 1486066"/>
              <a:gd name="connsiteY6" fmla="*/ 779775 h 1666165"/>
              <a:gd name="connsiteX7" fmla="*/ 1329978 w 1486066"/>
              <a:gd name="connsiteY7" fmla="*/ 420747 h 1666165"/>
              <a:gd name="connsiteX8" fmla="*/ 1139244 w 1486066"/>
              <a:gd name="connsiteY8" fmla="*/ 123427 h 1666165"/>
              <a:gd name="connsiteX9" fmla="*/ 931681 w 1486066"/>
              <a:gd name="connsiteY9" fmla="*/ 11 h 1666165"/>
              <a:gd name="connsiteX10" fmla="*/ 544603 w 1486066"/>
              <a:gd name="connsiteY10" fmla="*/ 129037 h 1666165"/>
              <a:gd name="connsiteX11" fmla="*/ 179965 w 1486066"/>
              <a:gd name="connsiteY11" fmla="*/ 375869 h 1666165"/>
              <a:gd name="connsiteX12" fmla="*/ 6061 w 1486066"/>
              <a:gd name="connsiteY12" fmla="*/ 594652 h 1666165"/>
              <a:gd name="connsiteX13" fmla="*/ 56549 w 1486066"/>
              <a:gd name="connsiteY13" fmla="*/ 1054656 h 1666165"/>
              <a:gd name="connsiteX0" fmla="*/ 0 w 1480005"/>
              <a:gd name="connsiteY0" fmla="*/ 594652 h 1666165"/>
              <a:gd name="connsiteX1" fmla="*/ 213173 w 1480005"/>
              <a:gd name="connsiteY1" fmla="*/ 1307098 h 1666165"/>
              <a:gd name="connsiteX2" fmla="*/ 381468 w 1480005"/>
              <a:gd name="connsiteY2" fmla="*/ 1542710 h 1666165"/>
              <a:gd name="connsiteX3" fmla="*/ 819033 w 1480005"/>
              <a:gd name="connsiteY3" fmla="*/ 1666126 h 1666165"/>
              <a:gd name="connsiteX4" fmla="*/ 1323917 w 1480005"/>
              <a:gd name="connsiteY4" fmla="*/ 1531491 h 1666165"/>
              <a:gd name="connsiteX5" fmla="*/ 1430503 w 1480005"/>
              <a:gd name="connsiteY5" fmla="*/ 1189292 h 1666165"/>
              <a:gd name="connsiteX6" fmla="*/ 1475382 w 1480005"/>
              <a:gd name="connsiteY6" fmla="*/ 779775 h 1666165"/>
              <a:gd name="connsiteX7" fmla="*/ 1323917 w 1480005"/>
              <a:gd name="connsiteY7" fmla="*/ 420747 h 1666165"/>
              <a:gd name="connsiteX8" fmla="*/ 1133183 w 1480005"/>
              <a:gd name="connsiteY8" fmla="*/ 123427 h 1666165"/>
              <a:gd name="connsiteX9" fmla="*/ 925620 w 1480005"/>
              <a:gd name="connsiteY9" fmla="*/ 11 h 1666165"/>
              <a:gd name="connsiteX10" fmla="*/ 538542 w 1480005"/>
              <a:gd name="connsiteY10" fmla="*/ 129037 h 1666165"/>
              <a:gd name="connsiteX11" fmla="*/ 173904 w 1480005"/>
              <a:gd name="connsiteY11" fmla="*/ 375869 h 1666165"/>
              <a:gd name="connsiteX12" fmla="*/ 0 w 1480005"/>
              <a:gd name="connsiteY12" fmla="*/ 594652 h 1666165"/>
              <a:gd name="connsiteX0" fmla="*/ 14219 w 1494224"/>
              <a:gd name="connsiteY0" fmla="*/ 594652 h 1666165"/>
              <a:gd name="connsiteX1" fmla="*/ 227392 w 1494224"/>
              <a:gd name="connsiteY1" fmla="*/ 1307098 h 1666165"/>
              <a:gd name="connsiteX2" fmla="*/ 395687 w 1494224"/>
              <a:gd name="connsiteY2" fmla="*/ 1542710 h 1666165"/>
              <a:gd name="connsiteX3" fmla="*/ 833252 w 1494224"/>
              <a:gd name="connsiteY3" fmla="*/ 1666126 h 1666165"/>
              <a:gd name="connsiteX4" fmla="*/ 1338136 w 1494224"/>
              <a:gd name="connsiteY4" fmla="*/ 1531491 h 1666165"/>
              <a:gd name="connsiteX5" fmla="*/ 1444722 w 1494224"/>
              <a:gd name="connsiteY5" fmla="*/ 1189292 h 1666165"/>
              <a:gd name="connsiteX6" fmla="*/ 1489601 w 1494224"/>
              <a:gd name="connsiteY6" fmla="*/ 779775 h 1666165"/>
              <a:gd name="connsiteX7" fmla="*/ 1338136 w 1494224"/>
              <a:gd name="connsiteY7" fmla="*/ 420747 h 1666165"/>
              <a:gd name="connsiteX8" fmla="*/ 1147402 w 1494224"/>
              <a:gd name="connsiteY8" fmla="*/ 123427 h 1666165"/>
              <a:gd name="connsiteX9" fmla="*/ 939839 w 1494224"/>
              <a:gd name="connsiteY9" fmla="*/ 11 h 1666165"/>
              <a:gd name="connsiteX10" fmla="*/ 552761 w 1494224"/>
              <a:gd name="connsiteY10" fmla="*/ 129037 h 1666165"/>
              <a:gd name="connsiteX11" fmla="*/ 188123 w 1494224"/>
              <a:gd name="connsiteY11" fmla="*/ 375869 h 1666165"/>
              <a:gd name="connsiteX12" fmla="*/ 14219 w 1494224"/>
              <a:gd name="connsiteY12" fmla="*/ 594652 h 1666165"/>
              <a:gd name="connsiteX0" fmla="*/ 9077 w 1489082"/>
              <a:gd name="connsiteY0" fmla="*/ 594652 h 1666165"/>
              <a:gd name="connsiteX1" fmla="*/ 222250 w 1489082"/>
              <a:gd name="connsiteY1" fmla="*/ 1307098 h 1666165"/>
              <a:gd name="connsiteX2" fmla="*/ 390545 w 1489082"/>
              <a:gd name="connsiteY2" fmla="*/ 1542710 h 1666165"/>
              <a:gd name="connsiteX3" fmla="*/ 828110 w 1489082"/>
              <a:gd name="connsiteY3" fmla="*/ 1666126 h 1666165"/>
              <a:gd name="connsiteX4" fmla="*/ 1332994 w 1489082"/>
              <a:gd name="connsiteY4" fmla="*/ 1531491 h 1666165"/>
              <a:gd name="connsiteX5" fmla="*/ 1439580 w 1489082"/>
              <a:gd name="connsiteY5" fmla="*/ 1189292 h 1666165"/>
              <a:gd name="connsiteX6" fmla="*/ 1484459 w 1489082"/>
              <a:gd name="connsiteY6" fmla="*/ 779775 h 1666165"/>
              <a:gd name="connsiteX7" fmla="*/ 1332994 w 1489082"/>
              <a:gd name="connsiteY7" fmla="*/ 420747 h 1666165"/>
              <a:gd name="connsiteX8" fmla="*/ 1142260 w 1489082"/>
              <a:gd name="connsiteY8" fmla="*/ 123427 h 1666165"/>
              <a:gd name="connsiteX9" fmla="*/ 934697 w 1489082"/>
              <a:gd name="connsiteY9" fmla="*/ 11 h 1666165"/>
              <a:gd name="connsiteX10" fmla="*/ 547619 w 1489082"/>
              <a:gd name="connsiteY10" fmla="*/ 129037 h 1666165"/>
              <a:gd name="connsiteX11" fmla="*/ 9077 w 1489082"/>
              <a:gd name="connsiteY11" fmla="*/ 594652 h 1666165"/>
              <a:gd name="connsiteX0" fmla="*/ 9077 w 1501902"/>
              <a:gd name="connsiteY0" fmla="*/ 594652 h 1666165"/>
              <a:gd name="connsiteX1" fmla="*/ 222250 w 1501902"/>
              <a:gd name="connsiteY1" fmla="*/ 1307098 h 1666165"/>
              <a:gd name="connsiteX2" fmla="*/ 390545 w 1501902"/>
              <a:gd name="connsiteY2" fmla="*/ 1542710 h 1666165"/>
              <a:gd name="connsiteX3" fmla="*/ 828110 w 1501902"/>
              <a:gd name="connsiteY3" fmla="*/ 1666126 h 1666165"/>
              <a:gd name="connsiteX4" fmla="*/ 1332994 w 1501902"/>
              <a:gd name="connsiteY4" fmla="*/ 1531491 h 1666165"/>
              <a:gd name="connsiteX5" fmla="*/ 1439580 w 1501902"/>
              <a:gd name="connsiteY5" fmla="*/ 1189292 h 1666165"/>
              <a:gd name="connsiteX6" fmla="*/ 1484459 w 1501902"/>
              <a:gd name="connsiteY6" fmla="*/ 779775 h 1666165"/>
              <a:gd name="connsiteX7" fmla="*/ 1142260 w 1501902"/>
              <a:gd name="connsiteY7" fmla="*/ 123427 h 1666165"/>
              <a:gd name="connsiteX8" fmla="*/ 934697 w 1501902"/>
              <a:gd name="connsiteY8" fmla="*/ 11 h 1666165"/>
              <a:gd name="connsiteX9" fmla="*/ 547619 w 1501902"/>
              <a:gd name="connsiteY9" fmla="*/ 129037 h 1666165"/>
              <a:gd name="connsiteX10" fmla="*/ 9077 w 1501902"/>
              <a:gd name="connsiteY10" fmla="*/ 594652 h 1666165"/>
              <a:gd name="connsiteX0" fmla="*/ 9077 w 1491891"/>
              <a:gd name="connsiteY0" fmla="*/ 594652 h 1666165"/>
              <a:gd name="connsiteX1" fmla="*/ 222250 w 1491891"/>
              <a:gd name="connsiteY1" fmla="*/ 1307098 h 1666165"/>
              <a:gd name="connsiteX2" fmla="*/ 390545 w 1491891"/>
              <a:gd name="connsiteY2" fmla="*/ 1542710 h 1666165"/>
              <a:gd name="connsiteX3" fmla="*/ 828110 w 1491891"/>
              <a:gd name="connsiteY3" fmla="*/ 1666126 h 1666165"/>
              <a:gd name="connsiteX4" fmla="*/ 1332994 w 1491891"/>
              <a:gd name="connsiteY4" fmla="*/ 1531491 h 1666165"/>
              <a:gd name="connsiteX5" fmla="*/ 1484459 w 1491891"/>
              <a:gd name="connsiteY5" fmla="*/ 779775 h 1666165"/>
              <a:gd name="connsiteX6" fmla="*/ 1142260 w 1491891"/>
              <a:gd name="connsiteY6" fmla="*/ 123427 h 1666165"/>
              <a:gd name="connsiteX7" fmla="*/ 934697 w 1491891"/>
              <a:gd name="connsiteY7" fmla="*/ 11 h 1666165"/>
              <a:gd name="connsiteX8" fmla="*/ 547619 w 1491891"/>
              <a:gd name="connsiteY8" fmla="*/ 129037 h 1666165"/>
              <a:gd name="connsiteX9" fmla="*/ 9077 w 1491891"/>
              <a:gd name="connsiteY9" fmla="*/ 594652 h 1666165"/>
              <a:gd name="connsiteX0" fmla="*/ 10852 w 1493666"/>
              <a:gd name="connsiteY0" fmla="*/ 594652 h 1666169"/>
              <a:gd name="connsiteX1" fmla="*/ 183580 w 1493666"/>
              <a:gd name="connsiteY1" fmla="*/ 1268412 h 1666169"/>
              <a:gd name="connsiteX2" fmla="*/ 392320 w 1493666"/>
              <a:gd name="connsiteY2" fmla="*/ 1542710 h 1666169"/>
              <a:gd name="connsiteX3" fmla="*/ 829885 w 1493666"/>
              <a:gd name="connsiteY3" fmla="*/ 1666126 h 1666169"/>
              <a:gd name="connsiteX4" fmla="*/ 1334769 w 1493666"/>
              <a:gd name="connsiteY4" fmla="*/ 1531491 h 1666169"/>
              <a:gd name="connsiteX5" fmla="*/ 1486234 w 1493666"/>
              <a:gd name="connsiteY5" fmla="*/ 779775 h 1666169"/>
              <a:gd name="connsiteX6" fmla="*/ 1144035 w 1493666"/>
              <a:gd name="connsiteY6" fmla="*/ 123427 h 1666169"/>
              <a:gd name="connsiteX7" fmla="*/ 936472 w 1493666"/>
              <a:gd name="connsiteY7" fmla="*/ 11 h 1666169"/>
              <a:gd name="connsiteX8" fmla="*/ 549394 w 1493666"/>
              <a:gd name="connsiteY8" fmla="*/ 129037 h 1666169"/>
              <a:gd name="connsiteX9" fmla="*/ 10852 w 1493666"/>
              <a:gd name="connsiteY9" fmla="*/ 594652 h 1666169"/>
              <a:gd name="connsiteX0" fmla="*/ 13894 w 1496708"/>
              <a:gd name="connsiteY0" fmla="*/ 594652 h 1666169"/>
              <a:gd name="connsiteX1" fmla="*/ 140902 w 1496708"/>
              <a:gd name="connsiteY1" fmla="*/ 1268412 h 1666169"/>
              <a:gd name="connsiteX2" fmla="*/ 395362 w 1496708"/>
              <a:gd name="connsiteY2" fmla="*/ 1542710 h 1666169"/>
              <a:gd name="connsiteX3" fmla="*/ 832927 w 1496708"/>
              <a:gd name="connsiteY3" fmla="*/ 1666126 h 1666169"/>
              <a:gd name="connsiteX4" fmla="*/ 1337811 w 1496708"/>
              <a:gd name="connsiteY4" fmla="*/ 1531491 h 1666169"/>
              <a:gd name="connsiteX5" fmla="*/ 1489276 w 1496708"/>
              <a:gd name="connsiteY5" fmla="*/ 779775 h 1666169"/>
              <a:gd name="connsiteX6" fmla="*/ 1147077 w 1496708"/>
              <a:gd name="connsiteY6" fmla="*/ 123427 h 1666169"/>
              <a:gd name="connsiteX7" fmla="*/ 939514 w 1496708"/>
              <a:gd name="connsiteY7" fmla="*/ 11 h 1666169"/>
              <a:gd name="connsiteX8" fmla="*/ 552436 w 1496708"/>
              <a:gd name="connsiteY8" fmla="*/ 129037 h 1666169"/>
              <a:gd name="connsiteX9" fmla="*/ 13894 w 1496708"/>
              <a:gd name="connsiteY9" fmla="*/ 594652 h 1666169"/>
              <a:gd name="connsiteX0" fmla="*/ 13894 w 1493356"/>
              <a:gd name="connsiteY0" fmla="*/ 594652 h 1666169"/>
              <a:gd name="connsiteX1" fmla="*/ 140902 w 1493356"/>
              <a:gd name="connsiteY1" fmla="*/ 1268412 h 1666169"/>
              <a:gd name="connsiteX2" fmla="*/ 395362 w 1493356"/>
              <a:gd name="connsiteY2" fmla="*/ 1542710 h 1666169"/>
              <a:gd name="connsiteX3" fmla="*/ 832927 w 1493356"/>
              <a:gd name="connsiteY3" fmla="*/ 1666126 h 1666169"/>
              <a:gd name="connsiteX4" fmla="*/ 1337811 w 1493356"/>
              <a:gd name="connsiteY4" fmla="*/ 1531491 h 1666169"/>
              <a:gd name="connsiteX5" fmla="*/ 1489276 w 1493356"/>
              <a:gd name="connsiteY5" fmla="*/ 779775 h 1666169"/>
              <a:gd name="connsiteX6" fmla="*/ 1210382 w 1493356"/>
              <a:gd name="connsiteY6" fmla="*/ 123427 h 1666169"/>
              <a:gd name="connsiteX7" fmla="*/ 939514 w 1493356"/>
              <a:gd name="connsiteY7" fmla="*/ 11 h 1666169"/>
              <a:gd name="connsiteX8" fmla="*/ 552436 w 1493356"/>
              <a:gd name="connsiteY8" fmla="*/ 129037 h 1666169"/>
              <a:gd name="connsiteX9" fmla="*/ 13894 w 1493356"/>
              <a:gd name="connsiteY9" fmla="*/ 594652 h 1666169"/>
              <a:gd name="connsiteX0" fmla="*/ 13894 w 1492733"/>
              <a:gd name="connsiteY0" fmla="*/ 594652 h 1666935"/>
              <a:gd name="connsiteX1" fmla="*/ 140902 w 1492733"/>
              <a:gd name="connsiteY1" fmla="*/ 1268412 h 1666935"/>
              <a:gd name="connsiteX2" fmla="*/ 395362 w 1492733"/>
              <a:gd name="connsiteY2" fmla="*/ 1542710 h 1666935"/>
              <a:gd name="connsiteX3" fmla="*/ 832927 w 1492733"/>
              <a:gd name="connsiteY3" fmla="*/ 1666126 h 1666935"/>
              <a:gd name="connsiteX4" fmla="*/ 1330777 w 1492733"/>
              <a:gd name="connsiteY4" fmla="*/ 1489288 h 1666935"/>
              <a:gd name="connsiteX5" fmla="*/ 1489276 w 1492733"/>
              <a:gd name="connsiteY5" fmla="*/ 779775 h 1666935"/>
              <a:gd name="connsiteX6" fmla="*/ 1210382 w 1492733"/>
              <a:gd name="connsiteY6" fmla="*/ 123427 h 1666935"/>
              <a:gd name="connsiteX7" fmla="*/ 939514 w 1492733"/>
              <a:gd name="connsiteY7" fmla="*/ 11 h 1666935"/>
              <a:gd name="connsiteX8" fmla="*/ 552436 w 1492733"/>
              <a:gd name="connsiteY8" fmla="*/ 129037 h 1666935"/>
              <a:gd name="connsiteX9" fmla="*/ 13894 w 1492733"/>
              <a:gd name="connsiteY9" fmla="*/ 594652 h 1666935"/>
              <a:gd name="connsiteX0" fmla="*/ 13894 w 1492733"/>
              <a:gd name="connsiteY0" fmla="*/ 539375 h 1611658"/>
              <a:gd name="connsiteX1" fmla="*/ 140902 w 1492733"/>
              <a:gd name="connsiteY1" fmla="*/ 1213135 h 1611658"/>
              <a:gd name="connsiteX2" fmla="*/ 395362 w 1492733"/>
              <a:gd name="connsiteY2" fmla="*/ 1487433 h 1611658"/>
              <a:gd name="connsiteX3" fmla="*/ 832927 w 1492733"/>
              <a:gd name="connsiteY3" fmla="*/ 1610849 h 1611658"/>
              <a:gd name="connsiteX4" fmla="*/ 1330777 w 1492733"/>
              <a:gd name="connsiteY4" fmla="*/ 1434011 h 1611658"/>
              <a:gd name="connsiteX5" fmla="*/ 1489276 w 1492733"/>
              <a:gd name="connsiteY5" fmla="*/ 724498 h 1611658"/>
              <a:gd name="connsiteX6" fmla="*/ 1210382 w 1492733"/>
              <a:gd name="connsiteY6" fmla="*/ 68150 h 1611658"/>
              <a:gd name="connsiteX7" fmla="*/ 552436 w 1492733"/>
              <a:gd name="connsiteY7" fmla="*/ 73760 h 1611658"/>
              <a:gd name="connsiteX8" fmla="*/ 13894 w 1492733"/>
              <a:gd name="connsiteY8" fmla="*/ 539375 h 1611658"/>
              <a:gd name="connsiteX0" fmla="*/ 22437 w 1501276"/>
              <a:gd name="connsiteY0" fmla="*/ 539375 h 1620865"/>
              <a:gd name="connsiteX1" fmla="*/ 149445 w 1501276"/>
              <a:gd name="connsiteY1" fmla="*/ 1213135 h 1620865"/>
              <a:gd name="connsiteX2" fmla="*/ 841470 w 1501276"/>
              <a:gd name="connsiteY2" fmla="*/ 1610849 h 1620865"/>
              <a:gd name="connsiteX3" fmla="*/ 1339320 w 1501276"/>
              <a:gd name="connsiteY3" fmla="*/ 1434011 h 1620865"/>
              <a:gd name="connsiteX4" fmla="*/ 1497819 w 1501276"/>
              <a:gd name="connsiteY4" fmla="*/ 724498 h 1620865"/>
              <a:gd name="connsiteX5" fmla="*/ 1218925 w 1501276"/>
              <a:gd name="connsiteY5" fmla="*/ 68150 h 1620865"/>
              <a:gd name="connsiteX6" fmla="*/ 560979 w 1501276"/>
              <a:gd name="connsiteY6" fmla="*/ 73760 h 1620865"/>
              <a:gd name="connsiteX7" fmla="*/ 22437 w 1501276"/>
              <a:gd name="connsiteY7" fmla="*/ 539375 h 1620865"/>
              <a:gd name="connsiteX0" fmla="*/ 18441 w 1498582"/>
              <a:gd name="connsiteY0" fmla="*/ 539375 h 1620866"/>
              <a:gd name="connsiteX1" fmla="*/ 145449 w 1498582"/>
              <a:gd name="connsiteY1" fmla="*/ 1213135 h 1620866"/>
              <a:gd name="connsiteX2" fmla="*/ 672288 w 1498582"/>
              <a:gd name="connsiteY2" fmla="*/ 1610850 h 1620866"/>
              <a:gd name="connsiteX3" fmla="*/ 1335324 w 1498582"/>
              <a:gd name="connsiteY3" fmla="*/ 1434011 h 1620866"/>
              <a:gd name="connsiteX4" fmla="*/ 1493823 w 1498582"/>
              <a:gd name="connsiteY4" fmla="*/ 724498 h 1620866"/>
              <a:gd name="connsiteX5" fmla="*/ 1214929 w 1498582"/>
              <a:gd name="connsiteY5" fmla="*/ 68150 h 1620866"/>
              <a:gd name="connsiteX6" fmla="*/ 556983 w 1498582"/>
              <a:gd name="connsiteY6" fmla="*/ 73760 h 1620866"/>
              <a:gd name="connsiteX7" fmla="*/ 18441 w 1498582"/>
              <a:gd name="connsiteY7" fmla="*/ 539375 h 1620866"/>
              <a:gd name="connsiteX0" fmla="*/ 18441 w 1502750"/>
              <a:gd name="connsiteY0" fmla="*/ 539375 h 1618556"/>
              <a:gd name="connsiteX1" fmla="*/ 145449 w 1502750"/>
              <a:gd name="connsiteY1" fmla="*/ 1213135 h 1618556"/>
              <a:gd name="connsiteX2" fmla="*/ 672288 w 1502750"/>
              <a:gd name="connsiteY2" fmla="*/ 1610850 h 1618556"/>
              <a:gd name="connsiteX3" fmla="*/ 1361406 w 1502750"/>
              <a:gd name="connsiteY3" fmla="*/ 1416622 h 1618556"/>
              <a:gd name="connsiteX4" fmla="*/ 1493823 w 1502750"/>
              <a:gd name="connsiteY4" fmla="*/ 724498 h 1618556"/>
              <a:gd name="connsiteX5" fmla="*/ 1214929 w 1502750"/>
              <a:gd name="connsiteY5" fmla="*/ 68150 h 1618556"/>
              <a:gd name="connsiteX6" fmla="*/ 556983 w 1502750"/>
              <a:gd name="connsiteY6" fmla="*/ 73760 h 1618556"/>
              <a:gd name="connsiteX7" fmla="*/ 18441 w 1502750"/>
              <a:gd name="connsiteY7" fmla="*/ 539375 h 1618556"/>
              <a:gd name="connsiteX0" fmla="*/ 18441 w 1502157"/>
              <a:gd name="connsiteY0" fmla="*/ 500120 h 1579301"/>
              <a:gd name="connsiteX1" fmla="*/ 145449 w 1502157"/>
              <a:gd name="connsiteY1" fmla="*/ 1173880 h 1579301"/>
              <a:gd name="connsiteX2" fmla="*/ 672288 w 1502157"/>
              <a:gd name="connsiteY2" fmla="*/ 1571595 h 1579301"/>
              <a:gd name="connsiteX3" fmla="*/ 1361406 w 1502157"/>
              <a:gd name="connsiteY3" fmla="*/ 1377367 h 1579301"/>
              <a:gd name="connsiteX4" fmla="*/ 1493823 w 1502157"/>
              <a:gd name="connsiteY4" fmla="*/ 685243 h 1579301"/>
              <a:gd name="connsiteX5" fmla="*/ 1223623 w 1502157"/>
              <a:gd name="connsiteY5" fmla="*/ 107141 h 1579301"/>
              <a:gd name="connsiteX6" fmla="*/ 556983 w 1502157"/>
              <a:gd name="connsiteY6" fmla="*/ 34505 h 1579301"/>
              <a:gd name="connsiteX7" fmla="*/ 18441 w 1502157"/>
              <a:gd name="connsiteY7" fmla="*/ 500120 h 157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2157" h="1579301">
                <a:moveTo>
                  <a:pt x="18441" y="500120"/>
                </a:moveTo>
                <a:cubicBezTo>
                  <a:pt x="-35787" y="696463"/>
                  <a:pt x="36475" y="995301"/>
                  <a:pt x="145449" y="1173880"/>
                </a:cubicBezTo>
                <a:cubicBezTo>
                  <a:pt x="254423" y="1352459"/>
                  <a:pt x="469629" y="1537681"/>
                  <a:pt x="672288" y="1571595"/>
                </a:cubicBezTo>
                <a:cubicBezTo>
                  <a:pt x="874948" y="1605510"/>
                  <a:pt x="1224484" y="1525092"/>
                  <a:pt x="1361406" y="1377367"/>
                </a:cubicBezTo>
                <a:cubicBezTo>
                  <a:pt x="1498328" y="1229642"/>
                  <a:pt x="1516787" y="896947"/>
                  <a:pt x="1493823" y="685243"/>
                </a:cubicBezTo>
                <a:cubicBezTo>
                  <a:pt x="1470859" y="473539"/>
                  <a:pt x="1315250" y="237102"/>
                  <a:pt x="1223623" y="107141"/>
                </a:cubicBezTo>
                <a:cubicBezTo>
                  <a:pt x="1067483" y="-1315"/>
                  <a:pt x="757847" y="-30991"/>
                  <a:pt x="556983" y="34505"/>
                </a:cubicBezTo>
                <a:cubicBezTo>
                  <a:pt x="356119" y="100002"/>
                  <a:pt x="72669" y="303777"/>
                  <a:pt x="18441" y="50012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C5C2-DA35-982F-DAEB-C5BAE30720AA}"/>
              </a:ext>
            </a:extLst>
          </p:cNvPr>
          <p:cNvSpPr>
            <a:spLocks noGrp="1"/>
          </p:cNvSpPr>
          <p:nvPr>
            <p:ph type="title"/>
          </p:nvPr>
        </p:nvSpPr>
        <p:spPr>
          <a:xfrm>
            <a:off x="876300" y="702906"/>
            <a:ext cx="5219700" cy="1644055"/>
          </a:xfrm>
        </p:spPr>
        <p:txBody>
          <a:bodyPr>
            <a:normAutofit/>
          </a:bodyPr>
          <a:lstStyle/>
          <a:p>
            <a:pPr>
              <a:lnSpc>
                <a:spcPct val="90000"/>
              </a:lnSpc>
            </a:pPr>
            <a:r>
              <a:rPr lang="en-US" sz="1800"/>
              <a:t> </a:t>
            </a:r>
            <a:br>
              <a:rPr lang="en-US" sz="1800"/>
            </a:br>
            <a:br>
              <a:rPr lang="en-US" sz="1800"/>
            </a:br>
            <a:br>
              <a:rPr lang="en-US" sz="1800"/>
            </a:br>
            <a:r>
              <a:rPr lang="en-US" sz="1800"/>
              <a:t>Dr Munirah Shaik Kadir </a:t>
            </a:r>
            <a:br>
              <a:rPr lang="en-US" sz="1800"/>
            </a:br>
            <a:r>
              <a:rPr lang="en-US" sz="1800"/>
              <a:t>Research scientist with the office of education research at NIE</a:t>
            </a:r>
          </a:p>
        </p:txBody>
      </p:sp>
      <p:sp>
        <p:nvSpPr>
          <p:cNvPr id="3" name="Content Placeholder 2">
            <a:extLst>
              <a:ext uri="{FF2B5EF4-FFF2-40B4-BE49-F238E27FC236}">
                <a16:creationId xmlns:a16="http://schemas.microsoft.com/office/drawing/2014/main" id="{40823EC6-139C-3A29-B620-10E2F277FDE8}"/>
              </a:ext>
            </a:extLst>
          </p:cNvPr>
          <p:cNvSpPr>
            <a:spLocks noGrp="1"/>
          </p:cNvSpPr>
          <p:nvPr>
            <p:ph idx="1"/>
          </p:nvPr>
        </p:nvSpPr>
        <p:spPr>
          <a:xfrm>
            <a:off x="879760" y="2646140"/>
            <a:ext cx="5216240" cy="3387805"/>
          </a:xfrm>
        </p:spPr>
        <p:txBody>
          <a:bodyPr vert="horz" lIns="91440" tIns="45720" rIns="91440" bIns="45720" rtlCol="0">
            <a:normAutofit/>
          </a:bodyPr>
          <a:lstStyle/>
          <a:p>
            <a:pPr marL="0" indent="0">
              <a:buNone/>
            </a:pPr>
            <a:r>
              <a:rPr lang="en-US" dirty="0"/>
              <a:t>According to Munirah who's research includes educational psychology, positive education and student motivation states that there are convincing links between well-being and academic achievement drawn from research internationally that students with higher well-being are healthier, happier and tend to be more engaged in learning activities. </a:t>
            </a:r>
          </a:p>
          <a:p>
            <a:pPr marL="0" indent="0">
              <a:buNone/>
            </a:pPr>
            <a:endParaRPr lang="en-US" dirty="0"/>
          </a:p>
          <a:p>
            <a:pPr marL="0" indent="0">
              <a:buNone/>
            </a:pPr>
            <a:r>
              <a:rPr lang="en-US">
                <a:hlinkClick r:id="rId2"/>
              </a:rPr>
              <a:t>Student Well-Being Matters | SingTeach | Education Research for Teachers | Research within Reach (nie.edu.sg)</a:t>
            </a:r>
            <a:endParaRPr lang="en-US"/>
          </a:p>
        </p:txBody>
      </p:sp>
      <p:pic>
        <p:nvPicPr>
          <p:cNvPr id="8" name="Picture 7" descr="Medium shot of a person smiling&#10;&#10;Description automatically generated">
            <a:extLst>
              <a:ext uri="{FF2B5EF4-FFF2-40B4-BE49-F238E27FC236}">
                <a16:creationId xmlns:a16="http://schemas.microsoft.com/office/drawing/2014/main" id="{8D0E1245-9D32-EE48-1D9C-02E43DB2D057}"/>
              </a:ext>
            </a:extLst>
          </p:cNvPr>
          <p:cNvPicPr>
            <a:picLocks noChangeAspect="1"/>
          </p:cNvPicPr>
          <p:nvPr/>
        </p:nvPicPr>
        <p:blipFill>
          <a:blip r:embed="rId3"/>
          <a:stretch>
            <a:fillRect/>
          </a:stretch>
        </p:blipFill>
        <p:spPr>
          <a:xfrm>
            <a:off x="7782682" y="1159328"/>
            <a:ext cx="3626792" cy="4459170"/>
          </a:xfrm>
          <a:prstGeom prst="rect">
            <a:avLst/>
          </a:prstGeom>
          <a:noFill/>
        </p:spPr>
      </p:pic>
      <p:sp>
        <p:nvSpPr>
          <p:cNvPr id="4" name="Date Placeholder 3">
            <a:extLst>
              <a:ext uri="{FF2B5EF4-FFF2-40B4-BE49-F238E27FC236}">
                <a16:creationId xmlns:a16="http://schemas.microsoft.com/office/drawing/2014/main" id="{750AC1C4-99D6-08E5-3E12-E5E4D56ECF90}"/>
              </a:ext>
            </a:extLst>
          </p:cNvPr>
          <p:cNvSpPr>
            <a:spLocks noGrp="1"/>
          </p:cNvSpPr>
          <p:nvPr>
            <p:ph type="dt" sz="half" idx="10"/>
          </p:nvPr>
        </p:nvSpPr>
        <p:spPr>
          <a:xfrm>
            <a:off x="877824" y="6356350"/>
            <a:ext cx="2743200" cy="365125"/>
          </a:xfrm>
        </p:spPr>
        <p:txBody>
          <a:bodyPr>
            <a:normAutofit/>
          </a:bodyPr>
          <a:lstStyle/>
          <a:p>
            <a:pPr>
              <a:spcAft>
                <a:spcPts val="600"/>
              </a:spcAft>
            </a:pPr>
            <a:fld id="{579F6069-8263-4296-913A-BC2234E8D32B}" type="datetime1">
              <a:rPr lang="en-US" smtClean="0"/>
              <a:pPr>
                <a:spcAft>
                  <a:spcPts val="600"/>
                </a:spcAft>
              </a:pPr>
              <a:t>10/10/2023</a:t>
            </a:fld>
            <a:endParaRPr lang="en-US"/>
          </a:p>
        </p:txBody>
      </p:sp>
      <p:sp>
        <p:nvSpPr>
          <p:cNvPr id="5" name="Footer Placeholder 4">
            <a:extLst>
              <a:ext uri="{FF2B5EF4-FFF2-40B4-BE49-F238E27FC236}">
                <a16:creationId xmlns:a16="http://schemas.microsoft.com/office/drawing/2014/main" id="{B7F06045-BE50-165C-3807-F0E511D85105}"/>
              </a:ext>
            </a:extLst>
          </p:cNvPr>
          <p:cNvSpPr>
            <a:spLocks noGrp="1"/>
          </p:cNvSpPr>
          <p:nvPr>
            <p:ph type="ftr" sz="quarter" idx="11"/>
          </p:nvPr>
        </p:nvSpPr>
        <p:spPr>
          <a:xfrm>
            <a:off x="7132320" y="6356350"/>
            <a:ext cx="4297680" cy="365125"/>
          </a:xfrm>
        </p:spPr>
        <p:txBody>
          <a:bodyPr>
            <a:normAutofit/>
          </a:bodyPr>
          <a:lstStyle/>
          <a:p>
            <a:pPr>
              <a:spcAft>
                <a:spcPts val="600"/>
              </a:spcAft>
            </a:pPr>
            <a:r>
              <a:rPr lang="en-US">
                <a:solidFill>
                  <a:srgbClr val="404040"/>
                </a:solidFill>
              </a:rPr>
              <a:t>Issue 79 ( dec 2021 ) </a:t>
            </a:r>
            <a:endParaRPr lang="en-US" b="1">
              <a:solidFill>
                <a:srgbClr val="404040"/>
              </a:solidFill>
            </a:endParaRPr>
          </a:p>
        </p:txBody>
      </p:sp>
      <p:sp>
        <p:nvSpPr>
          <p:cNvPr id="6" name="Slide Number Placeholder 5">
            <a:extLst>
              <a:ext uri="{FF2B5EF4-FFF2-40B4-BE49-F238E27FC236}">
                <a16:creationId xmlns:a16="http://schemas.microsoft.com/office/drawing/2014/main" id="{FA6A1D71-0921-618E-519F-D35911BCACF8}"/>
              </a:ext>
            </a:extLst>
          </p:cNvPr>
          <p:cNvSpPr>
            <a:spLocks noGrp="1"/>
          </p:cNvSpPr>
          <p:nvPr>
            <p:ph type="sldNum" sz="quarter" idx="12"/>
          </p:nvPr>
        </p:nvSpPr>
        <p:spPr>
          <a:xfrm>
            <a:off x="11429999" y="6356350"/>
            <a:ext cx="521207" cy="365125"/>
          </a:xfrm>
        </p:spPr>
        <p:txBody>
          <a:bodyPr>
            <a:normAutofit/>
          </a:bodyPr>
          <a:lstStyle/>
          <a:p>
            <a:pPr>
              <a:spcAft>
                <a:spcPts val="600"/>
              </a:spcAft>
            </a:pPr>
            <a:fld id="{C68AC1EC-23E2-4F0E-A5A4-674EC8DB954E}" type="slidenum">
              <a:rPr lang="en-US">
                <a:solidFill>
                  <a:srgbClr val="404040"/>
                </a:solidFill>
              </a:rPr>
              <a:pPr>
                <a:spcAft>
                  <a:spcPts val="600"/>
                </a:spcAft>
              </a:pPr>
              <a:t>2</a:t>
            </a:fld>
            <a:endParaRPr lang="en-US">
              <a:solidFill>
                <a:srgbClr val="404040"/>
              </a:solidFill>
            </a:endParaRPr>
          </a:p>
        </p:txBody>
      </p:sp>
      <p:sp>
        <p:nvSpPr>
          <p:cNvPr id="7" name="TextBox 6">
            <a:extLst>
              <a:ext uri="{FF2B5EF4-FFF2-40B4-BE49-F238E27FC236}">
                <a16:creationId xmlns:a16="http://schemas.microsoft.com/office/drawing/2014/main" id="{E76D76F4-980F-8E09-A07A-AE98B2C77521}"/>
              </a:ext>
            </a:extLst>
          </p:cNvPr>
          <p:cNvSpPr txBox="1"/>
          <p:nvPr/>
        </p:nvSpPr>
        <p:spPr>
          <a:xfrm>
            <a:off x="3032960" y="155407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863498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FEF50947-43B4-DFE7-B2D4-B91F21DF5B55}"/>
              </a:ext>
            </a:extLst>
          </p:cNvPr>
          <p:cNvSpPr>
            <a:spLocks noGrp="1"/>
          </p:cNvSpPr>
          <p:nvPr>
            <p:ph type="title"/>
          </p:nvPr>
        </p:nvSpPr>
        <p:spPr>
          <a:xfrm>
            <a:off x="3740377" y="488054"/>
            <a:ext cx="7777029" cy="1478177"/>
          </a:xfrm>
        </p:spPr>
        <p:txBody>
          <a:bodyPr>
            <a:normAutofit fontScale="90000"/>
          </a:bodyPr>
          <a:lstStyle/>
          <a:p>
            <a:r>
              <a:rPr lang="en-US" dirty="0"/>
              <a:t>Wellbeing at university : Why support is a priority – Written by Rachel Hall – June (2018 ) </a:t>
            </a:r>
          </a:p>
        </p:txBody>
      </p:sp>
      <p:pic>
        <p:nvPicPr>
          <p:cNvPr id="7" name="Content Placeholder 6" descr="Newspapers Logos">
            <a:extLst>
              <a:ext uri="{FF2B5EF4-FFF2-40B4-BE49-F238E27FC236}">
                <a16:creationId xmlns:a16="http://schemas.microsoft.com/office/drawing/2014/main" id="{D5060DD5-10AB-BDC9-0B22-68161512E309}"/>
              </a:ext>
            </a:extLst>
          </p:cNvPr>
          <p:cNvPicPr>
            <a:picLocks noGrp="1" noChangeAspect="1"/>
          </p:cNvPicPr>
          <p:nvPr>
            <p:ph idx="1"/>
          </p:nvPr>
        </p:nvPicPr>
        <p:blipFill>
          <a:blip r:embed="rId2"/>
          <a:stretch>
            <a:fillRect/>
          </a:stretch>
        </p:blipFill>
        <p:spPr>
          <a:xfrm>
            <a:off x="216086" y="1217706"/>
            <a:ext cx="3451413" cy="614083"/>
          </a:xfrm>
        </p:spPr>
      </p:pic>
      <p:sp>
        <p:nvSpPr>
          <p:cNvPr id="4" name="Date Placeholder 3">
            <a:extLst>
              <a:ext uri="{FF2B5EF4-FFF2-40B4-BE49-F238E27FC236}">
                <a16:creationId xmlns:a16="http://schemas.microsoft.com/office/drawing/2014/main" id="{B05EDC1C-79B3-F5E5-866E-5B78755E3AC1}"/>
              </a:ext>
            </a:extLst>
          </p:cNvPr>
          <p:cNvSpPr>
            <a:spLocks noGrp="1"/>
          </p:cNvSpPr>
          <p:nvPr>
            <p:ph type="dt" sz="half" idx="10"/>
          </p:nvPr>
        </p:nvSpPr>
        <p:spPr>
          <a:xfrm>
            <a:off x="877824" y="6356350"/>
            <a:ext cx="2743200" cy="365125"/>
          </a:xfrm>
        </p:spPr>
        <p:txBody>
          <a:bodyPr>
            <a:normAutofit/>
          </a:bodyPr>
          <a:lstStyle/>
          <a:p>
            <a:pPr>
              <a:spcAft>
                <a:spcPts val="600"/>
              </a:spcAft>
            </a:pPr>
            <a:fld id="{579F6069-8263-4296-913A-BC2234E8D32B}" type="datetime1">
              <a:rPr lang="en-US" smtClean="0"/>
              <a:pPr>
                <a:spcAft>
                  <a:spcPts val="600"/>
                </a:spcAft>
              </a:pPr>
              <a:t>10/10/2023</a:t>
            </a:fld>
            <a:endParaRPr lang="en-US"/>
          </a:p>
        </p:txBody>
      </p:sp>
      <p:sp>
        <p:nvSpPr>
          <p:cNvPr id="6" name="Slide Number Placeholder 5">
            <a:extLst>
              <a:ext uri="{FF2B5EF4-FFF2-40B4-BE49-F238E27FC236}">
                <a16:creationId xmlns:a16="http://schemas.microsoft.com/office/drawing/2014/main" id="{70F66C01-3E66-D9BC-9970-D76975FDFDF8}"/>
              </a:ext>
            </a:extLst>
          </p:cNvPr>
          <p:cNvSpPr>
            <a:spLocks noGrp="1"/>
          </p:cNvSpPr>
          <p:nvPr>
            <p:ph type="sldNum" sz="quarter" idx="12"/>
          </p:nvPr>
        </p:nvSpPr>
        <p:spPr>
          <a:xfrm>
            <a:off x="11429999" y="6356350"/>
            <a:ext cx="521207" cy="365125"/>
          </a:xfrm>
        </p:spPr>
        <p:txBody>
          <a:bodyPr>
            <a:normAutofit/>
          </a:bodyPr>
          <a:lstStyle/>
          <a:p>
            <a:pPr>
              <a:spcAft>
                <a:spcPts val="600"/>
              </a:spcAft>
            </a:pPr>
            <a:fld id="{C68AC1EC-23E2-4F0E-A5A4-674EC8DB954E}" type="slidenum">
              <a:rPr lang="en-US" smtClean="0"/>
              <a:pPr>
                <a:spcAft>
                  <a:spcPts val="600"/>
                </a:spcAft>
              </a:pPr>
              <a:t>3</a:t>
            </a:fld>
            <a:endParaRPr lang="en-US"/>
          </a:p>
        </p:txBody>
      </p:sp>
      <p:sp>
        <p:nvSpPr>
          <p:cNvPr id="8" name="TextBox 7">
            <a:extLst>
              <a:ext uri="{FF2B5EF4-FFF2-40B4-BE49-F238E27FC236}">
                <a16:creationId xmlns:a16="http://schemas.microsoft.com/office/drawing/2014/main" id="{50EB1623-5938-C3FD-1495-D1BD98D77467}"/>
              </a:ext>
            </a:extLst>
          </p:cNvPr>
          <p:cNvSpPr txBox="1"/>
          <p:nvPr/>
        </p:nvSpPr>
        <p:spPr>
          <a:xfrm>
            <a:off x="2535331" y="2370044"/>
            <a:ext cx="81662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Am I doing this right? Am I good enough? Will I make friends? Students face multiple worries according to Peter Eldrid who is the Deputy head of counselling at Brunel University. He also states that students often have better access to support and facilities, via their university, than other members of the community </a:t>
            </a:r>
          </a:p>
        </p:txBody>
      </p:sp>
      <p:sp>
        <p:nvSpPr>
          <p:cNvPr id="9" name="TextBox 8">
            <a:extLst>
              <a:ext uri="{FF2B5EF4-FFF2-40B4-BE49-F238E27FC236}">
                <a16:creationId xmlns:a16="http://schemas.microsoft.com/office/drawing/2014/main" id="{63B9B486-102A-8B47-E421-C6CCCE6896BC}"/>
              </a:ext>
            </a:extLst>
          </p:cNvPr>
          <p:cNvSpPr txBox="1"/>
          <p:nvPr/>
        </p:nvSpPr>
        <p:spPr>
          <a:xfrm rot="20700000">
            <a:off x="271047" y="4310887"/>
            <a:ext cx="224677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121212"/>
                </a:solidFill>
                <a:ea typeface="+mn-lt"/>
                <a:cs typeface="+mn-lt"/>
              </a:rPr>
              <a:t>University suicide epidemic</a:t>
            </a:r>
            <a:endParaRPr lang="en-US" sz="2000" b="1" dirty="0">
              <a:ea typeface="+mn-lt"/>
              <a:cs typeface="+mn-lt"/>
            </a:endParaRPr>
          </a:p>
        </p:txBody>
      </p:sp>
      <p:sp>
        <p:nvSpPr>
          <p:cNvPr id="10" name="TextBox 9">
            <a:extLst>
              <a:ext uri="{FF2B5EF4-FFF2-40B4-BE49-F238E27FC236}">
                <a16:creationId xmlns:a16="http://schemas.microsoft.com/office/drawing/2014/main" id="{A13EB2E4-EF39-8049-1011-E1330FECE79B}"/>
              </a:ext>
            </a:extLst>
          </p:cNvPr>
          <p:cNvSpPr txBox="1"/>
          <p:nvPr/>
        </p:nvSpPr>
        <p:spPr>
          <a:xfrm rot="1380000">
            <a:off x="1691969" y="5008983"/>
            <a:ext cx="200361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121212"/>
                </a:solidFill>
                <a:latin typeface="GuardianTextEgyptian"/>
              </a:rPr>
              <a:t>student mental health crisis</a:t>
            </a:r>
            <a:endParaRPr lang="en-US" sz="2400" b="1"/>
          </a:p>
        </p:txBody>
      </p:sp>
      <p:sp>
        <p:nvSpPr>
          <p:cNvPr id="12" name="TextBox 11">
            <a:extLst>
              <a:ext uri="{FF2B5EF4-FFF2-40B4-BE49-F238E27FC236}">
                <a16:creationId xmlns:a16="http://schemas.microsoft.com/office/drawing/2014/main" id="{541A5A80-A498-E85D-F08B-9BB755C17781}"/>
              </a:ext>
            </a:extLst>
          </p:cNvPr>
          <p:cNvSpPr txBox="1"/>
          <p:nvPr/>
        </p:nvSpPr>
        <p:spPr>
          <a:xfrm>
            <a:off x="6000749" y="4168588"/>
            <a:ext cx="434788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evidence to back them up is concerning an Institute for Public Policy Research Report last year shows more than five times as many students as 10 years ago are reporting mental health conditions to their universities whist student suicides have risen from 75 in 2007 to 134 in 2015 </a:t>
            </a:r>
          </a:p>
        </p:txBody>
      </p:sp>
      <p:sp>
        <p:nvSpPr>
          <p:cNvPr id="14" name="Arrow: Right 13">
            <a:extLst>
              <a:ext uri="{FF2B5EF4-FFF2-40B4-BE49-F238E27FC236}">
                <a16:creationId xmlns:a16="http://schemas.microsoft.com/office/drawing/2014/main" id="{E88EDDA1-41FC-BB58-BA3D-B29EFF44C127}"/>
              </a:ext>
            </a:extLst>
          </p:cNvPr>
          <p:cNvSpPr/>
          <p:nvPr/>
        </p:nvSpPr>
        <p:spPr>
          <a:xfrm>
            <a:off x="3711948" y="5336801"/>
            <a:ext cx="1792941" cy="54908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0923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49F986D-B68F-D20E-7762-B17DEA6DDEAA}"/>
              </a:ext>
            </a:extLst>
          </p:cNvPr>
          <p:cNvSpPr txBox="1"/>
          <p:nvPr/>
        </p:nvSpPr>
        <p:spPr>
          <a:xfrm>
            <a:off x="5864749" y="-478481"/>
            <a:ext cx="5073181" cy="1505174"/>
          </a:xfr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200" kern="1200">
                <a:solidFill>
                  <a:schemeClr val="tx2"/>
                </a:solidFill>
                <a:latin typeface="+mj-lt"/>
                <a:ea typeface="+mj-ea"/>
                <a:cs typeface="+mj-cs"/>
              </a:rPr>
              <a:t>                                                                                                   Craig Thorley (2017) </a:t>
            </a:r>
          </a:p>
        </p:txBody>
      </p:sp>
      <p:pic>
        <p:nvPicPr>
          <p:cNvPr id="7" name="Content Placeholder 6" descr="Not by degrees: improving student mental health in the UK's universities  (IPPR report) – Academic Libraries and Wellbeing">
            <a:extLst>
              <a:ext uri="{FF2B5EF4-FFF2-40B4-BE49-F238E27FC236}">
                <a16:creationId xmlns:a16="http://schemas.microsoft.com/office/drawing/2014/main" id="{CEDA7355-D2CD-B1B1-78A7-402316B395C3}"/>
              </a:ext>
            </a:extLst>
          </p:cNvPr>
          <p:cNvPicPr>
            <a:picLocks noGrp="1" noChangeAspect="1"/>
          </p:cNvPicPr>
          <p:nvPr>
            <p:ph idx="1"/>
          </p:nvPr>
        </p:nvPicPr>
        <p:blipFill rotWithShape="1">
          <a:blip r:embed="rId2"/>
          <a:srcRect r="-1" b="8570"/>
          <a:stretch/>
        </p:blipFill>
        <p:spPr>
          <a:xfrm>
            <a:off x="20" y="10"/>
            <a:ext cx="5306865" cy="6857991"/>
          </a:xfrm>
          <a:noFill/>
        </p:spPr>
      </p:pic>
      <p:sp>
        <p:nvSpPr>
          <p:cNvPr id="4" name="Date Placeholder 3">
            <a:extLst>
              <a:ext uri="{FF2B5EF4-FFF2-40B4-BE49-F238E27FC236}">
                <a16:creationId xmlns:a16="http://schemas.microsoft.com/office/drawing/2014/main" id="{398F004F-E010-45D8-028C-41F7D7AF6CA2}"/>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579F6069-8263-4296-913A-BC2234E8D32B}" type="datetime1">
              <a:rPr lang="en-US">
                <a:solidFill>
                  <a:srgbClr val="FFFFFF"/>
                </a:solidFill>
              </a:rPr>
              <a:pPr>
                <a:spcAft>
                  <a:spcPts val="600"/>
                </a:spcAft>
              </a:pPr>
              <a:t>10/10/2023</a:t>
            </a:fld>
            <a:endParaRPr lang="en-US">
              <a:solidFill>
                <a:srgbClr val="FFFFFF"/>
              </a:solidFill>
            </a:endParaRPr>
          </a:p>
        </p:txBody>
      </p:sp>
      <p:sp>
        <p:nvSpPr>
          <p:cNvPr id="9" name="TextBox 8">
            <a:extLst>
              <a:ext uri="{FF2B5EF4-FFF2-40B4-BE49-F238E27FC236}">
                <a16:creationId xmlns:a16="http://schemas.microsoft.com/office/drawing/2014/main" id="{860DC8D7-6A95-8BE1-D32A-76B8DCD45915}"/>
              </a:ext>
            </a:extLst>
          </p:cNvPr>
          <p:cNvSpPr txBox="1"/>
          <p:nvPr/>
        </p:nvSpPr>
        <p:spPr>
          <a:xfrm>
            <a:off x="5909573" y="1411422"/>
            <a:ext cx="5820745" cy="3897996"/>
          </a:xfr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110000"/>
              </a:lnSpc>
              <a:spcAft>
                <a:spcPts val="600"/>
              </a:spcAft>
              <a:buFont typeface="Arial" panose="020B0604020202020204" pitchFamily="34" charset="0"/>
              <a:buChar char="•"/>
            </a:pPr>
            <a:r>
              <a:rPr lang="en-US" sz="1400" dirty="0">
                <a:solidFill>
                  <a:schemeClr val="tx2"/>
                </a:solidFill>
              </a:rPr>
              <a:t>In 2015/16, 15,395 UK-domiciled first-year students disclosed a mental health condition – almost five times the number in 2006/07. This equates to 2 per cent of first-year students in 2015/16, up from 0.4 per cent in 2006/07.</a:t>
            </a:r>
          </a:p>
          <a:p>
            <a:pPr indent="-228600">
              <a:lnSpc>
                <a:spcPct val="110000"/>
              </a:lnSpc>
              <a:spcAft>
                <a:spcPts val="600"/>
              </a:spcAft>
              <a:buFont typeface="Arial" panose="020B0604020202020204" pitchFamily="34" charset="0"/>
              <a:buChar char="•"/>
            </a:pPr>
            <a:endParaRPr lang="en-US" sz="1400" dirty="0">
              <a:solidFill>
                <a:schemeClr val="tx2"/>
              </a:solidFill>
            </a:endParaRPr>
          </a:p>
          <a:p>
            <a:pPr indent="-228600">
              <a:lnSpc>
                <a:spcPct val="110000"/>
              </a:lnSpc>
              <a:spcAft>
                <a:spcPts val="600"/>
              </a:spcAft>
              <a:buFont typeface="Arial" panose="020B0604020202020204" pitchFamily="34" charset="0"/>
              <a:buChar char="•"/>
            </a:pPr>
            <a:r>
              <a:rPr lang="en-US" sz="1400" dirty="0">
                <a:solidFill>
                  <a:schemeClr val="tx2"/>
                </a:solidFill>
              </a:rPr>
              <a:t> -Mental health conditions account for an increasing proportion of all disability disclosed by first-year students (17 per cent in 2015/16, compared to 5 per cent in 2006/07).</a:t>
            </a:r>
          </a:p>
          <a:p>
            <a:pPr indent="-228600">
              <a:lnSpc>
                <a:spcPct val="110000"/>
              </a:lnSpc>
              <a:spcAft>
                <a:spcPts val="600"/>
              </a:spcAft>
              <a:buFont typeface="Arial" panose="020B0604020202020204" pitchFamily="34" charset="0"/>
              <a:buChar char="•"/>
            </a:pPr>
            <a:endParaRPr lang="en-US" sz="1400" dirty="0">
              <a:solidFill>
                <a:schemeClr val="tx2"/>
              </a:solidFill>
            </a:endParaRPr>
          </a:p>
          <a:p>
            <a:pPr indent="-228600">
              <a:lnSpc>
                <a:spcPct val="110000"/>
              </a:lnSpc>
              <a:spcAft>
                <a:spcPts val="600"/>
              </a:spcAft>
              <a:buFont typeface="Arial" panose="020B0604020202020204" pitchFamily="34" charset="0"/>
              <a:buChar char="•"/>
            </a:pPr>
            <a:r>
              <a:rPr lang="en-US" sz="1400" dirty="0">
                <a:solidFill>
                  <a:schemeClr val="tx2"/>
                </a:solidFill>
              </a:rPr>
              <a:t>-Female first-year students are more likely than male first year students to disclose a mental health condition (2.5 per cent compared to 1.4 per cent) (2015/16). In 2009/10, male and female students were equally likely to disclose a mental health condition (both 0.5 per cent)</a:t>
            </a:r>
          </a:p>
          <a:p>
            <a:pPr indent="-228600">
              <a:lnSpc>
                <a:spcPct val="110000"/>
              </a:lnSpc>
              <a:spcAft>
                <a:spcPts val="600"/>
              </a:spcAft>
              <a:buFont typeface="Arial" panose="020B0604020202020204" pitchFamily="34" charset="0"/>
              <a:buChar char="•"/>
            </a:pPr>
            <a:endParaRPr lang="en-US" sz="1400" dirty="0">
              <a:solidFill>
                <a:schemeClr val="tx2"/>
              </a:solidFill>
            </a:endParaRPr>
          </a:p>
          <a:p>
            <a:pPr indent="-228600">
              <a:lnSpc>
                <a:spcPct val="110000"/>
              </a:lnSpc>
              <a:spcAft>
                <a:spcPts val="600"/>
              </a:spcAft>
              <a:buFont typeface="Arial" panose="020B0604020202020204" pitchFamily="34" charset="0"/>
              <a:buChar char="•"/>
            </a:pPr>
            <a:r>
              <a:rPr lang="en-US" sz="1400" dirty="0">
                <a:solidFill>
                  <a:schemeClr val="tx2"/>
                </a:solidFill>
              </a:rPr>
              <a:t>-Undergraduates are more likely than postgraduates to disclose a mental health condition (2.2 per cent compared to 1.4 per cent) (2015/16). </a:t>
            </a:r>
          </a:p>
          <a:p>
            <a:pPr indent="-228600">
              <a:lnSpc>
                <a:spcPct val="110000"/>
              </a:lnSpc>
              <a:spcAft>
                <a:spcPts val="600"/>
              </a:spcAft>
              <a:buFont typeface="Arial" panose="020B0604020202020204" pitchFamily="34" charset="0"/>
              <a:buChar char="•"/>
            </a:pPr>
            <a:endParaRPr lang="en-US" sz="1400" dirty="0">
              <a:solidFill>
                <a:schemeClr val="tx2"/>
              </a:solidFill>
            </a:endParaRPr>
          </a:p>
          <a:p>
            <a:pPr indent="-228600">
              <a:lnSpc>
                <a:spcPct val="110000"/>
              </a:lnSpc>
              <a:spcAft>
                <a:spcPts val="600"/>
              </a:spcAft>
              <a:buFont typeface="Arial" panose="020B0604020202020204" pitchFamily="34" charset="0"/>
              <a:buChar char="•"/>
            </a:pPr>
            <a:r>
              <a:rPr lang="en-US" sz="1400" dirty="0">
                <a:solidFill>
                  <a:schemeClr val="tx2"/>
                </a:solidFill>
              </a:rPr>
              <a:t>- Just under half of students who report experiencing a mental health condition choose not to disclose it to their university</a:t>
            </a:r>
          </a:p>
        </p:txBody>
      </p:sp>
      <p:sp>
        <p:nvSpPr>
          <p:cNvPr id="6" name="Slide Number Placeholder 5">
            <a:extLst>
              <a:ext uri="{FF2B5EF4-FFF2-40B4-BE49-F238E27FC236}">
                <a16:creationId xmlns:a16="http://schemas.microsoft.com/office/drawing/2014/main" id="{90CE9B81-3DB0-3A11-DBC4-3FD9D0AB5655}"/>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C68AC1EC-23E2-4F0E-A5A4-674EC8DB954E}" type="slidenum">
              <a:rPr lang="en-US" smtClean="0"/>
              <a:pPr>
                <a:spcAft>
                  <a:spcPts val="600"/>
                </a:spcAft>
              </a:pPr>
              <a:t>4</a:t>
            </a:fld>
            <a:endParaRPr lang="en-US"/>
          </a:p>
        </p:txBody>
      </p:sp>
    </p:spTree>
    <p:extLst>
      <p:ext uri="{BB962C8B-B14F-4D97-AF65-F5344CB8AC3E}">
        <p14:creationId xmlns:p14="http://schemas.microsoft.com/office/powerpoint/2010/main" val="1353512904"/>
      </p:ext>
    </p:extLst>
  </p:cSld>
  <p:clrMapOvr>
    <a:masterClrMapping/>
  </p:clrMapOvr>
</p:sld>
</file>

<file path=ppt/theme/theme1.xml><?xml version="1.0" encoding="utf-8"?>
<a:theme xmlns:a="http://schemas.openxmlformats.org/drawingml/2006/main" name="BohoVogue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BohoVogueVTI</vt:lpstr>
      <vt:lpstr>The importance of resilience, health, and wellbeing as a university student </vt:lpstr>
      <vt:lpstr>    Dr Munirah Shaik Kadir  Research scientist with the office of education research at NIE</vt:lpstr>
      <vt:lpstr>Wellbeing at university : Why support is a priority – Written by Rachel Hall – June (2018 )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251</cp:revision>
  <dcterms:created xsi:type="dcterms:W3CDTF">2023-10-11T00:11:53Z</dcterms:created>
  <dcterms:modified xsi:type="dcterms:W3CDTF">2023-10-11T02:18:57Z</dcterms:modified>
</cp:coreProperties>
</file>