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Raleway"/>
      <p:regular r:id="rId17"/>
      <p:bold r:id="rId18"/>
      <p:italic r:id="rId19"/>
      <p:boldItalic r:id="rId20"/>
    </p:embeddedFont>
    <p:embeddedFont>
      <p:font typeface="La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boldItalic.fntdata"/><Relationship Id="rId11" Type="http://schemas.openxmlformats.org/officeDocument/2006/relationships/slide" Target="slides/slide6.xml"/><Relationship Id="rId22" Type="http://schemas.openxmlformats.org/officeDocument/2006/relationships/font" Target="fonts/Lato-bold.fntdata"/><Relationship Id="rId10" Type="http://schemas.openxmlformats.org/officeDocument/2006/relationships/slide" Target="slides/slide5.xml"/><Relationship Id="rId21" Type="http://schemas.openxmlformats.org/officeDocument/2006/relationships/font" Target="fonts/Lato-regular.fntdata"/><Relationship Id="rId13" Type="http://schemas.openxmlformats.org/officeDocument/2006/relationships/slide" Target="slides/slide8.xml"/><Relationship Id="rId24" Type="http://schemas.openxmlformats.org/officeDocument/2006/relationships/font" Target="fonts/Lato-boldItalic.fntdata"/><Relationship Id="rId12" Type="http://schemas.openxmlformats.org/officeDocument/2006/relationships/slide" Target="slides/slide7.xml"/><Relationship Id="rId23" Type="http://schemas.openxmlformats.org/officeDocument/2006/relationships/font" Target="fonts/Lato-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aleway-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Raleway-italic.fntdata"/><Relationship Id="rId6" Type="http://schemas.openxmlformats.org/officeDocument/2006/relationships/slide" Target="slides/slide1.xml"/><Relationship Id="rId18" Type="http://schemas.openxmlformats.org/officeDocument/2006/relationships/font" Target="fonts/Raleway-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b9a0b07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b9a0b07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723630543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723630543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Cyflwynwyd 'cynllunio ieithyddol' gan yr ieithydd Americanaidd Haugen ar ddiwedd y 1950au ac mae'n cyfeirio at bob ymdrech ymwybodol sy'n anelu at newid ymddygiad ieithyddol cymuned leferydd. Gall gynnwys unrhyw beth “from proposing a new word to a new language” (Haugen, 1987)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cynllunio ieithyddol yn ymdrech fwriadol i ddylanwadu ar sut mae ieithoedd yn cael eu defnyddio mewn cymdeithas. Mae Kaplan a Baldauf (1997) yn ei disgrifio fel penderfyniadau sy'n siapio strwythur, defnydd, neu statws iaith. Mae'n chwarae rhan hanfodol wrth fynd i'r afael â materion fel hunaniaeth genedlaethol, cadwraeth ddiwylliannol, a chydraddoldeb iaith. Canolbwyntiodd ffigwr allweddol, Joshua Fishman, ar wrthdroi dirywiad iaith mewn cymunedau lleiafrifol, gan bwysleisio parhad/dilyniant diwylliannol trwy drosglwyddo iaith rhwng cenedlaethau.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cyfraniadau Fishman yn sylfaenol i ddeall newid ac adfywiad iaith, yn enwedig ar gyfer ieithoedd lleiafrifol a rhai sydd mewn perygl.</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rPr>
              <a:t>Set o ymdrechion ymwybodol yw cynllunio ieithyddol, yn aml gan lywodraethau neu sefydliadau cymunedol, i ddylanwadu ar statws, strwythur, neu gaffaeliad iaith o fewn poblogaeth.</a:t>
            </a:r>
            <a:endParaRPr sz="1200">
              <a:solidFill>
                <a:schemeClr val="dk1"/>
              </a:solidFill>
            </a:endParaRPr>
          </a:p>
          <a:p>
            <a:pPr indent="0" lvl="0" marL="0" rtl="0" algn="l">
              <a:lnSpc>
                <a:spcPct val="115000"/>
              </a:lnSpc>
              <a:spcBef>
                <a:spcPts val="1200"/>
              </a:spcBef>
              <a:spcAft>
                <a:spcPts val="1200"/>
              </a:spcAft>
              <a:buClr>
                <a:schemeClr val="dk1"/>
              </a:buClr>
              <a:buSzPts val="1100"/>
              <a:buFont typeface="Arial"/>
              <a:buNone/>
            </a:pPr>
            <a:r>
              <a:rPr lang="en" sz="1200">
                <a:solidFill>
                  <a:schemeClr val="dk1"/>
                </a:solidFill>
              </a:rPr>
              <a:t>Ei nod yw mynd i’r afael â materion cymdeithasol fel cynnal hunaniaeth ddiwylliannol, hyrwyddo cydraddoldeb, a sicrhau bod iaith yn goroesi. Mae gwaith Fishman yn tanlinellu’n arbennig rôl Cynllunio Iaith wrth gynnal parhad diwylliannol a gwrthdroi shifft iaith. Gadewch i ni ychwanegu mwy o ddyfnder at ddamcaniaethau Fishman a sut maen nhw’n ffitio i mewn i gysyniadau cynllunio iaith. Mae cyfraniadau Fishman yn sylfaenol i ddeall newid ac adfywiad iaith, yn enwedig ar gyfer ieithoedd lleiafrifol a rhai sydd dan fygythiad. </a:t>
            </a: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cb9a0b074_1_1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cb9a0b074_1_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Gellir rhannu cynllunio ieithyddol yn chwe maes allweddol a nodir gan Kaplan a Baldauf (1997): </a:t>
            </a:r>
            <a:endParaRPr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 sz="1200">
                <a:solidFill>
                  <a:schemeClr val="dk1"/>
                </a:solidFill>
              </a:rPr>
              <a:t>Mae cynllunio corpws yn golygu datblygu a safoni iaith ei hun gan gynnwys gramadeg, sillafu a geirfa. Gallai camau gweithredu allweddol gynnwys safoni orgraff, bathu termau newydd, a chael gwared ar eiriau benthyg. Tynnodd Fishman sylw at y ffaith nad yw cynllunio corpws yn unig yn ddigon i gynnal iaith; rhaid iddo gael ei baru ag ymdrechio cymunedol cryf a chymwysiadau bywyd go iawn. </a:t>
            </a:r>
            <a:endParaRPr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 sz="1200">
                <a:solidFill>
                  <a:schemeClr val="dk1"/>
                </a:solidFill>
              </a:rPr>
              <a:t>Mae cynllunio statws, sy’n codi amlygrwydd neu adnabyddiaeth swyddogol o iaith, yn hollbwysig i’w bri, fel noda Fishman (1991). Ymdrechion i newid swyddogaeth gymdeithasol neu statws iaith o fewn cymuned. Mae hyn yn aml yn ymwneud â deddfwriaeth (fel statws iaith swyddogol) neu bolisïau mewn addysg a bywyd cyhoeddus. Mae meithrin balchder ac amlygrwydd yn hollbwysig/hanfodol ar gyfer cynnal iaith. </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Raleway"/>
              <a:buChar char="●"/>
            </a:pPr>
            <a:r>
              <a:rPr lang="en" sz="1200">
                <a:solidFill>
                  <a:schemeClr val="dk1"/>
                </a:solidFill>
              </a:rPr>
              <a:t>Mae cynllunio caffael yn canolbwyntio ar bolisïau neu raglenni sydd wedi’u hanelu at addysgu ac ehangu sylfaen defnyddwyr iaith, yn aml trwy systemau addysgol - ysgolion neu deuluoedd. Pwysleisiodd Fishman drosglwyddo rhwng cenedlaethau yma - Mae’n mynnu bod trosglwyddo rhwng cenedlaethau yn hanfodol i gynaliadwyedd iaith, wrth i siaradwyr iau sicrhau dilyniant/parhad. Ffocws ar gynyddu siaradwyr iaith trwy fentrau addysg a pholisi (e.e. addysg ddwyieithog, dosbarthiadau iaith i oedolion. </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Raleway"/>
              <a:buChar char="●"/>
            </a:pPr>
            <a:r>
              <a:rPr lang="en" sz="1200">
                <a:solidFill>
                  <a:schemeClr val="dk1"/>
                </a:solidFill>
              </a:rPr>
              <a:t>Mae cynllunio bri yn anelu at wella/cyfoethogi dymunoldeb iaith yn y gymuned.  Prestige Planning: Gwella dymunoldeb iaith (Kaplan &amp; Baldauf, 1997) yn ei alw. Wedi’i anelu at gynyddu gwerth cymdeithasol neu ddymunoldeb iaith o fewn y gymuned. Mae hyn yn gorgyffwrdd â phwyslais Fishman ar ymdrechion adfywio a yrrir gan y gymuned.</a:t>
            </a:r>
            <a:endParaRPr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 sz="1200">
                <a:solidFill>
                  <a:schemeClr val="dk1"/>
                </a:solidFill>
              </a:rPr>
              <a:t>Mae cynllunio defnydd yn ehangu ble a sut mae iaith yn cael ei defnyddio, fel mewn cyfryngau neu lywodraeth. </a:t>
            </a:r>
            <a:endParaRPr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 sz="1200">
                <a:solidFill>
                  <a:schemeClr val="dk1"/>
                </a:solidFill>
              </a:rPr>
              <a:t>Yn olaf, mae cynllunio adnoddau yn sicrhau cyllid a chefnogaeth ar gyfer y mentrau hyn. </a:t>
            </a:r>
            <a:endParaRPr sz="1200">
              <a:solidFill>
                <a:schemeClr val="dk1"/>
              </a:solidFill>
            </a:endParaRPr>
          </a:p>
          <a:p>
            <a:pPr indent="0" lvl="0" marL="0" rtl="0" algn="l">
              <a:lnSpc>
                <a:spcPct val="115000"/>
              </a:lnSpc>
              <a:spcBef>
                <a:spcPts val="0"/>
              </a:spcBef>
              <a:spcAft>
                <a:spcPts val="1200"/>
              </a:spcAft>
              <a:buClr>
                <a:schemeClr val="dk1"/>
              </a:buClr>
              <a:buSzPts val="1100"/>
              <a:buFont typeface="Arial"/>
              <a:buNone/>
            </a:pPr>
            <a:r>
              <a:t/>
            </a:r>
            <a:endParaRPr sz="1400">
              <a:solidFill>
                <a:srgbClr val="595959"/>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30535a32f81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30535a32f81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cynllunio ieithyddol wedi esblygu drwy ddulliau amrywiol.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Yn hanesyddol, ei nod oedd uno cenhedloedd, gan flaenoriaethu ieithoedd trech yn aml ar draul rhai lleiafrifol (Spolsky, 2004). (e.e.gwladwriaethau ôl-drefedigaethol yn mabwysiadu un iaith ar gyfer undod cenedlaethol). Torrodd damcaniaethau Fishman dir newydd drwy ganolbwyntio ar gymdeithasau dwyieithog ac amlieithog a rhoi gwerth ar arwyddocâd diwylliannol pob iaith.</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dulliau sosioieithyddol, a hyrwyddwyd gan Fishman (1991), yn blaenoriaethu anghenion cymunedau, gan gysylltu cynllunio ieithyddol â hunaniaeth a goroesiad diwylliannol. Ystyried iaith fel adlewyrchiad o hunaniaeth ddiwylliannol a threfniadaeth gymdeithasol. Pwysleisiodd y syniad bod angen i gynllunio ieithyddol fod yn gymunedol-ganolog ac yn berthnasol yn ddiwylliannol. Mae’n archwilio’r berthynas rhwng iaith a chymdeithas, gan gynnwys sut mae Cynllunio Ieithyddol yn dylanwadu ac yn cael ei dylanwadu gan newidynnau cymdeithasol fel hunaniaeth, pŵer ac ethnigrwydd.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Yn fwy diweddar, mae dulliau beirniadol, fel y rhai a archwiliwyd gan Hornberger (2008), yn cwestiynu deinameg pŵer mewn polisïau iaith, gan bwysleisio hawliau iaith a herio imperialaeth ieithyddol. Gosododd Fishman y sylfaen ar gyfer safbwyntiau beirniadol ar Gynllunio Ieithyddol trwy bwysleisio'r angen am ymdrechion cymunedol i gadw'r iaith, gan herio polisïau iaith o'r brig i'r bôn, dan arweiniad y llywodraeth, sy'n anwybyddu anghenion cymunedol. Mae’n bwysig gwestiynu pwy sy’n elwa o gynllunio a phwy allai gael eu gwthio i’r cyrion ganddo. Mae’r damcaniaethau hyn yn canolbwyntio ar hawliau iaith ac imperialaeth ieithyddol. </a:t>
            </a:r>
            <a:endParaRPr sz="1200">
              <a:solidFill>
                <a:schemeClr val="dk1"/>
              </a:solidFill>
            </a:endParaRPr>
          </a:p>
          <a:p>
            <a:pPr indent="0" lvl="0" marL="0" rtl="0" algn="l">
              <a:lnSpc>
                <a:spcPct val="115000"/>
              </a:lnSpc>
              <a:spcBef>
                <a:spcPts val="0"/>
              </a:spcBef>
              <a:spcAft>
                <a:spcPts val="1000"/>
              </a:spcAft>
              <a:buNone/>
            </a:pPr>
            <a:r>
              <a:t/>
            </a:r>
            <a:endParaRPr sz="1408">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cb9a0b074_1_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cb9a0b074_1_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tri phrif gysyniad yn fframio cynllunio ieithyddol. Yn gyntaf, hawliau ieithyddol, y mae Fishman (1991) yn eu cysylltu â goroesiad ieithoedd lleiafrifol, gan sicrhau eu bod yn parhau i fod yn arfau ar gyfer hunaniaeth a threftadaeth.  Roedd gwaith Fishman yn tanlinellu’r cysyniad o hawliau ieithyddol, gan eiriol dros hawl pob cymuned i gynnal a defnyddio’i hiaith, yn enwedig ar gyfer ieithoedd lleiafrifol ac ieithoedd sydd dan fygythiad.</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Yn ail, mae ecoleg iaith, fel y disgrifia Hornberger (2008), yn gweld ieithoedd yn gydgysylltiedig o fewn eu hamgylcheddau cymdeithasol. Roedd Fishman yn gweld ieithoedd fel rhan o ecosystem gymdeithasol - lle maent yn rhyngweithio, yn addasu ac yn dewis ar sail pwysau amgylcheddol. Dadleuodd fod pob iaith yn gwasanaethu swyddogaethau diwylliannol a chymdeithasol unigryw a bod yn rhaid i Gynllunio Ieithyddol barchu'r amrywiaeth hwn i atal homogeneiddio diwylliannol.</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Yn olaf, mae imperialaeth ieithyddol yn beirniadu lledaeniad byd-eang ieithoedd trech, yn aml ar draul rhai lleol, pryder a godwyd hefyd gan Spolsky (2004). Beirniadodd Fishman bolisïau a oedd yn hyrwyddo imperialaeth ieithyddol, yn enwedig lle mae ieithoedd dominyddol (yn aml Ewropeaidd) yn cysgodi ieithoedd brodorol. Credai y dylai Cynllunio Iaith ganolbwyntio ar rymuso ieithoedd sydd ar y cyrion yn hytrach na gorfodi rhai dominyddol. Goruchafiaeth un iaith dros ieithoedd eraill, a welir yn aml yn lledaeniad y Saesneg yn fyd-eang.</a:t>
            </a:r>
            <a:endParaRPr sz="1200">
              <a:solidFill>
                <a:schemeClr val="dk1"/>
              </a:solidFill>
            </a:endParaRPr>
          </a:p>
          <a:p>
            <a:pPr indent="0" lvl="0" marL="0" rtl="0" algn="l">
              <a:lnSpc>
                <a:spcPct val="115000"/>
              </a:lnSpc>
              <a:spcBef>
                <a:spcPts val="0"/>
              </a:spcBef>
              <a:spcAft>
                <a:spcPts val="1000"/>
              </a:spcAft>
              <a:buNone/>
            </a:pPr>
            <a:r>
              <a:t/>
            </a:r>
            <a:endParaRPr sz="14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30535a32f81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30535a32f81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gwaith Joshua Fishman ar wrthdroi shifft (newid) iaith yn sylfaenol. Yn Reversing Language Shift (1991), cyflwynodd y Raddfa Amhariad Rhwng Cenedlaethau, neu GIDS, sy'n gwerthuso bywiogrwydd iaith - pa mor dda y mae iaith yn cael ei throsglwyddo i’r cenedlaethau iau. Mae ei waith yn archwilio’r amodau lle gellir cynnal ac adennill ieithoedd mewn cymunedau, gan ganolbwyntio ar ffactorau diwylliannol a chymdeithasol. Amlinellodd ei fodel wyth cam o berygl iaith, gan arwain llunwyr polisi ar ble i ganolbwyntio ymdrechion ar gyfer pob cam iaith. Dadleuodd Fishman mai ymdrechion a yrrir gan y gymuned, yn enwedig hyrwyddo’r defnydd o iaith mewn teuluoedd, yw’r ffordd fwyaf effeithiol o’i chynnal. Dylanwadodd ei fframwaith ar fentrau byd-eang, fel ysgolion cyfrwng Cymraeg a rhaglenni iaith Māori, gan ddangos sut y gall trosglwyddo rhwng cenedlaethau wrthdroi dirywiad.</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95000"/>
              </a:lnSpc>
              <a:spcBef>
                <a:spcPts val="0"/>
              </a:spcBef>
              <a:spcAft>
                <a:spcPts val="0"/>
              </a:spcAft>
              <a:buClr>
                <a:schemeClr val="dk1"/>
              </a:buClr>
              <a:buSzPts val="1100"/>
              <a:buFont typeface="Arial"/>
              <a:buNone/>
            </a:pPr>
            <a:r>
              <a:rPr lang="en" sz="1200">
                <a:solidFill>
                  <a:schemeClr val="dk1"/>
                </a:solidFill>
              </a:rPr>
              <a:t>Camau GIDS: O gam 8 (mewn perygl mwyaf, ychydig o siaradwyr hŷn) i gam 1 (a siaredir yn eang ym mhob ardal), mae’r model yn darparu camau cymunedol penodol ar bob lefel i helpu iaith i oroesi. Er enghraifft, gallai ieithoedd yng ngham 8 ganolbwyntio ar ddogfennu a hyfforddi siaradwyr hŷn fel hyfforddwyr cymunedol, tra gallai’r rhai yng ngham 4 flaenoriaethu rhaglenni addysg ddwyieithog.</a:t>
            </a:r>
            <a:endParaRPr sz="1200">
              <a:solidFill>
                <a:schemeClr val="dk1"/>
              </a:solidFill>
            </a:endParaRPr>
          </a:p>
          <a:p>
            <a:pPr indent="0" lvl="0" marL="0" rtl="0" algn="l">
              <a:lnSpc>
                <a:spcPct val="95000"/>
              </a:lnSpc>
              <a:spcBef>
                <a:spcPts val="1200"/>
              </a:spcBef>
              <a:spcAft>
                <a:spcPts val="0"/>
              </a:spcAft>
              <a:buClr>
                <a:schemeClr val="dk1"/>
              </a:buClr>
              <a:buSzPts val="1100"/>
              <a:buFont typeface="Arial"/>
              <a:buNone/>
            </a:pPr>
            <a:r>
              <a:rPr lang="en" sz="1200">
                <a:solidFill>
                  <a:schemeClr val="dk1"/>
                </a:solidFill>
              </a:rPr>
              <a:t>Enghraifft o’i waith yw rhaglenni adfywio Māori gan ddefnyddio ffocws rhyng-genhedlaeth Fishman i gynnal yr iaith.</a:t>
            </a:r>
            <a:endParaRPr sz="1200">
              <a:solidFill>
                <a:schemeClr val="dk1"/>
              </a:solidFill>
            </a:endParaRPr>
          </a:p>
          <a:p>
            <a:pPr indent="0" lvl="0" marL="0" rtl="0" algn="l">
              <a:lnSpc>
                <a:spcPct val="95000"/>
              </a:lnSpc>
              <a:spcBef>
                <a:spcPts val="1200"/>
              </a:spcBef>
              <a:spcAft>
                <a:spcPts val="0"/>
              </a:spcAft>
              <a:buClr>
                <a:schemeClr val="dk1"/>
              </a:buClr>
              <a:buSzPts val="1100"/>
              <a:buFont typeface="Arial"/>
              <a:buNone/>
            </a:pPr>
            <a:r>
              <a:rPr lang="en" sz="1200">
                <a:solidFill>
                  <a:schemeClr val="dk1"/>
                </a:solidFill>
              </a:rPr>
              <a:t>Pwysigrwydd Trosglwyddo Rhwng Cenedlaethau: Dadleuodd Fishman fod ieithoedd yn wynebu dirywiad anochel heb ddefnydd rheolaidd/cyson o fewn y teulu a'r gymuned. Mae RLS yn pwysleisio ymwneud/ ymglymiad cymunedol, megis annog rhieni i siarad yr iaith gartref, a oedd yn ei farn ef yn galon i adfywio iaith yn llwyddiannus</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rPr>
              <a:t>Mae gwaith Fishman wedi llywio ymdrechion i adfywio ieithoedd yn fyd-eang, fel Gwyddeleg a Maori, trwy bwysleisio’r angen am ymrwymiad/ gefnogaeth gymunedol a pherthnasedd diwylliannol ond mae beirniadaeth hefyd. </a:t>
            </a:r>
            <a:endParaRPr sz="1200">
              <a:solidFill>
                <a:schemeClr val="dk1"/>
              </a:solidFill>
            </a:endParaRPr>
          </a:p>
          <a:p>
            <a:pPr indent="0" lvl="0" marL="0" rtl="0" algn="l">
              <a:lnSpc>
                <a:spcPct val="115000"/>
              </a:lnSpc>
              <a:spcBef>
                <a:spcPts val="1000"/>
              </a:spcBef>
              <a:spcAft>
                <a:spcPts val="1000"/>
              </a:spcAft>
              <a:buNone/>
            </a:pPr>
            <a:r>
              <a:t/>
            </a:r>
            <a:endParaRPr sz="14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31dc3836d21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31dc3836d21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rgbClr val="1D2125"/>
                </a:solidFill>
              </a:rPr>
              <a:t>Hoffwn fachu ar y cyfle i fynegi fy marn ar ble fyddwn i’n gosod sefyllfa’r Gymraeg ar raddfa GIDS. </a:t>
            </a:r>
            <a:endParaRPr sz="1200">
              <a:solidFill>
                <a:srgbClr val="1D2125"/>
              </a:solidFill>
            </a:endParaRPr>
          </a:p>
          <a:p>
            <a:pPr indent="0" lvl="0" marL="0" rtl="0" algn="l">
              <a:lnSpc>
                <a:spcPct val="115000"/>
              </a:lnSpc>
              <a:spcBef>
                <a:spcPts val="1000"/>
              </a:spcBef>
              <a:spcAft>
                <a:spcPts val="0"/>
              </a:spcAft>
              <a:buClr>
                <a:schemeClr val="dk1"/>
              </a:buClr>
              <a:buSzPts val="1100"/>
              <a:buFont typeface="Arial"/>
              <a:buNone/>
            </a:pPr>
            <a:r>
              <a:rPr lang="en" sz="1200">
                <a:solidFill>
                  <a:srgbClr val="1D2125"/>
                </a:solidFill>
              </a:rPr>
              <a:t>Defnyddir Graded Intergenerational Disruption Scale (GIDS), a ddatblygwyd gan Joshua Fishman, i fesur bywiogrwydd ieithoedd a’u tebygolrwydd o drosglwyddo rhwng cenedlaethau. Mae’n amrywio o 1 (mwyaf hanfodol, defnyddir ym mhob maes bywyd) i 8 (dim siaradwyr brodorol ar ôl ac ymdrechion adfywiad ar y gweill). </a:t>
            </a:r>
            <a:endParaRPr sz="1200">
              <a:solidFill>
                <a:srgbClr val="1D2125"/>
              </a:solidFill>
            </a:endParaRPr>
          </a:p>
          <a:p>
            <a:pPr indent="0" lvl="0" marL="0" rtl="0" algn="l">
              <a:lnSpc>
                <a:spcPct val="115000"/>
              </a:lnSpc>
              <a:spcBef>
                <a:spcPts val="1000"/>
              </a:spcBef>
              <a:spcAft>
                <a:spcPts val="0"/>
              </a:spcAft>
              <a:buClr>
                <a:schemeClr val="dk1"/>
              </a:buClr>
              <a:buSzPts val="1100"/>
              <a:buFont typeface="Arial"/>
              <a:buNone/>
            </a:pPr>
            <a:r>
              <a:rPr lang="en" sz="1200">
                <a:solidFill>
                  <a:srgbClr val="1D2125"/>
                </a:solidFill>
              </a:rPr>
              <a:t>Gellir dadlau y gellid gosod y Gymraeg o gwmpas. Cam 3 neu 4 o’r raddfa GIDS. </a:t>
            </a:r>
            <a:endParaRPr sz="1200">
              <a:solidFill>
                <a:srgbClr val="1D2125"/>
              </a:solidFill>
            </a:endParaRPr>
          </a:p>
          <a:p>
            <a:pPr indent="0" lvl="0" marL="0" rtl="0" algn="l">
              <a:lnSpc>
                <a:spcPct val="115000"/>
              </a:lnSpc>
              <a:spcBef>
                <a:spcPts val="1000"/>
              </a:spcBef>
              <a:spcAft>
                <a:spcPts val="0"/>
              </a:spcAft>
              <a:buClr>
                <a:schemeClr val="dk1"/>
              </a:buClr>
              <a:buSzPts val="1100"/>
              <a:buFont typeface="Arial"/>
              <a:buNone/>
            </a:pPr>
            <a:r>
              <a:rPr lang="en" sz="1200">
                <a:solidFill>
                  <a:srgbClr val="1D2125"/>
                </a:solidFill>
              </a:rPr>
              <a:t>Cam 4: “Language is used in lower education and available in mass media.” Dysgir y Gymraeg mewn ysgolion ledled Cymru, ac mae cyfryngau Cymraeg megis S4C a gorsafoedd radio fel BBC Radio Cymru. Fodd bynnag, nid Cymraeg yw’r brif iaith ym mhob lleoliad addysgol ac mae’r Gymraeg ar ei hol hi ar y cyfryngau. </a:t>
            </a:r>
            <a:endParaRPr sz="1200">
              <a:solidFill>
                <a:srgbClr val="1D2125"/>
              </a:solidFill>
            </a:endParaRPr>
          </a:p>
          <a:p>
            <a:pPr indent="0" lvl="0" marL="0" rtl="0" algn="l">
              <a:lnSpc>
                <a:spcPct val="115000"/>
              </a:lnSpc>
              <a:spcBef>
                <a:spcPts val="1000"/>
              </a:spcBef>
              <a:spcAft>
                <a:spcPts val="0"/>
              </a:spcAft>
              <a:buClr>
                <a:schemeClr val="dk1"/>
              </a:buClr>
              <a:buSzPts val="1100"/>
              <a:buFont typeface="Arial"/>
              <a:buNone/>
            </a:pPr>
            <a:r>
              <a:rPr lang="en" sz="1200">
                <a:solidFill>
                  <a:srgbClr val="1D2125"/>
                </a:solidFill>
              </a:rPr>
              <a:t>Cam 3: “Language is used in lower work spheres and for lower governmental services” Defnyddir y Gymraeg mewn rhai amgylcheddau llywodraethol a gweithleoedd, ac mae dogfennau swyddogol ar gael yn aml yn Gymraeg. Anogir dwyieithrwydd mewn gwasanaethau cyhoeddus ac mae hawliau iaith Gymraeg mewn llawr o leoliadau proffesiynol. Fodd bynnag, mae’n dal yn eilradd i’r Saesneg mewn llywodraethu lefel uwch, gweithgareddau masnachol mawr, a meysydd economaidd eang. </a:t>
            </a:r>
            <a:endParaRPr sz="1200">
              <a:solidFill>
                <a:srgbClr val="1D2125"/>
              </a:solidFill>
            </a:endParaRPr>
          </a:p>
          <a:p>
            <a:pPr indent="0" lvl="0" marL="0" rtl="0" algn="l">
              <a:lnSpc>
                <a:spcPct val="115000"/>
              </a:lnSpc>
              <a:spcBef>
                <a:spcPts val="1000"/>
              </a:spcBef>
              <a:spcAft>
                <a:spcPts val="0"/>
              </a:spcAft>
              <a:buClr>
                <a:schemeClr val="dk1"/>
              </a:buClr>
              <a:buSzPts val="1100"/>
              <a:buFont typeface="Arial"/>
              <a:buNone/>
            </a:pPr>
            <a:r>
              <a:rPr lang="en" sz="1200">
                <a:solidFill>
                  <a:schemeClr val="dk1"/>
                </a:solidFill>
              </a:rPr>
              <a:t>Yn yr ystod hon, mae’r Gymraeg yn parhau’n gryf mewn addysg a diwylliant ond yn parhau i wynebu heriau o ran goruchafiaeth gymdeithasol ehangach o gymharu â’r Saesneg. Mae ymdrechion sylweddol yn cael eu gwneud i sefydlogi a hybu’r iaith. Mae modd fod ar fwy nac un cam - ego system. Ond dadl bellach yw beth yw ‘nationwide; Cymru neu Prydain. </a:t>
            </a:r>
            <a:endParaRPr sz="1200">
              <a:solidFill>
                <a:schemeClr val="dk1"/>
              </a:solidFill>
            </a:endParaRPr>
          </a:p>
          <a:p>
            <a:pPr indent="0" lvl="0" marL="0" rtl="0" algn="l">
              <a:lnSpc>
                <a:spcPct val="115000"/>
              </a:lnSpc>
              <a:spcBef>
                <a:spcPts val="1000"/>
              </a:spcBef>
              <a:spcAft>
                <a:spcPts val="0"/>
              </a:spcAft>
              <a:buClr>
                <a:schemeClr val="dk1"/>
              </a:buClr>
              <a:buSzPts val="1100"/>
              <a:buFont typeface="Arial"/>
              <a:buNone/>
            </a:pPr>
            <a:r>
              <a:rPr lang="en" sz="1200">
                <a:solidFill>
                  <a:schemeClr val="dk1"/>
                </a:solidFill>
              </a:rPr>
              <a:t>Byddai addasu’r GIDS ar gyfer 2024, yn enwedig mewn perthynas â’r Gymraeg, yn gofyn am fynd i’r afael a realiti a chyfleodd sosioieithyddol newydd yn deillio o dechnoleg fodern, newid agweddau cymdeithasol a pholisïau iaith sy’n esblygu. Dyma fy mawr ar sut y gellid diweddaru’r GIDS i adlewyrchu amodau cyfoes yn well:</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Ymgorffori Parthau Digidol (Cam 2 a 3)</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Maes ieithoedd fel y Gymraeg yn cael eu defnyddio fwy mewn gofodau digidol, gan gynnwys cyfryngau cymdeithasol, apiau a llwyfannau cyfathrebu ar-lein. Gallai GIDS diwygiedig ychwanegu neu ehangu ar lwyfan sy’n cydnabod bod defnydd iaith mewn meysydd digidol yn hollbwysig ar gyfer cynnal trosglwyddiad rhwng cenedlaethau. Byddai rôl y Gymraeg mewn llwyfannau fel Facebook/ Youtube a’i defnydd mewn cyfryngau newydd (e.e. Podlediadau, blogiau) yn cael eu hystyried ochr yn ochr â chyfryngau traddodiadol.</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Asesu i ba raddau y cefnogir y Gymraeg gan offer AI, sydd ar gael mewn apiau poblogaidd, a ddefnyddir wrth greu cynnwys. </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Cydnabod Hawliau Ieithyddol a Chefnogaeth Polisi (Cam 3)</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Nid yw’r GIDS gwreiddiol yn rhoi ystyriaeth lawn am effaith deddfwriaeth hawliau iaith a hybu/hyrwyddo iaith sefydliadol. Yn achos y Gymraeg, mae Deddf yr Iaith Gymraeg (1993) a deddfwriaeth ddilynol fel Mesur Y Gymraeg (2011), yn rhoi’r hawl i ddinasyddion ryngweithio a’r wladwriaeth yn Gymraeg.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Gallai iaith gael ei gosod yn uwch ar y raddfa os oes polisïau llywodraethol i orchymyn gwasanaethau dwyieithog, hybu/hyrwyddo addysg Gymraeg, ac ariannu mentrau adfywio iaith.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Globaleiddio ac Ymgysylltiad Diaspora (Cam 6 a 7)</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Mae mudo a globaleiddio wedi effeithio ar ddefnydd iaith mewn ffyrdd na fyddai Fishman wedi’u rhagweld yn llawn efallai.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Gwerthuso a yw cymunedau iaith dramor yn cael eu cefnogi gan adnoddau digidol a chyfleoedd dysgu o bell (ee. Apiau fel Duolingo sy’n cefnogi’r Gymraeg). </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Dylanwad diwylliannol a Defnydd symbolaidd. (Cam 4)</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Mae defnydd diwylliannol o iaith mewn ystyr symbolaidd, hyn yn oed ymhlith siaradwyr anfrodorol, wedi dod yn fwy amlwg yn yr 21ain ganrif. Yng Nghymru, mae’r defnydd o’r Gymraeg mewn cerddoriaeth, llenyddiaeth a gwyliau (fel yr Eisteddfod) yn symbolaidd a diwylliannol, gan greu rhwymau hunaniaeth hyd yn oed i’r rhai nad ydynt yn rhugl. Gallai’r GIDS gydnabod yn well sut mae iaith yn gweithredu fel symbol diwylliannol o fewn cymdeithasol gan gyfrannu at ei statws a’i hapêl i genedlaethau’r dyfodol.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Ystyried gwerth symbolaidd yr iaith a’i welededd mewn cynhyrchion diwylliannol (ffilmiau, cerddoriaeth, brandiau dillad sy’n defnyddio’r Gymraeg ac ati) sy’n apelio at y cenedlaethau iau.</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Dwyieithrwydd ac addysg amlieithog (Cam 4 a 5)</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Yng Nghymru, hyrwyddir a gwerthfawrogir dwyieithrwydd Cymraeg - Saesneg. Dylai GIDS wedi’i diweddaru ail-fframio dwyieithrwydd fel cryfder yn enwedig lle mae’r ddwy iaith wedi’u sefydliadol a’u cefnogi, a lle mae addysg ddwyieithog yn ffynnu.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Yn lle gweld dwyieithrwydd yn fygythiad i fywiogrwydd iaith, gwerthuswch fel rhan o fodel cydfodoli, gan fesur pa mor effeithiol y mae addysg ddwyieithog yn cyfrannu at ddefnydd dyddiol yr iaith leiafrifol. </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Rôl technoleg mewn Dysgu Iaith (Cam 6 a 7) </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Mae dysgu iaith wedi symud y tu hwnt i leoliadau addysgol traddodiadol. Mae dysgu sy’n cael ei yrru gan dechnoleg, gan gynnwys apiau dysgu iaith (e.e. Duolingo, say something in Welsh), offer trochi digidol a dosbarthiadau ar-lein, wedi gwneud iaith yn fwy hygyrch. Gallai GIDS wedi’i ddiweddaru rhoi mwy o bwyslais ar ddysgu wedi’i hwyluso gan dechnoleg fel arwydd o fywiogrwydd iaith. </a:t>
            </a:r>
            <a:endParaRPr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Meini Prawf newydd: Asesu argaeledd ac effeithiolrwydd adnoddau iaith ar-lein, offer ar gyfer hunan-astudio, a chymunedau dysgu iaith fel rhan o ymdrechion trosglwyddo/pontio rhwng cenedlaethau.</a:t>
            </a:r>
            <a:endParaRPr sz="1200">
              <a:solidFill>
                <a:schemeClr val="dk1"/>
              </a:solidFill>
            </a:endParaRPr>
          </a:p>
          <a:p>
            <a:pPr indent="-304800" lvl="0" marL="457200" rtl="0" algn="l">
              <a:lnSpc>
                <a:spcPct val="115000"/>
              </a:lnSpc>
              <a:spcBef>
                <a:spcPts val="1000"/>
              </a:spcBef>
              <a:spcAft>
                <a:spcPts val="0"/>
              </a:spcAft>
              <a:buClr>
                <a:schemeClr val="dk1"/>
              </a:buClr>
              <a:buSzPts val="1200"/>
              <a:buChar char="●"/>
            </a:pPr>
            <a:r>
              <a:rPr b="1" lang="en" sz="1200">
                <a:solidFill>
                  <a:schemeClr val="dk1"/>
                </a:solidFill>
              </a:rPr>
              <a:t>Agweddau rhwng cenedlaethau a chanfyddiad cymdeithasol (Traws camau)</a:t>
            </a:r>
            <a:endParaRPr b="1" sz="1200">
              <a:solidFill>
                <a:schemeClr val="dk1"/>
              </a:solidFill>
            </a:endParaRPr>
          </a:p>
          <a:p>
            <a:pPr indent="0" lvl="0" marL="457200" rtl="0" algn="l">
              <a:lnSpc>
                <a:spcPct val="115000"/>
              </a:lnSpc>
              <a:spcBef>
                <a:spcPts val="1000"/>
              </a:spcBef>
              <a:spcAft>
                <a:spcPts val="0"/>
              </a:spcAft>
              <a:buClr>
                <a:schemeClr val="dk1"/>
              </a:buClr>
              <a:buSzPts val="1100"/>
              <a:buFont typeface="Arial"/>
              <a:buNone/>
            </a:pPr>
            <a:r>
              <a:rPr lang="en" sz="1200">
                <a:solidFill>
                  <a:schemeClr val="dk1"/>
                </a:solidFill>
              </a:rPr>
              <a:t>2024: Mae agweddau cymdeithasol tuag at yr iaith, yn enwedig ymhlith y cenedlaethau iau, yn hollbwysig ar gyfer asesu hyfywedd hirdymor. Byddai angen i GIDS yn 2024 ystyried sut mae agweddau ffafriol tuag at y Gymraeg (ac ieithoedd lleiafrifol eraill) ymhlith ieuenctid (pobl ifanc) yn dylanwadu ar y defnydd a’i throsglwyddiad. </a:t>
            </a:r>
            <a:endParaRPr sz="1200">
              <a:solidFill>
                <a:schemeClr val="dk1"/>
              </a:solidFill>
            </a:endParaRPr>
          </a:p>
          <a:p>
            <a:pPr indent="0" lvl="0" marL="457200" rtl="0" algn="l">
              <a:lnSpc>
                <a:spcPct val="115000"/>
              </a:lnSpc>
              <a:spcBef>
                <a:spcPts val="1000"/>
              </a:spcBef>
              <a:spcAft>
                <a:spcPts val="1000"/>
              </a:spcAft>
              <a:buNone/>
            </a:pPr>
            <a:r>
              <a:rPr lang="en" sz="1200">
                <a:solidFill>
                  <a:schemeClr val="dk1"/>
                </a:solidFill>
              </a:rPr>
              <a:t>Meini Prawf newydd: Mesur barn y cyhoedd, yn enwedig ymhlith pobl ifanc, tuag at y Gymraeg. A yw pobl ifanc yn falch o’i siarad, neu a ydynt yn ei weld yn ddiangen? Gallai agweddau cadarnhaol ddangos cryfder hyn yn oed mewn cymunedau lle mae defnydd bob dydd yn is. </a:t>
            </a:r>
            <a:endParaRPr sz="1400">
              <a:solidFill>
                <a:srgbClr val="595959"/>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cb9a0b074_1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cb9a0b074_1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cynllunio ieithyddol yn effeithio ar addysg, y llywodraeth, a'r cyfryngau. Er enghraifft, mae rhaglenni addysg ddwyieithog/trochi, wedi’u hysbrydoli gan bwyslais Fishman ar ddysgu rhwng cenedlaethau, wedi helpu i adfywio’r Gymraeg a’r Māori. Mae Kaplan a Baldauf (1997) yn pwysleisio pwysigrwydd gwelededd - pan fydd ieithoedd yn ymddangos yn y cyfryngau, arwyddion, neu fywyd cyhoeddus, maen nhw'n ennill normaleiddio a chyfreithlondeb.</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Llywodraeth a’r Cyfryngau: Roedd Fishman yn eiriol dros bresenoldeb ieithoedd lleiafrifol yn y cyfryngau cyhoeddus, megis darlledu a chyfryngau cymdeithasol. Trwy hyrwyddo amlygrwydd iaith mewn bywyd bob dydd, gall Cynllunio Iaith normaleiddio defnydd a meithrin balchder iaith, camau pwysig ym model Fishman ar gyfer gwrthdroi shifft iaith.</a:t>
            </a:r>
            <a:endParaRPr sz="1200">
              <a:solidFill>
                <a:schemeClr val="dk1"/>
              </a:solidFill>
            </a:endParaRPr>
          </a:p>
          <a:p>
            <a:pPr indent="0" lvl="0" marL="0" rtl="0" algn="l">
              <a:lnSpc>
                <a:spcPct val="115000"/>
              </a:lnSpc>
              <a:spcBef>
                <a:spcPts val="1200"/>
              </a:spcBef>
              <a:spcAft>
                <a:spcPts val="1000"/>
              </a:spcAft>
              <a:buNone/>
            </a:pPr>
            <a:r>
              <a:t/>
            </a:r>
            <a:endParaRPr sz="1400">
              <a:solidFill>
                <a:srgbClr val="595959"/>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0535a32f81_1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0535a32f81_1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Er y gall cynllunio ieithyddol fod yn effeithiol, mae iddo gyfyngiadau. Beirniadodd Fishman (1991) bolisïau o'r brig i'r bôn, gan ddadlau bod ymgysylltu â'r gymuned yn hanfodol ar gyfer llwyddiant. Mae ysgolheigion beirniadol fel Hornberger (2008) yn amlygu dadleuon ar gydbwyso hawliau ieithyddol â realiti economaidd, yn enwedig mewn cymdeithasau amlieithog. Rhaid i gynllunio effeithiol osgoi ymyleiddio ieithoedd lleiafrifol wrth gydnabod heriau ymarferol.</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Nododd Fishman y gall cynllunio ieithyddol yn aml fethu os yw’n rhy academaidd neu’n methu ag ymgysylltu â chymunedau lleol. Iddo ef, dylai adfywiad iaith fod yn “waelod i fyny,” sy’n cael ei yrru gan anghenion a gwerthoedd y gymuned, nid gan awdurdodau allanol yn unig.</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rPr>
              <a:t>Dadleuon ar Hawliau Iaith: Mae damcaniaethau Fishman yn tynnu sylw at bwysigrwydd parchu hawliau ieithyddol. Fodd bynnag, roedd yn cydnabod y cymhlethdodau sydd yn gysylltiedig â chydbwyso hawliau iaith ag anghenion economaidd neu ymarferol, megis mewn ardaloedd lle mae ieithoedd dominyddol yn cynnig gwell rhagolygon cyflogaeth.</a:t>
            </a:r>
            <a:endParaRPr sz="1200">
              <a:solidFill>
                <a:schemeClr val="dk1"/>
              </a:solidFill>
            </a:endParaRPr>
          </a:p>
          <a:p>
            <a:pPr indent="0" lvl="0" marL="0" rtl="0" algn="l">
              <a:lnSpc>
                <a:spcPct val="115000"/>
              </a:lnSpc>
              <a:spcBef>
                <a:spcPts val="1200"/>
              </a:spcBef>
              <a:spcAft>
                <a:spcPts val="1000"/>
              </a:spcAft>
              <a:buNone/>
            </a:pPr>
            <a:r>
              <a:t/>
            </a:r>
            <a:endParaRPr sz="140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0535a32f81_1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0535a32f81_1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I gloi, mae cynllunio ieithyddol yn ymwneud ag ymdrechion bwriadol ar draws dimensiynau corpws, statws a chaffael, fel yr amlinellwyd gan Kaplan a Baldauf (1997). Mae damcaniaeth RLS Fishman (1991) yn pwysleisio trosglwyddo rhwng cenedlaethau, ymwneud lleol a pharchu at barhad diwylliannol. Wrth gyfuno’r fframweithiau hyn, gwelwn sut mae cynllunio ieithyddol yn cefnogi hunaniaeth ddiwylliannol a chydraddoldeb cymdeithasol, gan sicrhau bod amrywiaeth ieithyddol yn ffynnu mewn byd sy’n fythol-fydoli.</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Mae gan ddamcaniaethau Fishman gymwysiadau ymarferol ym maes cynllunio ieithyddol modern, yn enwedig ar gyfer cymunedau ieithoedd lleiafrifol sy’n ymdrechu i wrthdroi dirywiad ieithyddol mewn byd sydd wedi’i globaleiddio.</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sz="1200">
                <a:solidFill>
                  <a:schemeClr val="dk1"/>
                </a:solidFill>
              </a:rPr>
              <a:t>Mae gwaith Joshua Fishman ar wrthdroi shifft iaith (RLS) yn sylfaenol i gynllunio ieithyddol, yn enwedig ei bwyslais ar drosglwyddo rhwng cenedlaethau a’r Raddfa Aflonyddwch Rhwng Cenedlaethau (GIDS). Mae ei ddull o’r gwaelod i fyny, sy’n canolbwyntio ar y gymuned, yn parhau i fod yn fframwaith hollbwysig ar gyfer adfywio ieithoedd lleiafrifol, gan ei fod yn blaenoriaethu perthnasedd diwylliannol ac ymgysylltu ar lawr gwlad. Fodd bynnag, mae model Fishman wedi cael ei feirniadu am ei ddibyniaeth ar strwythurau traddodiadol, teuluol, nad ydynt efallai’n cyd-fynd â newidiadau cymdeithasol cyfoes megis trefoli, globaleiddio, a deinameg newidiol teulu. Yn ogystal, er bod y GIDS yn darparu canllaw ymarferol, gall orsymleiddio cyd-destunau sosioieithyddol cymhleth ac nid oes digon o bwyslais ar rôl cymorth sefydliadol a thechnolegau digidol. Er gwaethaf y cyfyngiadau hyn, mae gwaith Fishman yn parhau i ddylanwadu ar gynllunio iaith fodern, gan gynnig man cychwyn hollbwysig ar gyfer addasu strategaethau adfywio i gyd-destunau amrywiol ac esblygol.</a:t>
            </a:r>
            <a:endParaRPr sz="1200">
              <a:solidFill>
                <a:schemeClr val="dk1"/>
              </a:solidFill>
            </a:endParaRPr>
          </a:p>
          <a:p>
            <a:pPr indent="0" lvl="0" marL="0" rtl="0" algn="l">
              <a:lnSpc>
                <a:spcPct val="115000"/>
              </a:lnSpc>
              <a:spcBef>
                <a:spcPts val="1200"/>
              </a:spcBef>
              <a:spcAft>
                <a:spcPts val="1000"/>
              </a:spcAft>
              <a:buNone/>
            </a:pPr>
            <a:r>
              <a:t/>
            </a:r>
            <a:endParaRPr sz="1400">
              <a:solidFill>
                <a:srgbClr val="595959"/>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0535a32f81_1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0535a32f81_1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 Id="rId3"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latin typeface="Arial"/>
                <a:ea typeface="Arial"/>
                <a:cs typeface="Arial"/>
                <a:sym typeface="Arial"/>
              </a:rPr>
              <a:t>Cyflwyniad Seminar Unigol</a:t>
            </a:r>
            <a:endParaRPr>
              <a:latin typeface="Arial"/>
              <a:ea typeface="Arial"/>
              <a:cs typeface="Arial"/>
              <a:sym typeface="Arial"/>
            </a:endParaRPr>
          </a:p>
        </p:txBody>
      </p:sp>
      <p:sp>
        <p:nvSpPr>
          <p:cNvPr id="73" name="Google Shape;73;p13"/>
          <p:cNvSpPr txBox="1"/>
          <p:nvPr>
            <p:ph idx="1" type="subTitle"/>
          </p:nvPr>
        </p:nvSpPr>
        <p:spPr>
          <a:xfrm>
            <a:off x="2371717" y="3482625"/>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400">
                <a:latin typeface="Arial"/>
                <a:ea typeface="Arial"/>
                <a:cs typeface="Arial"/>
                <a:sym typeface="Arial"/>
              </a:rPr>
              <a:t>Beth Owen Roberts</a:t>
            </a:r>
            <a:endParaRPr sz="2400">
              <a:latin typeface="Arial"/>
              <a:ea typeface="Arial"/>
              <a:cs typeface="Arial"/>
              <a:sym typeface="Arial"/>
            </a:endParaRPr>
          </a:p>
          <a:p>
            <a:pPr indent="0" lvl="0" marL="0" rtl="0" algn="l">
              <a:spcBef>
                <a:spcPts val="0"/>
              </a:spcBef>
              <a:spcAft>
                <a:spcPts val="0"/>
              </a:spcAft>
              <a:buNone/>
            </a:pPr>
            <a:r>
              <a:rPr lang="en" sz="2400">
                <a:latin typeface="Arial"/>
                <a:ea typeface="Arial"/>
                <a:cs typeface="Arial"/>
                <a:sym typeface="Arial"/>
              </a:rPr>
              <a:t>2419454</a:t>
            </a:r>
            <a:endParaRPr sz="2400">
              <a:latin typeface="Arial"/>
              <a:ea typeface="Arial"/>
              <a:cs typeface="Arial"/>
              <a:sym typeface="Arial"/>
            </a:endParaRPr>
          </a:p>
        </p:txBody>
      </p:sp>
      <p:sp>
        <p:nvSpPr>
          <p:cNvPr id="74" name="Google Shape;74;p13"/>
          <p:cNvSpPr txBox="1"/>
          <p:nvPr/>
        </p:nvSpPr>
        <p:spPr>
          <a:xfrm>
            <a:off x="2505225" y="2283000"/>
            <a:ext cx="6064500" cy="1417500"/>
          </a:xfrm>
          <a:prstGeom prst="rect">
            <a:avLst/>
          </a:prstGeom>
          <a:solidFill>
            <a:schemeClr val="lt1"/>
          </a:solidFill>
          <a:ln>
            <a:noFill/>
          </a:ln>
        </p:spPr>
        <p:txBody>
          <a:bodyPr anchorCtr="0" anchor="t" bIns="91425" lIns="91425" spcFirstLastPara="1" rIns="91425" wrap="square" tIns="91425">
            <a:spAutoFit/>
          </a:bodyPr>
          <a:lstStyle/>
          <a:p>
            <a:pPr indent="0" lvl="0" marL="0" rtl="0" algn="l">
              <a:lnSpc>
                <a:spcPct val="115000"/>
              </a:lnSpc>
              <a:spcBef>
                <a:spcPts val="0"/>
              </a:spcBef>
              <a:spcAft>
                <a:spcPts val="1600"/>
              </a:spcAft>
              <a:buNone/>
            </a:pPr>
            <a:r>
              <a:rPr lang="en" sz="1800">
                <a:solidFill>
                  <a:schemeClr val="dk1"/>
                </a:solidFill>
              </a:rPr>
              <a:t>ASESIAD:</a:t>
            </a:r>
            <a:r>
              <a:rPr lang="en" sz="1800">
                <a:solidFill>
                  <a:schemeClr val="dk2"/>
                </a:solidFill>
              </a:rPr>
              <a:t> </a:t>
            </a:r>
            <a:r>
              <a:rPr lang="en" sz="1800">
                <a:solidFill>
                  <a:schemeClr val="dk2"/>
                </a:solidFill>
              </a:rPr>
              <a:t>Cyflwynwch  yn feirniadol brif nodweddion, cydsyniadau a thrwyddau damcaniaethol y maes cynllunio iaith. Cyfeiriwch yn benodol at waith o leiaf un o’r awduron allweddol a gyflwynwyd yn ystod y modwl.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78" name="Shape 78"/>
        <p:cNvGrpSpPr/>
        <p:nvPr/>
      </p:nvGrpSpPr>
      <p:grpSpPr>
        <a:xfrm>
          <a:off x="0" y="0"/>
          <a:ext cx="0" cy="0"/>
          <a:chOff x="0" y="0"/>
          <a:chExt cx="0" cy="0"/>
        </a:xfrm>
      </p:grpSpPr>
      <p:pic>
        <p:nvPicPr>
          <p:cNvPr id="79" name="Google Shape;79;p14"/>
          <p:cNvPicPr preferRelativeResize="0"/>
          <p:nvPr/>
        </p:nvPicPr>
        <p:blipFill>
          <a:blip r:embed="rId3">
            <a:alphaModFix/>
          </a:blip>
          <a:stretch>
            <a:fillRect/>
          </a:stretch>
        </p:blipFill>
        <p:spPr>
          <a:xfrm>
            <a:off x="2444700" y="162725"/>
            <a:ext cx="4254600" cy="4866550"/>
          </a:xfrm>
          <a:prstGeom prst="rect">
            <a:avLst/>
          </a:prstGeom>
          <a:noFill/>
          <a:ln>
            <a:noFill/>
          </a:ln>
        </p:spPr>
      </p:pic>
      <p:sp>
        <p:nvSpPr>
          <p:cNvPr id="80" name="Google Shape;80;p14"/>
          <p:cNvSpPr txBox="1"/>
          <p:nvPr/>
        </p:nvSpPr>
        <p:spPr>
          <a:xfrm>
            <a:off x="2855550" y="433226"/>
            <a:ext cx="3432900" cy="3309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Cyflwyniad i Gynllunio Ieithyddol</a:t>
            </a:r>
            <a:endParaRPr b="1" sz="1600">
              <a:solidFill>
                <a:schemeClr val="lt2"/>
              </a:solidFill>
            </a:endParaRPr>
          </a:p>
        </p:txBody>
      </p:sp>
      <p:sp>
        <p:nvSpPr>
          <p:cNvPr id="81" name="Google Shape;81;p14"/>
          <p:cNvSpPr txBox="1"/>
          <p:nvPr>
            <p:ph idx="4294967295" type="body"/>
          </p:nvPr>
        </p:nvSpPr>
        <p:spPr>
          <a:xfrm>
            <a:off x="2571750" y="764125"/>
            <a:ext cx="3958200" cy="3941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Diffiniad</a:t>
            </a:r>
            <a:br>
              <a:rPr lang="en" sz="1400">
                <a:latin typeface="Arial"/>
                <a:ea typeface="Arial"/>
                <a:cs typeface="Arial"/>
                <a:sym typeface="Arial"/>
              </a:rPr>
            </a:br>
            <a:r>
              <a:rPr lang="en" sz="1200">
                <a:latin typeface="Arial"/>
                <a:ea typeface="Arial"/>
                <a:cs typeface="Arial"/>
                <a:sym typeface="Arial"/>
              </a:rPr>
              <a:t>Cynllunio ieithyddol yw’r dull systematig o ddylanwadu ar sut mae ieithoedd yn cael eu defnyddio o fewn cymdeithas. Mae cynllunio ieithyddol yn cyfeirio at benderfyniadau ac ymdrechion ymwybodol gan lywodraethau, sefydliadau, neu gymunedau i ddylanwadu ar ddefnydd, statws, a strwythur iaith o fewn cymdeithas (Kaplan &amp; Baldauf, 1997).</a:t>
            </a:r>
            <a:endParaRPr sz="1200">
              <a:latin typeface="Arial"/>
              <a:ea typeface="Arial"/>
              <a:cs typeface="Arial"/>
              <a:sym typeface="Arial"/>
            </a:endParaRPr>
          </a:p>
          <a:p>
            <a:pPr indent="-317500" lvl="0" marL="457200" rtl="0" algn="l">
              <a:spcBef>
                <a:spcPts val="1000"/>
              </a:spcBef>
              <a:spcAft>
                <a:spcPts val="1000"/>
              </a:spcAft>
              <a:buClr>
                <a:schemeClr val="dk1"/>
              </a:buClr>
              <a:buSzPts val="1400"/>
              <a:buFont typeface="Raleway"/>
              <a:buChar char="➔"/>
            </a:pPr>
            <a:r>
              <a:rPr b="1" lang="en" sz="1400">
                <a:solidFill>
                  <a:schemeClr val="dk1"/>
                </a:solidFill>
                <a:latin typeface="Arial"/>
                <a:ea typeface="Arial"/>
                <a:cs typeface="Arial"/>
                <a:sym typeface="Arial"/>
              </a:rPr>
              <a:t>Pwrpas</a:t>
            </a:r>
            <a:br>
              <a:rPr lang="en" sz="1400">
                <a:latin typeface="Arial"/>
                <a:ea typeface="Arial"/>
                <a:cs typeface="Arial"/>
                <a:sym typeface="Arial"/>
              </a:rPr>
            </a:br>
            <a:r>
              <a:rPr lang="en" sz="1200">
                <a:latin typeface="Arial"/>
                <a:ea typeface="Arial"/>
                <a:cs typeface="Arial"/>
                <a:sym typeface="Arial"/>
              </a:rPr>
              <a:t>Mae Cynllunio Ieithyddol yn mynd i'r afael â materion cymdeithasol fel hunaniaeth, parhad diwylliannol, a chydraddoldeb. Mae Fishman (1991) yn amlygu ei rôl mewn gwrthdroi shifft iaith (RLS), yn enwedig ar gyfer ieithoedd lleiafrifol a rhai sydd mewn perygl - cadwraeth iaith.</a:t>
            </a:r>
            <a:endParaRPr b="1" sz="1400">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85" name="Shape 85"/>
        <p:cNvGrpSpPr/>
        <p:nvPr/>
      </p:nvGrpSpPr>
      <p:grpSpPr>
        <a:xfrm>
          <a:off x="0" y="0"/>
          <a:ext cx="0" cy="0"/>
          <a:chOff x="0" y="0"/>
          <a:chExt cx="0" cy="0"/>
        </a:xfrm>
      </p:grpSpPr>
      <p:pic>
        <p:nvPicPr>
          <p:cNvPr id="86" name="Google Shape;86;p15"/>
          <p:cNvPicPr preferRelativeResize="0"/>
          <p:nvPr/>
        </p:nvPicPr>
        <p:blipFill>
          <a:blip r:embed="rId3">
            <a:alphaModFix/>
          </a:blip>
          <a:stretch>
            <a:fillRect/>
          </a:stretch>
        </p:blipFill>
        <p:spPr>
          <a:xfrm>
            <a:off x="2444700" y="162725"/>
            <a:ext cx="4254600" cy="4866550"/>
          </a:xfrm>
          <a:prstGeom prst="rect">
            <a:avLst/>
          </a:prstGeom>
          <a:noFill/>
          <a:ln>
            <a:noFill/>
          </a:ln>
        </p:spPr>
      </p:pic>
      <p:sp>
        <p:nvSpPr>
          <p:cNvPr id="87" name="Google Shape;87;p15"/>
          <p:cNvSpPr txBox="1"/>
          <p:nvPr/>
        </p:nvSpPr>
        <p:spPr>
          <a:xfrm>
            <a:off x="2625300" y="326075"/>
            <a:ext cx="4074000" cy="4563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Nodweddion Allweddol: Cynllunio Iaith</a:t>
            </a:r>
            <a:endParaRPr b="1" sz="1600">
              <a:solidFill>
                <a:schemeClr val="lt2"/>
              </a:solidFill>
            </a:endParaRPr>
          </a:p>
        </p:txBody>
      </p:sp>
      <p:sp>
        <p:nvSpPr>
          <p:cNvPr id="88" name="Google Shape;88;p15"/>
          <p:cNvSpPr txBox="1"/>
          <p:nvPr>
            <p:ph idx="4294967295" type="body"/>
          </p:nvPr>
        </p:nvSpPr>
        <p:spPr>
          <a:xfrm>
            <a:off x="2617650" y="717800"/>
            <a:ext cx="3848700" cy="3998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Cynllunio Corpws</a:t>
            </a:r>
            <a:br>
              <a:rPr lang="en" sz="1200">
                <a:latin typeface="Arial"/>
                <a:ea typeface="Arial"/>
                <a:cs typeface="Arial"/>
                <a:sym typeface="Arial"/>
              </a:rPr>
            </a:br>
            <a:r>
              <a:rPr lang="en" sz="1200">
                <a:latin typeface="Arial"/>
                <a:ea typeface="Arial"/>
                <a:cs typeface="Arial"/>
                <a:sym typeface="Arial"/>
              </a:rPr>
              <a:t>Datblygu ffurfiau iaith fel gramadeg ac orgraff (Kaplan a Baldauf, 1997).</a:t>
            </a:r>
            <a:endParaRPr sz="1200">
              <a:latin typeface="Arial"/>
              <a:ea typeface="Arial"/>
              <a:cs typeface="Arial"/>
              <a:sym typeface="Arial"/>
            </a:endParaRPr>
          </a:p>
          <a:p>
            <a:pPr indent="-317500" lvl="0" marL="457200" rtl="0" algn="l">
              <a:spcBef>
                <a:spcPts val="1000"/>
              </a:spcBef>
              <a:spcAft>
                <a:spcPts val="0"/>
              </a:spcAft>
              <a:buClr>
                <a:schemeClr val="dk1"/>
              </a:buClr>
              <a:buSzPts val="1400"/>
              <a:buFont typeface="Raleway"/>
              <a:buChar char="➔"/>
            </a:pPr>
            <a:r>
              <a:rPr b="1" lang="en" sz="1400">
                <a:solidFill>
                  <a:schemeClr val="dk1"/>
                </a:solidFill>
                <a:latin typeface="Arial"/>
                <a:ea typeface="Arial"/>
                <a:cs typeface="Arial"/>
                <a:sym typeface="Arial"/>
              </a:rPr>
              <a:t>Cynllunio Statws</a:t>
            </a:r>
            <a:br>
              <a:rPr lang="en" sz="1400">
                <a:latin typeface="Arial"/>
                <a:ea typeface="Arial"/>
                <a:cs typeface="Arial"/>
                <a:sym typeface="Arial"/>
              </a:rPr>
            </a:br>
            <a:r>
              <a:rPr lang="en" sz="1200">
                <a:latin typeface="Arial"/>
                <a:ea typeface="Arial"/>
                <a:cs typeface="Arial"/>
                <a:sym typeface="Arial"/>
              </a:rPr>
              <a:t>Penderfyniadau ar rolau ieithoedd mewn cymdeithas (e.e., statws swyddogol). Hanfodol ar gyfer dyrchafu bri iaith (Fishman, 1991).</a:t>
            </a:r>
            <a:endParaRPr sz="1200">
              <a:latin typeface="Arial"/>
              <a:ea typeface="Arial"/>
              <a:cs typeface="Arial"/>
              <a:sym typeface="Arial"/>
            </a:endParaRPr>
          </a:p>
          <a:p>
            <a:pPr indent="-304800" lvl="0" marL="457200" rtl="0" algn="l">
              <a:spcBef>
                <a:spcPts val="1000"/>
              </a:spcBef>
              <a:spcAft>
                <a:spcPts val="0"/>
              </a:spcAft>
              <a:buClr>
                <a:schemeClr val="dk1"/>
              </a:buClr>
              <a:buSzPts val="1200"/>
              <a:buFont typeface="Raleway"/>
              <a:buChar char="➔"/>
            </a:pPr>
            <a:r>
              <a:rPr b="1" lang="en" sz="1400">
                <a:solidFill>
                  <a:schemeClr val="dk1"/>
                </a:solidFill>
                <a:latin typeface="Arial"/>
                <a:ea typeface="Arial"/>
                <a:cs typeface="Arial"/>
                <a:sym typeface="Arial"/>
              </a:rPr>
              <a:t>Cynllunio Caffael</a:t>
            </a:r>
            <a:br>
              <a:rPr lang="en" sz="1400">
                <a:latin typeface="Arial"/>
                <a:ea typeface="Arial"/>
                <a:cs typeface="Arial"/>
                <a:sym typeface="Arial"/>
              </a:rPr>
            </a:br>
            <a:r>
              <a:rPr lang="en" sz="1200">
                <a:latin typeface="Arial"/>
                <a:ea typeface="Arial"/>
                <a:cs typeface="Arial"/>
                <a:sym typeface="Arial"/>
              </a:rPr>
              <a:t>Rhaglenni i hyrwyddo dysgu a throsglwyddo rhwng cenedlaethau (Fishman, 1991).</a:t>
            </a:r>
            <a:endParaRPr sz="1200">
              <a:latin typeface="Arial"/>
              <a:ea typeface="Arial"/>
              <a:cs typeface="Arial"/>
              <a:sym typeface="Arial"/>
            </a:endParaRPr>
          </a:p>
          <a:p>
            <a:pPr indent="-304800" lvl="0" marL="457200" rtl="0" algn="l">
              <a:spcBef>
                <a:spcPts val="1000"/>
              </a:spcBef>
              <a:spcAft>
                <a:spcPts val="0"/>
              </a:spcAft>
              <a:buClr>
                <a:schemeClr val="dk1"/>
              </a:buClr>
              <a:buSzPts val="1200"/>
              <a:buFont typeface="Raleway"/>
              <a:buChar char="➔"/>
            </a:pPr>
            <a:r>
              <a:rPr b="1" lang="en" sz="1400">
                <a:solidFill>
                  <a:schemeClr val="dk1"/>
                </a:solidFill>
                <a:latin typeface="Arial"/>
                <a:ea typeface="Arial"/>
                <a:cs typeface="Arial"/>
                <a:sym typeface="Arial"/>
              </a:rPr>
              <a:t>Cynllunio Bri</a:t>
            </a:r>
            <a:r>
              <a:rPr lang="en" sz="1200">
                <a:latin typeface="Arial"/>
                <a:ea typeface="Arial"/>
                <a:cs typeface="Arial"/>
                <a:sym typeface="Arial"/>
              </a:rPr>
              <a:t>                                                       Gwella dymunoldeb iaith a gwerth cymdeithasol.</a:t>
            </a:r>
            <a:endParaRPr sz="1200">
              <a:latin typeface="Arial"/>
              <a:ea typeface="Arial"/>
              <a:cs typeface="Arial"/>
              <a:sym typeface="Arial"/>
            </a:endParaRPr>
          </a:p>
          <a:p>
            <a:pPr indent="0" lvl="0" marL="0" rtl="0" algn="l">
              <a:spcBef>
                <a:spcPts val="1000"/>
              </a:spcBef>
              <a:spcAft>
                <a:spcPts val="1000"/>
              </a:spcAft>
              <a:buNone/>
            </a:pPr>
            <a:r>
              <a:t/>
            </a:r>
            <a:endParaRPr sz="1200">
              <a:latin typeface="Raleway"/>
              <a:ea typeface="Raleway"/>
              <a:cs typeface="Raleway"/>
              <a:sym typeface="Raleway"/>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2" name="Shape 92"/>
        <p:cNvGrpSpPr/>
        <p:nvPr/>
      </p:nvGrpSpPr>
      <p:grpSpPr>
        <a:xfrm>
          <a:off x="0" y="0"/>
          <a:ext cx="0" cy="0"/>
          <a:chOff x="0" y="0"/>
          <a:chExt cx="0" cy="0"/>
        </a:xfrm>
      </p:grpSpPr>
      <p:pic>
        <p:nvPicPr>
          <p:cNvPr id="93" name="Google Shape;93;p16"/>
          <p:cNvPicPr preferRelativeResize="0"/>
          <p:nvPr/>
        </p:nvPicPr>
        <p:blipFill>
          <a:blip r:embed="rId3">
            <a:alphaModFix/>
          </a:blip>
          <a:stretch>
            <a:fillRect/>
          </a:stretch>
        </p:blipFill>
        <p:spPr>
          <a:xfrm>
            <a:off x="2444700" y="162725"/>
            <a:ext cx="4254600" cy="4866550"/>
          </a:xfrm>
          <a:prstGeom prst="rect">
            <a:avLst/>
          </a:prstGeom>
          <a:noFill/>
          <a:ln>
            <a:noFill/>
          </a:ln>
        </p:spPr>
      </p:pic>
      <p:sp>
        <p:nvSpPr>
          <p:cNvPr id="94" name="Google Shape;94;p16"/>
          <p:cNvSpPr txBox="1"/>
          <p:nvPr>
            <p:ph idx="4294967295" type="body"/>
          </p:nvPr>
        </p:nvSpPr>
        <p:spPr>
          <a:xfrm>
            <a:off x="2624700" y="782375"/>
            <a:ext cx="3915900" cy="39231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Dulliau Hanesyddol</a:t>
            </a:r>
            <a:br>
              <a:rPr lang="en" sz="1200">
                <a:latin typeface="Arial"/>
                <a:ea typeface="Arial"/>
                <a:cs typeface="Arial"/>
                <a:sym typeface="Arial"/>
              </a:rPr>
            </a:br>
            <a:r>
              <a:rPr lang="en" sz="1200">
                <a:latin typeface="Arial"/>
                <a:ea typeface="Arial"/>
                <a:cs typeface="Arial"/>
                <a:sym typeface="Arial"/>
              </a:rPr>
              <a:t>Roedd Cynllunio Ieithyddol cynnar yn canolbwyntio ar uno cenhedloedd o dan un iaith, yn aml yn ymylu ar eraill (Spolsky, 2004)</a:t>
            </a:r>
            <a:endParaRPr sz="1200">
              <a:latin typeface="Arial"/>
              <a:ea typeface="Arial"/>
              <a:cs typeface="Arial"/>
              <a:sym typeface="Arial"/>
            </a:endParaRPr>
          </a:p>
          <a:p>
            <a:pPr indent="-317500" lvl="0" marL="457200" rtl="0" algn="l">
              <a:spcBef>
                <a:spcPts val="1000"/>
              </a:spcBef>
              <a:spcAft>
                <a:spcPts val="0"/>
              </a:spcAft>
              <a:buClr>
                <a:schemeClr val="dk1"/>
              </a:buClr>
              <a:buSzPts val="1400"/>
              <a:buFont typeface="Raleway"/>
              <a:buChar char="➔"/>
            </a:pPr>
            <a:r>
              <a:rPr b="1" lang="en" sz="1400">
                <a:solidFill>
                  <a:schemeClr val="dk1"/>
                </a:solidFill>
                <a:latin typeface="Arial"/>
                <a:ea typeface="Arial"/>
                <a:cs typeface="Arial"/>
                <a:sym typeface="Arial"/>
              </a:rPr>
              <a:t>Dulliau Sosioieithyddol</a:t>
            </a:r>
            <a:br>
              <a:rPr lang="en" sz="1400">
                <a:latin typeface="Arial"/>
                <a:ea typeface="Arial"/>
                <a:cs typeface="Arial"/>
                <a:sym typeface="Arial"/>
              </a:rPr>
            </a:br>
            <a:r>
              <a:rPr lang="en" sz="1400">
                <a:latin typeface="Arial"/>
                <a:ea typeface="Arial"/>
                <a:cs typeface="Arial"/>
                <a:sym typeface="Arial"/>
              </a:rPr>
              <a:t>Yn pwysleisio’r berthynas rhwng iaith a chymdeithas, gan amlygu pwysigrwydd ymdrechion bro (Fishman, 1991). </a:t>
            </a:r>
            <a:endParaRPr sz="1200">
              <a:latin typeface="Arial"/>
              <a:ea typeface="Arial"/>
              <a:cs typeface="Arial"/>
              <a:sym typeface="Arial"/>
            </a:endParaRPr>
          </a:p>
          <a:p>
            <a:pPr indent="-304800" lvl="0" marL="457200" rtl="0" algn="l">
              <a:spcBef>
                <a:spcPts val="1000"/>
              </a:spcBef>
              <a:spcAft>
                <a:spcPts val="1000"/>
              </a:spcAft>
              <a:buClr>
                <a:schemeClr val="dk1"/>
              </a:buClr>
              <a:buSzPts val="1200"/>
              <a:buFont typeface="Raleway"/>
              <a:buChar char="➔"/>
            </a:pPr>
            <a:r>
              <a:rPr b="1" lang="en" sz="1400">
                <a:solidFill>
                  <a:schemeClr val="dk1"/>
                </a:solidFill>
                <a:latin typeface="Arial"/>
                <a:ea typeface="Arial"/>
                <a:cs typeface="Arial"/>
                <a:sym typeface="Arial"/>
              </a:rPr>
              <a:t>Ymagweddau Beirniadol</a:t>
            </a:r>
            <a:br>
              <a:rPr lang="en" sz="1400">
                <a:latin typeface="Arial"/>
                <a:ea typeface="Arial"/>
                <a:cs typeface="Arial"/>
                <a:sym typeface="Arial"/>
              </a:rPr>
            </a:br>
            <a:r>
              <a:rPr lang="en" sz="1400">
                <a:latin typeface="Arial"/>
                <a:ea typeface="Arial"/>
                <a:cs typeface="Arial"/>
                <a:sym typeface="Arial"/>
              </a:rPr>
              <a:t>Yn archwilio deinameg pŵer mewn Cynllunio Ieithyddol ac yn herio imperialaeth ieithyddol (Hornberger, 2008).</a:t>
            </a:r>
            <a:endParaRPr sz="1200">
              <a:latin typeface="Arial"/>
              <a:ea typeface="Arial"/>
              <a:cs typeface="Arial"/>
              <a:sym typeface="Arial"/>
            </a:endParaRPr>
          </a:p>
        </p:txBody>
      </p:sp>
      <p:sp>
        <p:nvSpPr>
          <p:cNvPr id="95" name="Google Shape;95;p16"/>
          <p:cNvSpPr txBox="1"/>
          <p:nvPr/>
        </p:nvSpPr>
        <p:spPr>
          <a:xfrm>
            <a:off x="2534700" y="326075"/>
            <a:ext cx="4074600" cy="4563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Dulliau Theoretig o Gynllunio Ieithyddol</a:t>
            </a:r>
            <a:endParaRPr b="1" sz="1600">
              <a:solidFill>
                <a:schemeClr val="lt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9" name="Shape 99"/>
        <p:cNvGrpSpPr/>
        <p:nvPr/>
      </p:nvGrpSpPr>
      <p:grpSpPr>
        <a:xfrm>
          <a:off x="0" y="0"/>
          <a:ext cx="0" cy="0"/>
          <a:chOff x="0" y="0"/>
          <a:chExt cx="0" cy="0"/>
        </a:xfrm>
      </p:grpSpPr>
      <p:pic>
        <p:nvPicPr>
          <p:cNvPr id="100" name="Google Shape;100;p17"/>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101" name="Google Shape;101;p17"/>
          <p:cNvSpPr txBox="1"/>
          <p:nvPr>
            <p:ph idx="4294967295" type="body"/>
          </p:nvPr>
        </p:nvSpPr>
        <p:spPr>
          <a:xfrm>
            <a:off x="2614075" y="893025"/>
            <a:ext cx="3947700" cy="38355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Hawliau Ieithyddol</a:t>
            </a:r>
            <a:br>
              <a:rPr lang="en" sz="1400">
                <a:latin typeface="Arial"/>
                <a:ea typeface="Arial"/>
                <a:cs typeface="Arial"/>
                <a:sym typeface="Arial"/>
              </a:rPr>
            </a:br>
            <a:r>
              <a:rPr lang="en" sz="1200">
                <a:latin typeface="Arial"/>
                <a:ea typeface="Arial"/>
                <a:cs typeface="Arial"/>
                <a:sym typeface="Arial"/>
              </a:rPr>
              <a:t>Eiriolwyr dros hawl cymunedau i gynnal a defnyddio eu hiaith (Fishman, 1991).</a:t>
            </a:r>
            <a:endParaRPr sz="1200">
              <a:latin typeface="Arial"/>
              <a:ea typeface="Arial"/>
              <a:cs typeface="Arial"/>
              <a:sym typeface="Arial"/>
            </a:endParaRPr>
          </a:p>
          <a:p>
            <a:pPr indent="-317500" lvl="0" marL="457200" rtl="0" algn="l">
              <a:spcBef>
                <a:spcPts val="1000"/>
              </a:spcBef>
              <a:spcAft>
                <a:spcPts val="0"/>
              </a:spcAft>
              <a:buClr>
                <a:schemeClr val="dk1"/>
              </a:buClr>
              <a:buSzPts val="1400"/>
              <a:buFont typeface="Raleway"/>
              <a:buChar char="➔"/>
            </a:pPr>
            <a:r>
              <a:rPr b="1" lang="en" sz="1400">
                <a:solidFill>
                  <a:schemeClr val="dk1"/>
                </a:solidFill>
                <a:latin typeface="Arial"/>
                <a:ea typeface="Arial"/>
                <a:cs typeface="Arial"/>
                <a:sym typeface="Arial"/>
              </a:rPr>
              <a:t>Ecoleg Ieithyddol</a:t>
            </a:r>
            <a:br>
              <a:rPr lang="en" sz="1400">
                <a:latin typeface="Arial"/>
                <a:ea typeface="Arial"/>
                <a:cs typeface="Arial"/>
                <a:sym typeface="Arial"/>
              </a:rPr>
            </a:br>
            <a:r>
              <a:rPr lang="en" sz="1200">
                <a:latin typeface="Arial"/>
                <a:ea typeface="Arial"/>
                <a:cs typeface="Arial"/>
                <a:sym typeface="Arial"/>
              </a:rPr>
              <a:t>Yn ystyried ieithoedd fel rhan o ecosystem gymdeithasol, yn rhyngweithio ac yn addasu (Hornberger, 2008). </a:t>
            </a:r>
            <a:endParaRPr sz="1200">
              <a:latin typeface="Arial"/>
              <a:ea typeface="Arial"/>
              <a:cs typeface="Arial"/>
              <a:sym typeface="Arial"/>
            </a:endParaRPr>
          </a:p>
          <a:p>
            <a:pPr indent="-304800" lvl="0" marL="457200" rtl="0" algn="l">
              <a:spcBef>
                <a:spcPts val="1000"/>
              </a:spcBef>
              <a:spcAft>
                <a:spcPts val="1000"/>
              </a:spcAft>
              <a:buClr>
                <a:schemeClr val="dk1"/>
              </a:buClr>
              <a:buSzPts val="1200"/>
              <a:buFont typeface="Raleway"/>
              <a:buChar char="➔"/>
            </a:pPr>
            <a:r>
              <a:rPr b="1" lang="en" sz="1400">
                <a:solidFill>
                  <a:schemeClr val="dk1"/>
                </a:solidFill>
                <a:latin typeface="Arial"/>
                <a:ea typeface="Arial"/>
                <a:cs typeface="Arial"/>
                <a:sym typeface="Arial"/>
              </a:rPr>
              <a:t>Imperialaeth Ieithyddol</a:t>
            </a:r>
            <a:br>
              <a:rPr lang="en" sz="1400">
                <a:latin typeface="Arial"/>
                <a:ea typeface="Arial"/>
                <a:cs typeface="Arial"/>
                <a:sym typeface="Arial"/>
              </a:rPr>
            </a:br>
            <a:r>
              <a:rPr lang="en" sz="1200">
                <a:latin typeface="Arial"/>
                <a:ea typeface="Arial"/>
                <a:cs typeface="Arial"/>
                <a:sym typeface="Arial"/>
              </a:rPr>
              <a:t>Yn beirniadu goruchafiaeth ieithoedd byd-eang dros ieithoedd brodorol (Spolsky, 2004). </a:t>
            </a:r>
            <a:endParaRPr sz="1200">
              <a:latin typeface="Arial"/>
              <a:ea typeface="Arial"/>
              <a:cs typeface="Arial"/>
              <a:sym typeface="Arial"/>
            </a:endParaRPr>
          </a:p>
        </p:txBody>
      </p:sp>
      <p:sp>
        <p:nvSpPr>
          <p:cNvPr id="102" name="Google Shape;102;p17"/>
          <p:cNvSpPr txBox="1"/>
          <p:nvPr/>
        </p:nvSpPr>
        <p:spPr>
          <a:xfrm>
            <a:off x="2855550" y="433226"/>
            <a:ext cx="3432900" cy="3309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Cysyniadau Allweddol yn y maes</a:t>
            </a:r>
            <a:endParaRPr b="1" sz="1600">
              <a:solidFill>
                <a:schemeClr val="lt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06" name="Shape 106"/>
        <p:cNvGrpSpPr/>
        <p:nvPr/>
      </p:nvGrpSpPr>
      <p:grpSpPr>
        <a:xfrm>
          <a:off x="0" y="0"/>
          <a:ext cx="0" cy="0"/>
          <a:chOff x="0" y="0"/>
          <a:chExt cx="0" cy="0"/>
        </a:xfrm>
      </p:grpSpPr>
      <p:pic>
        <p:nvPicPr>
          <p:cNvPr id="107" name="Google Shape;107;p18"/>
          <p:cNvPicPr preferRelativeResize="0"/>
          <p:nvPr/>
        </p:nvPicPr>
        <p:blipFill>
          <a:blip r:embed="rId3">
            <a:alphaModFix/>
          </a:blip>
          <a:stretch>
            <a:fillRect/>
          </a:stretch>
        </p:blipFill>
        <p:spPr>
          <a:xfrm>
            <a:off x="2444700" y="162725"/>
            <a:ext cx="4254600" cy="4949550"/>
          </a:xfrm>
          <a:prstGeom prst="rect">
            <a:avLst/>
          </a:prstGeom>
          <a:noFill/>
          <a:ln>
            <a:noFill/>
          </a:ln>
        </p:spPr>
      </p:pic>
      <p:sp>
        <p:nvSpPr>
          <p:cNvPr id="108" name="Google Shape;108;p18"/>
          <p:cNvSpPr txBox="1"/>
          <p:nvPr>
            <p:ph idx="4294967295" type="body"/>
          </p:nvPr>
        </p:nvSpPr>
        <p:spPr>
          <a:xfrm>
            <a:off x="2582325" y="582075"/>
            <a:ext cx="3958200" cy="41466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Trosolwg o Waith Fishman</a:t>
            </a:r>
            <a:br>
              <a:rPr lang="en" sz="1400">
                <a:latin typeface="Arial"/>
                <a:ea typeface="Arial"/>
                <a:cs typeface="Arial"/>
                <a:sym typeface="Arial"/>
              </a:rPr>
            </a:br>
            <a:r>
              <a:rPr lang="en" sz="1200">
                <a:latin typeface="Arial"/>
                <a:ea typeface="Arial"/>
                <a:cs typeface="Arial"/>
                <a:sym typeface="Arial"/>
              </a:rPr>
              <a:t>Yn Reversing language Shift, cyflwynodd Fishman (1991) ei fodel RLS, gan </a:t>
            </a:r>
            <a:r>
              <a:rPr lang="en" sz="1200">
                <a:latin typeface="Arial"/>
                <a:ea typeface="Arial"/>
                <a:cs typeface="Arial"/>
                <a:sym typeface="Arial"/>
              </a:rPr>
              <a:t>bwysleisio</a:t>
            </a:r>
            <a:r>
              <a:rPr lang="en" sz="1200">
                <a:latin typeface="Arial"/>
                <a:ea typeface="Arial"/>
                <a:cs typeface="Arial"/>
                <a:sym typeface="Arial"/>
              </a:rPr>
              <a:t> trosglwyddo rhwng cenedlaethau ac ymdrechion cymunedol. </a:t>
            </a:r>
            <a:endParaRPr sz="1000">
              <a:latin typeface="Arial"/>
              <a:ea typeface="Arial"/>
              <a:cs typeface="Arial"/>
              <a:sym typeface="Arial"/>
            </a:endParaRPr>
          </a:p>
          <a:p>
            <a:pPr indent="-317500" lvl="0" marL="457200" rtl="0" algn="l">
              <a:spcBef>
                <a:spcPts val="1000"/>
              </a:spcBef>
              <a:spcAft>
                <a:spcPts val="0"/>
              </a:spcAft>
              <a:buClr>
                <a:schemeClr val="dk1"/>
              </a:buClr>
              <a:buSzPts val="1400"/>
              <a:buFont typeface="Raleway"/>
              <a:buChar char="➔"/>
            </a:pPr>
            <a:r>
              <a:rPr b="1" lang="en" sz="1400">
                <a:solidFill>
                  <a:schemeClr val="dk1"/>
                </a:solidFill>
                <a:latin typeface="Arial"/>
                <a:ea typeface="Arial"/>
                <a:cs typeface="Arial"/>
                <a:sym typeface="Arial"/>
              </a:rPr>
              <a:t>Damcaniaeth Nodedig</a:t>
            </a:r>
            <a:br>
              <a:rPr lang="en" sz="1400">
                <a:latin typeface="Arial"/>
                <a:ea typeface="Arial"/>
                <a:cs typeface="Arial"/>
                <a:sym typeface="Arial"/>
              </a:rPr>
            </a:br>
            <a:r>
              <a:rPr lang="en" sz="1200">
                <a:latin typeface="Arial"/>
                <a:ea typeface="Arial"/>
                <a:cs typeface="Arial"/>
                <a:sym typeface="Arial"/>
              </a:rPr>
              <a:t>GIDA: Mae’r Raddfa Raddedig o Amhariad Rhwng Cenedlaethau (GIDS) yn darparu fframwaith ar gyfer asesu bywiogrwydd iaith a chynllunio strategaethau adfywio. </a:t>
            </a:r>
            <a:endParaRPr sz="1200">
              <a:latin typeface="Arial"/>
              <a:ea typeface="Arial"/>
              <a:cs typeface="Arial"/>
              <a:sym typeface="Arial"/>
            </a:endParaRPr>
          </a:p>
          <a:p>
            <a:pPr indent="0" lvl="0" marL="457200" rtl="0" algn="l">
              <a:spcBef>
                <a:spcPts val="1000"/>
              </a:spcBef>
              <a:spcAft>
                <a:spcPts val="0"/>
              </a:spcAft>
              <a:buNone/>
            </a:pPr>
            <a:r>
              <a:rPr lang="en" sz="1200">
                <a:latin typeface="Arial"/>
                <a:ea typeface="Arial"/>
                <a:cs typeface="Arial"/>
                <a:sym typeface="Arial"/>
              </a:rPr>
              <a:t>Enghraifft: Mae rhaglenni adfywio Mãori yn defnyddio ffocws rhyng-genhedlaeth Fishman i gynnal yr iaith. </a:t>
            </a:r>
            <a:endParaRPr sz="1200">
              <a:latin typeface="Arial"/>
              <a:ea typeface="Arial"/>
              <a:cs typeface="Arial"/>
              <a:sym typeface="Arial"/>
            </a:endParaRPr>
          </a:p>
          <a:p>
            <a:pPr indent="-304800" lvl="0" marL="457200" rtl="0" algn="l">
              <a:spcBef>
                <a:spcPts val="1000"/>
              </a:spcBef>
              <a:spcAft>
                <a:spcPts val="1000"/>
              </a:spcAft>
              <a:buClr>
                <a:schemeClr val="dk1"/>
              </a:buClr>
              <a:buSzPts val="1200"/>
              <a:buFont typeface="Raleway"/>
              <a:buChar char="➔"/>
            </a:pPr>
            <a:r>
              <a:rPr b="1" lang="en" sz="1400">
                <a:solidFill>
                  <a:schemeClr val="dk1"/>
                </a:solidFill>
                <a:latin typeface="Arial"/>
                <a:ea typeface="Arial"/>
                <a:cs typeface="Arial"/>
                <a:sym typeface="Arial"/>
              </a:rPr>
              <a:t>Effaith</a:t>
            </a:r>
            <a:br>
              <a:rPr lang="en" sz="1400">
                <a:latin typeface="Arial"/>
                <a:ea typeface="Arial"/>
                <a:cs typeface="Arial"/>
                <a:sym typeface="Arial"/>
              </a:rPr>
            </a:br>
            <a:r>
              <a:rPr lang="en" sz="1200">
                <a:latin typeface="Arial"/>
                <a:ea typeface="Arial"/>
                <a:cs typeface="Arial"/>
                <a:sym typeface="Arial"/>
              </a:rPr>
              <a:t>Mae model Fishman yn parhau i ddylanwadu ar bolisïau Cynllunio Ieithyddol yn fyd-eang (e.e., ysgolion cyfrwng Cymraeg, Kōhanga Reo yn Seland Newydd).</a:t>
            </a:r>
            <a:endParaRPr sz="1200">
              <a:latin typeface="Arial"/>
              <a:ea typeface="Arial"/>
              <a:cs typeface="Arial"/>
              <a:sym typeface="Arial"/>
            </a:endParaRPr>
          </a:p>
        </p:txBody>
      </p:sp>
      <p:pic>
        <p:nvPicPr>
          <p:cNvPr id="109" name="Google Shape;109;p18"/>
          <p:cNvPicPr preferRelativeResize="0"/>
          <p:nvPr/>
        </p:nvPicPr>
        <p:blipFill>
          <a:blip r:embed="rId4">
            <a:alphaModFix/>
          </a:blip>
          <a:stretch>
            <a:fillRect/>
          </a:stretch>
        </p:blipFill>
        <p:spPr>
          <a:xfrm>
            <a:off x="318625" y="2055918"/>
            <a:ext cx="1843475" cy="2668400"/>
          </a:xfrm>
          <a:prstGeom prst="rect">
            <a:avLst/>
          </a:prstGeom>
          <a:noFill/>
          <a:ln>
            <a:noFill/>
          </a:ln>
        </p:spPr>
      </p:pic>
      <p:sp>
        <p:nvSpPr>
          <p:cNvPr id="110" name="Google Shape;110;p18"/>
          <p:cNvSpPr txBox="1"/>
          <p:nvPr/>
        </p:nvSpPr>
        <p:spPr>
          <a:xfrm>
            <a:off x="2815375" y="433225"/>
            <a:ext cx="3632700" cy="3309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Awdur Allweddol: Joshua Fishman</a:t>
            </a:r>
            <a:endParaRPr b="1" sz="1600">
              <a:solidFill>
                <a:schemeClr val="lt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14" name="Shape 114"/>
        <p:cNvGrpSpPr/>
        <p:nvPr/>
      </p:nvGrpSpPr>
      <p:grpSpPr>
        <a:xfrm>
          <a:off x="0" y="0"/>
          <a:ext cx="0" cy="0"/>
          <a:chOff x="0" y="0"/>
          <a:chExt cx="0" cy="0"/>
        </a:xfrm>
      </p:grpSpPr>
      <p:sp>
        <p:nvSpPr>
          <p:cNvPr id="115" name="Google Shape;115;p19"/>
          <p:cNvSpPr/>
          <p:nvPr/>
        </p:nvSpPr>
        <p:spPr>
          <a:xfrm rot="10800000">
            <a:off x="522750" y="1609175"/>
            <a:ext cx="623700" cy="1674900"/>
          </a:xfrm>
          <a:prstGeom prst="upArrow">
            <a:avLst>
              <a:gd fmla="val 50000" name="adj1"/>
              <a:gd fmla="val 50000" name="adj2"/>
            </a:avLst>
          </a:prstGeom>
          <a:gradFill>
            <a:gsLst>
              <a:gs pos="0">
                <a:srgbClr val="FFFFFF"/>
              </a:gs>
              <a:gs pos="100000">
                <a:srgbClr val="B3B3B3"/>
              </a:gs>
            </a:gsLst>
            <a:lin ang="5400012" scaled="0"/>
          </a:gra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16" name="Google Shape;116;p19"/>
          <p:cNvSpPr/>
          <p:nvPr/>
        </p:nvSpPr>
        <p:spPr>
          <a:xfrm>
            <a:off x="7737050" y="1772525"/>
            <a:ext cx="623700" cy="1674900"/>
          </a:xfrm>
          <a:prstGeom prst="upArrow">
            <a:avLst>
              <a:gd fmla="val 50000" name="adj1"/>
              <a:gd fmla="val 50000" name="adj2"/>
            </a:avLst>
          </a:prstGeom>
          <a:gradFill>
            <a:gsLst>
              <a:gs pos="0">
                <a:srgbClr val="FFFFFF"/>
              </a:gs>
              <a:gs pos="100000">
                <a:srgbClr val="B3B3B3"/>
              </a:gs>
            </a:gsLst>
            <a:lin ang="5400012" scaled="0"/>
          </a:gra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17" name="Google Shape;117;p19"/>
          <p:cNvSpPr txBox="1"/>
          <p:nvPr/>
        </p:nvSpPr>
        <p:spPr>
          <a:xfrm>
            <a:off x="502125" y="1860625"/>
            <a:ext cx="694800" cy="82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chemeClr val="dk2"/>
                </a:solidFill>
                <a:latin typeface="Lato"/>
                <a:ea typeface="Lato"/>
                <a:cs typeface="Lato"/>
                <a:sym typeface="Lato"/>
              </a:rPr>
              <a:t>Sifft </a:t>
            </a:r>
            <a:endParaRPr b="1" sz="1800">
              <a:solidFill>
                <a:schemeClr val="dk2"/>
              </a:solidFill>
              <a:latin typeface="Lato"/>
              <a:ea typeface="Lato"/>
              <a:cs typeface="Lato"/>
              <a:sym typeface="Lato"/>
            </a:endParaRPr>
          </a:p>
          <a:p>
            <a:pPr indent="0" lvl="0" marL="0" rtl="0" algn="l">
              <a:spcBef>
                <a:spcPts val="0"/>
              </a:spcBef>
              <a:spcAft>
                <a:spcPts val="0"/>
              </a:spcAft>
              <a:buNone/>
            </a:pPr>
            <a:r>
              <a:rPr b="1" lang="en" sz="1800">
                <a:solidFill>
                  <a:schemeClr val="dk2"/>
                </a:solidFill>
                <a:latin typeface="Lato"/>
                <a:ea typeface="Lato"/>
                <a:cs typeface="Lato"/>
                <a:sym typeface="Lato"/>
              </a:rPr>
              <a:t>iaith</a:t>
            </a:r>
            <a:endParaRPr b="1" sz="1800">
              <a:solidFill>
                <a:schemeClr val="dk2"/>
              </a:solidFill>
              <a:latin typeface="Lato"/>
              <a:ea typeface="Lato"/>
              <a:cs typeface="Lato"/>
              <a:sym typeface="Lato"/>
            </a:endParaRPr>
          </a:p>
        </p:txBody>
      </p:sp>
      <p:sp>
        <p:nvSpPr>
          <p:cNvPr id="118" name="Google Shape;118;p19"/>
          <p:cNvSpPr txBox="1"/>
          <p:nvPr/>
        </p:nvSpPr>
        <p:spPr>
          <a:xfrm>
            <a:off x="7455075" y="2277325"/>
            <a:ext cx="1272900" cy="828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800">
                <a:solidFill>
                  <a:schemeClr val="dk2"/>
                </a:solidFill>
                <a:latin typeface="Lato"/>
                <a:ea typeface="Lato"/>
                <a:cs typeface="Lato"/>
                <a:sym typeface="Lato"/>
              </a:rPr>
              <a:t>Gwrthdroi </a:t>
            </a:r>
            <a:endParaRPr b="1" sz="1800">
              <a:solidFill>
                <a:schemeClr val="dk2"/>
              </a:solidFill>
              <a:latin typeface="Lato"/>
              <a:ea typeface="Lato"/>
              <a:cs typeface="Lato"/>
              <a:sym typeface="Lato"/>
            </a:endParaRPr>
          </a:p>
          <a:p>
            <a:pPr indent="0" lvl="0" marL="0" rtl="0" algn="ctr">
              <a:spcBef>
                <a:spcPts val="0"/>
              </a:spcBef>
              <a:spcAft>
                <a:spcPts val="0"/>
              </a:spcAft>
              <a:buNone/>
            </a:pPr>
            <a:r>
              <a:rPr b="1" lang="en" sz="1800">
                <a:solidFill>
                  <a:schemeClr val="dk2"/>
                </a:solidFill>
                <a:latin typeface="Lato"/>
                <a:ea typeface="Lato"/>
                <a:cs typeface="Lato"/>
                <a:sym typeface="Lato"/>
              </a:rPr>
              <a:t>Sifft </a:t>
            </a:r>
            <a:endParaRPr b="1" sz="1800">
              <a:solidFill>
                <a:schemeClr val="dk2"/>
              </a:solidFill>
              <a:latin typeface="Lato"/>
              <a:ea typeface="Lato"/>
              <a:cs typeface="Lato"/>
              <a:sym typeface="Lato"/>
            </a:endParaRPr>
          </a:p>
          <a:p>
            <a:pPr indent="0" lvl="0" marL="0" rtl="0" algn="ctr">
              <a:spcBef>
                <a:spcPts val="0"/>
              </a:spcBef>
              <a:spcAft>
                <a:spcPts val="0"/>
              </a:spcAft>
              <a:buNone/>
            </a:pPr>
            <a:r>
              <a:rPr b="1" lang="en" sz="1800">
                <a:solidFill>
                  <a:schemeClr val="dk2"/>
                </a:solidFill>
                <a:latin typeface="Lato"/>
                <a:ea typeface="Lato"/>
                <a:cs typeface="Lato"/>
                <a:sym typeface="Lato"/>
              </a:rPr>
              <a:t>iaith</a:t>
            </a:r>
            <a:endParaRPr b="1" sz="1800">
              <a:solidFill>
                <a:schemeClr val="dk2"/>
              </a:solidFill>
              <a:latin typeface="Lato"/>
              <a:ea typeface="Lato"/>
              <a:cs typeface="Lato"/>
              <a:sym typeface="Lato"/>
            </a:endParaRPr>
          </a:p>
        </p:txBody>
      </p:sp>
      <p:pic>
        <p:nvPicPr>
          <p:cNvPr id="119" name="Google Shape;119;p19"/>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120" name="Google Shape;120;p19"/>
          <p:cNvSpPr txBox="1"/>
          <p:nvPr>
            <p:ph idx="4294967295" type="body"/>
          </p:nvPr>
        </p:nvSpPr>
        <p:spPr>
          <a:xfrm>
            <a:off x="2624675" y="883800"/>
            <a:ext cx="3947700" cy="382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chemeClr val="dk1"/>
                </a:solidFill>
                <a:latin typeface="Arial"/>
                <a:ea typeface="Arial"/>
                <a:cs typeface="Arial"/>
                <a:sym typeface="Arial"/>
              </a:rPr>
              <a:t>1</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2</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3</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4</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5</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6</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7</a:t>
            </a:r>
            <a:endParaRPr b="1" sz="1400">
              <a:solidFill>
                <a:schemeClr val="dk1"/>
              </a:solidFill>
              <a:latin typeface="Arial"/>
              <a:ea typeface="Arial"/>
              <a:cs typeface="Arial"/>
              <a:sym typeface="Arial"/>
            </a:endParaRPr>
          </a:p>
          <a:p>
            <a:pPr indent="0" lvl="0" marL="0" rtl="0" algn="l">
              <a:spcBef>
                <a:spcPts val="1000"/>
              </a:spcBef>
              <a:spcAft>
                <a:spcPts val="0"/>
              </a:spcAft>
              <a:buNone/>
            </a:pPr>
            <a:r>
              <a:rPr b="1" lang="en" sz="1400">
                <a:solidFill>
                  <a:schemeClr val="dk1"/>
                </a:solidFill>
                <a:latin typeface="Arial"/>
                <a:ea typeface="Arial"/>
                <a:cs typeface="Arial"/>
                <a:sym typeface="Arial"/>
              </a:rPr>
              <a:t>8</a:t>
            </a:r>
            <a:endParaRPr b="1" sz="1400">
              <a:solidFill>
                <a:schemeClr val="dk1"/>
              </a:solidFill>
              <a:latin typeface="Arial"/>
              <a:ea typeface="Arial"/>
              <a:cs typeface="Arial"/>
              <a:sym typeface="Arial"/>
            </a:endParaRPr>
          </a:p>
          <a:p>
            <a:pPr indent="0" lvl="0" marL="0" rtl="0" algn="l">
              <a:spcBef>
                <a:spcPts val="1000"/>
              </a:spcBef>
              <a:spcAft>
                <a:spcPts val="1000"/>
              </a:spcAft>
              <a:buNone/>
            </a:pPr>
            <a:r>
              <a:t/>
            </a:r>
            <a:endParaRPr b="1" sz="1400">
              <a:solidFill>
                <a:schemeClr val="dk1"/>
              </a:solidFill>
              <a:latin typeface="Arial"/>
              <a:ea typeface="Arial"/>
              <a:cs typeface="Arial"/>
              <a:sym typeface="Arial"/>
            </a:endParaRPr>
          </a:p>
        </p:txBody>
      </p:sp>
      <p:sp>
        <p:nvSpPr>
          <p:cNvPr id="121" name="Google Shape;121;p19"/>
          <p:cNvSpPr txBox="1"/>
          <p:nvPr/>
        </p:nvSpPr>
        <p:spPr>
          <a:xfrm>
            <a:off x="2855550" y="643126"/>
            <a:ext cx="3432900" cy="3309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GIDS</a:t>
            </a:r>
            <a:endParaRPr b="1" sz="1600">
              <a:solidFill>
                <a:schemeClr val="lt2"/>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25" name="Shape 125"/>
        <p:cNvGrpSpPr/>
        <p:nvPr/>
      </p:nvGrpSpPr>
      <p:grpSpPr>
        <a:xfrm>
          <a:off x="0" y="0"/>
          <a:ext cx="0" cy="0"/>
          <a:chOff x="0" y="0"/>
          <a:chExt cx="0" cy="0"/>
        </a:xfrm>
      </p:grpSpPr>
      <p:pic>
        <p:nvPicPr>
          <p:cNvPr id="126" name="Google Shape;126;p20"/>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127" name="Google Shape;127;p20"/>
          <p:cNvSpPr txBox="1"/>
          <p:nvPr>
            <p:ph idx="4294967295" type="body"/>
          </p:nvPr>
        </p:nvSpPr>
        <p:spPr>
          <a:xfrm>
            <a:off x="2624675" y="883800"/>
            <a:ext cx="3947700" cy="38217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Polisi Addysgol</a:t>
            </a:r>
            <a:br>
              <a:rPr lang="en" sz="1200">
                <a:latin typeface="Arial"/>
                <a:ea typeface="Arial"/>
                <a:cs typeface="Arial"/>
                <a:sym typeface="Arial"/>
              </a:rPr>
            </a:br>
            <a:r>
              <a:rPr lang="en" sz="1200">
                <a:latin typeface="Arial"/>
                <a:ea typeface="Arial"/>
                <a:cs typeface="Arial"/>
                <a:sym typeface="Arial"/>
              </a:rPr>
              <a:t>Mae rhaglenni fel addysg ddwyieithog neu ysgolion trochi yn tynnu ar ffocws Fishman ar drosglwyddo rhwng cenedlaethau (Fishman, 1991). </a:t>
            </a:r>
            <a:endParaRPr sz="1200">
              <a:latin typeface="Arial"/>
              <a:ea typeface="Arial"/>
              <a:cs typeface="Arial"/>
              <a:sym typeface="Arial"/>
            </a:endParaRPr>
          </a:p>
          <a:p>
            <a:pPr indent="-317500" lvl="0" marL="457200" rtl="0" algn="l">
              <a:spcBef>
                <a:spcPts val="1000"/>
              </a:spcBef>
              <a:spcAft>
                <a:spcPts val="1000"/>
              </a:spcAft>
              <a:buClr>
                <a:schemeClr val="dk1"/>
              </a:buClr>
              <a:buSzPts val="1400"/>
              <a:buFont typeface="Raleway"/>
              <a:buChar char="➔"/>
            </a:pPr>
            <a:r>
              <a:rPr b="1" lang="en" sz="1400">
                <a:solidFill>
                  <a:schemeClr val="dk1"/>
                </a:solidFill>
                <a:latin typeface="Arial"/>
                <a:ea typeface="Arial"/>
                <a:cs typeface="Arial"/>
                <a:sym typeface="Arial"/>
              </a:rPr>
              <a:t>Llywodraeth a’r Cyfryngau</a:t>
            </a:r>
            <a:br>
              <a:rPr lang="en" sz="1200">
                <a:latin typeface="Arial"/>
                <a:ea typeface="Arial"/>
                <a:cs typeface="Arial"/>
                <a:sym typeface="Arial"/>
              </a:rPr>
            </a:br>
            <a:r>
              <a:rPr lang="en" sz="1200">
                <a:latin typeface="Arial"/>
                <a:ea typeface="Arial"/>
                <a:cs typeface="Arial"/>
                <a:sym typeface="Arial"/>
              </a:rPr>
              <a:t>Mae Kaplan a Baldauf (1997) yn pwysleisio gwelededd iaith yn y cyfryngau a bywyd cyhoeddus i normaleiddio defnydd. </a:t>
            </a:r>
            <a:endParaRPr sz="1200">
              <a:latin typeface="Arial"/>
              <a:ea typeface="Arial"/>
              <a:cs typeface="Arial"/>
              <a:sym typeface="Arial"/>
            </a:endParaRPr>
          </a:p>
        </p:txBody>
      </p:sp>
      <p:sp>
        <p:nvSpPr>
          <p:cNvPr id="128" name="Google Shape;128;p20"/>
          <p:cNvSpPr txBox="1"/>
          <p:nvPr/>
        </p:nvSpPr>
        <p:spPr>
          <a:xfrm>
            <a:off x="2855550" y="643126"/>
            <a:ext cx="3432900" cy="3309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Cymwysiadau cynllunio ieithyddol mewn cymdeithas</a:t>
            </a:r>
            <a:endParaRPr b="1" sz="1600">
              <a:solidFill>
                <a:schemeClr val="lt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32" name="Shape 132"/>
        <p:cNvGrpSpPr/>
        <p:nvPr/>
      </p:nvGrpSpPr>
      <p:grpSpPr>
        <a:xfrm>
          <a:off x="0" y="0"/>
          <a:ext cx="0" cy="0"/>
          <a:chOff x="0" y="0"/>
          <a:chExt cx="0" cy="0"/>
        </a:xfrm>
      </p:grpSpPr>
      <p:pic>
        <p:nvPicPr>
          <p:cNvPr id="133" name="Google Shape;133;p21"/>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134" name="Google Shape;134;p21"/>
          <p:cNvSpPr txBox="1"/>
          <p:nvPr>
            <p:ph idx="4294967295" type="body"/>
          </p:nvPr>
        </p:nvSpPr>
        <p:spPr>
          <a:xfrm>
            <a:off x="2624675" y="883800"/>
            <a:ext cx="3936900" cy="38217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Cyfyngiadau Cynllunio Ieithyddol</a:t>
            </a:r>
            <a:br>
              <a:rPr lang="en" sz="1200">
                <a:latin typeface="Arial"/>
                <a:ea typeface="Arial"/>
                <a:cs typeface="Arial"/>
                <a:sym typeface="Arial"/>
              </a:rPr>
            </a:br>
            <a:r>
              <a:rPr lang="en" sz="1200">
                <a:latin typeface="Arial"/>
                <a:ea typeface="Arial"/>
                <a:cs typeface="Arial"/>
                <a:sym typeface="Arial"/>
              </a:rPr>
              <a:t>Beirniadodd Fishman (1991) dulliau Cynllunio </a:t>
            </a:r>
            <a:r>
              <a:rPr lang="en" sz="1200">
                <a:latin typeface="Arial"/>
                <a:ea typeface="Arial"/>
                <a:cs typeface="Arial"/>
                <a:sym typeface="Arial"/>
              </a:rPr>
              <a:t>Ieithydd</a:t>
            </a:r>
            <a:r>
              <a:rPr lang="en" sz="1200">
                <a:latin typeface="Arial"/>
                <a:ea typeface="Arial"/>
                <a:cs typeface="Arial"/>
                <a:sym typeface="Arial"/>
              </a:rPr>
              <a:t> o’r brig i’r bôn, gan bwysleisio pwysigrwydd mentrau a arweinir gan y gymuned. </a:t>
            </a:r>
            <a:endParaRPr sz="1200">
              <a:latin typeface="Arial"/>
              <a:ea typeface="Arial"/>
              <a:cs typeface="Arial"/>
              <a:sym typeface="Arial"/>
            </a:endParaRPr>
          </a:p>
          <a:p>
            <a:pPr indent="-317500" lvl="0" marL="457200" rtl="0" algn="l">
              <a:spcBef>
                <a:spcPts val="1000"/>
              </a:spcBef>
              <a:spcAft>
                <a:spcPts val="1000"/>
              </a:spcAft>
              <a:buClr>
                <a:schemeClr val="dk1"/>
              </a:buClr>
              <a:buSzPts val="1400"/>
              <a:buFont typeface="Raleway"/>
              <a:buChar char="➔"/>
            </a:pPr>
            <a:r>
              <a:rPr b="1" lang="en" sz="1400">
                <a:solidFill>
                  <a:schemeClr val="dk1"/>
                </a:solidFill>
                <a:latin typeface="Arial"/>
                <a:ea typeface="Arial"/>
                <a:cs typeface="Arial"/>
                <a:sym typeface="Arial"/>
              </a:rPr>
              <a:t>Dadleuon ar Hawliau Iaith</a:t>
            </a:r>
            <a:br>
              <a:rPr lang="en" sz="1200">
                <a:latin typeface="Arial"/>
                <a:ea typeface="Arial"/>
                <a:cs typeface="Arial"/>
                <a:sym typeface="Arial"/>
              </a:rPr>
            </a:br>
            <a:r>
              <a:rPr lang="en" sz="1200">
                <a:latin typeface="Arial"/>
                <a:ea typeface="Arial"/>
                <a:cs typeface="Arial"/>
                <a:sym typeface="Arial"/>
              </a:rPr>
              <a:t>Mae cydbwyso hawliau ag anghenion ymarferol yn heriol ond yn hanfodol ar gyfer cynllunio ieithyddol teg (Hornberger, 2008). </a:t>
            </a:r>
            <a:endParaRPr sz="1200">
              <a:latin typeface="Arial"/>
              <a:ea typeface="Arial"/>
              <a:cs typeface="Arial"/>
              <a:sym typeface="Arial"/>
            </a:endParaRPr>
          </a:p>
        </p:txBody>
      </p:sp>
      <p:sp>
        <p:nvSpPr>
          <p:cNvPr id="135" name="Google Shape;135;p21"/>
          <p:cNvSpPr txBox="1"/>
          <p:nvPr/>
        </p:nvSpPr>
        <p:spPr>
          <a:xfrm>
            <a:off x="3374850" y="344100"/>
            <a:ext cx="2229000" cy="4563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Persbectif Beirniadol</a:t>
            </a:r>
            <a:endParaRPr b="1" sz="1600">
              <a:solidFill>
                <a:schemeClr val="lt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39" name="Shape 139"/>
        <p:cNvGrpSpPr/>
        <p:nvPr/>
      </p:nvGrpSpPr>
      <p:grpSpPr>
        <a:xfrm>
          <a:off x="0" y="0"/>
          <a:ext cx="0" cy="0"/>
          <a:chOff x="0" y="0"/>
          <a:chExt cx="0" cy="0"/>
        </a:xfrm>
      </p:grpSpPr>
      <p:pic>
        <p:nvPicPr>
          <p:cNvPr id="140" name="Google Shape;140;p22"/>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141" name="Google Shape;141;p22"/>
          <p:cNvSpPr txBox="1"/>
          <p:nvPr>
            <p:ph idx="4294967295" type="body"/>
          </p:nvPr>
        </p:nvSpPr>
        <p:spPr>
          <a:xfrm>
            <a:off x="2624675" y="883800"/>
            <a:ext cx="3926400" cy="38217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Raleway"/>
              <a:buChar char="➔"/>
            </a:pPr>
            <a:r>
              <a:rPr b="1" lang="en" sz="1400">
                <a:solidFill>
                  <a:schemeClr val="dk1"/>
                </a:solidFill>
                <a:latin typeface="Arial"/>
                <a:ea typeface="Arial"/>
                <a:cs typeface="Arial"/>
                <a:sym typeface="Arial"/>
              </a:rPr>
              <a:t>Crynodeb o’r Prif Bwyntiau</a:t>
            </a:r>
            <a:br>
              <a:rPr lang="en" sz="1200">
                <a:latin typeface="Arial"/>
                <a:ea typeface="Arial"/>
                <a:cs typeface="Arial"/>
                <a:sym typeface="Arial"/>
              </a:rPr>
            </a:br>
            <a:r>
              <a:rPr lang="en" sz="1200">
                <a:latin typeface="Arial"/>
                <a:ea typeface="Arial"/>
                <a:cs typeface="Arial"/>
                <a:sym typeface="Arial"/>
              </a:rPr>
              <a:t>Mae Cynllunio Ieithyddol yn ymwneud â chynllunio corpws, statws a chaffael, wedi’i gefnogi gan fframweithiau fel Fishman’s RLA (1991) a model ‘Bri’ Kaplan &amp; Baldauf (1997). </a:t>
            </a:r>
            <a:endParaRPr sz="1200">
              <a:latin typeface="Arial"/>
              <a:ea typeface="Arial"/>
              <a:cs typeface="Arial"/>
              <a:sym typeface="Arial"/>
            </a:endParaRPr>
          </a:p>
          <a:p>
            <a:pPr indent="-317500" lvl="0" marL="457200" rtl="0" algn="l">
              <a:spcBef>
                <a:spcPts val="1000"/>
              </a:spcBef>
              <a:spcAft>
                <a:spcPts val="1000"/>
              </a:spcAft>
              <a:buClr>
                <a:schemeClr val="dk1"/>
              </a:buClr>
              <a:buSzPts val="1400"/>
              <a:buFont typeface="Raleway"/>
              <a:buChar char="➔"/>
            </a:pPr>
            <a:r>
              <a:rPr b="1" lang="en" sz="1400">
                <a:solidFill>
                  <a:schemeClr val="dk1"/>
                </a:solidFill>
                <a:latin typeface="Arial"/>
                <a:ea typeface="Arial"/>
                <a:cs typeface="Arial"/>
                <a:sym typeface="Arial"/>
              </a:rPr>
              <a:t>Goblygiadau i Bolisi a Chymdeithas</a:t>
            </a:r>
            <a:br>
              <a:rPr lang="en" sz="1200">
                <a:latin typeface="Arial"/>
                <a:ea typeface="Arial"/>
                <a:cs typeface="Arial"/>
                <a:sym typeface="Arial"/>
              </a:rPr>
            </a:br>
            <a:r>
              <a:rPr lang="en" sz="1200">
                <a:latin typeface="Arial"/>
                <a:ea typeface="Arial"/>
                <a:cs typeface="Arial"/>
                <a:sym typeface="Arial"/>
              </a:rPr>
              <a:t>Mae Cynllunio Ieithyddol effeithiol yn meithrin amrywiaeth ieithyddol, hunaniaeth ddiwylliannol, a chydraddoldeb cymdeithasol (Spolsky, 2004; Hornberger, 2008). </a:t>
            </a:r>
            <a:endParaRPr sz="1200">
              <a:latin typeface="Arial"/>
              <a:ea typeface="Arial"/>
              <a:cs typeface="Arial"/>
              <a:sym typeface="Arial"/>
            </a:endParaRPr>
          </a:p>
        </p:txBody>
      </p:sp>
      <p:sp>
        <p:nvSpPr>
          <p:cNvPr id="142" name="Google Shape;142;p22"/>
          <p:cNvSpPr txBox="1"/>
          <p:nvPr/>
        </p:nvSpPr>
        <p:spPr>
          <a:xfrm>
            <a:off x="3937675" y="353125"/>
            <a:ext cx="1236300" cy="4563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chemeClr val="lt2"/>
                </a:solidFill>
              </a:rPr>
              <a:t>Casgliad</a:t>
            </a:r>
            <a:endParaRPr b="1" sz="1600">
              <a:solidFill>
                <a:schemeClr val="lt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3"/>
          <p:cNvSpPr txBox="1"/>
          <p:nvPr>
            <p:ph idx="4294967295" type="title"/>
          </p:nvPr>
        </p:nvSpPr>
        <p:spPr>
          <a:xfrm>
            <a:off x="535775" y="712150"/>
            <a:ext cx="5197200" cy="7680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3600">
                <a:solidFill>
                  <a:schemeClr val="dk1"/>
                </a:solidFill>
                <a:latin typeface="Arial"/>
                <a:ea typeface="Arial"/>
                <a:cs typeface="Arial"/>
                <a:sym typeface="Arial"/>
              </a:rPr>
              <a:t>Llenyddiaeth</a:t>
            </a:r>
            <a:endParaRPr sz="2400">
              <a:latin typeface="Arial"/>
              <a:ea typeface="Arial"/>
              <a:cs typeface="Arial"/>
              <a:sym typeface="Arial"/>
            </a:endParaRPr>
          </a:p>
        </p:txBody>
      </p:sp>
      <p:sp>
        <p:nvSpPr>
          <p:cNvPr id="148" name="Google Shape;148;p23"/>
          <p:cNvSpPr txBox="1"/>
          <p:nvPr>
            <p:ph idx="4294967295" type="title"/>
          </p:nvPr>
        </p:nvSpPr>
        <p:spPr>
          <a:xfrm>
            <a:off x="535775" y="1480150"/>
            <a:ext cx="8420100" cy="3067500"/>
          </a:xfrm>
          <a:prstGeom prst="rect">
            <a:avLst/>
          </a:prstGeom>
        </p:spPr>
        <p:txBody>
          <a:bodyPr anchorCtr="0" anchor="t" bIns="91425" lIns="91425" spcFirstLastPara="1" rIns="91425" wrap="square" tIns="91425">
            <a:noAutofit/>
          </a:bodyPr>
          <a:lstStyle/>
          <a:p>
            <a:pPr indent="-304800" lvl="0" marL="457200" rtl="0" algn="l">
              <a:lnSpc>
                <a:spcPct val="150000"/>
              </a:lnSpc>
              <a:spcBef>
                <a:spcPts val="0"/>
              </a:spcBef>
              <a:spcAft>
                <a:spcPts val="0"/>
              </a:spcAft>
              <a:buSzPts val="1200"/>
              <a:buFont typeface="Arial"/>
              <a:buChar char="●"/>
            </a:pPr>
            <a:r>
              <a:rPr b="0" lang="en" sz="1200">
                <a:latin typeface="Arial"/>
                <a:ea typeface="Arial"/>
                <a:cs typeface="Arial"/>
                <a:sym typeface="Arial"/>
              </a:rPr>
              <a:t>Fishman, J.A. (2001). </a:t>
            </a:r>
            <a:r>
              <a:rPr b="0" i="1" lang="en" sz="1200">
                <a:latin typeface="Arial"/>
                <a:ea typeface="Arial"/>
                <a:cs typeface="Arial"/>
                <a:sym typeface="Arial"/>
              </a:rPr>
              <a:t>Can Threatened Languages Be saved? : Reversing Language shift, Revisited : a 21st Century Perspective</a:t>
            </a:r>
            <a:r>
              <a:rPr b="0" lang="en" sz="1200">
                <a:latin typeface="Arial"/>
                <a:ea typeface="Arial"/>
                <a:cs typeface="Arial"/>
                <a:sym typeface="Arial"/>
              </a:rPr>
              <a:t>. Clevedon: Multilingual Matters, pp.451–483.</a:t>
            </a:r>
            <a:endParaRPr b="0"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0" lang="en" sz="1100">
                <a:latin typeface="Arial"/>
                <a:ea typeface="Arial"/>
                <a:cs typeface="Arial"/>
                <a:sym typeface="Arial"/>
              </a:rPr>
              <a:t>Fishman, J.A. (1991) </a:t>
            </a:r>
            <a:r>
              <a:rPr b="0" i="1" lang="en" sz="1100">
                <a:latin typeface="Arial"/>
                <a:ea typeface="Arial"/>
                <a:cs typeface="Arial"/>
                <a:sym typeface="Arial"/>
              </a:rPr>
              <a:t>Reversing Language Shift: Theoretical and Empirical Foundations of Assistance to Threatened Languages</a:t>
            </a:r>
            <a:r>
              <a:rPr b="0" lang="en" sz="1100">
                <a:latin typeface="Arial"/>
                <a:ea typeface="Arial"/>
                <a:cs typeface="Arial"/>
                <a:sym typeface="Arial"/>
              </a:rPr>
              <a:t>. Clevedon: Multilingual Matters.</a:t>
            </a:r>
            <a:endParaRPr b="0" sz="11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0" lang="en" sz="1100">
                <a:latin typeface="Arial"/>
                <a:ea typeface="Arial"/>
                <a:cs typeface="Arial"/>
                <a:sym typeface="Arial"/>
              </a:rPr>
              <a:t>Kaplan, R.B. and Baldauf, R.B. (1997) </a:t>
            </a:r>
            <a:r>
              <a:rPr b="0" i="1" lang="en" sz="1100">
                <a:latin typeface="Arial"/>
                <a:ea typeface="Arial"/>
                <a:cs typeface="Arial"/>
                <a:sym typeface="Arial"/>
              </a:rPr>
              <a:t>Language Planning from Practice to Theory</a:t>
            </a:r>
            <a:r>
              <a:rPr b="0" lang="en" sz="1100">
                <a:latin typeface="Arial"/>
                <a:ea typeface="Arial"/>
                <a:cs typeface="Arial"/>
                <a:sym typeface="Arial"/>
              </a:rPr>
              <a:t>. Clevedon: Multilingual Matters.</a:t>
            </a:r>
            <a:endParaRPr b="0" sz="11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0" lang="en" sz="1100">
                <a:latin typeface="Arial"/>
                <a:ea typeface="Arial"/>
                <a:cs typeface="Arial"/>
                <a:sym typeface="Arial"/>
              </a:rPr>
              <a:t>Spolsky, B. (2004) </a:t>
            </a:r>
            <a:r>
              <a:rPr b="0" i="1" lang="en" sz="1100">
                <a:latin typeface="Arial"/>
                <a:ea typeface="Arial"/>
                <a:cs typeface="Arial"/>
                <a:sym typeface="Arial"/>
              </a:rPr>
              <a:t>Language Policy</a:t>
            </a:r>
            <a:r>
              <a:rPr b="0" lang="en" sz="1100">
                <a:latin typeface="Arial"/>
                <a:ea typeface="Arial"/>
                <a:cs typeface="Arial"/>
                <a:sym typeface="Arial"/>
              </a:rPr>
              <a:t>. Cambridge: Cambridge University Press.</a:t>
            </a:r>
            <a:endParaRPr b="0" sz="11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0" lang="en" sz="1100">
                <a:latin typeface="Arial"/>
                <a:ea typeface="Arial"/>
                <a:cs typeface="Arial"/>
                <a:sym typeface="Arial"/>
              </a:rPr>
              <a:t>Hornberger, N.H. (2003) </a:t>
            </a:r>
            <a:r>
              <a:rPr b="0" i="1" lang="en" sz="1100">
                <a:latin typeface="Arial"/>
                <a:ea typeface="Arial"/>
                <a:cs typeface="Arial"/>
                <a:sym typeface="Arial"/>
              </a:rPr>
              <a:t>Continua of Biliteracy: An Ecological Framework for Educational Policy, Research, and Practice in Multilingual Settings</a:t>
            </a:r>
            <a:r>
              <a:rPr b="0" lang="en" sz="1100">
                <a:latin typeface="Arial"/>
                <a:ea typeface="Arial"/>
                <a:cs typeface="Arial"/>
                <a:sym typeface="Arial"/>
              </a:rPr>
              <a:t>. Clevedon: Multilingual Matters.</a:t>
            </a:r>
            <a:endParaRPr b="0"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b="0" lang="en" sz="1100">
                <a:latin typeface="Arial"/>
                <a:ea typeface="Arial"/>
                <a:cs typeface="Arial"/>
                <a:sym typeface="Arial"/>
              </a:rPr>
              <a:t>Mesthrie, R., Swann, J., Deumert, A. and Leap, W.L. (2009) </a:t>
            </a:r>
            <a:r>
              <a:rPr b="0" i="1" lang="en" sz="1100">
                <a:latin typeface="Arial"/>
                <a:ea typeface="Arial"/>
                <a:cs typeface="Arial"/>
                <a:sym typeface="Arial"/>
              </a:rPr>
              <a:t>Introducing Sociolinguistics</a:t>
            </a:r>
            <a:r>
              <a:rPr b="0" lang="en" sz="1100">
                <a:latin typeface="Arial"/>
                <a:ea typeface="Arial"/>
                <a:cs typeface="Arial"/>
                <a:sym typeface="Arial"/>
              </a:rPr>
              <a:t>. Edinburgh: Edinburgh University Press.</a:t>
            </a:r>
            <a:endParaRPr b="0"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b="0" lang="en" sz="1100">
                <a:latin typeface="Arial"/>
                <a:ea typeface="Arial"/>
                <a:cs typeface="Arial"/>
                <a:sym typeface="Arial"/>
              </a:rPr>
              <a:t>Lewis, D. (2019) </a:t>
            </a:r>
            <a:r>
              <a:rPr b="0" i="1" lang="en" sz="1100">
                <a:latin typeface="Arial"/>
                <a:ea typeface="Arial"/>
                <a:cs typeface="Arial"/>
                <a:sym typeface="Arial"/>
              </a:rPr>
              <a:t>Rhaid i Bopeth Newid</a:t>
            </a:r>
            <a:r>
              <a:rPr b="0" lang="en" sz="1100">
                <a:latin typeface="Arial"/>
                <a:ea typeface="Arial"/>
                <a:cs typeface="Arial"/>
                <a:sym typeface="Arial"/>
              </a:rPr>
              <a:t>. Talybont: Y Lolfa.</a:t>
            </a:r>
            <a:endParaRPr b="0" sz="1100">
              <a:latin typeface="Arial"/>
              <a:ea typeface="Arial"/>
              <a:cs typeface="Arial"/>
              <a:sym typeface="Arial"/>
            </a:endParaRPr>
          </a:p>
          <a:p>
            <a:pPr indent="0" lvl="0" marL="0" rtl="0" algn="l">
              <a:lnSpc>
                <a:spcPct val="150000"/>
              </a:lnSpc>
              <a:spcBef>
                <a:spcPts val="1200"/>
              </a:spcBef>
              <a:spcAft>
                <a:spcPts val="0"/>
              </a:spcAft>
              <a:buNone/>
            </a:pPr>
            <a:r>
              <a:t/>
            </a:r>
            <a:endParaRPr b="0" sz="1350">
              <a:latin typeface="Calibri"/>
              <a:ea typeface="Calibri"/>
              <a:cs typeface="Calibri"/>
              <a:sym typeface="Calibri"/>
            </a:endParaRPr>
          </a:p>
          <a:p>
            <a:pPr indent="0" lvl="0" marL="0" rtl="0" algn="l">
              <a:lnSpc>
                <a:spcPct val="115000"/>
              </a:lnSpc>
              <a:spcBef>
                <a:spcPts val="1200"/>
              </a:spcBef>
              <a:spcAft>
                <a:spcPts val="0"/>
              </a:spcAft>
              <a:buClr>
                <a:schemeClr val="dk2"/>
              </a:buClr>
              <a:buSzPts val="1100"/>
              <a:buFont typeface="Arial"/>
              <a:buNone/>
            </a:pPr>
            <a:r>
              <a:rPr b="0" lang="en" sz="1100">
                <a:latin typeface="Calibri"/>
                <a:ea typeface="Calibri"/>
                <a:cs typeface="Calibri"/>
                <a:sym typeface="Calibri"/>
              </a:rPr>
              <a:t>‌‌</a:t>
            </a:r>
            <a:endParaRPr b="0" sz="1100">
              <a:latin typeface="Calibri"/>
              <a:ea typeface="Calibri"/>
              <a:cs typeface="Calibri"/>
              <a:sym typeface="Calibri"/>
            </a:endParaRPr>
          </a:p>
          <a:p>
            <a:pPr indent="0" lvl="0" marL="0" rtl="0" algn="l">
              <a:lnSpc>
                <a:spcPct val="115000"/>
              </a:lnSpc>
              <a:spcBef>
                <a:spcPts val="1200"/>
              </a:spcBef>
              <a:spcAft>
                <a:spcPts val="1600"/>
              </a:spcAft>
              <a:buNone/>
            </a:pPr>
            <a:r>
              <a:t/>
            </a:r>
            <a:endParaRPr b="0" sz="1800">
              <a:latin typeface="Lato"/>
              <a:ea typeface="Lato"/>
              <a:cs typeface="Lato"/>
              <a:sym typeface="Lato"/>
            </a:endParaRPr>
          </a:p>
        </p:txBody>
      </p:sp>
    </p:spTree>
  </p:cSld>
  <p:clrMapOvr>
    <a:masterClrMapping/>
  </p:clrMapOvr>
</p:sld>
</file>

<file path=ppt/theme/theme1.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