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56" r:id="rId5"/>
    <p:sldId id="258" r:id="rId6"/>
    <p:sldId id="257" r:id="rId7"/>
    <p:sldId id="259" r:id="rId8"/>
    <p:sldId id="267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19" y="2166365"/>
            <a:ext cx="8603674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970315"/>
            <a:ext cx="6858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455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85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893" y="2208879"/>
            <a:ext cx="78867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893" y="3984400"/>
            <a:ext cx="78867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966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797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623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656566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428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0428" y="2656564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407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174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36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48840"/>
            <a:ext cx="4572000" cy="38404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92568" y="2147487"/>
            <a:ext cx="256032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979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0" y="2211494"/>
            <a:ext cx="4754880" cy="384048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85351" y="2150621"/>
            <a:ext cx="256032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12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162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764484" y="0"/>
            <a:ext cx="20574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468" y="609600"/>
            <a:ext cx="1801785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609600"/>
            <a:ext cx="5979968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422855"/>
            <a:ext cx="2057397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32102" y="6422855"/>
            <a:ext cx="32097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4787" y="6422855"/>
            <a:ext cx="659819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000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62" y="176109"/>
            <a:ext cx="9141714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019" y="284176"/>
            <a:ext cx="777240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019" y="2011680"/>
            <a:ext cx="777240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557" y="6422855"/>
            <a:ext cx="2595043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91000" y="6422855"/>
            <a:ext cx="40606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65139" y="6422855"/>
            <a:ext cx="709698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3798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34189" y="6916070"/>
            <a:ext cx="8229600" cy="1143000"/>
          </a:xfrm>
        </p:spPr>
        <p:txBody>
          <a:bodyPr>
            <a:normAutofit/>
          </a:bodyPr>
          <a:lstStyle/>
          <a:p>
            <a:r>
              <a:t>Group Presentation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9655CA5C-55E2-1FE9-FFBF-C852AD668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25054"/>
            <a:ext cx="8229600" cy="4201110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</a:rPr>
              <a:t>Thomas Clarke 2437137</a:t>
            </a:r>
          </a:p>
          <a:p>
            <a:r>
              <a:rPr lang="en-GB">
                <a:latin typeface="Arial" panose="020B0604020202020204" pitchFamily="34" charset="0"/>
              </a:rPr>
              <a:t>Aminat Jimoh 2442741</a:t>
            </a:r>
          </a:p>
          <a:p>
            <a:r>
              <a:rPr lang="en-GB">
                <a:latin typeface="Arial" panose="020B0604020202020204" pitchFamily="34" charset="0"/>
              </a:rPr>
              <a:t>Koussai Zaid 2441557</a:t>
            </a:r>
          </a:p>
          <a:p>
            <a:r>
              <a:rPr lang="en-GB">
                <a:latin typeface="Arial" panose="020B0604020202020204" pitchFamily="34" charset="0"/>
              </a:rPr>
              <a:t>Ginel Usurelu 2435224 </a:t>
            </a:r>
          </a:p>
          <a:p>
            <a:r>
              <a:rPr lang="en-GB">
                <a:latin typeface="Arial" panose="020B0604020202020204" pitchFamily="34" charset="0"/>
              </a:rPr>
              <a:t>Tutor : Rejwam Bin Sulaiman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055383-375F-4043-123E-71122F3A1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6042" y="168442"/>
            <a:ext cx="1507958" cy="16443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73B188D-727C-B01A-10B0-108D0F235EFF}"/>
              </a:ext>
            </a:extLst>
          </p:cNvPr>
          <p:cNvSpPr txBox="1"/>
          <p:nvPr/>
        </p:nvSpPr>
        <p:spPr>
          <a:xfrm>
            <a:off x="882316" y="625277"/>
            <a:ext cx="57390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bg2"/>
                </a:solidFill>
                <a:latin typeface="Arial" panose="020B0604020202020204" pitchFamily="34" charset="0"/>
              </a:rPr>
              <a:t>LCLM4003</a:t>
            </a:r>
            <a:r>
              <a:rPr lang="en-GB" sz="2400">
                <a:solidFill>
                  <a:schemeClr val="bg2"/>
                </a:solidFill>
              </a:rPr>
              <a:t> </a:t>
            </a:r>
            <a:r>
              <a:rPr lang="en-GB" sz="2400" b="1">
                <a:solidFill>
                  <a:schemeClr val="bg2"/>
                </a:solidFill>
              </a:rPr>
              <a:t>Effective Team work and communication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Case overview: Flight Foods losing market share due to poor food standards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Operational issues: undercooked food, cross-contamination, poor packaging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Workforce: 40 staff, 5 cultural groups, limited English proficiency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Purpose: Analy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 communication barriers using theories &amp; offer solutions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233287-4919-7CF7-B555-BE065B402F5F}"/>
              </a:ext>
            </a:extLst>
          </p:cNvPr>
          <p:cNvSpPr txBox="1"/>
          <p:nvPr/>
        </p:nvSpPr>
        <p:spPr>
          <a:xfrm>
            <a:off x="240632" y="6217920"/>
            <a:ext cx="157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Thomas clarke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Introduction</a:t>
            </a:r>
          </a:p>
          <a:p>
            <a:r>
              <a:rPr dirty="0"/>
              <a:t>Barrier 1 – Language &amp; Cultural Barriers</a:t>
            </a:r>
          </a:p>
          <a:p>
            <a:r>
              <a:rPr dirty="0"/>
              <a:t>Barrier 2 – Noise &amp; Physical Barriers</a:t>
            </a:r>
          </a:p>
          <a:p>
            <a:r>
              <a:rPr dirty="0"/>
              <a:t>Barrier 3 – Lack of Training / Miscommunication</a:t>
            </a:r>
          </a:p>
          <a:p>
            <a:r>
              <a:rPr dirty="0"/>
              <a:t>Barrier 4 – Managerial Issues &amp; Poor Hygiene Practice</a:t>
            </a:r>
          </a:p>
          <a:p>
            <a:r>
              <a:rPr dirty="0"/>
              <a:t>Solutions &amp; Recommendations</a:t>
            </a:r>
          </a:p>
          <a:p>
            <a:r>
              <a:rPr dirty="0"/>
              <a:t>Conclusion</a:t>
            </a:r>
            <a:endParaRPr lang="en-GB" dirty="0"/>
          </a:p>
          <a:p>
            <a:endParaRPr lang="en-GB" dirty="0"/>
          </a:p>
          <a:p>
            <a:r>
              <a:rPr lang="en-GB" dirty="0"/>
              <a:t>Thomas Clarke</a:t>
            </a:r>
          </a:p>
          <a:p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Barrier 1 – Language &amp; Cultural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641" y="2284054"/>
            <a:ext cx="7772400" cy="4206240"/>
          </a:xfrm>
        </p:spPr>
        <p:txBody>
          <a:bodyPr/>
          <a:lstStyle/>
          <a:p>
            <a:r>
              <a:rPr dirty="0"/>
              <a:t>Different languages on the factory floor leading to</a:t>
            </a:r>
            <a:r>
              <a:rPr lang="en-GB" dirty="0"/>
              <a:t> staff</a:t>
            </a:r>
            <a:r>
              <a:rPr dirty="0"/>
              <a:t> misunderstanding</a:t>
            </a:r>
            <a:r>
              <a:rPr lang="en-GB" dirty="0"/>
              <a:t> Gary the staff manager</a:t>
            </a:r>
            <a:endParaRPr dirty="0"/>
          </a:p>
          <a:p>
            <a:r>
              <a:rPr dirty="0"/>
              <a:t>Younger workers struggle more with English instruction</a:t>
            </a:r>
            <a:endParaRPr lang="en-GB" dirty="0"/>
          </a:p>
          <a:p>
            <a:r>
              <a:rPr lang="en-GB" dirty="0"/>
              <a:t>Different hygiene expectations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Thomas Clarke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A220-D37D-5F97-7D6F-072F20B9F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Theoretical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A029A-0733-DD8B-A43A-8D83404C7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Berlo’s SMCR – 'Receiver' limitations affect message understanding</a:t>
            </a:r>
          </a:p>
          <a:p>
            <a:r>
              <a:rPr lang="en-GB" dirty="0"/>
              <a:t>Cultural differences in workplace norms and communication styles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593247-1F02-58D0-D830-FFE8061E08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323" y="3498429"/>
            <a:ext cx="6128085" cy="27980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BF60C9-0359-1CEC-0DB1-5058704FD0F2}"/>
              </a:ext>
            </a:extLst>
          </p:cNvPr>
          <p:cNvSpPr txBox="1"/>
          <p:nvPr/>
        </p:nvSpPr>
        <p:spPr>
          <a:xfrm>
            <a:off x="7572416" y="6436664"/>
            <a:ext cx="157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Thomas clarke</a:t>
            </a:r>
          </a:p>
        </p:txBody>
      </p:sp>
    </p:spTree>
    <p:extLst>
      <p:ext uri="{BB962C8B-B14F-4D97-AF65-F5344CB8AC3E}">
        <p14:creationId xmlns:p14="http://schemas.microsoft.com/office/powerpoint/2010/main" val="1137633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Barrier 2 – Physical &amp; Noise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Old noisy machinery disrupts verbal communication</a:t>
            </a:r>
          </a:p>
          <a:p>
            <a:r>
              <a:rPr dirty="0"/>
              <a:t>Crowded workspace reduces visibility of instructions</a:t>
            </a:r>
          </a:p>
          <a:p>
            <a:r>
              <a:rPr dirty="0"/>
              <a:t>Theoretical Link: Shannon &amp; Weaver – 'Noise' distorts the transmitted message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Thomas </a:t>
            </a:r>
            <a:r>
              <a:rPr lang="en-GB" dirty="0" err="1"/>
              <a:t>clarke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Barrier 3 – Lack of Training &amp; Inconsistent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No formal food hygiene training before starting work</a:t>
            </a:r>
          </a:p>
          <a:p>
            <a:r>
              <a:rPr dirty="0"/>
              <a:t>Manager relies on verbal instruction and wall posters only</a:t>
            </a:r>
          </a:p>
          <a:p>
            <a:r>
              <a:rPr dirty="0"/>
              <a:t>Theoretical Link: Schramm’s model – lack of shared frame of reference</a:t>
            </a:r>
          </a:p>
          <a:p>
            <a:r>
              <a:rPr dirty="0"/>
              <a:t>Results in mistakes e.g., leaving raw chicken out overnight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AMINAT JIMOH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Barrier 4 – Managerial Issues &amp; Poor Hygiene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Manager's own poor hygiene undermines message credibility</a:t>
            </a:r>
          </a:p>
          <a:p>
            <a:r>
              <a:rPr dirty="0"/>
              <a:t>Inconsistent </a:t>
            </a:r>
            <a:r>
              <a:rPr dirty="0" err="1"/>
              <a:t>behaviour</a:t>
            </a:r>
            <a:r>
              <a:rPr dirty="0"/>
              <a:t> reduces trust and compliance</a:t>
            </a:r>
          </a:p>
          <a:p>
            <a:r>
              <a:rPr dirty="0"/>
              <a:t>Leadership communication gap: instructions unclear or rushed</a:t>
            </a:r>
          </a:p>
          <a:p>
            <a:r>
              <a:rPr dirty="0"/>
              <a:t>Creates confusion and unsafe food handling </a:t>
            </a:r>
            <a:r>
              <a:rPr dirty="0" err="1"/>
              <a:t>behaviours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AMINAT JIMOH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Solutions &amp;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Char char="§"/>
            </a:pPr>
            <a:r>
              <a:rPr lang="en-GB" dirty="0"/>
              <a:t>Multilingual </a:t>
            </a:r>
            <a:r>
              <a:rPr dirty="0"/>
              <a:t>training </a:t>
            </a:r>
            <a:r>
              <a:rPr lang="en-GB" dirty="0"/>
              <a:t>and*</a:t>
            </a:r>
            <a:r>
              <a:rPr dirty="0"/>
              <a:t>visual instruction videos</a:t>
            </a:r>
            <a:endParaRPr lang="en-US" dirty="0"/>
          </a:p>
          <a:p>
            <a:pPr>
              <a:buChar char="§"/>
            </a:pPr>
            <a:r>
              <a:rPr lang="en-US" dirty="0"/>
              <a:t>Use </a:t>
            </a:r>
            <a:r>
              <a:rPr lang="en-US" dirty="0" err="1"/>
              <a:t>colour</a:t>
            </a:r>
            <a:r>
              <a:rPr lang="en-US" dirty="0"/>
              <a:t>-coded hygiene and workflow charts</a:t>
            </a:r>
            <a:endParaRPr lang="en-GB" dirty="0"/>
          </a:p>
          <a:p>
            <a:pPr>
              <a:buChar char="§"/>
            </a:pPr>
            <a:r>
              <a:rPr lang="en-US" dirty="0"/>
              <a:t>Hire a translator/liaison or appoint bilingual supervisors.</a:t>
            </a:r>
            <a:endParaRPr lang="en-GB" dirty="0"/>
          </a:p>
          <a:p>
            <a:pPr>
              <a:buChar char="§"/>
            </a:pPr>
            <a:r>
              <a:rPr lang="en-US" dirty="0"/>
              <a:t>Upgrade machinery to reduce noise and improve communication flow.</a:t>
            </a:r>
            <a:endParaRPr dirty="0"/>
          </a:p>
          <a:p>
            <a:pPr>
              <a:buChar char="§"/>
            </a:pPr>
            <a:r>
              <a:rPr lang="en-US" dirty="0" err="1"/>
              <a:t>Standardised</a:t>
            </a:r>
            <a:r>
              <a:rPr lang="en-US" dirty="0"/>
              <a:t> induction training for all new staff.</a:t>
            </a:r>
            <a:endParaRPr dirty="0"/>
          </a:p>
          <a:p>
            <a:pPr>
              <a:buChar char="§"/>
            </a:pPr>
            <a:r>
              <a:rPr lang="en-US" dirty="0"/>
              <a:t>Manager training on leadership and effective communication.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(Argyris, 1991)</a:t>
            </a:r>
          </a:p>
          <a:p>
            <a:pPr marL="0" indent="0">
              <a:buNone/>
            </a:pPr>
            <a:r>
              <a:rPr lang="en-US" dirty="0" err="1"/>
              <a:t>Koussai</a:t>
            </a:r>
            <a:r>
              <a:rPr lang="en-US" dirty="0"/>
              <a:t> Abuzaid</a:t>
            </a:r>
            <a:endParaRPr lang="en-GB" dirty="0"/>
          </a:p>
          <a:p>
            <a:pPr>
              <a:buChar char="§"/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Flight Foods faces multiple communication barriers</a:t>
            </a:r>
          </a:p>
          <a:p>
            <a:r>
              <a:rPr dirty="0"/>
              <a:t>Theories highlight problems in message clarity, noise, and decoding</a:t>
            </a:r>
          </a:p>
          <a:p>
            <a:r>
              <a:rPr dirty="0"/>
              <a:t>Solutions require training, better leadership, and clearer communication tools</a:t>
            </a:r>
          </a:p>
          <a:p>
            <a:r>
              <a:rPr dirty="0"/>
              <a:t>Improving communication will raise food standards and restore market share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Koussai</a:t>
            </a:r>
            <a:r>
              <a:rPr lang="en-GB" dirty="0"/>
              <a:t> Abu </a:t>
            </a:r>
            <a:r>
              <a:rPr lang="en-GB" dirty="0" err="1"/>
              <a:t>zaid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Shannon, C. &amp; Weaver, W. (1949). The Mathematical Theory of Communication.</a:t>
            </a:r>
          </a:p>
          <a:p>
            <a:r>
              <a:rPr dirty="0"/>
              <a:t>Berlo, D. (1960). The SMCR Model of Communication.</a:t>
            </a:r>
          </a:p>
          <a:p>
            <a:r>
              <a:rPr dirty="0"/>
              <a:t>Schramm, W. (1954). Communication </a:t>
            </a:r>
            <a:r>
              <a:t>Models.</a:t>
            </a:r>
            <a:endParaRPr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cd0bad2e7af166e50c9c86773ff16860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0a427dd72ccf45507197c85eef04b93a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F788CBC3-B6EB-4A25-817D-D3CEA53FA1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85D6783-8E5A-492E-AE03-8E3FEFF335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A3A937A-5F84-4A71-818E-0CD0552229DF}">
  <ds:schemaRefs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04d956d8-1ffd-4dba-87ce-03f615e16f58"/>
    <ds:schemaRef ds:uri="http://schemas.microsoft.com/office/infopath/2007/PartnerControl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17</TotalTime>
  <Words>437</Words>
  <Application>Microsoft Office PowerPoint</Application>
  <PresentationFormat>On-screen Show (4:3)</PresentationFormat>
  <Paragraphs>85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Corbel</vt:lpstr>
      <vt:lpstr>Wingdings</vt:lpstr>
      <vt:lpstr>Banded</vt:lpstr>
      <vt:lpstr>Group Presentation</vt:lpstr>
      <vt:lpstr>Introduction</vt:lpstr>
      <vt:lpstr>Overview</vt:lpstr>
      <vt:lpstr>Barrier 1 – Language &amp; Cultural Barriers</vt:lpstr>
      <vt:lpstr>Theoretical Link</vt:lpstr>
      <vt:lpstr>Barrier 2 – Physical &amp; Noise Barriers</vt:lpstr>
      <vt:lpstr>Barrier 3 – Lack of Training &amp; Inconsistent Communication</vt:lpstr>
      <vt:lpstr>Barrier 4 – Managerial Issues &amp; Poor Hygiene Practice</vt:lpstr>
      <vt:lpstr>Solutions &amp; 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 Group Presentation</dc:title>
  <dc:subject/>
  <dc:creator>UWTSD</dc:creator>
  <cp:keywords/>
  <dc:description>generated using python-pptx</dc:description>
  <cp:lastModifiedBy>Thomas Christopher Clarke (2437137)</cp:lastModifiedBy>
  <cp:revision>3</cp:revision>
  <dcterms:created xsi:type="dcterms:W3CDTF">2013-01-27T09:14:16Z</dcterms:created>
  <dcterms:modified xsi:type="dcterms:W3CDTF">2025-12-14T09:56:40Z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