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1"/>
  </p:notesMasterIdLst>
  <p:handoutMasterIdLst>
    <p:handoutMasterId r:id="rId12"/>
  </p:handoutMasterIdLst>
  <p:sldIdLst>
    <p:sldId id="418" r:id="rId3"/>
    <p:sldId id="434" r:id="rId4"/>
    <p:sldId id="552" r:id="rId5"/>
    <p:sldId id="477" r:id="rId6"/>
    <p:sldId id="397" r:id="rId7"/>
    <p:sldId id="476" r:id="rId8"/>
    <p:sldId id="463" r:id="rId9"/>
    <p:sldId id="551"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798" autoAdjust="0"/>
    <p:restoredTop sz="95260" autoAdjust="0"/>
  </p:normalViewPr>
  <p:slideViewPr>
    <p:cSldViewPr>
      <p:cViewPr varScale="1">
        <p:scale>
          <a:sx n="110" d="100"/>
          <a:sy n="110" d="100"/>
        </p:scale>
        <p:origin x="1784" y="176"/>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00" d="100"/>
        <a:sy n="100" d="100"/>
      </p:scale>
      <p:origin x="0" y="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presProps" Target="pres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theme" Target="theme/theme1.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17/03/2024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3/17/24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17/03/2024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17/03/2024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17/03/2024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17/03/2024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17/03/2024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17/03/2024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17/03/2024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9C64F3F4-CE19-49F8-9EF4-FF4EE52031C2}" type="datetimeFigureOut">
              <a:rPr lang="en-GB" smtClean="0"/>
              <a:t>17/03/2024</a:t>
            </a:fld>
            <a:endParaRPr lang="en-GB"/>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281086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17/03/2024</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62209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17/03/2024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26436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17/03/2024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30793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17/03/2024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563441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17/03/2024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06346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17/03/2024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6030006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9685242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7007876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685684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921859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17/03/2024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pPr/>
              <a:t>17/03/2024</a:t>
            </a:fld>
            <a:endParaRPr lang="en-GB"/>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178615766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A99E7BF-5022-400B-A4A0-5E0D97A1F8F8}"/>
              </a:ext>
            </a:extLst>
          </p:cNvPr>
          <p:cNvSpPr/>
          <p:nvPr/>
        </p:nvSpPr>
        <p:spPr>
          <a:xfrm>
            <a:off x="683568" y="3284984"/>
            <a:ext cx="7992888" cy="2232248"/>
          </a:xfrm>
          <a:prstGeom prst="rect">
            <a:avLst/>
          </a:prstGeom>
        </p:spPr>
        <p:txBody>
          <a:bodyPr wrap="square" anchor="t">
            <a:spAutoFit/>
          </a:bodyPr>
          <a:lstStyle/>
          <a:p>
            <a:endParaRPr lang="en-US" sz="2800" b="1" dirty="0"/>
          </a:p>
        </p:txBody>
      </p:sp>
      <p:sp>
        <p:nvSpPr>
          <p:cNvPr id="6" name="Rectangle 5">
            <a:extLst>
              <a:ext uri="{FF2B5EF4-FFF2-40B4-BE49-F238E27FC236}">
                <a16:creationId xmlns:a16="http://schemas.microsoft.com/office/drawing/2014/main" id="{2B04BCD5-A62B-4FD2-884E-FF5F62D1504C}"/>
              </a:ext>
            </a:extLst>
          </p:cNvPr>
          <p:cNvSpPr/>
          <p:nvPr/>
        </p:nvSpPr>
        <p:spPr>
          <a:xfrm>
            <a:off x="481134" y="1034533"/>
            <a:ext cx="8496944" cy="1785104"/>
          </a:xfrm>
          <a:prstGeom prst="rect">
            <a:avLst/>
          </a:prstGeom>
        </p:spPr>
        <p:txBody>
          <a:bodyPr wrap="square"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3200" b="1" dirty="0">
                <a:solidFill>
                  <a:srgbClr val="FFFF00"/>
                </a:solidFill>
              </a:rPr>
              <a:t> </a:t>
            </a:r>
          </a:p>
          <a:p>
            <a:pPr algn="ctr"/>
            <a:r>
              <a:rPr lang="en-GB" sz="3600" b="1" dirty="0">
                <a:solidFill>
                  <a:srgbClr val="FFFF00"/>
                </a:solidFill>
              </a:rPr>
              <a:t>Panda Foods Ltd.</a:t>
            </a:r>
          </a:p>
          <a:p>
            <a:pPr algn="ctr"/>
            <a:r>
              <a:rPr lang="en-GB" sz="2400" b="1" dirty="0">
                <a:solidFill>
                  <a:srgbClr val="FFFF00"/>
                </a:solidFill>
              </a:rPr>
              <a:t>Business Plan</a:t>
            </a:r>
          </a:p>
          <a:p>
            <a:pPr algn="ctr"/>
            <a:endParaRPr lang="en-US" dirty="0"/>
          </a:p>
        </p:txBody>
      </p:sp>
      <p:sp>
        <p:nvSpPr>
          <p:cNvPr id="2" name="TextBox 1">
            <a:extLst>
              <a:ext uri="{FF2B5EF4-FFF2-40B4-BE49-F238E27FC236}">
                <a16:creationId xmlns:a16="http://schemas.microsoft.com/office/drawing/2014/main" id="{491A18B3-C4F0-06C7-73DA-082BEA281422}"/>
              </a:ext>
            </a:extLst>
          </p:cNvPr>
          <p:cNvSpPr txBox="1"/>
          <p:nvPr/>
        </p:nvSpPr>
        <p:spPr>
          <a:xfrm>
            <a:off x="7558268" y="1840375"/>
            <a:ext cx="184731" cy="369332"/>
          </a:xfrm>
          <a:prstGeom prst="rect">
            <a:avLst/>
          </a:prstGeom>
          <a:noFill/>
        </p:spPr>
        <p:txBody>
          <a:bodyPr wrap="none" rtlCol="0">
            <a:spAutoFit/>
          </a:bodyPr>
          <a:lstStyle/>
          <a:p>
            <a:endParaRPr lang="en-US" dirty="0"/>
          </a:p>
        </p:txBody>
      </p:sp>
      <p:sp>
        <p:nvSpPr>
          <p:cNvPr id="3" name="TextBox 2">
            <a:extLst>
              <a:ext uri="{FF2B5EF4-FFF2-40B4-BE49-F238E27FC236}">
                <a16:creationId xmlns:a16="http://schemas.microsoft.com/office/drawing/2014/main" id="{1CC445EC-4487-E62B-BE9D-D087F11CF015}"/>
              </a:ext>
            </a:extLst>
          </p:cNvPr>
          <p:cNvSpPr txBox="1"/>
          <p:nvPr/>
        </p:nvSpPr>
        <p:spPr>
          <a:xfrm>
            <a:off x="575556" y="3662444"/>
            <a:ext cx="7992888" cy="1477328"/>
          </a:xfrm>
          <a:prstGeom prst="rect">
            <a:avLst/>
          </a:prstGeom>
          <a:noFill/>
        </p:spPr>
        <p:txBody>
          <a:bodyPr wrap="square" rtlCol="0">
            <a:spAutoFit/>
          </a:bodyPr>
          <a:lstStyle/>
          <a:p>
            <a:pPr algn="r"/>
            <a:r>
              <a:rPr lang="en-US" dirty="0"/>
              <a:t>Student: Costin-Alexandru Chirita</a:t>
            </a:r>
          </a:p>
          <a:p>
            <a:pPr algn="r"/>
            <a:r>
              <a:rPr lang="en-US" dirty="0"/>
              <a:t>(2210952)</a:t>
            </a:r>
          </a:p>
          <a:p>
            <a:pPr algn="r"/>
            <a:r>
              <a:rPr lang="en-US" dirty="0"/>
              <a:t>Lecturer: </a:t>
            </a:r>
            <a:r>
              <a:rPr lang="en-US" dirty="0" err="1"/>
              <a:t>Masud</a:t>
            </a:r>
            <a:r>
              <a:rPr lang="en-US" dirty="0"/>
              <a:t> Ibrahim</a:t>
            </a:r>
          </a:p>
          <a:p>
            <a:pPr algn="r"/>
            <a:r>
              <a:rPr lang="en-US" dirty="0"/>
              <a:t>BA Business Management</a:t>
            </a:r>
          </a:p>
          <a:p>
            <a:pPr algn="r"/>
            <a:r>
              <a:rPr lang="en-US" dirty="0"/>
              <a:t>LCBB5001 - Entrepreneurship</a:t>
            </a:r>
          </a:p>
        </p:txBody>
      </p:sp>
    </p:spTree>
    <p:extLst>
      <p:ext uri="{BB962C8B-B14F-4D97-AF65-F5344CB8AC3E}">
        <p14:creationId xmlns:p14="http://schemas.microsoft.com/office/powerpoint/2010/main" val="14166624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A5AA7-ED10-4016-A974-6D5B01978A19}"/>
              </a:ext>
            </a:extLst>
          </p:cNvPr>
          <p:cNvSpPr>
            <a:spLocks noGrp="1"/>
          </p:cNvSpPr>
          <p:nvPr>
            <p:ph type="title"/>
          </p:nvPr>
        </p:nvSpPr>
        <p:spPr>
          <a:xfrm>
            <a:off x="457200" y="476672"/>
            <a:ext cx="8229600" cy="634082"/>
          </a:xfrm>
        </p:spPr>
        <p:txBody>
          <a:bodyPr>
            <a:noAutofit/>
          </a:bodyPr>
          <a:lstStyle/>
          <a:p>
            <a:r>
              <a:rPr lang="en-GB" sz="3200" b="1" dirty="0"/>
              <a:t>Panda Foods Ltd.</a:t>
            </a:r>
          </a:p>
        </p:txBody>
      </p:sp>
      <p:sp>
        <p:nvSpPr>
          <p:cNvPr id="3" name="Content Placeholder 2">
            <a:extLst>
              <a:ext uri="{FF2B5EF4-FFF2-40B4-BE49-F238E27FC236}">
                <a16:creationId xmlns:a16="http://schemas.microsoft.com/office/drawing/2014/main" id="{D78708A7-C4C3-4B95-A970-42331F701328}"/>
              </a:ext>
            </a:extLst>
          </p:cNvPr>
          <p:cNvSpPr>
            <a:spLocks noGrp="1"/>
          </p:cNvSpPr>
          <p:nvPr>
            <p:ph idx="1"/>
          </p:nvPr>
        </p:nvSpPr>
        <p:spPr>
          <a:xfrm>
            <a:off x="457200" y="1484785"/>
            <a:ext cx="8363272" cy="4032448"/>
          </a:xfrm>
        </p:spPr>
        <p:txBody>
          <a:bodyPr>
            <a:normAutofit/>
          </a:bodyPr>
          <a:lstStyle/>
          <a:p>
            <a:pPr>
              <a:buFont typeface="Wingdings" pitchFamily="2" charset="2"/>
              <a:buChar char="Ø"/>
            </a:pPr>
            <a:r>
              <a:rPr lang="en-GB" sz="2000" dirty="0"/>
              <a:t>New restaurant</a:t>
            </a:r>
          </a:p>
          <a:p>
            <a:pPr marL="0" indent="0">
              <a:buNone/>
            </a:pPr>
            <a:endParaRPr lang="en-GB" sz="2000" dirty="0"/>
          </a:p>
          <a:p>
            <a:pPr>
              <a:buFont typeface="Wingdings" pitchFamily="2" charset="2"/>
              <a:buChar char="Ø"/>
            </a:pPr>
            <a:r>
              <a:rPr lang="en-GB" sz="2000" dirty="0"/>
              <a:t>Fresh, high quality and affordable dishes inspired from the Chinese cuisine.</a:t>
            </a:r>
          </a:p>
          <a:p>
            <a:pPr marL="0" indent="0">
              <a:buNone/>
            </a:pPr>
            <a:endParaRPr lang="en-GB" sz="2000" dirty="0"/>
          </a:p>
          <a:p>
            <a:pPr>
              <a:buFont typeface="Wingdings" pitchFamily="2" charset="2"/>
              <a:buChar char="Ø"/>
            </a:pPr>
            <a:r>
              <a:rPr lang="en-GB" sz="2000" dirty="0"/>
              <a:t>Diverse menu.</a:t>
            </a:r>
          </a:p>
          <a:p>
            <a:pPr marL="0" indent="0">
              <a:buNone/>
            </a:pPr>
            <a:endParaRPr lang="en-GB" sz="2000" dirty="0"/>
          </a:p>
          <a:p>
            <a:pPr>
              <a:buFont typeface="Wingdings" pitchFamily="2" charset="2"/>
              <a:buChar char="Ø"/>
            </a:pPr>
            <a:r>
              <a:rPr lang="en-GB" sz="2000" dirty="0"/>
              <a:t>Dine out and delivery service available</a:t>
            </a:r>
          </a:p>
          <a:p>
            <a:pPr marL="0" indent="0">
              <a:buNone/>
            </a:pPr>
            <a:endParaRPr lang="en-GB" sz="2000" dirty="0"/>
          </a:p>
          <a:p>
            <a:pPr>
              <a:buFont typeface="Wingdings" pitchFamily="2" charset="2"/>
              <a:buChar char="Ø"/>
            </a:pPr>
            <a:r>
              <a:rPr lang="en-GB" sz="2000" dirty="0"/>
              <a:t>A pleasant experience for all the customers.</a:t>
            </a:r>
          </a:p>
        </p:txBody>
      </p:sp>
      <p:sp>
        <p:nvSpPr>
          <p:cNvPr id="5" name="Title 1">
            <a:extLst>
              <a:ext uri="{FF2B5EF4-FFF2-40B4-BE49-F238E27FC236}">
                <a16:creationId xmlns:a16="http://schemas.microsoft.com/office/drawing/2014/main" id="{C92A7CA7-6342-41FC-9E00-11EB8B7D74E5}"/>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endParaRPr lang="en-GB" sz="1600" dirty="0">
              <a:solidFill>
                <a:schemeClr val="accent1">
                  <a:lumMod val="50000"/>
                </a:schemeClr>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1127202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8" fill="hold"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 calcmode="lin" valueType="num">
                                      <p:cBhvr additive="base">
                                        <p:cTn id="18"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9"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8" fill="hold"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 calcmode="lin" valueType="num">
                                      <p:cBhvr additive="base">
                                        <p:cTn id="24"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5"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8" fill="hold" nodeType="click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 calcmode="lin" valueType="num">
                                      <p:cBhvr additive="base">
                                        <p:cTn id="30"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31"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8" fill="hold" nodeType="clickEffect">
                                  <p:stCondLst>
                                    <p:cond delay="0"/>
                                  </p:stCondLst>
                                  <p:childTnLst>
                                    <p:set>
                                      <p:cBhvr>
                                        <p:cTn id="35" dur="1" fill="hold">
                                          <p:stCondLst>
                                            <p:cond delay="0"/>
                                          </p:stCondLst>
                                        </p:cTn>
                                        <p:tgtEl>
                                          <p:spTgt spid="3">
                                            <p:txEl>
                                              <p:pRg st="8" end="8"/>
                                            </p:txEl>
                                          </p:spTgt>
                                        </p:tgtEl>
                                        <p:attrNameLst>
                                          <p:attrName>style.visibility</p:attrName>
                                        </p:attrNameLst>
                                      </p:cBhvr>
                                      <p:to>
                                        <p:strVal val="visible"/>
                                      </p:to>
                                    </p:set>
                                    <p:anim calcmode="lin" valueType="num">
                                      <p:cBhvr additive="base">
                                        <p:cTn id="36" dur="500" fill="hold"/>
                                        <p:tgtEl>
                                          <p:spTgt spid="3">
                                            <p:txEl>
                                              <p:pRg st="8" end="8"/>
                                            </p:txEl>
                                          </p:spTgt>
                                        </p:tgtEl>
                                        <p:attrNameLst>
                                          <p:attrName>ppt_x</p:attrName>
                                        </p:attrNameLst>
                                      </p:cBhvr>
                                      <p:tavLst>
                                        <p:tav tm="0">
                                          <p:val>
                                            <p:strVal val="0-#ppt_w/2"/>
                                          </p:val>
                                        </p:tav>
                                        <p:tav tm="100000">
                                          <p:val>
                                            <p:strVal val="#ppt_x"/>
                                          </p:val>
                                        </p:tav>
                                      </p:tavLst>
                                    </p:anim>
                                    <p:anim calcmode="lin" valueType="num">
                                      <p:cBhvr additive="base">
                                        <p:cTn id="37" dur="500" fill="hold"/>
                                        <p:tgtEl>
                                          <p:spTgt spid="3">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D9829-3897-17BB-4560-FBCB71DE820B}"/>
              </a:ext>
            </a:extLst>
          </p:cNvPr>
          <p:cNvSpPr>
            <a:spLocks noGrp="1"/>
          </p:cNvSpPr>
          <p:nvPr>
            <p:ph type="title"/>
          </p:nvPr>
        </p:nvSpPr>
        <p:spPr/>
        <p:txBody>
          <a:bodyPr>
            <a:normAutofit/>
          </a:bodyPr>
          <a:lstStyle/>
          <a:p>
            <a:r>
              <a:rPr lang="en-US" sz="3200" b="1" dirty="0"/>
              <a:t>Funding</a:t>
            </a:r>
          </a:p>
        </p:txBody>
      </p:sp>
      <p:sp>
        <p:nvSpPr>
          <p:cNvPr id="3" name="Content Placeholder 2">
            <a:extLst>
              <a:ext uri="{FF2B5EF4-FFF2-40B4-BE49-F238E27FC236}">
                <a16:creationId xmlns:a16="http://schemas.microsoft.com/office/drawing/2014/main" id="{EC7BE8F9-4001-10C0-BD8F-C19E49F0CC64}"/>
              </a:ext>
            </a:extLst>
          </p:cNvPr>
          <p:cNvSpPr>
            <a:spLocks noGrp="1"/>
          </p:cNvSpPr>
          <p:nvPr>
            <p:ph idx="1"/>
          </p:nvPr>
        </p:nvSpPr>
        <p:spPr/>
        <p:txBody>
          <a:bodyPr>
            <a:normAutofit/>
          </a:bodyPr>
          <a:lstStyle/>
          <a:p>
            <a:pPr>
              <a:buFont typeface="Wingdings" pitchFamily="2" charset="2"/>
              <a:buChar char="Ø"/>
            </a:pPr>
            <a:r>
              <a:rPr lang="en-US" sz="2000" dirty="0"/>
              <a:t>Our initial projections indicate that an initial investment of £25,000 is needed to kick start our journey.</a:t>
            </a:r>
          </a:p>
          <a:p>
            <a:pPr>
              <a:buFont typeface="Wingdings" pitchFamily="2" charset="2"/>
              <a:buChar char="Ø"/>
            </a:pPr>
            <a:endParaRPr lang="en-US" sz="2000" dirty="0"/>
          </a:p>
          <a:p>
            <a:pPr>
              <a:buFont typeface="Wingdings" pitchFamily="2" charset="2"/>
              <a:buChar char="Ø"/>
            </a:pPr>
            <a:r>
              <a:rPr lang="en-US" sz="2000" dirty="0"/>
              <a:t>£5,000 are our own equity.</a:t>
            </a:r>
          </a:p>
          <a:p>
            <a:pPr>
              <a:buFont typeface="Wingdings" pitchFamily="2" charset="2"/>
              <a:buChar char="Ø"/>
            </a:pPr>
            <a:endParaRPr lang="en-US" sz="2000" dirty="0"/>
          </a:p>
          <a:p>
            <a:pPr>
              <a:buFont typeface="Wingdings" pitchFamily="2" charset="2"/>
              <a:buChar char="Ø"/>
            </a:pPr>
            <a:r>
              <a:rPr lang="en-US" sz="2000" dirty="0"/>
              <a:t>£20,000, for which we are seeking people willing to invest in our business.</a:t>
            </a:r>
          </a:p>
          <a:p>
            <a:pPr>
              <a:buFont typeface="Wingdings" pitchFamily="2" charset="2"/>
              <a:buChar char="Ø"/>
            </a:pPr>
            <a:endParaRPr lang="en-US" sz="2000" dirty="0"/>
          </a:p>
          <a:p>
            <a:pPr>
              <a:buFont typeface="Wingdings" pitchFamily="2" charset="2"/>
              <a:buChar char="Ø"/>
            </a:pPr>
            <a:r>
              <a:rPr lang="en-US" sz="2000" dirty="0"/>
              <a:t>In return, we are open to discussion on ROI percentage.</a:t>
            </a:r>
          </a:p>
        </p:txBody>
      </p:sp>
    </p:spTree>
    <p:extLst>
      <p:ext uri="{BB962C8B-B14F-4D97-AF65-F5344CB8AC3E}">
        <p14:creationId xmlns:p14="http://schemas.microsoft.com/office/powerpoint/2010/main" val="231503994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C415A52-D80C-E02B-5F8E-7DEEFF6F6CD1}"/>
              </a:ext>
            </a:extLst>
          </p:cNvPr>
          <p:cNvSpPr>
            <a:spLocks noGrp="1"/>
          </p:cNvSpPr>
          <p:nvPr>
            <p:ph type="title"/>
          </p:nvPr>
        </p:nvSpPr>
        <p:spPr/>
        <p:txBody>
          <a:bodyPr>
            <a:normAutofit/>
          </a:bodyPr>
          <a:lstStyle/>
          <a:p>
            <a:r>
              <a:rPr lang="en-US" sz="3200" b="1" dirty="0"/>
              <a:t>Cash flow forecast</a:t>
            </a:r>
          </a:p>
        </p:txBody>
      </p:sp>
      <p:sp>
        <p:nvSpPr>
          <p:cNvPr id="6" name="Content Placeholder 5">
            <a:extLst>
              <a:ext uri="{FF2B5EF4-FFF2-40B4-BE49-F238E27FC236}">
                <a16:creationId xmlns:a16="http://schemas.microsoft.com/office/drawing/2014/main" id="{3D63761E-91BF-B941-27EA-285024F31376}"/>
              </a:ext>
            </a:extLst>
          </p:cNvPr>
          <p:cNvSpPr>
            <a:spLocks noGrp="1"/>
          </p:cNvSpPr>
          <p:nvPr>
            <p:ph sz="half" idx="1"/>
          </p:nvPr>
        </p:nvSpPr>
        <p:spPr>
          <a:xfrm>
            <a:off x="457200" y="1600201"/>
            <a:ext cx="3034680" cy="3989040"/>
          </a:xfrm>
        </p:spPr>
        <p:txBody>
          <a:bodyPr>
            <a:noAutofit/>
          </a:bodyPr>
          <a:lstStyle/>
          <a:p>
            <a:pPr>
              <a:buFont typeface="Wingdings" pitchFamily="2" charset="2"/>
              <a:buChar char="Ø"/>
            </a:pPr>
            <a:r>
              <a:rPr lang="en-GB" sz="1800" dirty="0">
                <a:effectLst/>
                <a:ea typeface="Calibri" panose="020F0502020204030204" pitchFamily="34" charset="0"/>
                <a:cs typeface="Times New Roman" panose="02020603050405020304" pitchFamily="18" charset="0"/>
              </a:rPr>
              <a:t>As we can see from the forecast, within the first 12 months from incorporation, cashflow for Panda Foods Ltd. would go from the initial investment of £25,000 to over £450,000. Our initial projections show a growth of at least £20,000 per month in the first semester, and increasing as time passes.</a:t>
            </a:r>
            <a:r>
              <a:rPr lang="en-GB" sz="1800" dirty="0">
                <a:effectLst/>
              </a:rPr>
              <a:t> </a:t>
            </a:r>
            <a:endParaRPr lang="en-US" sz="1800" dirty="0"/>
          </a:p>
        </p:txBody>
      </p:sp>
      <p:graphicFrame>
        <p:nvGraphicFramePr>
          <p:cNvPr id="8" name="Content Placeholder 7">
            <a:extLst>
              <a:ext uri="{FF2B5EF4-FFF2-40B4-BE49-F238E27FC236}">
                <a16:creationId xmlns:a16="http://schemas.microsoft.com/office/drawing/2014/main" id="{04609186-CC5E-C4D8-BCAF-BA742F5CAFBD}"/>
              </a:ext>
            </a:extLst>
          </p:cNvPr>
          <p:cNvGraphicFramePr>
            <a:graphicFrameLocks noGrp="1"/>
          </p:cNvGraphicFramePr>
          <p:nvPr>
            <p:ph sz="half" idx="2"/>
            <p:extLst>
              <p:ext uri="{D42A27DB-BD31-4B8C-83A1-F6EECF244321}">
                <p14:modId xmlns:p14="http://schemas.microsoft.com/office/powerpoint/2010/main" val="1441972330"/>
              </p:ext>
            </p:extLst>
          </p:nvPr>
        </p:nvGraphicFramePr>
        <p:xfrm>
          <a:off x="3563888" y="1600202"/>
          <a:ext cx="5122913" cy="4052092"/>
        </p:xfrm>
        <a:graphic>
          <a:graphicData uri="http://schemas.openxmlformats.org/drawingml/2006/table">
            <a:tbl>
              <a:tblPr firstRow="1" firstCol="1" bandRow="1">
                <a:tableStyleId>{5C22544A-7EE6-4342-B048-85BDC9FD1C3A}</a:tableStyleId>
              </a:tblPr>
              <a:tblGrid>
                <a:gridCol w="667916">
                  <a:extLst>
                    <a:ext uri="{9D8B030D-6E8A-4147-A177-3AD203B41FA5}">
                      <a16:colId xmlns:a16="http://schemas.microsoft.com/office/drawing/2014/main" val="3675963111"/>
                    </a:ext>
                  </a:extLst>
                </a:gridCol>
                <a:gridCol w="396566">
                  <a:extLst>
                    <a:ext uri="{9D8B030D-6E8A-4147-A177-3AD203B41FA5}">
                      <a16:colId xmlns:a16="http://schemas.microsoft.com/office/drawing/2014/main" val="3069254021"/>
                    </a:ext>
                  </a:extLst>
                </a:gridCol>
                <a:gridCol w="404145">
                  <a:extLst>
                    <a:ext uri="{9D8B030D-6E8A-4147-A177-3AD203B41FA5}">
                      <a16:colId xmlns:a16="http://schemas.microsoft.com/office/drawing/2014/main" val="2184489618"/>
                    </a:ext>
                  </a:extLst>
                </a:gridCol>
                <a:gridCol w="343204">
                  <a:extLst>
                    <a:ext uri="{9D8B030D-6E8A-4147-A177-3AD203B41FA5}">
                      <a16:colId xmlns:a16="http://schemas.microsoft.com/office/drawing/2014/main" val="4158884259"/>
                    </a:ext>
                  </a:extLst>
                </a:gridCol>
                <a:gridCol w="338354">
                  <a:extLst>
                    <a:ext uri="{9D8B030D-6E8A-4147-A177-3AD203B41FA5}">
                      <a16:colId xmlns:a16="http://schemas.microsoft.com/office/drawing/2014/main" val="3678537673"/>
                    </a:ext>
                  </a:extLst>
                </a:gridCol>
                <a:gridCol w="338354">
                  <a:extLst>
                    <a:ext uri="{9D8B030D-6E8A-4147-A177-3AD203B41FA5}">
                      <a16:colId xmlns:a16="http://schemas.microsoft.com/office/drawing/2014/main" val="1386103861"/>
                    </a:ext>
                  </a:extLst>
                </a:gridCol>
                <a:gridCol w="368673">
                  <a:extLst>
                    <a:ext uri="{9D8B030D-6E8A-4147-A177-3AD203B41FA5}">
                      <a16:colId xmlns:a16="http://schemas.microsoft.com/office/drawing/2014/main" val="2098113808"/>
                    </a:ext>
                  </a:extLst>
                </a:gridCol>
                <a:gridCol w="351998">
                  <a:extLst>
                    <a:ext uri="{9D8B030D-6E8A-4147-A177-3AD203B41FA5}">
                      <a16:colId xmlns:a16="http://schemas.microsoft.com/office/drawing/2014/main" val="3570667662"/>
                    </a:ext>
                  </a:extLst>
                </a:gridCol>
                <a:gridCol w="351998">
                  <a:extLst>
                    <a:ext uri="{9D8B030D-6E8A-4147-A177-3AD203B41FA5}">
                      <a16:colId xmlns:a16="http://schemas.microsoft.com/office/drawing/2014/main" val="2040968694"/>
                    </a:ext>
                  </a:extLst>
                </a:gridCol>
                <a:gridCol w="351998">
                  <a:extLst>
                    <a:ext uri="{9D8B030D-6E8A-4147-A177-3AD203B41FA5}">
                      <a16:colId xmlns:a16="http://schemas.microsoft.com/office/drawing/2014/main" val="1961062178"/>
                    </a:ext>
                  </a:extLst>
                </a:gridCol>
                <a:gridCol w="391411">
                  <a:extLst>
                    <a:ext uri="{9D8B030D-6E8A-4147-A177-3AD203B41FA5}">
                      <a16:colId xmlns:a16="http://schemas.microsoft.com/office/drawing/2014/main" val="2487869351"/>
                    </a:ext>
                  </a:extLst>
                </a:gridCol>
                <a:gridCol w="345631">
                  <a:extLst>
                    <a:ext uri="{9D8B030D-6E8A-4147-A177-3AD203B41FA5}">
                      <a16:colId xmlns:a16="http://schemas.microsoft.com/office/drawing/2014/main" val="1466766145"/>
                    </a:ext>
                  </a:extLst>
                </a:gridCol>
                <a:gridCol w="472665">
                  <a:extLst>
                    <a:ext uri="{9D8B030D-6E8A-4147-A177-3AD203B41FA5}">
                      <a16:colId xmlns:a16="http://schemas.microsoft.com/office/drawing/2014/main" val="2904987106"/>
                    </a:ext>
                  </a:extLst>
                </a:gridCol>
              </a:tblGrid>
              <a:tr h="368372">
                <a:tc>
                  <a:txBody>
                    <a:bodyPr/>
                    <a:lstStyle/>
                    <a:p>
                      <a:pPr algn="ctr"/>
                      <a:r>
                        <a:rPr lang="en-US" sz="500" kern="100">
                          <a:effectLst/>
                        </a:rPr>
                        <a:t>Year 1</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Pre-Start (Month 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Monthly Sales</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extLst>
                  <a:ext uri="{0D108BD9-81ED-4DB2-BD59-A6C34878D82A}">
                    <a16:rowId xmlns:a16="http://schemas.microsoft.com/office/drawing/2014/main" val="4007060787"/>
                  </a:ext>
                </a:extLst>
              </a:tr>
              <a:tr h="92093">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1</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2</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3</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4</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400" kern="100">
                          <a:effectLst/>
                        </a:rPr>
                        <a:t>5</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6</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7</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8</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9</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10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11</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extLst>
                  <a:ext uri="{0D108BD9-81ED-4DB2-BD59-A6C34878D82A}">
                    <a16:rowId xmlns:a16="http://schemas.microsoft.com/office/drawing/2014/main" val="2845475113"/>
                  </a:ext>
                </a:extLst>
              </a:tr>
              <a:tr h="184186">
                <a:tc>
                  <a:txBody>
                    <a:bodyPr/>
                    <a:lstStyle/>
                    <a:p>
                      <a:pPr algn="ctr"/>
                      <a:r>
                        <a:rPr lang="en-US" sz="500" kern="100">
                          <a:effectLst/>
                        </a:rPr>
                        <a:t>Sales</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£25,000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£27,500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£30,000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£35,000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400" kern="100">
                          <a:effectLst/>
                        </a:rPr>
                        <a:t>£45,000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£50,000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£57,000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£65,000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£70,000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£75,000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£100,000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extLst>
                  <a:ext uri="{0D108BD9-81ED-4DB2-BD59-A6C34878D82A}">
                    <a16:rowId xmlns:a16="http://schemas.microsoft.com/office/drawing/2014/main" val="4226936292"/>
                  </a:ext>
                </a:extLst>
              </a:tr>
              <a:tr h="368372">
                <a:tc>
                  <a:txBody>
                    <a:bodyPr/>
                    <a:lstStyle/>
                    <a:p>
                      <a:pPr algn="ctr"/>
                      <a:r>
                        <a:rPr lang="en-US" sz="500" kern="100">
                          <a:effectLst/>
                        </a:rPr>
                        <a:t>Owners’ investment (assets and cash)</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£5,000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extLst>
                  <a:ext uri="{0D108BD9-81ED-4DB2-BD59-A6C34878D82A}">
                    <a16:rowId xmlns:a16="http://schemas.microsoft.com/office/drawing/2014/main" val="1002192372"/>
                  </a:ext>
                </a:extLst>
              </a:tr>
              <a:tr h="184186">
                <a:tc>
                  <a:txBody>
                    <a:bodyPr/>
                    <a:lstStyle/>
                    <a:p>
                      <a:pPr algn="ctr"/>
                      <a:r>
                        <a:rPr lang="en-US" sz="500" kern="100">
                          <a:effectLst/>
                        </a:rPr>
                        <a:t>Funding Required</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£20,000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extLst>
                  <a:ext uri="{0D108BD9-81ED-4DB2-BD59-A6C34878D82A}">
                    <a16:rowId xmlns:a16="http://schemas.microsoft.com/office/drawing/2014/main" val="3751862557"/>
                  </a:ext>
                </a:extLst>
              </a:tr>
              <a:tr h="92093">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extLst>
                  <a:ext uri="{0D108BD9-81ED-4DB2-BD59-A6C34878D82A}">
                    <a16:rowId xmlns:a16="http://schemas.microsoft.com/office/drawing/2014/main" val="693454376"/>
                  </a:ext>
                </a:extLst>
              </a:tr>
              <a:tr h="184186">
                <a:tc>
                  <a:txBody>
                    <a:bodyPr/>
                    <a:lstStyle/>
                    <a:p>
                      <a:pPr algn="ctr"/>
                      <a:r>
                        <a:rPr lang="en-US" sz="500" kern="100">
                          <a:effectLst/>
                        </a:rPr>
                        <a:t>Total</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£25,000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£25,000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£27,500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£30,000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£35,000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400" kern="100">
                          <a:effectLst/>
                        </a:rPr>
                        <a:t>£45,000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£50,000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£57,000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£65,000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£70,000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£75,000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£100,000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extLst>
                  <a:ext uri="{0D108BD9-81ED-4DB2-BD59-A6C34878D82A}">
                    <a16:rowId xmlns:a16="http://schemas.microsoft.com/office/drawing/2014/main" val="2886225872"/>
                  </a:ext>
                </a:extLst>
              </a:tr>
              <a:tr h="92093">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extLst>
                  <a:ext uri="{0D108BD9-81ED-4DB2-BD59-A6C34878D82A}">
                    <a16:rowId xmlns:a16="http://schemas.microsoft.com/office/drawing/2014/main" val="1222863879"/>
                  </a:ext>
                </a:extLst>
              </a:tr>
              <a:tr h="92093">
                <a:tc>
                  <a:txBody>
                    <a:bodyPr/>
                    <a:lstStyle/>
                    <a:p>
                      <a:pPr algn="ctr"/>
                      <a:r>
                        <a:rPr lang="en-US" sz="500" kern="100">
                          <a:effectLst/>
                        </a:rPr>
                        <a:t>Expenses</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extLst>
                  <a:ext uri="{0D108BD9-81ED-4DB2-BD59-A6C34878D82A}">
                    <a16:rowId xmlns:a16="http://schemas.microsoft.com/office/drawing/2014/main" val="279008681"/>
                  </a:ext>
                </a:extLst>
              </a:tr>
              <a:tr h="92093">
                <a:tc>
                  <a:txBody>
                    <a:bodyPr/>
                    <a:lstStyle/>
                    <a:p>
                      <a:pPr algn="ctr"/>
                      <a:r>
                        <a:rPr lang="en-US" sz="500" kern="100">
                          <a:effectLst/>
                        </a:rPr>
                        <a:t>Stock</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£10,000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£4,000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£1,000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£1,000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£2,000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400" kern="100">
                          <a:effectLst/>
                        </a:rPr>
                        <a:t>£1,000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£1,000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£1,000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£1,000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£1,000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£1,000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£1,000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extLst>
                  <a:ext uri="{0D108BD9-81ED-4DB2-BD59-A6C34878D82A}">
                    <a16:rowId xmlns:a16="http://schemas.microsoft.com/office/drawing/2014/main" val="1372066726"/>
                  </a:ext>
                </a:extLst>
              </a:tr>
              <a:tr h="184186">
                <a:tc>
                  <a:txBody>
                    <a:bodyPr/>
                    <a:lstStyle/>
                    <a:p>
                      <a:pPr algn="ctr"/>
                      <a:r>
                        <a:rPr lang="en-US" sz="500" kern="100">
                          <a:effectLst/>
                        </a:rPr>
                        <a:t>Purchases made</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£6,000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£7,000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£500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£1,100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£5,000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400" kern="100">
                          <a:effectLst/>
                        </a:rPr>
                        <a:t>£5,000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£5,000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£5,000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£5,000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£2,500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£2,500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£2,000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extLst>
                  <a:ext uri="{0D108BD9-81ED-4DB2-BD59-A6C34878D82A}">
                    <a16:rowId xmlns:a16="http://schemas.microsoft.com/office/drawing/2014/main" val="2653625603"/>
                  </a:ext>
                </a:extLst>
              </a:tr>
              <a:tr h="184186">
                <a:tc>
                  <a:txBody>
                    <a:bodyPr/>
                    <a:lstStyle/>
                    <a:p>
                      <a:pPr algn="ctr"/>
                      <a:r>
                        <a:rPr lang="en-US" sz="500" kern="100">
                          <a:effectLst/>
                        </a:rPr>
                        <a:t>Equipment purchased</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£1,750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400" kern="100">
                          <a:effectLst/>
                        </a:rPr>
                        <a:t>£0.0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extLst>
                  <a:ext uri="{0D108BD9-81ED-4DB2-BD59-A6C34878D82A}">
                    <a16:rowId xmlns:a16="http://schemas.microsoft.com/office/drawing/2014/main" val="429785736"/>
                  </a:ext>
                </a:extLst>
              </a:tr>
              <a:tr h="184186">
                <a:tc>
                  <a:txBody>
                    <a:bodyPr/>
                    <a:lstStyle/>
                    <a:p>
                      <a:pPr algn="ctr"/>
                      <a:r>
                        <a:rPr lang="en-US" sz="500" kern="100">
                          <a:effectLst/>
                        </a:rPr>
                        <a:t>Computer(software)</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£750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£10,000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400" kern="100">
                          <a:effectLst/>
                        </a:rPr>
                        <a:t>£0.0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£10,000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extLst>
                  <a:ext uri="{0D108BD9-81ED-4DB2-BD59-A6C34878D82A}">
                    <a16:rowId xmlns:a16="http://schemas.microsoft.com/office/drawing/2014/main" val="197869715"/>
                  </a:ext>
                </a:extLst>
              </a:tr>
              <a:tr h="184186">
                <a:tc>
                  <a:txBody>
                    <a:bodyPr/>
                    <a:lstStyle/>
                    <a:p>
                      <a:pPr algn="ctr"/>
                      <a:r>
                        <a:rPr lang="en-US" sz="500" kern="100">
                          <a:effectLst/>
                        </a:rPr>
                        <a:t>Telephone, internet</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£350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£350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£350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£350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£350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400" kern="100">
                          <a:effectLst/>
                        </a:rPr>
                        <a:t>£350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£350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£350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£350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£350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£350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£350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extLst>
                  <a:ext uri="{0D108BD9-81ED-4DB2-BD59-A6C34878D82A}">
                    <a16:rowId xmlns:a16="http://schemas.microsoft.com/office/drawing/2014/main" val="1582980487"/>
                  </a:ext>
                </a:extLst>
              </a:tr>
              <a:tr h="276279">
                <a:tc>
                  <a:txBody>
                    <a:bodyPr/>
                    <a:lstStyle/>
                    <a:p>
                      <a:pPr algn="ctr"/>
                      <a:r>
                        <a:rPr lang="en-US" sz="500" kern="100">
                          <a:effectLst/>
                        </a:rPr>
                        <a:t>Advertising and promotions</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£1,000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£6,000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£6,000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extLst>
                  <a:ext uri="{0D108BD9-81ED-4DB2-BD59-A6C34878D82A}">
                    <a16:rowId xmlns:a16="http://schemas.microsoft.com/office/drawing/2014/main" val="3183588322"/>
                  </a:ext>
                </a:extLst>
              </a:tr>
              <a:tr h="92093">
                <a:tc>
                  <a:txBody>
                    <a:bodyPr/>
                    <a:lstStyle/>
                    <a:p>
                      <a:pPr algn="ctr"/>
                      <a:r>
                        <a:rPr lang="en-US" sz="500" kern="100">
                          <a:effectLst/>
                        </a:rPr>
                        <a:t>Pre-set-up cost</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£2,900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extLst>
                  <a:ext uri="{0D108BD9-81ED-4DB2-BD59-A6C34878D82A}">
                    <a16:rowId xmlns:a16="http://schemas.microsoft.com/office/drawing/2014/main" val="1695254342"/>
                  </a:ext>
                </a:extLst>
              </a:tr>
              <a:tr h="92093">
                <a:tc>
                  <a:txBody>
                    <a:bodyPr/>
                    <a:lstStyle/>
                    <a:p>
                      <a:pPr algn="ctr"/>
                      <a:r>
                        <a:rPr lang="en-US" sz="500" kern="100">
                          <a:effectLst/>
                        </a:rPr>
                        <a:t>Utilities</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£1,750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£750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£750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£750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£750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400" kern="100">
                          <a:effectLst/>
                        </a:rPr>
                        <a:t>£750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£750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£750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£750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£750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£750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£750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extLst>
                  <a:ext uri="{0D108BD9-81ED-4DB2-BD59-A6C34878D82A}">
                    <a16:rowId xmlns:a16="http://schemas.microsoft.com/office/drawing/2014/main" val="1930589887"/>
                  </a:ext>
                </a:extLst>
              </a:tr>
              <a:tr h="92093">
                <a:tc>
                  <a:txBody>
                    <a:bodyPr/>
                    <a:lstStyle/>
                    <a:p>
                      <a:pPr algn="ctr"/>
                      <a:r>
                        <a:rPr lang="en-US" sz="500" kern="100">
                          <a:effectLst/>
                        </a:rPr>
                        <a:t>Sundries</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£4,000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£1,000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£2,000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£1,500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£1,250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400" kern="100">
                          <a:effectLst/>
                        </a:rPr>
                        <a:t>£1,100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£1,100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£1,100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£1,100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£1,100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£1,100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£1,100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extLst>
                  <a:ext uri="{0D108BD9-81ED-4DB2-BD59-A6C34878D82A}">
                    <a16:rowId xmlns:a16="http://schemas.microsoft.com/office/drawing/2014/main" val="600392716"/>
                  </a:ext>
                </a:extLst>
              </a:tr>
              <a:tr h="184186">
                <a:tc>
                  <a:txBody>
                    <a:bodyPr/>
                    <a:lstStyle/>
                    <a:p>
                      <a:pPr algn="ctr"/>
                      <a:r>
                        <a:rPr lang="en-US" sz="500" kern="100">
                          <a:effectLst/>
                        </a:rPr>
                        <a:t>Employee salaries</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£1,500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£800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£800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£800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£800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400" kern="100">
                          <a:effectLst/>
                        </a:rPr>
                        <a:t>£800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£800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£800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£800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£800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£800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£800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extLst>
                  <a:ext uri="{0D108BD9-81ED-4DB2-BD59-A6C34878D82A}">
                    <a16:rowId xmlns:a16="http://schemas.microsoft.com/office/drawing/2014/main" val="2742298926"/>
                  </a:ext>
                </a:extLst>
              </a:tr>
              <a:tr h="184186">
                <a:tc>
                  <a:txBody>
                    <a:bodyPr/>
                    <a:lstStyle/>
                    <a:p>
                      <a:pPr algn="ctr"/>
                      <a:r>
                        <a:rPr lang="en-US" sz="500" kern="100">
                          <a:effectLst/>
                        </a:rPr>
                        <a:t>Total</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£30,000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£9,900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£5,400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£5,500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£20,150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400" kern="100">
                          <a:effectLst/>
                        </a:rPr>
                        <a:t>£9,000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£19,000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£9,000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£9,000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£6,500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£12,500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£12,000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extLst>
                  <a:ext uri="{0D108BD9-81ED-4DB2-BD59-A6C34878D82A}">
                    <a16:rowId xmlns:a16="http://schemas.microsoft.com/office/drawing/2014/main" val="4085198888"/>
                  </a:ext>
                </a:extLst>
              </a:tr>
              <a:tr h="92093">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500" kern="100">
                          <a:effectLst/>
                        </a:rPr>
                        <a:t> </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extLst>
                  <a:ext uri="{0D108BD9-81ED-4DB2-BD59-A6C34878D82A}">
                    <a16:rowId xmlns:a16="http://schemas.microsoft.com/office/drawing/2014/main" val="640689575"/>
                  </a:ext>
                </a:extLst>
              </a:tr>
              <a:tr h="184186">
                <a:tc>
                  <a:txBody>
                    <a:bodyPr/>
                    <a:lstStyle/>
                    <a:p>
                      <a:pPr algn="ctr"/>
                      <a:r>
                        <a:rPr lang="en-US" sz="500" kern="100">
                          <a:effectLst/>
                        </a:rPr>
                        <a:t>Net cash flow</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-£5,000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£15,100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£22,100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£24,500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£14,850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400" kern="100">
                          <a:effectLst/>
                        </a:rPr>
                        <a:t>£36,000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£31,000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£48,000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£56,000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£63,500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£62,500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£88,000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extLst>
                  <a:ext uri="{0D108BD9-81ED-4DB2-BD59-A6C34878D82A}">
                    <a16:rowId xmlns:a16="http://schemas.microsoft.com/office/drawing/2014/main" val="1463087079"/>
                  </a:ext>
                </a:extLst>
              </a:tr>
              <a:tr h="184186">
                <a:tc>
                  <a:txBody>
                    <a:bodyPr/>
                    <a:lstStyle/>
                    <a:p>
                      <a:pPr algn="ctr"/>
                      <a:r>
                        <a:rPr lang="en-US" sz="500" kern="100">
                          <a:effectLst/>
                        </a:rPr>
                        <a:t>Opening balance</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-£5,000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£10,100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£32,200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£56,700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400" kern="100">
                          <a:effectLst/>
                        </a:rPr>
                        <a:t>£71,550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£107,550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£138,550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£186,550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£242,550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£306,050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£368,550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extLst>
                  <a:ext uri="{0D108BD9-81ED-4DB2-BD59-A6C34878D82A}">
                    <a16:rowId xmlns:a16="http://schemas.microsoft.com/office/drawing/2014/main" val="203696620"/>
                  </a:ext>
                </a:extLst>
              </a:tr>
              <a:tr h="184186">
                <a:tc>
                  <a:txBody>
                    <a:bodyPr/>
                    <a:lstStyle/>
                    <a:p>
                      <a:pPr algn="ctr"/>
                      <a:r>
                        <a:rPr lang="en-US" sz="500" kern="100">
                          <a:effectLst/>
                        </a:rPr>
                        <a:t>Closing balance</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-£5,000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£10,100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£32,200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£56,700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500" kern="100">
                          <a:effectLst/>
                        </a:rPr>
                        <a:t>£71,550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tc>
                <a:tc>
                  <a:txBody>
                    <a:bodyPr/>
                    <a:lstStyle/>
                    <a:p>
                      <a:pPr algn="ctr"/>
                      <a:r>
                        <a:rPr lang="en-US" sz="400" kern="100">
                          <a:effectLst/>
                        </a:rPr>
                        <a:t>£107,550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£138,550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£186,550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£242,550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£306,050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a:effectLst/>
                        </a:rPr>
                        <a:t>£368,550</a:t>
                      </a:r>
                      <a:endParaRPr lang="en-GB" sz="4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tc>
                  <a:txBody>
                    <a:bodyPr/>
                    <a:lstStyle/>
                    <a:p>
                      <a:pPr algn="ctr"/>
                      <a:r>
                        <a:rPr lang="en-US" sz="400" kern="100" dirty="0">
                          <a:effectLst/>
                        </a:rPr>
                        <a:t>£456,550</a:t>
                      </a:r>
                      <a:endParaRPr lang="en-GB" sz="4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5824" marR="25824" marT="0" marB="0" anchor="b"/>
                </a:tc>
                <a:extLst>
                  <a:ext uri="{0D108BD9-81ED-4DB2-BD59-A6C34878D82A}">
                    <a16:rowId xmlns:a16="http://schemas.microsoft.com/office/drawing/2014/main" val="2762670489"/>
                  </a:ext>
                </a:extLst>
              </a:tr>
            </a:tbl>
          </a:graphicData>
        </a:graphic>
      </p:graphicFrame>
      <p:sp>
        <p:nvSpPr>
          <p:cNvPr id="4" name="Title 1">
            <a:extLst>
              <a:ext uri="{FF2B5EF4-FFF2-40B4-BE49-F238E27FC236}">
                <a16:creationId xmlns:a16="http://schemas.microsoft.com/office/drawing/2014/main" id="{3D9BF801-71C0-477A-A1CB-1FAF0520B39A}"/>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endParaRPr lang="en-GB" sz="1600" dirty="0">
              <a:solidFill>
                <a:schemeClr val="accent1">
                  <a:lumMod val="50000"/>
                </a:schemeClr>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1940484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8696" y="1419870"/>
            <a:ext cx="8725792" cy="4169369"/>
          </a:xfrm>
        </p:spPr>
        <p:txBody>
          <a:bodyPr>
            <a:normAutofit/>
          </a:bodyPr>
          <a:lstStyle/>
          <a:p>
            <a:pPr>
              <a:spcAft>
                <a:spcPts val="600"/>
              </a:spcAft>
              <a:buClr>
                <a:srgbClr val="007DC3"/>
              </a:buClr>
              <a:buFont typeface="Wingdings" pitchFamily="2" charset="2"/>
              <a:buChar char="Ø"/>
            </a:pPr>
            <a:r>
              <a:rPr lang="en-GB" altLang="en-US" sz="2000" dirty="0"/>
              <a:t>Our restaurant will be incorporated as a limited liability company.</a:t>
            </a:r>
          </a:p>
          <a:p>
            <a:pPr marL="0" indent="0">
              <a:spcAft>
                <a:spcPts val="600"/>
              </a:spcAft>
              <a:buClr>
                <a:srgbClr val="007DC3"/>
              </a:buClr>
              <a:buNone/>
            </a:pPr>
            <a:endParaRPr lang="en-GB" altLang="en-US" sz="2000" dirty="0"/>
          </a:p>
          <a:p>
            <a:pPr>
              <a:spcAft>
                <a:spcPts val="600"/>
              </a:spcAft>
              <a:buClr>
                <a:srgbClr val="007DC3"/>
              </a:buClr>
              <a:buFont typeface="Wingdings" pitchFamily="2" charset="2"/>
              <a:buChar char="Ø"/>
            </a:pPr>
            <a:r>
              <a:rPr lang="en-GB" altLang="en-US" sz="2000" dirty="0"/>
              <a:t>The restaurant owner will be in charge </a:t>
            </a:r>
            <a:r>
              <a:rPr lang="en-GB" sz="2000" dirty="0"/>
              <a:t>managing finances, controlling staff, overseeing the other key managerial personnel, and leading market activity.</a:t>
            </a:r>
          </a:p>
          <a:p>
            <a:pPr>
              <a:spcAft>
                <a:spcPts val="600"/>
              </a:spcAft>
              <a:buClr>
                <a:srgbClr val="007DC3"/>
              </a:buClr>
              <a:buFont typeface="Wingdings" pitchFamily="2" charset="2"/>
              <a:buChar char="Ø"/>
            </a:pPr>
            <a:endParaRPr lang="en-GB" sz="2000" dirty="0"/>
          </a:p>
          <a:p>
            <a:pPr>
              <a:spcAft>
                <a:spcPts val="600"/>
              </a:spcAft>
              <a:buClr>
                <a:srgbClr val="007DC3"/>
              </a:buClr>
              <a:buFont typeface="Wingdings" pitchFamily="2" charset="2"/>
              <a:buChar char="Ø"/>
            </a:pPr>
            <a:r>
              <a:rPr lang="en-GB" sz="2000" dirty="0"/>
              <a:t>Another very important role of the restauranteur is that they must ensure their restaurant is permanently complying with all the laws appliable, e.g. Food Business Registration, Food Standards Act 1999, Food Safety Act 1990 and Food Safety and Hygiene Regulations 2013. </a:t>
            </a:r>
          </a:p>
          <a:p>
            <a:pPr>
              <a:spcAft>
                <a:spcPts val="600"/>
              </a:spcAft>
              <a:buClr>
                <a:srgbClr val="007DC3"/>
              </a:buClr>
              <a:buFont typeface="Wingdings" pitchFamily="2" charset="2"/>
              <a:buChar char="Ø"/>
            </a:pPr>
            <a:endParaRPr lang="en-GB" altLang="en-US" sz="2000" dirty="0"/>
          </a:p>
        </p:txBody>
      </p:sp>
      <p:sp>
        <p:nvSpPr>
          <p:cNvPr id="4" name="Title 1">
            <a:extLst>
              <a:ext uri="{FF2B5EF4-FFF2-40B4-BE49-F238E27FC236}">
                <a16:creationId xmlns:a16="http://schemas.microsoft.com/office/drawing/2014/main" id="{3D9BF801-71C0-477A-A1CB-1FAF0520B39A}"/>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endParaRPr lang="en-GB" sz="1600" dirty="0">
              <a:solidFill>
                <a:schemeClr val="accent1">
                  <a:lumMod val="50000"/>
                </a:schemeClr>
              </a:solidFill>
              <a:latin typeface="Calibri" panose="020F0502020204030204" pitchFamily="34" charset="0"/>
              <a:cs typeface="Calibri" panose="020F0502020204030204" pitchFamily="34" charset="0"/>
            </a:endParaRPr>
          </a:p>
        </p:txBody>
      </p:sp>
      <p:sp>
        <p:nvSpPr>
          <p:cNvPr id="2" name="Title 1">
            <a:extLst>
              <a:ext uri="{FF2B5EF4-FFF2-40B4-BE49-F238E27FC236}">
                <a16:creationId xmlns:a16="http://schemas.microsoft.com/office/drawing/2014/main" id="{585D5604-D7ED-D947-682E-0D4456EB44D2}"/>
              </a:ext>
            </a:extLst>
          </p:cNvPr>
          <p:cNvSpPr>
            <a:spLocks noGrp="1"/>
          </p:cNvSpPr>
          <p:nvPr>
            <p:ph type="title"/>
          </p:nvPr>
        </p:nvSpPr>
        <p:spPr>
          <a:xfrm>
            <a:off x="238696" y="581811"/>
            <a:ext cx="8725792" cy="634082"/>
          </a:xfrm>
        </p:spPr>
        <p:txBody>
          <a:bodyPr>
            <a:noAutofit/>
          </a:bodyPr>
          <a:lstStyle/>
          <a:p>
            <a:pPr>
              <a:buNone/>
            </a:pPr>
            <a:r>
              <a:rPr lang="en-US" altLang="en-US" sz="3200" b="1" dirty="0"/>
              <a:t>Ownership and legal format</a:t>
            </a:r>
          </a:p>
        </p:txBody>
      </p:sp>
    </p:spTree>
    <p:extLst>
      <p:ext uri="{BB962C8B-B14F-4D97-AF65-F5344CB8AC3E}">
        <p14:creationId xmlns:p14="http://schemas.microsoft.com/office/powerpoint/2010/main" val="176846712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8696" y="1419870"/>
            <a:ext cx="8725792" cy="4169369"/>
          </a:xfrm>
        </p:spPr>
        <p:txBody>
          <a:bodyPr>
            <a:normAutofit/>
          </a:bodyPr>
          <a:lstStyle/>
          <a:p>
            <a:pPr>
              <a:spcAft>
                <a:spcPts val="600"/>
              </a:spcAft>
              <a:buClr>
                <a:srgbClr val="007DC3"/>
              </a:buClr>
              <a:buFont typeface="Wingdings" pitchFamily="2" charset="2"/>
              <a:buChar char="Ø"/>
            </a:pPr>
            <a:r>
              <a:rPr lang="en-GB" sz="2000" dirty="0"/>
              <a:t>The restaurant manager focuses on management of the company and the employees. He supervises staff, controls them, and maintains efficiency of the business enterprise.</a:t>
            </a:r>
          </a:p>
          <a:p>
            <a:pPr>
              <a:spcAft>
                <a:spcPts val="600"/>
              </a:spcAft>
              <a:buClr>
                <a:srgbClr val="007DC3"/>
              </a:buClr>
              <a:buFont typeface="Wingdings" pitchFamily="2" charset="2"/>
              <a:buChar char="Ø"/>
            </a:pPr>
            <a:r>
              <a:rPr lang="en-GB" sz="2000" dirty="0"/>
              <a:t>The main role of chef of Panda Food Ltd. is to decide and review the menu of the restaurant. Also, they are involved in food preparation, and guaranteeing food safety standards.</a:t>
            </a:r>
          </a:p>
          <a:p>
            <a:pPr>
              <a:spcAft>
                <a:spcPts val="600"/>
              </a:spcAft>
              <a:buClr>
                <a:srgbClr val="007DC3"/>
              </a:buClr>
              <a:buFont typeface="Wingdings" pitchFamily="2" charset="2"/>
              <a:buChar char="Ø"/>
            </a:pPr>
            <a:r>
              <a:rPr lang="en-GB" sz="2000" dirty="0"/>
              <a:t>As defined by the name, the main role of customer service representatives is to deal with issues relating consumers and solve their issues. They also give extraordinary consumer service and process orders to consumers. </a:t>
            </a:r>
          </a:p>
          <a:p>
            <a:pPr marL="0" indent="0">
              <a:spcAft>
                <a:spcPts val="600"/>
              </a:spcAft>
              <a:buClr>
                <a:srgbClr val="007DC3"/>
              </a:buClr>
              <a:buNone/>
            </a:pPr>
            <a:endParaRPr lang="en-GB" dirty="0"/>
          </a:p>
        </p:txBody>
      </p:sp>
      <p:sp>
        <p:nvSpPr>
          <p:cNvPr id="4" name="Title 1">
            <a:extLst>
              <a:ext uri="{FF2B5EF4-FFF2-40B4-BE49-F238E27FC236}">
                <a16:creationId xmlns:a16="http://schemas.microsoft.com/office/drawing/2014/main" id="{3D9BF801-71C0-477A-A1CB-1FAF0520B39A}"/>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endParaRPr lang="en-GB" sz="1600" dirty="0">
              <a:solidFill>
                <a:schemeClr val="accent1">
                  <a:lumMod val="50000"/>
                </a:schemeClr>
              </a:solidFill>
              <a:latin typeface="Calibri" panose="020F0502020204030204" pitchFamily="34" charset="0"/>
              <a:cs typeface="Calibri" panose="020F0502020204030204" pitchFamily="34" charset="0"/>
            </a:endParaRPr>
          </a:p>
        </p:txBody>
      </p:sp>
      <p:sp>
        <p:nvSpPr>
          <p:cNvPr id="2" name="Title 1">
            <a:extLst>
              <a:ext uri="{FF2B5EF4-FFF2-40B4-BE49-F238E27FC236}">
                <a16:creationId xmlns:a16="http://schemas.microsoft.com/office/drawing/2014/main" id="{585D5604-D7ED-D947-682E-0D4456EB44D2}"/>
              </a:ext>
            </a:extLst>
          </p:cNvPr>
          <p:cNvSpPr>
            <a:spLocks noGrp="1"/>
          </p:cNvSpPr>
          <p:nvPr>
            <p:ph type="title"/>
          </p:nvPr>
        </p:nvSpPr>
        <p:spPr>
          <a:xfrm>
            <a:off x="238696" y="581811"/>
            <a:ext cx="8725792" cy="634082"/>
          </a:xfrm>
        </p:spPr>
        <p:txBody>
          <a:bodyPr>
            <a:noAutofit/>
          </a:bodyPr>
          <a:lstStyle/>
          <a:p>
            <a:pPr>
              <a:buNone/>
            </a:pPr>
            <a:r>
              <a:rPr lang="en-US" altLang="en-US" sz="3200" b="1" dirty="0"/>
              <a:t>Management and staff</a:t>
            </a:r>
          </a:p>
        </p:txBody>
      </p:sp>
    </p:spTree>
    <p:extLst>
      <p:ext uri="{BB962C8B-B14F-4D97-AF65-F5344CB8AC3E}">
        <p14:creationId xmlns:p14="http://schemas.microsoft.com/office/powerpoint/2010/main" val="48166909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E30F12F1-D5E3-4667-9AC8-4C8430711F1F}"/>
              </a:ext>
            </a:extLst>
          </p:cNvPr>
          <p:cNvSpPr txBox="1">
            <a:spLocks/>
          </p:cNvSpPr>
          <p:nvPr/>
        </p:nvSpPr>
        <p:spPr>
          <a:xfrm>
            <a:off x="444376" y="-30123"/>
            <a:ext cx="8229600" cy="362780"/>
          </a:xfrm>
          <a:prstGeom prst="rect">
            <a:avLst/>
          </a:prstGeom>
        </p:spPr>
        <p:txBody>
          <a:bodyPr vert="horz" lIns="91440" tIns="45720" rIns="91440" bIns="45720" rtlCol="0" anchor="b">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endParaRPr lang="en-GB" sz="1800" dirty="0">
              <a:solidFill>
                <a:schemeClr val="accent1">
                  <a:lumMod val="50000"/>
                </a:schemeClr>
              </a:solidFill>
              <a:latin typeface="Calibri" panose="020F0502020204030204" pitchFamily="34" charset="0"/>
              <a:cs typeface="Calibri" panose="020F0502020204030204" pitchFamily="34" charset="0"/>
            </a:endParaRPr>
          </a:p>
        </p:txBody>
      </p:sp>
      <p:sp>
        <p:nvSpPr>
          <p:cNvPr id="4" name="Title 3">
            <a:extLst>
              <a:ext uri="{FF2B5EF4-FFF2-40B4-BE49-F238E27FC236}">
                <a16:creationId xmlns:a16="http://schemas.microsoft.com/office/drawing/2014/main" id="{2E781078-15D8-57B2-0097-3125BA18F333}"/>
              </a:ext>
            </a:extLst>
          </p:cNvPr>
          <p:cNvSpPr>
            <a:spLocks noGrp="1"/>
          </p:cNvSpPr>
          <p:nvPr>
            <p:ph type="title"/>
          </p:nvPr>
        </p:nvSpPr>
        <p:spPr>
          <a:xfrm>
            <a:off x="457200" y="274638"/>
            <a:ext cx="8229600" cy="778098"/>
          </a:xfrm>
        </p:spPr>
        <p:txBody>
          <a:bodyPr>
            <a:normAutofit/>
          </a:bodyPr>
          <a:lstStyle/>
          <a:p>
            <a:r>
              <a:rPr lang="en-US" sz="3200" b="1" dirty="0"/>
              <a:t>Swot Analysis</a:t>
            </a:r>
          </a:p>
        </p:txBody>
      </p:sp>
      <p:sp>
        <p:nvSpPr>
          <p:cNvPr id="3" name="Content Placeholder 2">
            <a:extLst>
              <a:ext uri="{FF2B5EF4-FFF2-40B4-BE49-F238E27FC236}">
                <a16:creationId xmlns:a16="http://schemas.microsoft.com/office/drawing/2014/main" id="{0F8B04EF-E76B-BE21-F8F6-B0F2194E2875}"/>
              </a:ext>
            </a:extLst>
          </p:cNvPr>
          <p:cNvSpPr>
            <a:spLocks noGrp="1"/>
          </p:cNvSpPr>
          <p:nvPr>
            <p:ph sz="half" idx="1"/>
          </p:nvPr>
        </p:nvSpPr>
        <p:spPr>
          <a:xfrm>
            <a:off x="457200" y="1357497"/>
            <a:ext cx="4038600" cy="4231744"/>
          </a:xfrm>
        </p:spPr>
        <p:txBody>
          <a:bodyPr>
            <a:normAutofit/>
          </a:bodyPr>
          <a:lstStyle/>
          <a:p>
            <a:pPr marL="360363" indent="-342900">
              <a:buFont typeface="Wingdings" pitchFamily="2" charset="2"/>
              <a:buChar char="Ø"/>
            </a:pPr>
            <a:r>
              <a:rPr lang="en-GB" sz="2000" dirty="0">
                <a:effectLst/>
                <a:latin typeface="Calibri" panose="020F0502020204030204" pitchFamily="34" charset="0"/>
                <a:ea typeface="Calibri" panose="020F0502020204030204" pitchFamily="34" charset="0"/>
                <a:cs typeface="Times New Roman" panose="02020603050405020304" pitchFamily="18" charset="0"/>
              </a:rPr>
              <a:t>SWOT analysis is an analysis method used to evaluate and measure realistic facts based on the information considering four elements such as strengths, weakness, opportunities and threats. Both internal and external sources have been used to make SWOT analysis (</a:t>
            </a:r>
            <a:r>
              <a:rPr lang="en-GB" sz="2000" dirty="0">
                <a:solidFill>
                  <a:srgbClr val="222222"/>
                </a:solidFill>
                <a:effectLst/>
                <a:latin typeface="Calibri" panose="020F0502020204030204" pitchFamily="34" charset="0"/>
                <a:ea typeface="Calibri" panose="020F0502020204030204" pitchFamily="34" charset="0"/>
                <a:cs typeface="Arial" panose="020B0604020202020204" pitchFamily="34" charset="0"/>
              </a:rPr>
              <a:t>Wanya, and </a:t>
            </a:r>
            <a:r>
              <a:rPr lang="en-GB" sz="2000" dirty="0" err="1">
                <a:solidFill>
                  <a:srgbClr val="222222"/>
                </a:solidFill>
                <a:effectLst/>
                <a:latin typeface="Calibri" panose="020F0502020204030204" pitchFamily="34" charset="0"/>
                <a:ea typeface="Calibri" panose="020F0502020204030204" pitchFamily="34" charset="0"/>
                <a:cs typeface="Arial" panose="020B0604020202020204" pitchFamily="34" charset="0"/>
              </a:rPr>
              <a:t>et.al</a:t>
            </a:r>
            <a:r>
              <a:rPr lang="en-GB" sz="2000" dirty="0">
                <a:solidFill>
                  <a:srgbClr val="222222"/>
                </a:solidFill>
                <a:effectLst/>
                <a:latin typeface="Calibri" panose="020F0502020204030204" pitchFamily="34" charset="0"/>
                <a:ea typeface="Calibri" panose="020F0502020204030204" pitchFamily="34" charset="0"/>
                <a:cs typeface="Arial" panose="020B0604020202020204" pitchFamily="34" charset="0"/>
              </a:rPr>
              <a:t>, 2022</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endParaRPr lang="en-GB" sz="2400" dirty="0"/>
          </a:p>
        </p:txBody>
      </p:sp>
      <p:graphicFrame>
        <p:nvGraphicFramePr>
          <p:cNvPr id="7" name="Content Placeholder 6">
            <a:extLst>
              <a:ext uri="{FF2B5EF4-FFF2-40B4-BE49-F238E27FC236}">
                <a16:creationId xmlns:a16="http://schemas.microsoft.com/office/drawing/2014/main" id="{8B8D81E2-41E8-F55C-26BC-BE5F8F200111}"/>
              </a:ext>
            </a:extLst>
          </p:cNvPr>
          <p:cNvGraphicFramePr>
            <a:graphicFrameLocks noGrp="1"/>
          </p:cNvGraphicFramePr>
          <p:nvPr>
            <p:ph sz="half" idx="2"/>
            <p:extLst>
              <p:ext uri="{D42A27DB-BD31-4B8C-83A1-F6EECF244321}">
                <p14:modId xmlns:p14="http://schemas.microsoft.com/office/powerpoint/2010/main" val="3474800065"/>
              </p:ext>
            </p:extLst>
          </p:nvPr>
        </p:nvGraphicFramePr>
        <p:xfrm>
          <a:off x="4648200" y="1357497"/>
          <a:ext cx="4038600" cy="3581907"/>
        </p:xfrm>
        <a:graphic>
          <a:graphicData uri="http://schemas.openxmlformats.org/drawingml/2006/table">
            <a:tbl>
              <a:tblPr>
                <a:tableStyleId>{5C22544A-7EE6-4342-B048-85BDC9FD1C3A}</a:tableStyleId>
              </a:tblPr>
              <a:tblGrid>
                <a:gridCol w="2135531">
                  <a:extLst>
                    <a:ext uri="{9D8B030D-6E8A-4147-A177-3AD203B41FA5}">
                      <a16:colId xmlns:a16="http://schemas.microsoft.com/office/drawing/2014/main" val="1339439883"/>
                    </a:ext>
                  </a:extLst>
                </a:gridCol>
                <a:gridCol w="1903069">
                  <a:extLst>
                    <a:ext uri="{9D8B030D-6E8A-4147-A177-3AD203B41FA5}">
                      <a16:colId xmlns:a16="http://schemas.microsoft.com/office/drawing/2014/main" val="929037392"/>
                    </a:ext>
                  </a:extLst>
                </a:gridCol>
              </a:tblGrid>
              <a:tr h="2261180">
                <a:tc>
                  <a:txBody>
                    <a:bodyPr/>
                    <a:lstStyle/>
                    <a:p>
                      <a:pPr algn="ctr">
                        <a:lnSpc>
                          <a:spcPct val="150000"/>
                        </a:lnSpc>
                        <a:spcAft>
                          <a:spcPts val="800"/>
                        </a:spcAft>
                      </a:pPr>
                      <a:r>
                        <a:rPr lang="en-GB" sz="1100" kern="100" dirty="0">
                          <a:effectLst/>
                        </a:rPr>
                        <a:t>STRENGTHS</a:t>
                      </a:r>
                    </a:p>
                    <a:p>
                      <a:pPr algn="just">
                        <a:lnSpc>
                          <a:spcPct val="150000"/>
                        </a:lnSpc>
                        <a:spcAft>
                          <a:spcPts val="800"/>
                        </a:spcAft>
                      </a:pPr>
                      <a:r>
                        <a:rPr lang="en-GB" sz="1100" kern="100" dirty="0">
                          <a:effectLst/>
                        </a:rPr>
                        <a:t>experienced staff</a:t>
                      </a:r>
                    </a:p>
                    <a:p>
                      <a:pPr algn="just">
                        <a:lnSpc>
                          <a:spcPct val="150000"/>
                        </a:lnSpc>
                        <a:spcAft>
                          <a:spcPts val="800"/>
                        </a:spcAft>
                      </a:pPr>
                      <a:r>
                        <a:rPr lang="en-GB" sz="1100" kern="100" dirty="0">
                          <a:effectLst/>
                        </a:rPr>
                        <a:t>unique fast-food items</a:t>
                      </a:r>
                    </a:p>
                    <a:p>
                      <a:pPr algn="just">
                        <a:lnSpc>
                          <a:spcPct val="150000"/>
                        </a:lnSpc>
                        <a:spcAft>
                          <a:spcPts val="800"/>
                        </a:spcAft>
                      </a:pPr>
                      <a:r>
                        <a:rPr lang="en-GB" sz="1100" kern="100" dirty="0">
                          <a:effectLst/>
                        </a:rPr>
                        <a:t>new service style</a:t>
                      </a:r>
                    </a:p>
                    <a:p>
                      <a:pPr algn="just">
                        <a:lnSpc>
                          <a:spcPct val="150000"/>
                        </a:lnSpc>
                        <a:spcAft>
                          <a:spcPts val="800"/>
                        </a:spcAft>
                      </a:pPr>
                      <a:r>
                        <a:rPr lang="en-GB" sz="1100" kern="100" dirty="0">
                          <a:effectLst/>
                        </a:rPr>
                        <a:t>lower price of the products</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30587" marR="30587" marT="30587" marB="30587"/>
                </a:tc>
                <a:tc>
                  <a:txBody>
                    <a:bodyPr/>
                    <a:lstStyle/>
                    <a:p>
                      <a:pPr algn="ctr">
                        <a:lnSpc>
                          <a:spcPct val="150000"/>
                        </a:lnSpc>
                        <a:spcAft>
                          <a:spcPts val="800"/>
                        </a:spcAft>
                      </a:pPr>
                      <a:r>
                        <a:rPr lang="en-GB" sz="1100" kern="100" dirty="0">
                          <a:effectLst/>
                        </a:rPr>
                        <a:t>WEAKNESSES</a:t>
                      </a:r>
                    </a:p>
                    <a:p>
                      <a:pPr algn="just">
                        <a:lnSpc>
                          <a:spcPct val="150000"/>
                        </a:lnSpc>
                        <a:spcAft>
                          <a:spcPts val="800"/>
                        </a:spcAft>
                      </a:pPr>
                      <a:r>
                        <a:rPr lang="en-GB" sz="1100" kern="100" dirty="0">
                          <a:effectLst/>
                        </a:rPr>
                        <a:t>limited fund</a:t>
                      </a:r>
                    </a:p>
                    <a:p>
                      <a:pPr algn="just">
                        <a:lnSpc>
                          <a:spcPct val="150000"/>
                        </a:lnSpc>
                        <a:spcAft>
                          <a:spcPts val="800"/>
                        </a:spcAft>
                      </a:pPr>
                      <a:r>
                        <a:rPr lang="en-GB" sz="1100" kern="100" dirty="0">
                          <a:effectLst/>
                        </a:rPr>
                        <a:t>new fast-food outlet</a:t>
                      </a:r>
                    </a:p>
                    <a:p>
                      <a:pPr algn="just">
                        <a:lnSpc>
                          <a:spcPct val="150000"/>
                        </a:lnSpc>
                        <a:spcAft>
                          <a:spcPts val="800"/>
                        </a:spcAft>
                      </a:pPr>
                      <a:r>
                        <a:rPr lang="en-GB" sz="1100" kern="100" dirty="0">
                          <a:effectLst/>
                        </a:rPr>
                        <a:t>remote location</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30587" marR="30587" marT="30587" marB="30587"/>
                </a:tc>
                <a:extLst>
                  <a:ext uri="{0D108BD9-81ED-4DB2-BD59-A6C34878D82A}">
                    <a16:rowId xmlns:a16="http://schemas.microsoft.com/office/drawing/2014/main" val="1480431186"/>
                  </a:ext>
                </a:extLst>
              </a:tr>
              <a:tr h="1320727">
                <a:tc>
                  <a:txBody>
                    <a:bodyPr/>
                    <a:lstStyle/>
                    <a:p>
                      <a:pPr algn="ctr">
                        <a:lnSpc>
                          <a:spcPct val="150000"/>
                        </a:lnSpc>
                        <a:spcAft>
                          <a:spcPts val="800"/>
                        </a:spcAft>
                      </a:pPr>
                      <a:r>
                        <a:rPr lang="en-GB" sz="1100" kern="100" dirty="0">
                          <a:effectLst/>
                        </a:rPr>
                        <a:t>OPPORTUNITIES</a:t>
                      </a:r>
                    </a:p>
                    <a:p>
                      <a:pPr algn="just">
                        <a:lnSpc>
                          <a:spcPct val="150000"/>
                        </a:lnSpc>
                        <a:spcAft>
                          <a:spcPts val="800"/>
                        </a:spcAft>
                      </a:pPr>
                      <a:r>
                        <a:rPr lang="en-GB" sz="1100" kern="100" dirty="0">
                          <a:effectLst/>
                        </a:rPr>
                        <a:t>competitor leaving market.</a:t>
                      </a:r>
                    </a:p>
                    <a:p>
                      <a:pPr algn="just">
                        <a:lnSpc>
                          <a:spcPct val="150000"/>
                        </a:lnSpc>
                        <a:spcAft>
                          <a:spcPts val="800"/>
                        </a:spcAft>
                      </a:pPr>
                      <a:r>
                        <a:rPr lang="en-GB" sz="1100" kern="100" dirty="0">
                          <a:effectLst/>
                        </a:rPr>
                        <a:t>home delivery concept</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30587" marR="30587" marT="30587" marB="30587"/>
                </a:tc>
                <a:tc>
                  <a:txBody>
                    <a:bodyPr/>
                    <a:lstStyle/>
                    <a:p>
                      <a:pPr algn="ctr">
                        <a:lnSpc>
                          <a:spcPct val="150000"/>
                        </a:lnSpc>
                        <a:spcAft>
                          <a:spcPts val="800"/>
                        </a:spcAft>
                      </a:pPr>
                      <a:r>
                        <a:rPr lang="en-GB" sz="1100" kern="100" dirty="0">
                          <a:effectLst/>
                        </a:rPr>
                        <a:t>THREATS</a:t>
                      </a:r>
                    </a:p>
                    <a:p>
                      <a:pPr algn="just">
                        <a:lnSpc>
                          <a:spcPct val="150000"/>
                        </a:lnSpc>
                        <a:spcAft>
                          <a:spcPts val="800"/>
                        </a:spcAft>
                      </a:pPr>
                      <a:r>
                        <a:rPr lang="en-GB" sz="1100" kern="100" dirty="0">
                          <a:effectLst/>
                        </a:rPr>
                        <a:t>rising number of competitors</a:t>
                      </a:r>
                    </a:p>
                    <a:p>
                      <a:r>
                        <a:rPr lang="en-GB" sz="1100" kern="100" dirty="0">
                          <a:effectLst/>
                        </a:rPr>
                        <a:t>increased Cost</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30587" marR="30587" marT="30587" marB="30587"/>
                </a:tc>
                <a:extLst>
                  <a:ext uri="{0D108BD9-81ED-4DB2-BD59-A6C34878D82A}">
                    <a16:rowId xmlns:a16="http://schemas.microsoft.com/office/drawing/2014/main" val="143146055"/>
                  </a:ext>
                </a:extLst>
              </a:tr>
            </a:tbl>
          </a:graphicData>
        </a:graphic>
      </p:graphicFrame>
      <p:sp>
        <p:nvSpPr>
          <p:cNvPr id="2" name="Title 1">
            <a:extLst>
              <a:ext uri="{FF2B5EF4-FFF2-40B4-BE49-F238E27FC236}">
                <a16:creationId xmlns:a16="http://schemas.microsoft.com/office/drawing/2014/main" id="{167A6F17-2FAA-7979-ECF4-4971A34E3E8E}"/>
              </a:ext>
            </a:extLst>
          </p:cNvPr>
          <p:cNvSpPr txBox="1">
            <a:spLocks/>
          </p:cNvSpPr>
          <p:nvPr/>
        </p:nvSpPr>
        <p:spPr>
          <a:xfrm>
            <a:off x="459244" y="370040"/>
            <a:ext cx="8229600" cy="362780"/>
          </a:xfrm>
          <a:prstGeom prst="rect">
            <a:avLst/>
          </a:prstGeom>
        </p:spPr>
        <p:txBody>
          <a:bodyPr vert="horz" lIns="91440" tIns="45720" rIns="91440" bIns="45720" rtlCol="0" anchor="b">
            <a:normAutofit fontScale="92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endParaRPr lang="en-GB" sz="2000" dirty="0">
              <a:solidFill>
                <a:srgbClr val="0070C0"/>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8297605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a:xfrm>
            <a:off x="262406" y="908720"/>
            <a:ext cx="8702082" cy="475230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000" b="1"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2800" b="1"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2400" b="1"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2000" b="1"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800" b="1"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a:lstStyle>
          <a:p>
            <a:pPr marL="0" indent="0">
              <a:lnSpc>
                <a:spcPct val="150000"/>
              </a:lnSpc>
              <a:spcBef>
                <a:spcPts val="600"/>
              </a:spcBef>
              <a:buClr>
                <a:srgbClr val="007DC3"/>
              </a:buClr>
              <a:buNone/>
              <a:defRPr/>
            </a:pPr>
            <a:endParaRPr lang="en-GB" sz="2600" dirty="0">
              <a:solidFill>
                <a:schemeClr val="bg1">
                  <a:lumMod val="50000"/>
                </a:schemeClr>
              </a:solidFill>
            </a:endParaRPr>
          </a:p>
        </p:txBody>
      </p:sp>
      <p:sp>
        <p:nvSpPr>
          <p:cNvPr id="5" name="Title 2"/>
          <p:cNvSpPr txBox="1">
            <a:spLocks/>
          </p:cNvSpPr>
          <p:nvPr/>
        </p:nvSpPr>
        <p:spPr>
          <a:xfrm>
            <a:off x="0" y="152400"/>
            <a:ext cx="9144000" cy="684312"/>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200" dirty="0">
              <a:solidFill>
                <a:srgbClr val="007DC3"/>
              </a:solidFill>
              <a:effectLst/>
            </a:endParaRPr>
          </a:p>
        </p:txBody>
      </p:sp>
      <p:sp>
        <p:nvSpPr>
          <p:cNvPr id="7" name="Title 1">
            <a:extLst>
              <a:ext uri="{FF2B5EF4-FFF2-40B4-BE49-F238E27FC236}">
                <a16:creationId xmlns:a16="http://schemas.microsoft.com/office/drawing/2014/main" id="{4AF9089B-15EB-46EB-9715-A03F557F0A39}"/>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endParaRPr lang="en-GB" sz="1600" dirty="0">
              <a:solidFill>
                <a:schemeClr val="accent1">
                  <a:lumMod val="50000"/>
                </a:schemeClr>
              </a:solidFill>
            </a:endParaRPr>
          </a:p>
        </p:txBody>
      </p:sp>
      <p:sp>
        <p:nvSpPr>
          <p:cNvPr id="6" name="Title 5">
            <a:extLst>
              <a:ext uri="{FF2B5EF4-FFF2-40B4-BE49-F238E27FC236}">
                <a16:creationId xmlns:a16="http://schemas.microsoft.com/office/drawing/2014/main" id="{0B40327B-32E0-40FA-B89B-3959AA651406}"/>
              </a:ext>
            </a:extLst>
          </p:cNvPr>
          <p:cNvSpPr>
            <a:spLocks noGrp="1"/>
          </p:cNvSpPr>
          <p:nvPr>
            <p:ph type="title"/>
          </p:nvPr>
        </p:nvSpPr>
        <p:spPr>
          <a:xfrm>
            <a:off x="457200" y="274638"/>
            <a:ext cx="8229600" cy="684312"/>
          </a:xfrm>
        </p:spPr>
        <p:txBody>
          <a:bodyPr>
            <a:normAutofit/>
          </a:bodyPr>
          <a:lstStyle/>
          <a:p>
            <a:r>
              <a:rPr lang="en-US" sz="3200" b="1" dirty="0"/>
              <a:t>References</a:t>
            </a:r>
          </a:p>
        </p:txBody>
      </p:sp>
      <p:sp>
        <p:nvSpPr>
          <p:cNvPr id="8" name="Content Placeholder 7">
            <a:extLst>
              <a:ext uri="{FF2B5EF4-FFF2-40B4-BE49-F238E27FC236}">
                <a16:creationId xmlns:a16="http://schemas.microsoft.com/office/drawing/2014/main" id="{89131B12-FA38-EA96-079A-90D94E214678}"/>
              </a:ext>
            </a:extLst>
          </p:cNvPr>
          <p:cNvSpPr>
            <a:spLocks noGrp="1"/>
          </p:cNvSpPr>
          <p:nvPr>
            <p:ph idx="1"/>
          </p:nvPr>
        </p:nvSpPr>
        <p:spPr>
          <a:xfrm>
            <a:off x="457200" y="1081188"/>
            <a:ext cx="8229600" cy="4436045"/>
          </a:xfrm>
        </p:spPr>
        <p:txBody>
          <a:bodyPr/>
          <a:lstStyle/>
          <a:p>
            <a:pPr marL="0" indent="0">
              <a:buNone/>
            </a:pPr>
            <a:r>
              <a:rPr lang="en-GB" sz="1800" kern="100" dirty="0">
                <a:solidFill>
                  <a:srgbClr val="222222"/>
                </a:solidFill>
                <a:effectLst/>
                <a:latin typeface="Times New Roman" panose="02020603050405020304" pitchFamily="18" charset="0"/>
                <a:ea typeface="Calibri" panose="020F0502020204030204" pitchFamily="34" charset="0"/>
                <a:cs typeface="Arial" panose="020B0604020202020204" pitchFamily="34" charset="0"/>
              </a:rPr>
              <a:t>Manning, L., 2020. Moving from a compliance‐based to an integrity‐based organizational climate in the food supply chain. </a:t>
            </a:r>
            <a:r>
              <a:rPr lang="en-GB" sz="1800" i="1" kern="100" dirty="0">
                <a:solidFill>
                  <a:srgbClr val="222222"/>
                </a:solidFill>
                <a:effectLst/>
                <a:latin typeface="Times New Roman" panose="02020603050405020304" pitchFamily="18" charset="0"/>
                <a:ea typeface="Calibri" panose="020F0502020204030204" pitchFamily="34" charset="0"/>
                <a:cs typeface="Arial" panose="020B0604020202020204" pitchFamily="34" charset="0"/>
              </a:rPr>
              <a:t>Comprehensive Reviews in Food Science and Food Safety</a:t>
            </a:r>
            <a:r>
              <a:rPr lang="en-GB" sz="1800" kern="100" dirty="0">
                <a:solidFill>
                  <a:srgbClr val="222222"/>
                </a:solidFill>
                <a:effectLst/>
                <a:latin typeface="Times New Roman" panose="02020603050405020304" pitchFamily="18" charset="0"/>
                <a:ea typeface="Calibri" panose="020F0502020204030204" pitchFamily="34" charset="0"/>
                <a:cs typeface="Arial" panose="020B0604020202020204" pitchFamily="34" charset="0"/>
              </a:rPr>
              <a:t>, </a:t>
            </a:r>
            <a:r>
              <a:rPr lang="en-GB" sz="1800" i="1" kern="100" dirty="0">
                <a:solidFill>
                  <a:srgbClr val="222222"/>
                </a:solidFill>
                <a:effectLst/>
                <a:latin typeface="Times New Roman" panose="02020603050405020304" pitchFamily="18" charset="0"/>
                <a:ea typeface="Calibri" panose="020F0502020204030204" pitchFamily="34" charset="0"/>
                <a:cs typeface="Arial" panose="020B0604020202020204" pitchFamily="34" charset="0"/>
              </a:rPr>
              <a:t>19</a:t>
            </a:r>
            <a:r>
              <a:rPr lang="en-GB" sz="1800" kern="100" dirty="0">
                <a:solidFill>
                  <a:srgbClr val="222222"/>
                </a:solidFill>
                <a:effectLst/>
                <a:latin typeface="Times New Roman" panose="02020603050405020304" pitchFamily="18" charset="0"/>
                <a:ea typeface="Calibri" panose="020F0502020204030204" pitchFamily="34" charset="0"/>
                <a:cs typeface="Arial" panose="020B0604020202020204" pitchFamily="34" charset="0"/>
              </a:rPr>
              <a:t>(3), pp.995-1017.</a:t>
            </a:r>
          </a:p>
          <a:p>
            <a:pPr marL="0" indent="0">
              <a:buNone/>
            </a:pPr>
            <a:r>
              <a:rPr lang="en-GB" sz="1800" kern="100" dirty="0" err="1">
                <a:solidFill>
                  <a:srgbClr val="222222"/>
                </a:solidFill>
                <a:effectLst/>
                <a:latin typeface="Times New Roman" panose="02020603050405020304" pitchFamily="18" charset="0"/>
                <a:ea typeface="Calibri" panose="020F0502020204030204" pitchFamily="34" charset="0"/>
                <a:cs typeface="Arial" panose="020B0604020202020204" pitchFamily="34" charset="0"/>
              </a:rPr>
              <a:t>Purwanto</a:t>
            </a:r>
            <a:r>
              <a:rPr lang="en-GB" sz="1800" kern="100" dirty="0">
                <a:solidFill>
                  <a:srgbClr val="222222"/>
                </a:solidFill>
                <a:effectLst/>
                <a:latin typeface="Times New Roman" panose="02020603050405020304" pitchFamily="18" charset="0"/>
                <a:ea typeface="Calibri" panose="020F0502020204030204" pitchFamily="34" charset="0"/>
                <a:cs typeface="Arial" panose="020B0604020202020204" pitchFamily="34" charset="0"/>
              </a:rPr>
              <a:t>, A., 2020. Does quality, safety, environment and food safety management system Influence business performance? </a:t>
            </a:r>
            <a:r>
              <a:rPr lang="en-GB" sz="1800" kern="100" dirty="0" err="1">
                <a:solidFill>
                  <a:srgbClr val="222222"/>
                </a:solidFill>
                <a:effectLst/>
                <a:latin typeface="Times New Roman" panose="02020603050405020304" pitchFamily="18" charset="0"/>
                <a:ea typeface="Calibri" panose="020F0502020204030204" pitchFamily="34" charset="0"/>
                <a:cs typeface="Arial" panose="020B0604020202020204" pitchFamily="34" charset="0"/>
              </a:rPr>
              <a:t>Answersfrom</a:t>
            </a:r>
            <a:r>
              <a:rPr lang="en-GB" sz="1800" kern="100" dirty="0">
                <a:solidFill>
                  <a:srgbClr val="222222"/>
                </a:solidFill>
                <a:effectLst/>
                <a:latin typeface="Times New Roman" panose="02020603050405020304" pitchFamily="18" charset="0"/>
                <a:ea typeface="Calibri" panose="020F0502020204030204" pitchFamily="34" charset="0"/>
                <a:cs typeface="Arial" panose="020B0604020202020204" pitchFamily="34" charset="0"/>
              </a:rPr>
              <a:t> Indonesian packaging industries. </a:t>
            </a:r>
            <a:r>
              <a:rPr lang="en-GB" sz="1800" i="1" kern="100" dirty="0">
                <a:solidFill>
                  <a:srgbClr val="222222"/>
                </a:solidFill>
                <a:effectLst/>
                <a:latin typeface="Times New Roman" panose="02020603050405020304" pitchFamily="18" charset="0"/>
                <a:ea typeface="Calibri" panose="020F0502020204030204" pitchFamily="34" charset="0"/>
                <a:cs typeface="Arial" panose="020B0604020202020204" pitchFamily="34" charset="0"/>
              </a:rPr>
              <a:t>International Journal of Control and Automation</a:t>
            </a:r>
            <a:r>
              <a:rPr lang="en-GB" sz="1800" kern="100" dirty="0">
                <a:solidFill>
                  <a:srgbClr val="222222"/>
                </a:solidFill>
                <a:effectLst/>
                <a:latin typeface="Times New Roman" panose="02020603050405020304" pitchFamily="18" charset="0"/>
                <a:ea typeface="Calibri" panose="020F0502020204030204" pitchFamily="34" charset="0"/>
                <a:cs typeface="Arial" panose="020B0604020202020204" pitchFamily="34" charset="0"/>
              </a:rPr>
              <a:t>, </a:t>
            </a:r>
            <a:r>
              <a:rPr lang="en-GB" sz="1800" i="1" kern="100" dirty="0">
                <a:solidFill>
                  <a:srgbClr val="222222"/>
                </a:solidFill>
                <a:effectLst/>
                <a:latin typeface="Times New Roman" panose="02020603050405020304" pitchFamily="18" charset="0"/>
                <a:ea typeface="Calibri" panose="020F0502020204030204" pitchFamily="34" charset="0"/>
                <a:cs typeface="Arial" panose="020B0604020202020204" pitchFamily="34" charset="0"/>
              </a:rPr>
              <a:t>13</a:t>
            </a:r>
            <a:r>
              <a:rPr lang="en-GB" sz="1800" kern="100" dirty="0">
                <a:solidFill>
                  <a:srgbClr val="222222"/>
                </a:solidFill>
                <a:effectLst/>
                <a:latin typeface="Times New Roman" panose="02020603050405020304" pitchFamily="18" charset="0"/>
                <a:ea typeface="Calibri" panose="020F0502020204030204" pitchFamily="34" charset="0"/>
                <a:cs typeface="Arial" panose="020B0604020202020204" pitchFamily="34" charset="0"/>
              </a:rPr>
              <a:t>(1), pp.22-35.</a:t>
            </a:r>
            <a:endParaRPr lang="en-GB" sz="1800" kern="1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kern="100" dirty="0">
                <a:solidFill>
                  <a:srgbClr val="222222"/>
                </a:solidFill>
                <a:effectLst/>
                <a:latin typeface="Times New Roman" panose="02020603050405020304" pitchFamily="18" charset="0"/>
                <a:ea typeface="Calibri" panose="020F0502020204030204" pitchFamily="34" charset="0"/>
                <a:cs typeface="Arial" panose="020B0604020202020204" pitchFamily="34" charset="0"/>
              </a:rPr>
              <a:t>Shrestha, S., 2023. Customer satisfaction in fast food restaurant business: </a:t>
            </a:r>
            <a:r>
              <a:rPr lang="en-GB" sz="1800" kern="100" dirty="0" err="1">
                <a:solidFill>
                  <a:srgbClr val="222222"/>
                </a:solidFill>
                <a:effectLst/>
                <a:latin typeface="Times New Roman" panose="02020603050405020304" pitchFamily="18" charset="0"/>
                <a:ea typeface="Calibri" panose="020F0502020204030204" pitchFamily="34" charset="0"/>
                <a:cs typeface="Arial" panose="020B0604020202020204" pitchFamily="34" charset="0"/>
              </a:rPr>
              <a:t>Mcdonald's</a:t>
            </a:r>
            <a:r>
              <a:rPr lang="en-GB" sz="1800" kern="100" dirty="0">
                <a:solidFill>
                  <a:srgbClr val="222222"/>
                </a:solidFill>
                <a:effectLst/>
                <a:latin typeface="Times New Roman" panose="02020603050405020304" pitchFamily="18" charset="0"/>
                <a:ea typeface="Calibri" panose="020F0502020204030204" pitchFamily="34" charset="0"/>
                <a:cs typeface="Arial" panose="020B0604020202020204" pitchFamily="34" charset="0"/>
              </a:rPr>
              <a:t> Kokkola.</a:t>
            </a:r>
          </a:p>
          <a:p>
            <a:pPr marL="0" indent="0">
              <a:buNone/>
            </a:pPr>
            <a:r>
              <a:rPr lang="en-GB" sz="1800" kern="100" dirty="0">
                <a:solidFill>
                  <a:srgbClr val="222222"/>
                </a:solidFill>
                <a:effectLst/>
                <a:latin typeface="Times New Roman" panose="02020603050405020304" pitchFamily="18" charset="0"/>
                <a:ea typeface="Calibri" panose="020F0502020204030204" pitchFamily="34" charset="0"/>
                <a:cs typeface="Arial" panose="020B0604020202020204" pitchFamily="34" charset="0"/>
              </a:rPr>
              <a:t>Wanya, L.I., Ge, Q.U., Wong, M. and </a:t>
            </a:r>
            <a:r>
              <a:rPr lang="en-GB" sz="1800" kern="100" dirty="0" err="1">
                <a:solidFill>
                  <a:srgbClr val="222222"/>
                </a:solidFill>
                <a:effectLst/>
                <a:latin typeface="Times New Roman" panose="02020603050405020304" pitchFamily="18" charset="0"/>
                <a:ea typeface="Calibri" panose="020F0502020204030204" pitchFamily="34" charset="0"/>
                <a:cs typeface="Arial" panose="020B0604020202020204" pitchFamily="34" charset="0"/>
              </a:rPr>
              <a:t>Fangqiong</a:t>
            </a:r>
            <a:r>
              <a:rPr lang="en-GB" sz="1800" kern="100" dirty="0">
                <a:solidFill>
                  <a:srgbClr val="222222"/>
                </a:solidFill>
                <a:effectLst/>
                <a:latin typeface="Times New Roman" panose="02020603050405020304" pitchFamily="18" charset="0"/>
                <a:ea typeface="Calibri" panose="020F0502020204030204" pitchFamily="34" charset="0"/>
                <a:cs typeface="Arial" panose="020B0604020202020204" pitchFamily="34" charset="0"/>
              </a:rPr>
              <a:t>, Y.A.N.G., 2022. Establishment and Application of Food Traceability System Based on SWOT Analysis. </a:t>
            </a:r>
            <a:r>
              <a:rPr lang="en-GB" sz="1800" i="1" kern="100" dirty="0">
                <a:solidFill>
                  <a:srgbClr val="222222"/>
                </a:solidFill>
                <a:effectLst/>
                <a:latin typeface="Times New Roman" panose="02020603050405020304" pitchFamily="18" charset="0"/>
                <a:ea typeface="Calibri" panose="020F0502020204030204" pitchFamily="34" charset="0"/>
                <a:cs typeface="Arial" panose="020B0604020202020204" pitchFamily="34" charset="0"/>
              </a:rPr>
              <a:t>Modern Food Science &amp; Technology</a:t>
            </a:r>
            <a:r>
              <a:rPr lang="en-GB" sz="1800" kern="100" dirty="0">
                <a:solidFill>
                  <a:srgbClr val="222222"/>
                </a:solidFill>
                <a:effectLst/>
                <a:latin typeface="Times New Roman" panose="02020603050405020304" pitchFamily="18" charset="0"/>
                <a:ea typeface="Calibri" panose="020F0502020204030204" pitchFamily="34" charset="0"/>
                <a:cs typeface="Arial" panose="020B0604020202020204" pitchFamily="34" charset="0"/>
              </a:rPr>
              <a:t>, </a:t>
            </a:r>
            <a:r>
              <a:rPr lang="en-GB" sz="1800" i="1" kern="100" dirty="0">
                <a:solidFill>
                  <a:srgbClr val="222222"/>
                </a:solidFill>
                <a:effectLst/>
                <a:latin typeface="Times New Roman" panose="02020603050405020304" pitchFamily="18" charset="0"/>
                <a:ea typeface="Calibri" panose="020F0502020204030204" pitchFamily="34" charset="0"/>
                <a:cs typeface="Arial" panose="020B0604020202020204" pitchFamily="34" charset="0"/>
              </a:rPr>
              <a:t>38</a:t>
            </a:r>
            <a:r>
              <a:rPr lang="en-GB" sz="1800" kern="100" dirty="0">
                <a:solidFill>
                  <a:srgbClr val="222222"/>
                </a:solidFill>
                <a:effectLst/>
                <a:latin typeface="Times New Roman" panose="02020603050405020304" pitchFamily="18" charset="0"/>
                <a:ea typeface="Calibri" panose="020F0502020204030204" pitchFamily="34" charset="0"/>
                <a:cs typeface="Arial" panose="020B0604020202020204" pitchFamily="34" charset="0"/>
              </a:rPr>
              <a:t>(4).</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75130103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229</TotalTime>
  <Words>1121</Words>
  <Application>Microsoft Macintosh PowerPoint</Application>
  <PresentationFormat>On-screen Show (4:3)</PresentationFormat>
  <Paragraphs>372</Paragraphs>
  <Slides>8</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8</vt:i4>
      </vt:variant>
    </vt:vector>
  </HeadingPairs>
  <TitlesOfParts>
    <vt:vector size="15" baseType="lpstr">
      <vt:lpstr>Arial</vt:lpstr>
      <vt:lpstr>Calibri</vt:lpstr>
      <vt:lpstr>Myriad Pro</vt:lpstr>
      <vt:lpstr>Times New Roman</vt:lpstr>
      <vt:lpstr>Wingdings</vt:lpstr>
      <vt:lpstr>20140311PresentationUWTSDTemplate</vt:lpstr>
      <vt:lpstr>1_20140311PresentationUWTSDTemplate</vt:lpstr>
      <vt:lpstr>PowerPoint Presentation</vt:lpstr>
      <vt:lpstr>Panda Foods Ltd.</vt:lpstr>
      <vt:lpstr>Funding</vt:lpstr>
      <vt:lpstr>Cash flow forecast</vt:lpstr>
      <vt:lpstr>Ownership and legal format</vt:lpstr>
      <vt:lpstr>Management and staff</vt:lpstr>
      <vt:lpstr>Swot Analysis</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dc:description/>
  <cp:lastModifiedBy>Costin-Alexandru Chirita (2210952)</cp:lastModifiedBy>
  <cp:revision>39</cp:revision>
  <dcterms:created xsi:type="dcterms:W3CDTF">2022-01-28T13:18:47Z</dcterms:created>
  <dcterms:modified xsi:type="dcterms:W3CDTF">2024-03-17T14:34:48Z</dcterms:modified>
  <cp:category/>
  <cp:contentStatus/>
</cp:coreProperties>
</file>