
<file path=[Content_Types].xml><?xml version="1.0" encoding="utf-8"?>
<Types xmlns="http://schemas.openxmlformats.org/package/2006/content-types">
  <Default Extension="emf" ContentType="image/x-emf"/>
  <Default Extension="gif" ContentType="image/gif"/>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8"/>
  </p:notesMasterIdLst>
  <p:sldIdLst>
    <p:sldId id="256" r:id="rId2"/>
    <p:sldId id="257" r:id="rId3"/>
    <p:sldId id="258" r:id="rId4"/>
    <p:sldId id="259" r:id="rId5"/>
    <p:sldId id="261" r:id="rId6"/>
    <p:sldId id="263" r:id="rId7"/>
    <p:sldId id="262" r:id="rId8"/>
    <p:sldId id="273" r:id="rId9"/>
    <p:sldId id="271" r:id="rId10"/>
    <p:sldId id="270" r:id="rId11"/>
    <p:sldId id="272" r:id="rId12"/>
    <p:sldId id="265" r:id="rId13"/>
    <p:sldId id="264" r:id="rId14"/>
    <p:sldId id="267" r:id="rId15"/>
    <p:sldId id="269" r:id="rId16"/>
    <p:sldId id="268"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C3BAC14-A5B2-44EA-B2DB-3B3C7FCF11E2}" v="41" dt="2025-05-02T19:37:27.833"/>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8013" autoAdjust="0"/>
    <p:restoredTop sz="70950" autoAdjust="0"/>
  </p:normalViewPr>
  <p:slideViewPr>
    <p:cSldViewPr snapToGrid="0">
      <p:cViewPr>
        <p:scale>
          <a:sx n="50" d="100"/>
          <a:sy n="50" d="100"/>
        </p:scale>
        <p:origin x="1560" y="44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7924B5D-0F04-4924-BAAB-2C39382B7126}" type="doc">
      <dgm:prSet loTypeId="urn:microsoft.com/office/officeart/2016/7/layout/RepeatingBendingProcessNew" loCatId="process" qsTypeId="urn:microsoft.com/office/officeart/2005/8/quickstyle/simple1" qsCatId="simple" csTypeId="urn:microsoft.com/office/officeart/2005/8/colors/accent1_2" csCatId="accent1" phldr="1"/>
      <dgm:spPr/>
      <dgm:t>
        <a:bodyPr/>
        <a:lstStyle/>
        <a:p>
          <a:endParaRPr lang="en-US"/>
        </a:p>
      </dgm:t>
    </dgm:pt>
    <dgm:pt modelId="{D1FA9ECD-3E51-4D92-A892-816C60F5A2FC}">
      <dgm:prSet/>
      <dgm:spPr/>
      <dgm:t>
        <a:bodyPr/>
        <a:lstStyle/>
        <a:p>
          <a:r>
            <a:rPr lang="en-GB" dirty="0"/>
            <a:t>Use of box Behnken design of experiment methodology</a:t>
          </a:r>
          <a:endParaRPr lang="en-US" dirty="0"/>
        </a:p>
      </dgm:t>
    </dgm:pt>
    <dgm:pt modelId="{10887ED3-12B7-4826-BE91-6CA7D3DE7AAF}" type="parTrans" cxnId="{534A4E17-FA37-46BA-AB3F-4365CC4A5DA7}">
      <dgm:prSet/>
      <dgm:spPr/>
      <dgm:t>
        <a:bodyPr/>
        <a:lstStyle/>
        <a:p>
          <a:endParaRPr lang="en-US"/>
        </a:p>
      </dgm:t>
    </dgm:pt>
    <dgm:pt modelId="{B6E34298-6AA5-48E8-9BD8-444F3A71F52D}" type="sibTrans" cxnId="{534A4E17-FA37-46BA-AB3F-4365CC4A5DA7}">
      <dgm:prSet/>
      <dgm:spPr/>
      <dgm:t>
        <a:bodyPr/>
        <a:lstStyle/>
        <a:p>
          <a:endParaRPr lang="en-US"/>
        </a:p>
      </dgm:t>
    </dgm:pt>
    <dgm:pt modelId="{0A55F59E-6773-43C8-A51D-7C6DE6CFB62E}">
      <dgm:prSet/>
      <dgm:spPr/>
      <dgm:t>
        <a:bodyPr/>
        <a:lstStyle/>
        <a:p>
          <a:r>
            <a:rPr lang="en-GB" dirty="0"/>
            <a:t>Using VI-Grade on the max performance setting to analyse lap times </a:t>
          </a:r>
          <a:endParaRPr lang="en-US" dirty="0"/>
        </a:p>
      </dgm:t>
    </dgm:pt>
    <dgm:pt modelId="{14D0E411-D831-4CCE-BC2B-7B85EE02DE63}" type="parTrans" cxnId="{C2F8E41D-0E08-4847-BC43-8691D05C8CA3}">
      <dgm:prSet/>
      <dgm:spPr/>
      <dgm:t>
        <a:bodyPr/>
        <a:lstStyle/>
        <a:p>
          <a:endParaRPr lang="en-US"/>
        </a:p>
      </dgm:t>
    </dgm:pt>
    <dgm:pt modelId="{5A325E33-D944-46BF-8E00-8F579B3F8054}" type="sibTrans" cxnId="{C2F8E41D-0E08-4847-BC43-8691D05C8CA3}">
      <dgm:prSet/>
      <dgm:spPr/>
      <dgm:t>
        <a:bodyPr/>
        <a:lstStyle/>
        <a:p>
          <a:endParaRPr lang="en-US"/>
        </a:p>
      </dgm:t>
    </dgm:pt>
    <dgm:pt modelId="{0B135A4B-40D0-42FF-913C-842C0D8ECDD2}">
      <dgm:prSet/>
      <dgm:spPr/>
      <dgm:t>
        <a:bodyPr/>
        <a:lstStyle/>
        <a:p>
          <a:r>
            <a:rPr lang="en-GB" dirty="0"/>
            <a:t>Simulate vehicle around both Llandow and Pembrey</a:t>
          </a:r>
          <a:endParaRPr lang="en-US" dirty="0"/>
        </a:p>
      </dgm:t>
    </dgm:pt>
    <dgm:pt modelId="{B52DDDF1-B8F6-4AA8-B405-BE3637137050}" type="parTrans" cxnId="{1130D7CF-9178-4908-8800-624380C87500}">
      <dgm:prSet/>
      <dgm:spPr/>
      <dgm:t>
        <a:bodyPr/>
        <a:lstStyle/>
        <a:p>
          <a:endParaRPr lang="en-US"/>
        </a:p>
      </dgm:t>
    </dgm:pt>
    <dgm:pt modelId="{0E17D8DE-B075-4CD9-8E88-9EF5C85529BC}" type="sibTrans" cxnId="{1130D7CF-9178-4908-8800-624380C87500}">
      <dgm:prSet/>
      <dgm:spPr/>
      <dgm:t>
        <a:bodyPr/>
        <a:lstStyle/>
        <a:p>
          <a:endParaRPr lang="en-US"/>
        </a:p>
      </dgm:t>
    </dgm:pt>
    <dgm:pt modelId="{91A3927A-3262-4F1E-93C0-849A323E3094}">
      <dgm:prSet/>
      <dgm:spPr/>
      <dgm:t>
        <a:bodyPr/>
        <a:lstStyle/>
        <a:p>
          <a:r>
            <a:rPr lang="en-GB"/>
            <a:t>Analyse effects of spring rates, anti roll bar rates, damping coefficients and final drive ratios</a:t>
          </a:r>
          <a:endParaRPr lang="en-US"/>
        </a:p>
      </dgm:t>
    </dgm:pt>
    <dgm:pt modelId="{9E1D90C2-AD0F-4AF4-BD2D-E6410AE6349E}" type="parTrans" cxnId="{9EC3229B-342A-4B9E-85ED-47E1C2743116}">
      <dgm:prSet/>
      <dgm:spPr/>
      <dgm:t>
        <a:bodyPr/>
        <a:lstStyle/>
        <a:p>
          <a:endParaRPr lang="en-US"/>
        </a:p>
      </dgm:t>
    </dgm:pt>
    <dgm:pt modelId="{06B4E762-7E9A-42B4-B7CF-771C4E4A4530}" type="sibTrans" cxnId="{9EC3229B-342A-4B9E-85ED-47E1C2743116}">
      <dgm:prSet/>
      <dgm:spPr/>
      <dgm:t>
        <a:bodyPr/>
        <a:lstStyle/>
        <a:p>
          <a:endParaRPr lang="en-US"/>
        </a:p>
      </dgm:t>
    </dgm:pt>
    <dgm:pt modelId="{0D017551-8AF6-42DB-AF90-DC527BFFDF8D}">
      <dgm:prSet/>
      <dgm:spPr/>
      <dgm:t>
        <a:bodyPr/>
        <a:lstStyle/>
        <a:p>
          <a:r>
            <a:rPr lang="en-GB" dirty="0"/>
            <a:t>Analyse wheel camber angles for optimised setup</a:t>
          </a:r>
          <a:endParaRPr lang="en-US" dirty="0"/>
        </a:p>
      </dgm:t>
    </dgm:pt>
    <dgm:pt modelId="{1096A0BB-265B-46EA-BD44-AA80D959C0A3}" type="parTrans" cxnId="{BDBC7C8A-CD81-4EDC-A250-97BB8B69BC52}">
      <dgm:prSet/>
      <dgm:spPr/>
      <dgm:t>
        <a:bodyPr/>
        <a:lstStyle/>
        <a:p>
          <a:endParaRPr lang="en-US"/>
        </a:p>
      </dgm:t>
    </dgm:pt>
    <dgm:pt modelId="{1FD78C0B-993A-4F75-874B-0D8628A5539F}" type="sibTrans" cxnId="{BDBC7C8A-CD81-4EDC-A250-97BB8B69BC52}">
      <dgm:prSet/>
      <dgm:spPr/>
      <dgm:t>
        <a:bodyPr/>
        <a:lstStyle/>
        <a:p>
          <a:endParaRPr lang="en-US"/>
        </a:p>
      </dgm:t>
    </dgm:pt>
    <dgm:pt modelId="{2385BA07-F5C4-4CDF-8459-C53357F0908F}">
      <dgm:prSet/>
      <dgm:spPr/>
      <dgm:t>
        <a:bodyPr/>
        <a:lstStyle/>
        <a:p>
          <a:r>
            <a:rPr lang="en-GB" dirty="0"/>
            <a:t>Compare optimum setup</a:t>
          </a:r>
          <a:endParaRPr lang="en-US" dirty="0"/>
        </a:p>
      </dgm:t>
    </dgm:pt>
    <dgm:pt modelId="{B7F87A2A-EEAD-440C-89FC-A7A00D810665}" type="parTrans" cxnId="{80B53848-8999-4AF0-B11C-CBAF82FB23BF}">
      <dgm:prSet/>
      <dgm:spPr/>
      <dgm:t>
        <a:bodyPr/>
        <a:lstStyle/>
        <a:p>
          <a:endParaRPr lang="en-US"/>
        </a:p>
      </dgm:t>
    </dgm:pt>
    <dgm:pt modelId="{FDBAC910-A627-45FB-B4E5-EC78BA85E6C8}" type="sibTrans" cxnId="{80B53848-8999-4AF0-B11C-CBAF82FB23BF}">
      <dgm:prSet/>
      <dgm:spPr/>
      <dgm:t>
        <a:bodyPr/>
        <a:lstStyle/>
        <a:p>
          <a:endParaRPr lang="en-US"/>
        </a:p>
      </dgm:t>
    </dgm:pt>
    <dgm:pt modelId="{625D7A1D-2586-4E04-B6B0-510F58A7EE6C}" type="pres">
      <dgm:prSet presAssocID="{17924B5D-0F04-4924-BAAB-2C39382B7126}" presName="Name0" presStyleCnt="0">
        <dgm:presLayoutVars>
          <dgm:dir/>
          <dgm:resizeHandles val="exact"/>
        </dgm:presLayoutVars>
      </dgm:prSet>
      <dgm:spPr/>
    </dgm:pt>
    <dgm:pt modelId="{98C54E44-B67E-455D-BC81-BAD63EE763E4}" type="pres">
      <dgm:prSet presAssocID="{D1FA9ECD-3E51-4D92-A892-816C60F5A2FC}" presName="node" presStyleLbl="node1" presStyleIdx="0" presStyleCnt="6">
        <dgm:presLayoutVars>
          <dgm:bulletEnabled val="1"/>
        </dgm:presLayoutVars>
      </dgm:prSet>
      <dgm:spPr/>
    </dgm:pt>
    <dgm:pt modelId="{95F68016-74DD-46FF-BC04-31AB670E751B}" type="pres">
      <dgm:prSet presAssocID="{B6E34298-6AA5-48E8-9BD8-444F3A71F52D}" presName="sibTrans" presStyleLbl="sibTrans1D1" presStyleIdx="0" presStyleCnt="5"/>
      <dgm:spPr/>
    </dgm:pt>
    <dgm:pt modelId="{4A34E759-AD5D-40C2-8B7D-69684B755426}" type="pres">
      <dgm:prSet presAssocID="{B6E34298-6AA5-48E8-9BD8-444F3A71F52D}" presName="connectorText" presStyleLbl="sibTrans1D1" presStyleIdx="0" presStyleCnt="5"/>
      <dgm:spPr/>
    </dgm:pt>
    <dgm:pt modelId="{FBB74D72-33FE-46DA-9513-FFDB20F9CEEB}" type="pres">
      <dgm:prSet presAssocID="{0A55F59E-6773-43C8-A51D-7C6DE6CFB62E}" presName="node" presStyleLbl="node1" presStyleIdx="1" presStyleCnt="6">
        <dgm:presLayoutVars>
          <dgm:bulletEnabled val="1"/>
        </dgm:presLayoutVars>
      </dgm:prSet>
      <dgm:spPr/>
    </dgm:pt>
    <dgm:pt modelId="{E4E92F14-280E-4206-BE8D-4B8AB6564B78}" type="pres">
      <dgm:prSet presAssocID="{5A325E33-D944-46BF-8E00-8F579B3F8054}" presName="sibTrans" presStyleLbl="sibTrans1D1" presStyleIdx="1" presStyleCnt="5"/>
      <dgm:spPr/>
    </dgm:pt>
    <dgm:pt modelId="{FAC33113-6654-4B23-BFD1-36DE1EDF4FED}" type="pres">
      <dgm:prSet presAssocID="{5A325E33-D944-46BF-8E00-8F579B3F8054}" presName="connectorText" presStyleLbl="sibTrans1D1" presStyleIdx="1" presStyleCnt="5"/>
      <dgm:spPr/>
    </dgm:pt>
    <dgm:pt modelId="{384E7029-B86C-4E59-8122-EBCEF78A5C4C}" type="pres">
      <dgm:prSet presAssocID="{0B135A4B-40D0-42FF-913C-842C0D8ECDD2}" presName="node" presStyleLbl="node1" presStyleIdx="2" presStyleCnt="6">
        <dgm:presLayoutVars>
          <dgm:bulletEnabled val="1"/>
        </dgm:presLayoutVars>
      </dgm:prSet>
      <dgm:spPr/>
    </dgm:pt>
    <dgm:pt modelId="{145D33B3-C81A-4E54-B7B1-2851867E4E01}" type="pres">
      <dgm:prSet presAssocID="{0E17D8DE-B075-4CD9-8E88-9EF5C85529BC}" presName="sibTrans" presStyleLbl="sibTrans1D1" presStyleIdx="2" presStyleCnt="5"/>
      <dgm:spPr/>
    </dgm:pt>
    <dgm:pt modelId="{725B6702-441E-4E51-83B1-A65231CC84E5}" type="pres">
      <dgm:prSet presAssocID="{0E17D8DE-B075-4CD9-8E88-9EF5C85529BC}" presName="connectorText" presStyleLbl="sibTrans1D1" presStyleIdx="2" presStyleCnt="5"/>
      <dgm:spPr/>
    </dgm:pt>
    <dgm:pt modelId="{19BBE12A-1F64-48F9-BF54-F1561244B0AE}" type="pres">
      <dgm:prSet presAssocID="{91A3927A-3262-4F1E-93C0-849A323E3094}" presName="node" presStyleLbl="node1" presStyleIdx="3" presStyleCnt="6">
        <dgm:presLayoutVars>
          <dgm:bulletEnabled val="1"/>
        </dgm:presLayoutVars>
      </dgm:prSet>
      <dgm:spPr/>
    </dgm:pt>
    <dgm:pt modelId="{8CBFD136-710F-4E75-B262-EC87488A69EE}" type="pres">
      <dgm:prSet presAssocID="{06B4E762-7E9A-42B4-B7CF-771C4E4A4530}" presName="sibTrans" presStyleLbl="sibTrans1D1" presStyleIdx="3" presStyleCnt="5"/>
      <dgm:spPr/>
    </dgm:pt>
    <dgm:pt modelId="{27B2B727-D55E-4D5E-89F3-1645CF48C931}" type="pres">
      <dgm:prSet presAssocID="{06B4E762-7E9A-42B4-B7CF-771C4E4A4530}" presName="connectorText" presStyleLbl="sibTrans1D1" presStyleIdx="3" presStyleCnt="5"/>
      <dgm:spPr/>
    </dgm:pt>
    <dgm:pt modelId="{97B360EB-9E1C-4AE1-A79D-A94E5F16E240}" type="pres">
      <dgm:prSet presAssocID="{0D017551-8AF6-42DB-AF90-DC527BFFDF8D}" presName="node" presStyleLbl="node1" presStyleIdx="4" presStyleCnt="6">
        <dgm:presLayoutVars>
          <dgm:bulletEnabled val="1"/>
        </dgm:presLayoutVars>
      </dgm:prSet>
      <dgm:spPr/>
    </dgm:pt>
    <dgm:pt modelId="{8FD7CAE0-7DD3-4107-AFE7-A751A63B6629}" type="pres">
      <dgm:prSet presAssocID="{1FD78C0B-993A-4F75-874B-0D8628A5539F}" presName="sibTrans" presStyleLbl="sibTrans1D1" presStyleIdx="4" presStyleCnt="5"/>
      <dgm:spPr/>
    </dgm:pt>
    <dgm:pt modelId="{D8491F6B-8D11-42DC-A66D-3EAD1B788B1A}" type="pres">
      <dgm:prSet presAssocID="{1FD78C0B-993A-4F75-874B-0D8628A5539F}" presName="connectorText" presStyleLbl="sibTrans1D1" presStyleIdx="4" presStyleCnt="5"/>
      <dgm:spPr/>
    </dgm:pt>
    <dgm:pt modelId="{18AF12F6-16D4-4F9A-BD4A-62A28F26E258}" type="pres">
      <dgm:prSet presAssocID="{2385BA07-F5C4-4CDF-8459-C53357F0908F}" presName="node" presStyleLbl="node1" presStyleIdx="5" presStyleCnt="6">
        <dgm:presLayoutVars>
          <dgm:bulletEnabled val="1"/>
        </dgm:presLayoutVars>
      </dgm:prSet>
      <dgm:spPr/>
    </dgm:pt>
  </dgm:ptLst>
  <dgm:cxnLst>
    <dgm:cxn modelId="{DF2F5014-F8CE-490C-B685-D33F8800B030}" type="presOf" srcId="{91A3927A-3262-4F1E-93C0-849A323E3094}" destId="{19BBE12A-1F64-48F9-BF54-F1561244B0AE}" srcOrd="0" destOrd="0" presId="urn:microsoft.com/office/officeart/2016/7/layout/RepeatingBendingProcessNew"/>
    <dgm:cxn modelId="{2BC8CC16-A63A-40B5-B6DE-41B0B52A6E20}" type="presOf" srcId="{D1FA9ECD-3E51-4D92-A892-816C60F5A2FC}" destId="{98C54E44-B67E-455D-BC81-BAD63EE763E4}" srcOrd="0" destOrd="0" presId="urn:microsoft.com/office/officeart/2016/7/layout/RepeatingBendingProcessNew"/>
    <dgm:cxn modelId="{534A4E17-FA37-46BA-AB3F-4365CC4A5DA7}" srcId="{17924B5D-0F04-4924-BAAB-2C39382B7126}" destId="{D1FA9ECD-3E51-4D92-A892-816C60F5A2FC}" srcOrd="0" destOrd="0" parTransId="{10887ED3-12B7-4826-BE91-6CA7D3DE7AAF}" sibTransId="{B6E34298-6AA5-48E8-9BD8-444F3A71F52D}"/>
    <dgm:cxn modelId="{C2F8E41D-0E08-4847-BC43-8691D05C8CA3}" srcId="{17924B5D-0F04-4924-BAAB-2C39382B7126}" destId="{0A55F59E-6773-43C8-A51D-7C6DE6CFB62E}" srcOrd="1" destOrd="0" parTransId="{14D0E411-D831-4CCE-BC2B-7B85EE02DE63}" sibTransId="{5A325E33-D944-46BF-8E00-8F579B3F8054}"/>
    <dgm:cxn modelId="{5F86CF26-FFF8-4151-8B79-B2C322757892}" type="presOf" srcId="{1FD78C0B-993A-4F75-874B-0D8628A5539F}" destId="{D8491F6B-8D11-42DC-A66D-3EAD1B788B1A}" srcOrd="1" destOrd="0" presId="urn:microsoft.com/office/officeart/2016/7/layout/RepeatingBendingProcessNew"/>
    <dgm:cxn modelId="{BC8C672F-16E0-44FA-B708-52040D2E353A}" type="presOf" srcId="{06B4E762-7E9A-42B4-B7CF-771C4E4A4530}" destId="{27B2B727-D55E-4D5E-89F3-1645CF48C931}" srcOrd="1" destOrd="0" presId="urn:microsoft.com/office/officeart/2016/7/layout/RepeatingBendingProcessNew"/>
    <dgm:cxn modelId="{FB668136-1A21-4A7D-B91B-AB8209EE46E0}" type="presOf" srcId="{06B4E762-7E9A-42B4-B7CF-771C4E4A4530}" destId="{8CBFD136-710F-4E75-B262-EC87488A69EE}" srcOrd="0" destOrd="0" presId="urn:microsoft.com/office/officeart/2016/7/layout/RepeatingBendingProcessNew"/>
    <dgm:cxn modelId="{80095339-570B-489B-A05F-AB4C386A0215}" type="presOf" srcId="{2385BA07-F5C4-4CDF-8459-C53357F0908F}" destId="{18AF12F6-16D4-4F9A-BD4A-62A28F26E258}" srcOrd="0" destOrd="0" presId="urn:microsoft.com/office/officeart/2016/7/layout/RepeatingBendingProcessNew"/>
    <dgm:cxn modelId="{A2A55B42-EB0F-4EA3-A804-D83797C28CAB}" type="presOf" srcId="{0E17D8DE-B075-4CD9-8E88-9EF5C85529BC}" destId="{145D33B3-C81A-4E54-B7B1-2851867E4E01}" srcOrd="0" destOrd="0" presId="urn:microsoft.com/office/officeart/2016/7/layout/RepeatingBendingProcessNew"/>
    <dgm:cxn modelId="{80B53848-8999-4AF0-B11C-CBAF82FB23BF}" srcId="{17924B5D-0F04-4924-BAAB-2C39382B7126}" destId="{2385BA07-F5C4-4CDF-8459-C53357F0908F}" srcOrd="5" destOrd="0" parTransId="{B7F87A2A-EEAD-440C-89FC-A7A00D810665}" sibTransId="{FDBAC910-A627-45FB-B4E5-EC78BA85E6C8}"/>
    <dgm:cxn modelId="{2BFBBF52-2A88-4853-81AF-C44ACCF1F4C7}" type="presOf" srcId="{B6E34298-6AA5-48E8-9BD8-444F3A71F52D}" destId="{95F68016-74DD-46FF-BC04-31AB670E751B}" srcOrd="0" destOrd="0" presId="urn:microsoft.com/office/officeart/2016/7/layout/RepeatingBendingProcessNew"/>
    <dgm:cxn modelId="{7E0C2675-040E-4EB7-BBB1-553BF0457343}" type="presOf" srcId="{5A325E33-D944-46BF-8E00-8F579B3F8054}" destId="{E4E92F14-280E-4206-BE8D-4B8AB6564B78}" srcOrd="0" destOrd="0" presId="urn:microsoft.com/office/officeart/2016/7/layout/RepeatingBendingProcessNew"/>
    <dgm:cxn modelId="{B214D27D-6729-4F09-99AC-34581C01E0C6}" type="presOf" srcId="{5A325E33-D944-46BF-8E00-8F579B3F8054}" destId="{FAC33113-6654-4B23-BFD1-36DE1EDF4FED}" srcOrd="1" destOrd="0" presId="urn:microsoft.com/office/officeart/2016/7/layout/RepeatingBendingProcessNew"/>
    <dgm:cxn modelId="{BDBC7C8A-CD81-4EDC-A250-97BB8B69BC52}" srcId="{17924B5D-0F04-4924-BAAB-2C39382B7126}" destId="{0D017551-8AF6-42DB-AF90-DC527BFFDF8D}" srcOrd="4" destOrd="0" parTransId="{1096A0BB-265B-46EA-BD44-AA80D959C0A3}" sibTransId="{1FD78C0B-993A-4F75-874B-0D8628A5539F}"/>
    <dgm:cxn modelId="{81397F92-8BDD-4968-81A7-18CA80CC00CF}" type="presOf" srcId="{17924B5D-0F04-4924-BAAB-2C39382B7126}" destId="{625D7A1D-2586-4E04-B6B0-510F58A7EE6C}" srcOrd="0" destOrd="0" presId="urn:microsoft.com/office/officeart/2016/7/layout/RepeatingBendingProcessNew"/>
    <dgm:cxn modelId="{1DC28094-895C-4738-97CA-7B814A6EDF4F}" type="presOf" srcId="{1FD78C0B-993A-4F75-874B-0D8628A5539F}" destId="{8FD7CAE0-7DD3-4107-AFE7-A751A63B6629}" srcOrd="0" destOrd="0" presId="urn:microsoft.com/office/officeart/2016/7/layout/RepeatingBendingProcessNew"/>
    <dgm:cxn modelId="{C8F9FE95-0F90-4092-AC7D-E444861C89C6}" type="presOf" srcId="{0D017551-8AF6-42DB-AF90-DC527BFFDF8D}" destId="{97B360EB-9E1C-4AE1-A79D-A94E5F16E240}" srcOrd="0" destOrd="0" presId="urn:microsoft.com/office/officeart/2016/7/layout/RepeatingBendingProcessNew"/>
    <dgm:cxn modelId="{9EC3229B-342A-4B9E-85ED-47E1C2743116}" srcId="{17924B5D-0F04-4924-BAAB-2C39382B7126}" destId="{91A3927A-3262-4F1E-93C0-849A323E3094}" srcOrd="3" destOrd="0" parTransId="{9E1D90C2-AD0F-4AF4-BD2D-E6410AE6349E}" sibTransId="{06B4E762-7E9A-42B4-B7CF-771C4E4A4530}"/>
    <dgm:cxn modelId="{AC76BBA0-3549-42C3-B5DA-5B8FDED7CBF2}" type="presOf" srcId="{0E17D8DE-B075-4CD9-8E88-9EF5C85529BC}" destId="{725B6702-441E-4E51-83B1-A65231CC84E5}" srcOrd="1" destOrd="0" presId="urn:microsoft.com/office/officeart/2016/7/layout/RepeatingBendingProcessNew"/>
    <dgm:cxn modelId="{F6637BAF-3892-42A1-8E17-8071125570A6}" type="presOf" srcId="{0A55F59E-6773-43C8-A51D-7C6DE6CFB62E}" destId="{FBB74D72-33FE-46DA-9513-FFDB20F9CEEB}" srcOrd="0" destOrd="0" presId="urn:microsoft.com/office/officeart/2016/7/layout/RepeatingBendingProcessNew"/>
    <dgm:cxn modelId="{E92EFECD-2F3F-4899-B5E9-1EEDC2B8141A}" type="presOf" srcId="{0B135A4B-40D0-42FF-913C-842C0D8ECDD2}" destId="{384E7029-B86C-4E59-8122-EBCEF78A5C4C}" srcOrd="0" destOrd="0" presId="urn:microsoft.com/office/officeart/2016/7/layout/RepeatingBendingProcessNew"/>
    <dgm:cxn modelId="{1130D7CF-9178-4908-8800-624380C87500}" srcId="{17924B5D-0F04-4924-BAAB-2C39382B7126}" destId="{0B135A4B-40D0-42FF-913C-842C0D8ECDD2}" srcOrd="2" destOrd="0" parTransId="{B52DDDF1-B8F6-4AA8-B405-BE3637137050}" sibTransId="{0E17D8DE-B075-4CD9-8E88-9EF5C85529BC}"/>
    <dgm:cxn modelId="{B86F20D0-64B9-4A9C-8E31-F6DB001FA750}" type="presOf" srcId="{B6E34298-6AA5-48E8-9BD8-444F3A71F52D}" destId="{4A34E759-AD5D-40C2-8B7D-69684B755426}" srcOrd="1" destOrd="0" presId="urn:microsoft.com/office/officeart/2016/7/layout/RepeatingBendingProcessNew"/>
    <dgm:cxn modelId="{AFA650B8-F977-4F71-9E08-9C968BAC9B43}" type="presParOf" srcId="{625D7A1D-2586-4E04-B6B0-510F58A7EE6C}" destId="{98C54E44-B67E-455D-BC81-BAD63EE763E4}" srcOrd="0" destOrd="0" presId="urn:microsoft.com/office/officeart/2016/7/layout/RepeatingBendingProcessNew"/>
    <dgm:cxn modelId="{9D661B1E-A06F-4629-8244-78BEAE0B3333}" type="presParOf" srcId="{625D7A1D-2586-4E04-B6B0-510F58A7EE6C}" destId="{95F68016-74DD-46FF-BC04-31AB670E751B}" srcOrd="1" destOrd="0" presId="urn:microsoft.com/office/officeart/2016/7/layout/RepeatingBendingProcessNew"/>
    <dgm:cxn modelId="{E158EAF9-6C94-4380-A35F-A609578B97CF}" type="presParOf" srcId="{95F68016-74DD-46FF-BC04-31AB670E751B}" destId="{4A34E759-AD5D-40C2-8B7D-69684B755426}" srcOrd="0" destOrd="0" presId="urn:microsoft.com/office/officeart/2016/7/layout/RepeatingBendingProcessNew"/>
    <dgm:cxn modelId="{5A6B1CFF-8FD1-4B12-B412-F8A7EDE5C366}" type="presParOf" srcId="{625D7A1D-2586-4E04-B6B0-510F58A7EE6C}" destId="{FBB74D72-33FE-46DA-9513-FFDB20F9CEEB}" srcOrd="2" destOrd="0" presId="urn:microsoft.com/office/officeart/2016/7/layout/RepeatingBendingProcessNew"/>
    <dgm:cxn modelId="{B5C26370-37C2-448A-806E-3076384C9EE7}" type="presParOf" srcId="{625D7A1D-2586-4E04-B6B0-510F58A7EE6C}" destId="{E4E92F14-280E-4206-BE8D-4B8AB6564B78}" srcOrd="3" destOrd="0" presId="urn:microsoft.com/office/officeart/2016/7/layout/RepeatingBendingProcessNew"/>
    <dgm:cxn modelId="{4DF4E8B1-A56F-48FF-AE26-D52953466A46}" type="presParOf" srcId="{E4E92F14-280E-4206-BE8D-4B8AB6564B78}" destId="{FAC33113-6654-4B23-BFD1-36DE1EDF4FED}" srcOrd="0" destOrd="0" presId="urn:microsoft.com/office/officeart/2016/7/layout/RepeatingBendingProcessNew"/>
    <dgm:cxn modelId="{E28120CD-8ECA-4614-88D9-9F154033D54B}" type="presParOf" srcId="{625D7A1D-2586-4E04-B6B0-510F58A7EE6C}" destId="{384E7029-B86C-4E59-8122-EBCEF78A5C4C}" srcOrd="4" destOrd="0" presId="urn:microsoft.com/office/officeart/2016/7/layout/RepeatingBendingProcessNew"/>
    <dgm:cxn modelId="{735DBB74-5685-43D2-A83A-EB1D92FF7C52}" type="presParOf" srcId="{625D7A1D-2586-4E04-B6B0-510F58A7EE6C}" destId="{145D33B3-C81A-4E54-B7B1-2851867E4E01}" srcOrd="5" destOrd="0" presId="urn:microsoft.com/office/officeart/2016/7/layout/RepeatingBendingProcessNew"/>
    <dgm:cxn modelId="{9EE01C61-1940-4BF1-A740-211613A29098}" type="presParOf" srcId="{145D33B3-C81A-4E54-B7B1-2851867E4E01}" destId="{725B6702-441E-4E51-83B1-A65231CC84E5}" srcOrd="0" destOrd="0" presId="urn:microsoft.com/office/officeart/2016/7/layout/RepeatingBendingProcessNew"/>
    <dgm:cxn modelId="{C179E39E-C8E5-4B20-9D39-925B5F1EE195}" type="presParOf" srcId="{625D7A1D-2586-4E04-B6B0-510F58A7EE6C}" destId="{19BBE12A-1F64-48F9-BF54-F1561244B0AE}" srcOrd="6" destOrd="0" presId="urn:microsoft.com/office/officeart/2016/7/layout/RepeatingBendingProcessNew"/>
    <dgm:cxn modelId="{39DC567B-FB20-4C9B-B0CF-54DC1E43CEB6}" type="presParOf" srcId="{625D7A1D-2586-4E04-B6B0-510F58A7EE6C}" destId="{8CBFD136-710F-4E75-B262-EC87488A69EE}" srcOrd="7" destOrd="0" presId="urn:microsoft.com/office/officeart/2016/7/layout/RepeatingBendingProcessNew"/>
    <dgm:cxn modelId="{B4E86F07-E02D-454A-BAB7-6BFF917349DB}" type="presParOf" srcId="{8CBFD136-710F-4E75-B262-EC87488A69EE}" destId="{27B2B727-D55E-4D5E-89F3-1645CF48C931}" srcOrd="0" destOrd="0" presId="urn:microsoft.com/office/officeart/2016/7/layout/RepeatingBendingProcessNew"/>
    <dgm:cxn modelId="{7D065750-EE7F-4ADF-AA89-60E3F1569293}" type="presParOf" srcId="{625D7A1D-2586-4E04-B6B0-510F58A7EE6C}" destId="{97B360EB-9E1C-4AE1-A79D-A94E5F16E240}" srcOrd="8" destOrd="0" presId="urn:microsoft.com/office/officeart/2016/7/layout/RepeatingBendingProcessNew"/>
    <dgm:cxn modelId="{C8FCFD9D-7FB5-4605-8774-E6443A74E450}" type="presParOf" srcId="{625D7A1D-2586-4E04-B6B0-510F58A7EE6C}" destId="{8FD7CAE0-7DD3-4107-AFE7-A751A63B6629}" srcOrd="9" destOrd="0" presId="urn:microsoft.com/office/officeart/2016/7/layout/RepeatingBendingProcessNew"/>
    <dgm:cxn modelId="{7856AE86-61D7-4C5D-8806-B8E538901A36}" type="presParOf" srcId="{8FD7CAE0-7DD3-4107-AFE7-A751A63B6629}" destId="{D8491F6B-8D11-42DC-A66D-3EAD1B788B1A}" srcOrd="0" destOrd="0" presId="urn:microsoft.com/office/officeart/2016/7/layout/RepeatingBendingProcessNew"/>
    <dgm:cxn modelId="{1F098D60-B5DC-4970-8EF6-3045BCA556DB}" type="presParOf" srcId="{625D7A1D-2586-4E04-B6B0-510F58A7EE6C}" destId="{18AF12F6-16D4-4F9A-BD4A-62A28F26E258}" srcOrd="10" destOrd="0" presId="urn:microsoft.com/office/officeart/2016/7/layout/RepeatingBendingProcessNew"/>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5F68016-74DD-46FF-BC04-31AB670E751B}">
      <dsp:nvSpPr>
        <dsp:cNvPr id="0" name=""/>
        <dsp:cNvSpPr/>
      </dsp:nvSpPr>
      <dsp:spPr>
        <a:xfrm>
          <a:off x="2005856" y="969969"/>
          <a:ext cx="429937" cy="91440"/>
        </a:xfrm>
        <a:custGeom>
          <a:avLst/>
          <a:gdLst/>
          <a:ahLst/>
          <a:cxnLst/>
          <a:rect l="0" t="0" r="0" b="0"/>
          <a:pathLst>
            <a:path>
              <a:moveTo>
                <a:pt x="0" y="45720"/>
              </a:moveTo>
              <a:lnTo>
                <a:pt x="429937" y="45720"/>
              </a:lnTo>
            </a:path>
          </a:pathLst>
        </a:custGeom>
        <a:noFill/>
        <a:ln w="1270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209312" y="1013386"/>
        <a:ext cx="23026" cy="4605"/>
      </dsp:txXfrm>
    </dsp:sp>
    <dsp:sp modelId="{98C54E44-B67E-455D-BC81-BAD63EE763E4}">
      <dsp:nvSpPr>
        <dsp:cNvPr id="0" name=""/>
        <dsp:cNvSpPr/>
      </dsp:nvSpPr>
      <dsp:spPr>
        <a:xfrm>
          <a:off x="5319" y="414988"/>
          <a:ext cx="2002337" cy="1201402"/>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8116" tIns="102990" rIns="98116" bIns="102990" numCol="1" spcCol="1270" anchor="ctr" anchorCtr="0">
          <a:noAutofit/>
        </a:bodyPr>
        <a:lstStyle/>
        <a:p>
          <a:pPr marL="0" lvl="0" indent="0" algn="ctr" defTabSz="622300">
            <a:lnSpc>
              <a:spcPct val="90000"/>
            </a:lnSpc>
            <a:spcBef>
              <a:spcPct val="0"/>
            </a:spcBef>
            <a:spcAft>
              <a:spcPct val="35000"/>
            </a:spcAft>
            <a:buNone/>
          </a:pPr>
          <a:r>
            <a:rPr lang="en-GB" sz="1400" kern="1200" dirty="0"/>
            <a:t>Use of box Behnken design of experiment methodology</a:t>
          </a:r>
          <a:endParaRPr lang="en-US" sz="1400" kern="1200" dirty="0"/>
        </a:p>
      </dsp:txBody>
      <dsp:txXfrm>
        <a:off x="5319" y="414988"/>
        <a:ext cx="2002337" cy="1201402"/>
      </dsp:txXfrm>
    </dsp:sp>
    <dsp:sp modelId="{E4E92F14-280E-4206-BE8D-4B8AB6564B78}">
      <dsp:nvSpPr>
        <dsp:cNvPr id="0" name=""/>
        <dsp:cNvSpPr/>
      </dsp:nvSpPr>
      <dsp:spPr>
        <a:xfrm>
          <a:off x="4468731" y="969969"/>
          <a:ext cx="429937" cy="91440"/>
        </a:xfrm>
        <a:custGeom>
          <a:avLst/>
          <a:gdLst/>
          <a:ahLst/>
          <a:cxnLst/>
          <a:rect l="0" t="0" r="0" b="0"/>
          <a:pathLst>
            <a:path>
              <a:moveTo>
                <a:pt x="0" y="45720"/>
              </a:moveTo>
              <a:lnTo>
                <a:pt x="429937" y="45720"/>
              </a:lnTo>
            </a:path>
          </a:pathLst>
        </a:custGeom>
        <a:noFill/>
        <a:ln w="1270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4672187" y="1013386"/>
        <a:ext cx="23026" cy="4605"/>
      </dsp:txXfrm>
    </dsp:sp>
    <dsp:sp modelId="{FBB74D72-33FE-46DA-9513-FFDB20F9CEEB}">
      <dsp:nvSpPr>
        <dsp:cNvPr id="0" name=""/>
        <dsp:cNvSpPr/>
      </dsp:nvSpPr>
      <dsp:spPr>
        <a:xfrm>
          <a:off x="2468194" y="414988"/>
          <a:ext cx="2002337" cy="1201402"/>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8116" tIns="102990" rIns="98116" bIns="102990" numCol="1" spcCol="1270" anchor="ctr" anchorCtr="0">
          <a:noAutofit/>
        </a:bodyPr>
        <a:lstStyle/>
        <a:p>
          <a:pPr marL="0" lvl="0" indent="0" algn="ctr" defTabSz="622300">
            <a:lnSpc>
              <a:spcPct val="90000"/>
            </a:lnSpc>
            <a:spcBef>
              <a:spcPct val="0"/>
            </a:spcBef>
            <a:spcAft>
              <a:spcPct val="35000"/>
            </a:spcAft>
            <a:buNone/>
          </a:pPr>
          <a:r>
            <a:rPr lang="en-GB" sz="1400" kern="1200" dirty="0"/>
            <a:t>Using VI-Grade on the max performance setting to analyse lap times </a:t>
          </a:r>
          <a:endParaRPr lang="en-US" sz="1400" kern="1200" dirty="0"/>
        </a:p>
      </dsp:txBody>
      <dsp:txXfrm>
        <a:off x="2468194" y="414988"/>
        <a:ext cx="2002337" cy="1201402"/>
      </dsp:txXfrm>
    </dsp:sp>
    <dsp:sp modelId="{145D33B3-C81A-4E54-B7B1-2851867E4E01}">
      <dsp:nvSpPr>
        <dsp:cNvPr id="0" name=""/>
        <dsp:cNvSpPr/>
      </dsp:nvSpPr>
      <dsp:spPr>
        <a:xfrm>
          <a:off x="1006487" y="1614590"/>
          <a:ext cx="4925750" cy="429937"/>
        </a:xfrm>
        <a:custGeom>
          <a:avLst/>
          <a:gdLst/>
          <a:ahLst/>
          <a:cxnLst/>
          <a:rect l="0" t="0" r="0" b="0"/>
          <a:pathLst>
            <a:path>
              <a:moveTo>
                <a:pt x="4925750" y="0"/>
              </a:moveTo>
              <a:lnTo>
                <a:pt x="4925750" y="232068"/>
              </a:lnTo>
              <a:lnTo>
                <a:pt x="0" y="232068"/>
              </a:lnTo>
              <a:lnTo>
                <a:pt x="0" y="429937"/>
              </a:lnTo>
            </a:path>
          </a:pathLst>
        </a:custGeom>
        <a:noFill/>
        <a:ln w="1270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345682" y="1827256"/>
        <a:ext cx="247361" cy="4605"/>
      </dsp:txXfrm>
    </dsp:sp>
    <dsp:sp modelId="{384E7029-B86C-4E59-8122-EBCEF78A5C4C}">
      <dsp:nvSpPr>
        <dsp:cNvPr id="0" name=""/>
        <dsp:cNvSpPr/>
      </dsp:nvSpPr>
      <dsp:spPr>
        <a:xfrm>
          <a:off x="4931069" y="414988"/>
          <a:ext cx="2002337" cy="1201402"/>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8116" tIns="102990" rIns="98116" bIns="102990" numCol="1" spcCol="1270" anchor="ctr" anchorCtr="0">
          <a:noAutofit/>
        </a:bodyPr>
        <a:lstStyle/>
        <a:p>
          <a:pPr marL="0" lvl="0" indent="0" algn="ctr" defTabSz="622300">
            <a:lnSpc>
              <a:spcPct val="90000"/>
            </a:lnSpc>
            <a:spcBef>
              <a:spcPct val="0"/>
            </a:spcBef>
            <a:spcAft>
              <a:spcPct val="35000"/>
            </a:spcAft>
            <a:buNone/>
          </a:pPr>
          <a:r>
            <a:rPr lang="en-GB" sz="1400" kern="1200" dirty="0"/>
            <a:t>Simulate vehicle around both Llandow and Pembrey</a:t>
          </a:r>
          <a:endParaRPr lang="en-US" sz="1400" kern="1200" dirty="0"/>
        </a:p>
      </dsp:txBody>
      <dsp:txXfrm>
        <a:off x="4931069" y="414988"/>
        <a:ext cx="2002337" cy="1201402"/>
      </dsp:txXfrm>
    </dsp:sp>
    <dsp:sp modelId="{8CBFD136-710F-4E75-B262-EC87488A69EE}">
      <dsp:nvSpPr>
        <dsp:cNvPr id="0" name=""/>
        <dsp:cNvSpPr/>
      </dsp:nvSpPr>
      <dsp:spPr>
        <a:xfrm>
          <a:off x="2005856" y="2631909"/>
          <a:ext cx="429937" cy="91440"/>
        </a:xfrm>
        <a:custGeom>
          <a:avLst/>
          <a:gdLst/>
          <a:ahLst/>
          <a:cxnLst/>
          <a:rect l="0" t="0" r="0" b="0"/>
          <a:pathLst>
            <a:path>
              <a:moveTo>
                <a:pt x="0" y="45720"/>
              </a:moveTo>
              <a:lnTo>
                <a:pt x="429937" y="45720"/>
              </a:lnTo>
            </a:path>
          </a:pathLst>
        </a:custGeom>
        <a:noFill/>
        <a:ln w="1270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209312" y="2675326"/>
        <a:ext cx="23026" cy="4605"/>
      </dsp:txXfrm>
    </dsp:sp>
    <dsp:sp modelId="{19BBE12A-1F64-48F9-BF54-F1561244B0AE}">
      <dsp:nvSpPr>
        <dsp:cNvPr id="0" name=""/>
        <dsp:cNvSpPr/>
      </dsp:nvSpPr>
      <dsp:spPr>
        <a:xfrm>
          <a:off x="5319" y="2076928"/>
          <a:ext cx="2002337" cy="1201402"/>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8116" tIns="102990" rIns="98116" bIns="102990" numCol="1" spcCol="1270" anchor="ctr" anchorCtr="0">
          <a:noAutofit/>
        </a:bodyPr>
        <a:lstStyle/>
        <a:p>
          <a:pPr marL="0" lvl="0" indent="0" algn="ctr" defTabSz="622300">
            <a:lnSpc>
              <a:spcPct val="90000"/>
            </a:lnSpc>
            <a:spcBef>
              <a:spcPct val="0"/>
            </a:spcBef>
            <a:spcAft>
              <a:spcPct val="35000"/>
            </a:spcAft>
            <a:buNone/>
          </a:pPr>
          <a:r>
            <a:rPr lang="en-GB" sz="1400" kern="1200"/>
            <a:t>Analyse effects of spring rates, anti roll bar rates, damping coefficients and final drive ratios</a:t>
          </a:r>
          <a:endParaRPr lang="en-US" sz="1400" kern="1200"/>
        </a:p>
      </dsp:txBody>
      <dsp:txXfrm>
        <a:off x="5319" y="2076928"/>
        <a:ext cx="2002337" cy="1201402"/>
      </dsp:txXfrm>
    </dsp:sp>
    <dsp:sp modelId="{8FD7CAE0-7DD3-4107-AFE7-A751A63B6629}">
      <dsp:nvSpPr>
        <dsp:cNvPr id="0" name=""/>
        <dsp:cNvSpPr/>
      </dsp:nvSpPr>
      <dsp:spPr>
        <a:xfrm>
          <a:off x="4468731" y="2631909"/>
          <a:ext cx="429937" cy="91440"/>
        </a:xfrm>
        <a:custGeom>
          <a:avLst/>
          <a:gdLst/>
          <a:ahLst/>
          <a:cxnLst/>
          <a:rect l="0" t="0" r="0" b="0"/>
          <a:pathLst>
            <a:path>
              <a:moveTo>
                <a:pt x="0" y="45720"/>
              </a:moveTo>
              <a:lnTo>
                <a:pt x="429937" y="45720"/>
              </a:lnTo>
            </a:path>
          </a:pathLst>
        </a:custGeom>
        <a:noFill/>
        <a:ln w="1270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4672187" y="2675326"/>
        <a:ext cx="23026" cy="4605"/>
      </dsp:txXfrm>
    </dsp:sp>
    <dsp:sp modelId="{97B360EB-9E1C-4AE1-A79D-A94E5F16E240}">
      <dsp:nvSpPr>
        <dsp:cNvPr id="0" name=""/>
        <dsp:cNvSpPr/>
      </dsp:nvSpPr>
      <dsp:spPr>
        <a:xfrm>
          <a:off x="2468194" y="2076928"/>
          <a:ext cx="2002337" cy="1201402"/>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8116" tIns="102990" rIns="98116" bIns="102990" numCol="1" spcCol="1270" anchor="ctr" anchorCtr="0">
          <a:noAutofit/>
        </a:bodyPr>
        <a:lstStyle/>
        <a:p>
          <a:pPr marL="0" lvl="0" indent="0" algn="ctr" defTabSz="622300">
            <a:lnSpc>
              <a:spcPct val="90000"/>
            </a:lnSpc>
            <a:spcBef>
              <a:spcPct val="0"/>
            </a:spcBef>
            <a:spcAft>
              <a:spcPct val="35000"/>
            </a:spcAft>
            <a:buNone/>
          </a:pPr>
          <a:r>
            <a:rPr lang="en-GB" sz="1400" kern="1200" dirty="0"/>
            <a:t>Analyse wheel camber angles for optimised setup</a:t>
          </a:r>
          <a:endParaRPr lang="en-US" sz="1400" kern="1200" dirty="0"/>
        </a:p>
      </dsp:txBody>
      <dsp:txXfrm>
        <a:off x="2468194" y="2076928"/>
        <a:ext cx="2002337" cy="1201402"/>
      </dsp:txXfrm>
    </dsp:sp>
    <dsp:sp modelId="{18AF12F6-16D4-4F9A-BD4A-62A28F26E258}">
      <dsp:nvSpPr>
        <dsp:cNvPr id="0" name=""/>
        <dsp:cNvSpPr/>
      </dsp:nvSpPr>
      <dsp:spPr>
        <a:xfrm>
          <a:off x="4931069" y="2076928"/>
          <a:ext cx="2002337" cy="1201402"/>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8116" tIns="102990" rIns="98116" bIns="102990" numCol="1" spcCol="1270" anchor="ctr" anchorCtr="0">
          <a:noAutofit/>
        </a:bodyPr>
        <a:lstStyle/>
        <a:p>
          <a:pPr marL="0" lvl="0" indent="0" algn="ctr" defTabSz="622300">
            <a:lnSpc>
              <a:spcPct val="90000"/>
            </a:lnSpc>
            <a:spcBef>
              <a:spcPct val="0"/>
            </a:spcBef>
            <a:spcAft>
              <a:spcPct val="35000"/>
            </a:spcAft>
            <a:buNone/>
          </a:pPr>
          <a:r>
            <a:rPr lang="en-GB" sz="1400" kern="1200" dirty="0"/>
            <a:t>Compare optimum setup</a:t>
          </a:r>
          <a:endParaRPr lang="en-US" sz="1400" kern="1200" dirty="0"/>
        </a:p>
      </dsp:txBody>
      <dsp:txXfrm>
        <a:off x="4931069" y="2076928"/>
        <a:ext cx="2002337" cy="1201402"/>
      </dsp:txXfrm>
    </dsp:sp>
  </dsp:spTree>
</dsp:drawing>
</file>

<file path=ppt/diagrams/layout1.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4F56A36-0B24-4968-B714-18A76379B65A}" type="datetimeFigureOut">
              <a:rPr lang="en-GB" smtClean="0"/>
              <a:t>02/05/2025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1B0D88C-AF89-4A9E-866E-983D716EFC07}" type="slidenum">
              <a:rPr lang="en-GB" smtClean="0"/>
              <a:t>‹#›</a:t>
            </a:fld>
            <a:endParaRPr lang="en-GB"/>
          </a:p>
        </p:txBody>
      </p:sp>
    </p:spTree>
    <p:extLst>
      <p:ext uri="{BB962C8B-B14F-4D97-AF65-F5344CB8AC3E}">
        <p14:creationId xmlns:p14="http://schemas.microsoft.com/office/powerpoint/2010/main" val="220088104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Introduce myself, talk on the project stating the process.</a:t>
            </a:r>
          </a:p>
          <a:p>
            <a:endParaRPr lang="en-GB" dirty="0"/>
          </a:p>
          <a:p>
            <a:r>
              <a:rPr lang="en-GB" dirty="0"/>
              <a:t>Example speech;</a:t>
            </a:r>
          </a:p>
          <a:p>
            <a:r>
              <a:rPr lang="en-GB" dirty="0"/>
              <a:t>“Hello everyone. Today I will be presenting my theoretical optimisation process for a race car's suspension system, based on the VI-Grade </a:t>
            </a:r>
            <a:r>
              <a:rPr lang="en-GB" dirty="0" err="1"/>
              <a:t>CarRealTime</a:t>
            </a:r>
            <a:r>
              <a:rPr lang="en-GB" dirty="0"/>
              <a:t> simulation software.”</a:t>
            </a:r>
          </a:p>
        </p:txBody>
      </p:sp>
      <p:sp>
        <p:nvSpPr>
          <p:cNvPr id="4" name="Slide Number Placeholder 3"/>
          <p:cNvSpPr>
            <a:spLocks noGrp="1"/>
          </p:cNvSpPr>
          <p:nvPr>
            <p:ph type="sldNum" sz="quarter" idx="5"/>
          </p:nvPr>
        </p:nvSpPr>
        <p:spPr/>
        <p:txBody>
          <a:bodyPr/>
          <a:lstStyle/>
          <a:p>
            <a:fld id="{D1B0D88C-AF89-4A9E-866E-983D716EFC07}" type="slidenum">
              <a:rPr lang="en-GB" smtClean="0"/>
              <a:t>1</a:t>
            </a:fld>
            <a:endParaRPr lang="en-GB"/>
          </a:p>
        </p:txBody>
      </p:sp>
    </p:spTree>
    <p:extLst>
      <p:ext uri="{BB962C8B-B14F-4D97-AF65-F5344CB8AC3E}">
        <p14:creationId xmlns:p14="http://schemas.microsoft.com/office/powerpoint/2010/main" val="285529524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State the objectives, going over each variable investigated.</a:t>
            </a:r>
          </a:p>
          <a:p>
            <a:r>
              <a:rPr lang="en-GB" dirty="0"/>
              <a:t>Example speech;</a:t>
            </a:r>
          </a:p>
          <a:p>
            <a:r>
              <a:rPr lang="en-GB" dirty="0"/>
              <a:t>"My objectives included optimising spring rates, damper coefficients, anti-roll bar rates, and final drive ratio, assessing their impacts on vehicle handling, and crucially, understanding how these variables interact to influence overall performance."</a:t>
            </a:r>
          </a:p>
        </p:txBody>
      </p:sp>
      <p:sp>
        <p:nvSpPr>
          <p:cNvPr id="4" name="Slide Number Placeholder 3"/>
          <p:cNvSpPr>
            <a:spLocks noGrp="1"/>
          </p:cNvSpPr>
          <p:nvPr>
            <p:ph type="sldNum" sz="quarter" idx="5"/>
          </p:nvPr>
        </p:nvSpPr>
        <p:spPr/>
        <p:txBody>
          <a:bodyPr/>
          <a:lstStyle/>
          <a:p>
            <a:fld id="{D1B0D88C-AF89-4A9E-866E-983D716EFC07}" type="slidenum">
              <a:rPr lang="en-GB" smtClean="0"/>
              <a:t>2</a:t>
            </a:fld>
            <a:endParaRPr lang="en-GB"/>
          </a:p>
        </p:txBody>
      </p:sp>
    </p:spTree>
    <p:extLst>
      <p:ext uri="{BB962C8B-B14F-4D97-AF65-F5344CB8AC3E}">
        <p14:creationId xmlns:p14="http://schemas.microsoft.com/office/powerpoint/2010/main" val="273248587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Each step progressed in order</a:t>
            </a:r>
          </a:p>
          <a:p>
            <a:endParaRPr lang="en-GB" dirty="0"/>
          </a:p>
          <a:p>
            <a:r>
              <a:rPr lang="en-GB" dirty="0"/>
              <a:t>Use of the box Behnken DOE approach, selected to minimise run count, maximising computational efficiency, whilst capturing variable interaction.</a:t>
            </a:r>
          </a:p>
          <a:p>
            <a:r>
              <a:rPr lang="en-GB" dirty="0"/>
              <a:t>Highlight the fundamental approach of the box Behnken design methodology.</a:t>
            </a:r>
          </a:p>
          <a:p>
            <a:r>
              <a:rPr lang="en-GB" dirty="0"/>
              <a:t>Testing midpoints of edges and centre points of the experimental space.</a:t>
            </a:r>
          </a:p>
          <a:p>
            <a:endParaRPr lang="en-GB" dirty="0"/>
          </a:p>
          <a:p>
            <a:r>
              <a:rPr lang="en-GB" dirty="0"/>
              <a:t>Example speech;</a:t>
            </a:r>
          </a:p>
          <a:p>
            <a:r>
              <a:rPr lang="en-GB" dirty="0"/>
              <a:t>“I used a Design of Experiments approach, specifically a Box-Behnken design, to systematically vary parameters and capture interactions. This method reduced the total number of runs while still enabling a quadratic response model, ideal for suspension tuning where variables interact non-linearly”</a:t>
            </a:r>
          </a:p>
        </p:txBody>
      </p:sp>
      <p:sp>
        <p:nvSpPr>
          <p:cNvPr id="4" name="Slide Number Placeholder 3"/>
          <p:cNvSpPr>
            <a:spLocks noGrp="1"/>
          </p:cNvSpPr>
          <p:nvPr>
            <p:ph type="sldNum" sz="quarter" idx="5"/>
          </p:nvPr>
        </p:nvSpPr>
        <p:spPr/>
        <p:txBody>
          <a:bodyPr/>
          <a:lstStyle/>
          <a:p>
            <a:fld id="{D1B0D88C-AF89-4A9E-866E-983D716EFC07}" type="slidenum">
              <a:rPr lang="en-GB" smtClean="0"/>
              <a:t>3</a:t>
            </a:fld>
            <a:endParaRPr lang="en-GB"/>
          </a:p>
        </p:txBody>
      </p:sp>
    </p:spTree>
    <p:extLst>
      <p:ext uri="{BB962C8B-B14F-4D97-AF65-F5344CB8AC3E}">
        <p14:creationId xmlns:p14="http://schemas.microsoft.com/office/powerpoint/2010/main" val="355163454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simulation software eliminates the need for consideration of the factors listed in the table. Alongside, adding time for the driver to get used to the setup changes between test sessions. The simulation cuts down all of the time allowing for faster analysis for the race engineers. Despite this in person testing is still crucial for vehicle setup as the simulation cannot fully describe how a driver will feel in a vehicle. </a:t>
            </a:r>
          </a:p>
          <a:p>
            <a:endParaRPr lang="en-GB" dirty="0"/>
          </a:p>
          <a:p>
            <a:r>
              <a:rPr lang="en-GB" dirty="0"/>
              <a:t>Example speech;</a:t>
            </a:r>
          </a:p>
          <a:p>
            <a:pPr>
              <a:buNone/>
            </a:pPr>
            <a:r>
              <a:rPr lang="en-GB" dirty="0"/>
              <a:t>"In a real-world test session, factors like tyre wear, track temperature, driver fatigue, and adaptation time would need to be accounted for. However, the simulation software effectively eliminates these external variables, allowing us to isolate the mechanical effects of setup changes without these confounding factors.</a:t>
            </a:r>
          </a:p>
          <a:p>
            <a:pPr>
              <a:buNone/>
            </a:pPr>
            <a:r>
              <a:rPr lang="en-GB" dirty="0"/>
              <a:t>Additionally, simulation removes the need for added time between runs for a driver to adjust to each new setup — something that would otherwise impact consistency and test efficiency.</a:t>
            </a:r>
          </a:p>
          <a:p>
            <a:pPr>
              <a:buNone/>
            </a:pPr>
            <a:r>
              <a:rPr lang="en-GB" dirty="0"/>
              <a:t>As a result, we’re able to complete more runs in a shorter time and focus purely on the mechanical response, greatly speeding up data collection and analysis for engineers.</a:t>
            </a:r>
          </a:p>
          <a:p>
            <a:r>
              <a:rPr lang="en-GB" dirty="0"/>
              <a:t>That said, while simulation is invaluable for initial optimisation, in-person testing remains essential, as no simulation can fully replicate how a driver perceives handling or comfort inside the actual vehicle"</a:t>
            </a:r>
          </a:p>
        </p:txBody>
      </p:sp>
      <p:sp>
        <p:nvSpPr>
          <p:cNvPr id="4" name="Slide Number Placeholder 3"/>
          <p:cNvSpPr>
            <a:spLocks noGrp="1"/>
          </p:cNvSpPr>
          <p:nvPr>
            <p:ph type="sldNum" sz="quarter" idx="5"/>
          </p:nvPr>
        </p:nvSpPr>
        <p:spPr/>
        <p:txBody>
          <a:bodyPr/>
          <a:lstStyle/>
          <a:p>
            <a:fld id="{D1B0D88C-AF89-4A9E-866E-983D716EFC07}" type="slidenum">
              <a:rPr lang="en-GB" smtClean="0"/>
              <a:t>4</a:t>
            </a:fld>
            <a:endParaRPr lang="en-GB"/>
          </a:p>
        </p:txBody>
      </p:sp>
    </p:spTree>
    <p:extLst>
      <p:ext uri="{BB962C8B-B14F-4D97-AF65-F5344CB8AC3E}">
        <p14:creationId xmlns:p14="http://schemas.microsoft.com/office/powerpoint/2010/main" val="72968866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Damper settings were altered through the scale factor setting, replicating a dial on an adjustable damper affecting the whole damper curve, rather than inputting new values for damping.</a:t>
            </a:r>
          </a:p>
          <a:p>
            <a:endParaRPr lang="en-GB" dirty="0"/>
          </a:p>
          <a:p>
            <a:r>
              <a:rPr lang="en-GB" dirty="0"/>
              <a:t>57 runs in total, testing high and medium and low settings.</a:t>
            </a:r>
          </a:p>
          <a:p>
            <a:endParaRPr lang="en-GB" dirty="0"/>
          </a:p>
          <a:p>
            <a:r>
              <a:rPr lang="en-GB" dirty="0"/>
              <a:t>Example speech;</a:t>
            </a:r>
          </a:p>
          <a:p>
            <a:endParaRPr lang="en-GB" dirty="0"/>
          </a:p>
          <a:p>
            <a:r>
              <a:rPr lang="en-GB" dirty="0"/>
              <a:t>"The Box-Behnken DOE was ideal for modelling non-linear relationships between parameters like damping and spring rates, while reducing the number of required test runs compared to a full factorial design. Unlike a full factorial design, which tests every possible combination of variables and quickly becomes impractical with multiple factors, Box-Behnken strategically places test points at </a:t>
            </a:r>
            <a:r>
              <a:rPr lang="en-GB" b="1" dirty="0"/>
              <a:t>midpoints of variable ranges and </a:t>
            </a:r>
            <a:r>
              <a:rPr lang="en-GB" b="1" dirty="0" err="1"/>
              <a:t>center</a:t>
            </a:r>
            <a:r>
              <a:rPr lang="en-GB" b="1" dirty="0"/>
              <a:t> points</a:t>
            </a:r>
            <a:r>
              <a:rPr lang="en-GB" dirty="0"/>
              <a:t> of the design space." </a:t>
            </a:r>
          </a:p>
        </p:txBody>
      </p:sp>
      <p:sp>
        <p:nvSpPr>
          <p:cNvPr id="4" name="Slide Number Placeholder 3"/>
          <p:cNvSpPr>
            <a:spLocks noGrp="1"/>
          </p:cNvSpPr>
          <p:nvPr>
            <p:ph type="sldNum" sz="quarter" idx="5"/>
          </p:nvPr>
        </p:nvSpPr>
        <p:spPr/>
        <p:txBody>
          <a:bodyPr/>
          <a:lstStyle/>
          <a:p>
            <a:fld id="{D1B0D88C-AF89-4A9E-866E-983D716EFC07}" type="slidenum">
              <a:rPr lang="en-GB" smtClean="0"/>
              <a:t>5</a:t>
            </a:fld>
            <a:endParaRPr lang="en-GB"/>
          </a:p>
        </p:txBody>
      </p:sp>
    </p:spTree>
    <p:extLst>
      <p:ext uri="{BB962C8B-B14F-4D97-AF65-F5344CB8AC3E}">
        <p14:creationId xmlns:p14="http://schemas.microsoft.com/office/powerpoint/2010/main" val="173104489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dirty="0"/>
              <a:t>Comparing setup lap times through lap time delta from the fastest. </a:t>
            </a:r>
          </a:p>
          <a:p>
            <a:r>
              <a:rPr lang="en-GB" b="0" dirty="0"/>
              <a:t>As seen through the setups, faster laps used stiffer springs at the front whilst retaining original rates on the rear. Damper rates remained standard along with front ARB stiffness, whilst rear ARB rates were reduced for setup 14 whilst setup 16 used a stiffer rear ARB. Also, faster times used a shorten final drive ratio, indicating the vehicle not using the full RPM range. </a:t>
            </a:r>
          </a:p>
          <a:p>
            <a:endParaRPr lang="en-GB" b="0" dirty="0"/>
          </a:p>
          <a:p>
            <a:r>
              <a:rPr lang="en-GB" b="0" dirty="0"/>
              <a:t>Slower times used softer spring rates in the front, causing increased weight transfer, also as the rear stiffnesses remained the same, understeer is promoted as it resists roll the same, reducing rear slip angle relative to the front. Additionally, the responsiveness of the vehicle will be reduced.</a:t>
            </a:r>
          </a:p>
          <a:p>
            <a:endParaRPr lang="en-GB" b="0" dirty="0"/>
          </a:p>
          <a:p>
            <a:r>
              <a:rPr lang="en-GB" b="0" dirty="0"/>
              <a:t>Example speech;</a:t>
            </a:r>
          </a:p>
          <a:p>
            <a:pPr>
              <a:buNone/>
            </a:pPr>
            <a:r>
              <a:rPr lang="en-GB" b="0" dirty="0"/>
              <a:t>“From the results, we can see that faster laps were achieved with stiffer front springs while retaining the standard rear spring rates. This increased front-end support improved turn-in response without compromising rear grip.</a:t>
            </a:r>
          </a:p>
          <a:p>
            <a:pPr>
              <a:buNone/>
            </a:pPr>
            <a:r>
              <a:rPr lang="en-GB" b="0" dirty="0"/>
              <a:t>Interestingly, damper settings and front anti-roll bar stiffness remained unchanged across the fastest setups, indicating these had less impact within the tested range.</a:t>
            </a:r>
          </a:p>
          <a:p>
            <a:pPr>
              <a:buNone/>
            </a:pPr>
            <a:r>
              <a:rPr lang="en-GB" b="0" dirty="0"/>
              <a:t>However, rear anti-roll bar stiffness varied: Setup 14 used a softer rear ARB, improving compliance and traction at corner exit, while Setup 16 used a stiffer rear ARB, aiding rotation mid-corner.</a:t>
            </a:r>
          </a:p>
          <a:p>
            <a:pPr>
              <a:buNone/>
            </a:pPr>
            <a:r>
              <a:rPr lang="en-GB" b="0" dirty="0"/>
              <a:t>Both faster setups also used a shortened final drive ratio, showing that despite not using the engine’s full RPM range, the gearing improved acceleration out of lower-speed corners.</a:t>
            </a:r>
          </a:p>
          <a:p>
            <a:r>
              <a:rPr lang="en-GB" b="0" dirty="0"/>
              <a:t>In contrast, slower laps were linked to softer front spring rates, which increased front weight transfer and reduced steering precision. Since the rear stiffness remained unchanged, this imbalance promoted understeer by reducing rear slip angle relative to the front. The vehicle also became less responsive overall, affecting lap time”</a:t>
            </a:r>
          </a:p>
          <a:p>
            <a:endParaRPr lang="en-GB" dirty="0"/>
          </a:p>
        </p:txBody>
      </p:sp>
      <p:sp>
        <p:nvSpPr>
          <p:cNvPr id="4" name="Slide Number Placeholder 3"/>
          <p:cNvSpPr>
            <a:spLocks noGrp="1"/>
          </p:cNvSpPr>
          <p:nvPr>
            <p:ph type="sldNum" sz="quarter" idx="5"/>
          </p:nvPr>
        </p:nvSpPr>
        <p:spPr/>
        <p:txBody>
          <a:bodyPr/>
          <a:lstStyle/>
          <a:p>
            <a:fld id="{D1B0D88C-AF89-4A9E-866E-983D716EFC07}" type="slidenum">
              <a:rPr lang="en-GB" smtClean="0"/>
              <a:t>6</a:t>
            </a:fld>
            <a:endParaRPr lang="en-GB"/>
          </a:p>
        </p:txBody>
      </p:sp>
    </p:spTree>
    <p:extLst>
      <p:ext uri="{BB962C8B-B14F-4D97-AF65-F5344CB8AC3E}">
        <p14:creationId xmlns:p14="http://schemas.microsoft.com/office/powerpoint/2010/main" val="359268883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As highlighted previously, shortening the final drive ratios allowed full use of the rev range, as seen from the other graph. Faster runs can delay braking as the grip throughout cornering is increased allowing the vehicle to “trail brake” through cornering as opposed to the slower, softer, setups. </a:t>
            </a:r>
          </a:p>
          <a:p>
            <a:r>
              <a:rPr lang="en-GB" dirty="0"/>
              <a:t>The increased throttle application mid-corner seen in Run 14 and 16 also suggests the driver felt more confident applying power earlier, likely due to improved rear grip from the softer rear ARB in Run 14 or increased rotation from the stiffer rear ARB in Run 16. Additionally, the stiffer front springs in the faster setups reduced front suspension compression under braking, maintaining better tyre contact and reducing pitch sensitivity, helping stability when braking into corners.</a:t>
            </a:r>
          </a:p>
          <a:p>
            <a:endParaRPr lang="en-GB" dirty="0"/>
          </a:p>
          <a:p>
            <a:r>
              <a:rPr lang="en-GB" dirty="0"/>
              <a:t>Example speech;</a:t>
            </a:r>
          </a:p>
          <a:p>
            <a:pPr>
              <a:buNone/>
            </a:pPr>
            <a:r>
              <a:rPr lang="en-GB" dirty="0"/>
              <a:t>"In addition to the earlier points, it’s clear that the improved mid-corner throttle application in the faster runs reflects greater driver confidence in rear traction. This could stem from either the softer rear ARB in Run 14 enhancing traction or the stiffer rear ARB in Run 16 aiding rotation.</a:t>
            </a:r>
          </a:p>
          <a:p>
            <a:pPr>
              <a:buNone/>
            </a:pPr>
            <a:r>
              <a:rPr lang="en-GB" dirty="0"/>
              <a:t>The stiffer front springs in faster setups also helped reduce suspension dive under braking, maintaining front grip and stability while trail braking into corners.</a:t>
            </a:r>
          </a:p>
          <a:p>
            <a:pPr>
              <a:buNone/>
            </a:pPr>
            <a:r>
              <a:rPr lang="en-GB" dirty="0"/>
              <a:t>Moreover, the shorter final drive ratio improved acceleration and reduced the number of gear changes required mid-corner, simplifying the driver’s workload during critical sections of the lap.</a:t>
            </a:r>
          </a:p>
          <a:p>
            <a:r>
              <a:rPr lang="en-GB" dirty="0"/>
              <a:t>However, it’s important to note that while simulation provides clear trends in throttle and brake input, it doesn’t fully account for subjective driver feel, which could further influence behaviour in real-world testing."</a:t>
            </a:r>
          </a:p>
          <a:p>
            <a:endParaRPr lang="en-GB" dirty="0"/>
          </a:p>
        </p:txBody>
      </p:sp>
      <p:sp>
        <p:nvSpPr>
          <p:cNvPr id="4" name="Slide Number Placeholder 3"/>
          <p:cNvSpPr>
            <a:spLocks noGrp="1"/>
          </p:cNvSpPr>
          <p:nvPr>
            <p:ph type="sldNum" sz="quarter" idx="5"/>
          </p:nvPr>
        </p:nvSpPr>
        <p:spPr/>
        <p:txBody>
          <a:bodyPr/>
          <a:lstStyle/>
          <a:p>
            <a:fld id="{D1B0D88C-AF89-4A9E-866E-983D716EFC07}" type="slidenum">
              <a:rPr lang="en-GB" smtClean="0"/>
              <a:t>7</a:t>
            </a:fld>
            <a:endParaRPr lang="en-GB"/>
          </a:p>
        </p:txBody>
      </p:sp>
    </p:spTree>
    <p:extLst>
      <p:ext uri="{BB962C8B-B14F-4D97-AF65-F5344CB8AC3E}">
        <p14:creationId xmlns:p14="http://schemas.microsoft.com/office/powerpoint/2010/main" val="186459760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Further shortening gear ratios lead to improved lap times, to a point at which the vehicle was reaching maximum speed prior to reaching the first corner. Also, the shortening of ratios is only valuable to a point until the driver Is needed to make many gear changes in quick succession after the first corner for Pembrey. This increased shifting workload could be fatiguing over a race distance and may lead to inconsistent lap times under pressure. The gear maps show that ratios shorter than 3.7:1 required upshifting to 5th just before the braking zone, while longer ratios delayed this, potentially improving shift stability.</a:t>
            </a:r>
          </a:p>
          <a:p>
            <a:endParaRPr lang="en-GB" dirty="0"/>
          </a:p>
          <a:p>
            <a:r>
              <a:rPr lang="en-GB" dirty="0"/>
              <a:t>Example speech;</a:t>
            </a:r>
          </a:p>
          <a:p>
            <a:pPr>
              <a:buNone/>
            </a:pPr>
            <a:r>
              <a:rPr lang="en-GB" dirty="0"/>
              <a:t>"Further shortening the final drive ratio continues to improve lap time, but only up to a point. Once the car approaches its maximum speed before turn one, additional shortening yields diminishing returns and increases gear change frequency immediately after turn one.</a:t>
            </a:r>
          </a:p>
          <a:p>
            <a:pPr>
              <a:buNone/>
            </a:pPr>
            <a:r>
              <a:rPr lang="en-GB" dirty="0"/>
              <a:t>This raises driver workload, requiring multiple rapid shifts in quick succession, which can increase the likelihood of missed shifts or distraction. Over a race distance, this could introduce consistency issues or fatigue, despite the small initial lap time gain.</a:t>
            </a:r>
          </a:p>
          <a:p>
            <a:pPr>
              <a:buNone/>
            </a:pPr>
            <a:r>
              <a:rPr lang="en-GB" dirty="0"/>
              <a:t>The gear usage maps clearly show that shorter ratios force earlier upshifts into 5th gear just before braking zones, which may compromise braking stability or leave the driver between gears at critical points.</a:t>
            </a:r>
          </a:p>
          <a:p>
            <a:r>
              <a:rPr lang="en-GB" dirty="0"/>
              <a:t>Therefore, selecting a final drive ratio involves balancing outright lap time with driver workload, gear change distribution, and overall drivability."</a:t>
            </a:r>
          </a:p>
          <a:p>
            <a:endParaRPr lang="en-GB" dirty="0"/>
          </a:p>
        </p:txBody>
      </p:sp>
      <p:sp>
        <p:nvSpPr>
          <p:cNvPr id="4" name="Slide Number Placeholder 3"/>
          <p:cNvSpPr>
            <a:spLocks noGrp="1"/>
          </p:cNvSpPr>
          <p:nvPr>
            <p:ph type="sldNum" sz="quarter" idx="5"/>
          </p:nvPr>
        </p:nvSpPr>
        <p:spPr/>
        <p:txBody>
          <a:bodyPr/>
          <a:lstStyle/>
          <a:p>
            <a:fld id="{D1B0D88C-AF89-4A9E-866E-983D716EFC07}" type="slidenum">
              <a:rPr lang="en-GB" smtClean="0"/>
              <a:t>8</a:t>
            </a:fld>
            <a:endParaRPr lang="en-GB"/>
          </a:p>
        </p:txBody>
      </p:sp>
    </p:spTree>
    <p:extLst>
      <p:ext uri="{BB962C8B-B14F-4D97-AF65-F5344CB8AC3E}">
        <p14:creationId xmlns:p14="http://schemas.microsoft.com/office/powerpoint/2010/main" val="275668171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dirty="0"/>
              <a:t>Sign of improved mechanical grip or more responsive front axle</a:t>
            </a:r>
          </a:p>
          <a:p>
            <a:r>
              <a:rPr lang="en-GB" b="0" dirty="0"/>
              <a:t>Indicating better balance approaching peak grip without excessive understeer/oversteer</a:t>
            </a:r>
          </a:p>
          <a:p>
            <a:r>
              <a:rPr lang="en-GB" b="0" dirty="0"/>
              <a:t>Performance gains likely from balance &amp; steering effort, not outright grip limit.</a:t>
            </a:r>
          </a:p>
          <a:p>
            <a:endParaRPr lang="en-GB" b="0" dirty="0"/>
          </a:p>
          <a:p>
            <a:r>
              <a:rPr lang="en-GB" b="0" dirty="0"/>
              <a:t>Example speech;</a:t>
            </a:r>
          </a:p>
          <a:p>
            <a:pPr>
              <a:buNone/>
            </a:pPr>
            <a:r>
              <a:rPr lang="en-GB" b="0" dirty="0"/>
              <a:t>“Faster runs (Run 14 at Llandow, Run 16 at Pembrey) show similar peak lateral acceleration but achieve it with smoother slip angle progression and slightly reduced steering input, as seen by lighter colours earlier in the curve.</a:t>
            </a:r>
          </a:p>
          <a:p>
            <a:pPr>
              <a:buNone/>
            </a:pPr>
            <a:r>
              <a:rPr lang="en-GB" b="0" dirty="0"/>
              <a:t>In contrast, slower runs show a greater dependency on steering input at mid-G zones, suggesting more driver effort required to achieve the same rotation.</a:t>
            </a:r>
          </a:p>
          <a:p>
            <a:r>
              <a:rPr lang="en-GB" b="0" dirty="0"/>
              <a:t>These results imply that the optimised setups enabled a more balanced car with better turn-in and mid-corner stability, contributing to reduced lap times”</a:t>
            </a:r>
          </a:p>
          <a:p>
            <a:endParaRPr lang="en-GB" b="0" dirty="0"/>
          </a:p>
        </p:txBody>
      </p:sp>
      <p:sp>
        <p:nvSpPr>
          <p:cNvPr id="4" name="Slide Number Placeholder 3"/>
          <p:cNvSpPr>
            <a:spLocks noGrp="1"/>
          </p:cNvSpPr>
          <p:nvPr>
            <p:ph type="sldNum" sz="quarter" idx="5"/>
          </p:nvPr>
        </p:nvSpPr>
        <p:spPr/>
        <p:txBody>
          <a:bodyPr/>
          <a:lstStyle/>
          <a:p>
            <a:fld id="{D1B0D88C-AF89-4A9E-866E-983D716EFC07}" type="slidenum">
              <a:rPr lang="en-GB" smtClean="0"/>
              <a:t>9</a:t>
            </a:fld>
            <a:endParaRPr lang="en-GB"/>
          </a:p>
        </p:txBody>
      </p:sp>
    </p:spTree>
    <p:extLst>
      <p:ext uri="{BB962C8B-B14F-4D97-AF65-F5344CB8AC3E}">
        <p14:creationId xmlns:p14="http://schemas.microsoft.com/office/powerpoint/2010/main" val="26549313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dirty="0"/>
              <a:t>Now analysing the top 5 runs for combined lap times. All runs utilised the shorter final drive ratio, highlighting its importance in the reduced lap times. The damper scaling factor remained standard across all runs, except for Run 37, which had a slightly softer front damper (0.5 scale) — yet this did not translate into a faster lap, indicating damping may have had less influence within this range or interacted with other variables.</a:t>
            </a:r>
          </a:p>
          <a:p>
            <a:r>
              <a:rPr lang="en-GB" b="0" dirty="0"/>
              <a:t>Interestingly, rear anti-roll bar stiffness varied significantly: Run 14 used the softest rear ARB (16.65 N/mm), while Run 16 used the stiffest (49.95 N/mm). This suggests two different approaches to achieving good lap times: one prioritising rear compliance for traction (Run 14), the other prioritising rear roll stiffness for mid-corner rotation (Run 16).</a:t>
            </a:r>
          </a:p>
          <a:p>
            <a:endParaRPr lang="en-GB" b="0" dirty="0"/>
          </a:p>
          <a:p>
            <a:r>
              <a:rPr lang="en-GB" b="0" dirty="0"/>
              <a:t>Example speech;</a:t>
            </a:r>
          </a:p>
          <a:p>
            <a:pPr>
              <a:buNone/>
            </a:pPr>
            <a:r>
              <a:rPr lang="en-GB" b="0" dirty="0"/>
              <a:t>“Now analysing the top 5 runs for combined lap times.</a:t>
            </a:r>
          </a:p>
          <a:p>
            <a:pPr>
              <a:buNone/>
            </a:pPr>
            <a:r>
              <a:rPr lang="en-GB" b="0" dirty="0"/>
              <a:t>All runs utilised the shorter final drive ratio, highlighting its importance in reducing lap times by improving acceleration.</a:t>
            </a:r>
          </a:p>
          <a:p>
            <a:pPr>
              <a:buNone/>
            </a:pPr>
            <a:r>
              <a:rPr lang="en-GB" b="0" dirty="0"/>
              <a:t>The damper scaling factor remained standard across all runs, except for Run 37, which had a slightly softer front damper at 0.5 scaling. However, this didn’t translate into a faster lap, suggesting damping had less influence within this tested range or that its effect was dependent on other variables.</a:t>
            </a:r>
          </a:p>
          <a:p>
            <a:pPr>
              <a:buNone/>
            </a:pPr>
            <a:r>
              <a:rPr lang="en-GB" b="0" dirty="0"/>
              <a:t>Interestingly, rear anti-roll bar stiffness varied significantly. Run 14 used the softest rear ARB at 16.65 N/mm, while Run 16 used the stiffest at 49.95 N/mm.</a:t>
            </a:r>
          </a:p>
          <a:p>
            <a:pPr>
              <a:buNone/>
            </a:pPr>
            <a:r>
              <a:rPr lang="en-GB" b="0" dirty="0"/>
              <a:t>This indicates two different approaches to achieving good lap times: one prioritising rear compliance for better traction on corner exit (Run 14), the other using stiffer rear roll stiffness to promote rotation and reduce understeer mid-corner (Run 16).</a:t>
            </a:r>
          </a:p>
          <a:p>
            <a:r>
              <a:rPr lang="en-GB" b="0" dirty="0"/>
              <a:t>Overall, this comparative analysis demonstrates that while certain parameters like final drive ratio had a clear impact, other factors such as damper or ARB stiffness achieved similar performance outcomes through different paths, reinforcing the importance of testing interactions rather than isolated changes”</a:t>
            </a:r>
          </a:p>
        </p:txBody>
      </p:sp>
      <p:sp>
        <p:nvSpPr>
          <p:cNvPr id="4" name="Slide Number Placeholder 3"/>
          <p:cNvSpPr>
            <a:spLocks noGrp="1"/>
          </p:cNvSpPr>
          <p:nvPr>
            <p:ph type="sldNum" sz="quarter" idx="5"/>
          </p:nvPr>
        </p:nvSpPr>
        <p:spPr/>
        <p:txBody>
          <a:bodyPr/>
          <a:lstStyle/>
          <a:p>
            <a:fld id="{D1B0D88C-AF89-4A9E-866E-983D716EFC07}" type="slidenum">
              <a:rPr lang="en-GB" smtClean="0"/>
              <a:t>10</a:t>
            </a:fld>
            <a:endParaRPr lang="en-GB"/>
          </a:p>
        </p:txBody>
      </p:sp>
    </p:spTree>
    <p:extLst>
      <p:ext uri="{BB962C8B-B14F-4D97-AF65-F5344CB8AC3E}">
        <p14:creationId xmlns:p14="http://schemas.microsoft.com/office/powerpoint/2010/main" val="191161735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None/>
            </a:pPr>
            <a:r>
              <a:rPr lang="en-GB" dirty="0"/>
              <a:t>The reduced max values seen for setup 14 indicate a more stable vehicle platform, optimising the aerodynamic profile. Increasing grip for high-speed cornering. This stability may also have improved driver confidence, allowing earlier throttle application without compromising rear traction. In contrast, setups with higher jounce velocities show more suspension movement, potentially compromising aero performance and leading to increased body motion which could negatively affect tyre contact consistency under lateral load.</a:t>
            </a:r>
          </a:p>
          <a:p>
            <a:pPr>
              <a:buNone/>
            </a:pPr>
            <a:r>
              <a:rPr lang="en-GB" dirty="0"/>
              <a:t>Example speech;</a:t>
            </a:r>
          </a:p>
          <a:p>
            <a:pPr>
              <a:buNone/>
            </a:pPr>
            <a:r>
              <a:rPr lang="en-GB" dirty="0"/>
              <a:t>“The reduced max values seen for Setup 14 indicate a more stable vehicle platform, optimising the aerodynamic profile and increasing grip for high-speed cornering.</a:t>
            </a:r>
          </a:p>
          <a:p>
            <a:pPr>
              <a:buNone/>
            </a:pPr>
            <a:r>
              <a:rPr lang="en-GB" dirty="0"/>
              <a:t>This stability may also have improved driver confidence, allowing earlier throttle application without compromising rear traction.</a:t>
            </a:r>
          </a:p>
          <a:p>
            <a:pPr>
              <a:buNone/>
            </a:pPr>
            <a:r>
              <a:rPr lang="en-GB" dirty="0"/>
              <a:t>In contrast, setups with higher jounce velocities show more suspension movement, potentially compromising aero performance and leading to increased body motion, which could negatively affect tyre contact consistency under lateral load.</a:t>
            </a:r>
          </a:p>
          <a:p>
            <a:r>
              <a:rPr lang="en-GB" dirty="0"/>
              <a:t>Overall, Setup 14’s combination of damping and spring stiffness appears to provide a balance between mechanical grip and platform stability, delivering both improved handling and lap time performance”</a:t>
            </a:r>
          </a:p>
          <a:p>
            <a:pPr>
              <a:buNone/>
            </a:pPr>
            <a:endParaRPr lang="en-GB" dirty="0"/>
          </a:p>
          <a:p>
            <a:endParaRPr lang="en-GB" dirty="0"/>
          </a:p>
        </p:txBody>
      </p:sp>
      <p:sp>
        <p:nvSpPr>
          <p:cNvPr id="4" name="Slide Number Placeholder 3"/>
          <p:cNvSpPr>
            <a:spLocks noGrp="1"/>
          </p:cNvSpPr>
          <p:nvPr>
            <p:ph type="sldNum" sz="quarter" idx="5"/>
          </p:nvPr>
        </p:nvSpPr>
        <p:spPr/>
        <p:txBody>
          <a:bodyPr/>
          <a:lstStyle/>
          <a:p>
            <a:fld id="{D1B0D88C-AF89-4A9E-866E-983D716EFC07}" type="slidenum">
              <a:rPr lang="en-GB" smtClean="0"/>
              <a:t>11</a:t>
            </a:fld>
            <a:endParaRPr lang="en-GB"/>
          </a:p>
        </p:txBody>
      </p:sp>
    </p:spTree>
    <p:extLst>
      <p:ext uri="{BB962C8B-B14F-4D97-AF65-F5344CB8AC3E}">
        <p14:creationId xmlns:p14="http://schemas.microsoft.com/office/powerpoint/2010/main" val="228745405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dirty="0"/>
              <a:t>Tyre performance analysis is performed for a slalom test. Negative cambers exert higher lateral forces, increasing grip but also wear, one shortcoming of the simulation is the inability to examine tyre degradation. </a:t>
            </a:r>
          </a:p>
          <a:p>
            <a:endParaRPr lang="en-GB" b="0" dirty="0"/>
          </a:p>
          <a:p>
            <a:r>
              <a:rPr lang="en-GB" b="0" dirty="0"/>
              <a:t>Example speech;</a:t>
            </a:r>
          </a:p>
          <a:p>
            <a:pPr>
              <a:buNone/>
            </a:pPr>
            <a:r>
              <a:rPr lang="en-GB" b="0" dirty="0"/>
              <a:t>“Tyre performance analysis was performed using a slalom test to evaluate the effect of camber angle on lateral force generation.</a:t>
            </a:r>
          </a:p>
          <a:p>
            <a:pPr>
              <a:buNone/>
            </a:pPr>
            <a:r>
              <a:rPr lang="en-GB" b="0" dirty="0"/>
              <a:t>The results show that higher negative camber increases lateral force, improving grip during lateral load situations like cornering, as stated by Gillespie. However, this increase in lateral force comes at the cost of higher tyre loading, which can accelerate wear.</a:t>
            </a:r>
          </a:p>
          <a:p>
            <a:pPr>
              <a:buNone/>
            </a:pPr>
            <a:r>
              <a:rPr lang="en-GB" b="0" dirty="0"/>
              <a:t>In contrast, positive camber angles reduced lateral force, decreasing grip and compromising cornering performance.</a:t>
            </a:r>
          </a:p>
          <a:p>
            <a:pPr>
              <a:buNone/>
            </a:pPr>
            <a:r>
              <a:rPr lang="en-GB" b="0" dirty="0"/>
              <a:t>A key limitation of the simulation is its inability to model tyre degradation or thermal effects over time, meaning that while the peak forces are captured, long-term tyre performance and wear trade-offs cannot be assessed through simulation alone.</a:t>
            </a:r>
          </a:p>
          <a:p>
            <a:r>
              <a:rPr lang="en-GB" b="0" dirty="0"/>
              <a:t>Therefore, while negative camber improves immediate grip, further validation in physical testing would be required to balance grip gains against tyre longevity”</a:t>
            </a:r>
          </a:p>
          <a:p>
            <a:endParaRPr lang="en-GB" dirty="0"/>
          </a:p>
        </p:txBody>
      </p:sp>
      <p:sp>
        <p:nvSpPr>
          <p:cNvPr id="4" name="Slide Number Placeholder 3"/>
          <p:cNvSpPr>
            <a:spLocks noGrp="1"/>
          </p:cNvSpPr>
          <p:nvPr>
            <p:ph type="sldNum" sz="quarter" idx="5"/>
          </p:nvPr>
        </p:nvSpPr>
        <p:spPr/>
        <p:txBody>
          <a:bodyPr/>
          <a:lstStyle/>
          <a:p>
            <a:fld id="{D1B0D88C-AF89-4A9E-866E-983D716EFC07}" type="slidenum">
              <a:rPr lang="en-GB" smtClean="0"/>
              <a:t>12</a:t>
            </a:fld>
            <a:endParaRPr lang="en-GB"/>
          </a:p>
        </p:txBody>
      </p:sp>
    </p:spTree>
    <p:extLst>
      <p:ext uri="{BB962C8B-B14F-4D97-AF65-F5344CB8AC3E}">
        <p14:creationId xmlns:p14="http://schemas.microsoft.com/office/powerpoint/2010/main" val="204444252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dirty="0"/>
              <a:t>Though this testing, a modified version of the 14</a:t>
            </a:r>
            <a:r>
              <a:rPr lang="en-GB" b="0" baseline="30000" dirty="0"/>
              <a:t>th</a:t>
            </a:r>
            <a:r>
              <a:rPr lang="en-GB" b="0" dirty="0"/>
              <a:t> is selected at the optimum setup,  balancing driver feel, vehicle stability and full use of the rev range. </a:t>
            </a:r>
          </a:p>
          <a:p>
            <a:r>
              <a:rPr lang="en-GB" b="0" dirty="0"/>
              <a:t>Overall, this setup strikes an effective balance between mechanical grip, aerodynamic stability, and drivability, while acknowledging that real-world testing is still required to validate tyre wear and incorporate driver feedback</a:t>
            </a:r>
          </a:p>
          <a:p>
            <a:endParaRPr lang="en-GB" b="0" dirty="0"/>
          </a:p>
          <a:p>
            <a:r>
              <a:rPr lang="en-GB" b="0" dirty="0"/>
              <a:t>Example speech;</a:t>
            </a:r>
          </a:p>
          <a:p>
            <a:pPr>
              <a:buNone/>
            </a:pPr>
            <a:r>
              <a:rPr lang="en-GB" b="0" dirty="0"/>
              <a:t>“Through this testing, a modified version of Setup 14 was selected as the optimum setup.</a:t>
            </a:r>
          </a:p>
          <a:p>
            <a:pPr>
              <a:buNone/>
            </a:pPr>
            <a:r>
              <a:rPr lang="en-GB" b="0" dirty="0"/>
              <a:t>By further shortening the final drive ratio to 3.7:1, lap times were reduced from 53.730 to 52.632 seconds at Pembrey, showing a clear improvement in acceleration without over-compromising top speed.</a:t>
            </a:r>
          </a:p>
          <a:p>
            <a:pPr>
              <a:buNone/>
            </a:pPr>
            <a:r>
              <a:rPr lang="en-GB" b="0" dirty="0"/>
              <a:t>The setup also adopted -5 degrees front camber and 0 degrees rear camber, maximising front-end grip while maintaining rear tyre stability.</a:t>
            </a:r>
          </a:p>
          <a:p>
            <a:pPr>
              <a:buNone/>
            </a:pPr>
            <a:r>
              <a:rPr lang="en-GB" b="0" dirty="0"/>
              <a:t>This configuration provides a balance between driver confidence, vehicle stability, and effective use of the available rev range.</a:t>
            </a:r>
          </a:p>
          <a:p>
            <a:r>
              <a:rPr lang="en-GB" b="0" dirty="0"/>
              <a:t>Overall, it achieves an optimised compromise between mechanical grip, aerodynamic platform control, and drivability, while recognising that further validation under real-world conditions would be needed to assess tyre wear and driver feedback”</a:t>
            </a:r>
          </a:p>
          <a:p>
            <a:endParaRPr lang="en-GB" dirty="0"/>
          </a:p>
        </p:txBody>
      </p:sp>
      <p:sp>
        <p:nvSpPr>
          <p:cNvPr id="4" name="Slide Number Placeholder 3"/>
          <p:cNvSpPr>
            <a:spLocks noGrp="1"/>
          </p:cNvSpPr>
          <p:nvPr>
            <p:ph type="sldNum" sz="quarter" idx="5"/>
          </p:nvPr>
        </p:nvSpPr>
        <p:spPr/>
        <p:txBody>
          <a:bodyPr/>
          <a:lstStyle/>
          <a:p>
            <a:fld id="{D1B0D88C-AF89-4A9E-866E-983D716EFC07}" type="slidenum">
              <a:rPr lang="en-GB" smtClean="0"/>
              <a:t>13</a:t>
            </a:fld>
            <a:endParaRPr lang="en-GB"/>
          </a:p>
        </p:txBody>
      </p:sp>
    </p:spTree>
    <p:extLst>
      <p:ext uri="{BB962C8B-B14F-4D97-AF65-F5344CB8AC3E}">
        <p14:creationId xmlns:p14="http://schemas.microsoft.com/office/powerpoint/2010/main" val="160679443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Go over each point, state conclusions. Highlight shortcomings of vehicle setup through this methodology, namely the lack of driver feedback. </a:t>
            </a:r>
          </a:p>
          <a:p>
            <a:endParaRPr lang="en-GB" dirty="0"/>
          </a:p>
          <a:p>
            <a:r>
              <a:rPr lang="en-GB" dirty="0"/>
              <a:t>Example speech;</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“The DOE approach enabled an efficient optimisation, identifying key interactions between suspension and drivetrain parameters. While simulation provided valuable insights, it cannot fully replicate tyre thermal degradation or driver adaptation, highlighting areas for future validation. Overall, the optimised setup balanced improved lap times, corner stability, and practical adjustability. Simulation limits the accuracy of performance due to the lack of driver input, as stated by Allen and White. Future work could include correlating simulation data with physical testing, integrating tyre temperature modelling, and gathering driver feedback to validate simulation-derived setups."</a:t>
            </a:r>
          </a:p>
          <a:p>
            <a:endParaRPr lang="en-GB" dirty="0"/>
          </a:p>
        </p:txBody>
      </p:sp>
      <p:sp>
        <p:nvSpPr>
          <p:cNvPr id="4" name="Slide Number Placeholder 3"/>
          <p:cNvSpPr>
            <a:spLocks noGrp="1"/>
          </p:cNvSpPr>
          <p:nvPr>
            <p:ph type="sldNum" sz="quarter" idx="5"/>
          </p:nvPr>
        </p:nvSpPr>
        <p:spPr/>
        <p:txBody>
          <a:bodyPr/>
          <a:lstStyle/>
          <a:p>
            <a:fld id="{D1B0D88C-AF89-4A9E-866E-983D716EFC07}" type="slidenum">
              <a:rPr lang="en-GB" smtClean="0"/>
              <a:t>14</a:t>
            </a:fld>
            <a:endParaRPr lang="en-GB"/>
          </a:p>
        </p:txBody>
      </p:sp>
    </p:spTree>
    <p:extLst>
      <p:ext uri="{BB962C8B-B14F-4D97-AF65-F5344CB8AC3E}">
        <p14:creationId xmlns:p14="http://schemas.microsoft.com/office/powerpoint/2010/main" val="138393571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Example speech;</a:t>
            </a:r>
          </a:p>
          <a:p>
            <a:r>
              <a:rPr lang="en-GB"/>
              <a:t>“Any Questions?”</a:t>
            </a:r>
          </a:p>
        </p:txBody>
      </p:sp>
      <p:sp>
        <p:nvSpPr>
          <p:cNvPr id="4" name="Slide Number Placeholder 3"/>
          <p:cNvSpPr>
            <a:spLocks noGrp="1"/>
          </p:cNvSpPr>
          <p:nvPr>
            <p:ph type="sldNum" sz="quarter" idx="5"/>
          </p:nvPr>
        </p:nvSpPr>
        <p:spPr/>
        <p:txBody>
          <a:bodyPr/>
          <a:lstStyle/>
          <a:p>
            <a:fld id="{D1B0D88C-AF89-4A9E-866E-983D716EFC07}" type="slidenum">
              <a:rPr lang="en-GB" smtClean="0"/>
              <a:t>15</a:t>
            </a:fld>
            <a:endParaRPr lang="en-GB"/>
          </a:p>
        </p:txBody>
      </p:sp>
    </p:spTree>
    <p:extLst>
      <p:ext uri="{BB962C8B-B14F-4D97-AF65-F5344CB8AC3E}">
        <p14:creationId xmlns:p14="http://schemas.microsoft.com/office/powerpoint/2010/main" val="404775168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02B8C3-2A3E-C71D-613C-112F9456B4AE}"/>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3D61AF3A-B31C-E443-BDA8-49F13F8A0A4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977BE32-1A92-F29E-6C1C-E76F2FE5BD64}"/>
              </a:ext>
            </a:extLst>
          </p:cNvPr>
          <p:cNvSpPr>
            <a:spLocks noGrp="1"/>
          </p:cNvSpPr>
          <p:nvPr>
            <p:ph type="dt" sz="half" idx="10"/>
          </p:nvPr>
        </p:nvSpPr>
        <p:spPr/>
        <p:txBody>
          <a:bodyPr/>
          <a:lstStyle/>
          <a:p>
            <a:fld id="{B8757649-AF17-4747-BE37-08716C94A4A2}" type="datetimeFigureOut">
              <a:rPr lang="en-GB" smtClean="0"/>
              <a:t>02/05/2025</a:t>
            </a:fld>
            <a:endParaRPr lang="en-GB"/>
          </a:p>
        </p:txBody>
      </p:sp>
      <p:sp>
        <p:nvSpPr>
          <p:cNvPr id="5" name="Footer Placeholder 4">
            <a:extLst>
              <a:ext uri="{FF2B5EF4-FFF2-40B4-BE49-F238E27FC236}">
                <a16:creationId xmlns:a16="http://schemas.microsoft.com/office/drawing/2014/main" id="{8F264349-9634-33EE-023A-0F6D78D3351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D6460AF-4BEE-80BF-34CD-7C520339972C}"/>
              </a:ext>
            </a:extLst>
          </p:cNvPr>
          <p:cNvSpPr>
            <a:spLocks noGrp="1"/>
          </p:cNvSpPr>
          <p:nvPr>
            <p:ph type="sldNum" sz="quarter" idx="12"/>
          </p:nvPr>
        </p:nvSpPr>
        <p:spPr/>
        <p:txBody>
          <a:bodyPr/>
          <a:lstStyle/>
          <a:p>
            <a:fld id="{B71514A3-3067-4E3A-A4E9-5EEC587D6F6C}" type="slidenum">
              <a:rPr lang="en-GB" smtClean="0"/>
              <a:t>‹#›</a:t>
            </a:fld>
            <a:endParaRPr lang="en-GB"/>
          </a:p>
        </p:txBody>
      </p:sp>
    </p:spTree>
    <p:extLst>
      <p:ext uri="{BB962C8B-B14F-4D97-AF65-F5344CB8AC3E}">
        <p14:creationId xmlns:p14="http://schemas.microsoft.com/office/powerpoint/2010/main" val="53118996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09A0B5-E19E-23F7-66AA-06632753CBD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74099AE-3C30-F85E-F12B-C98B199FA3B3}"/>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A810405-9C4C-1F19-4E56-72AF6940BB05}"/>
              </a:ext>
            </a:extLst>
          </p:cNvPr>
          <p:cNvSpPr>
            <a:spLocks noGrp="1"/>
          </p:cNvSpPr>
          <p:nvPr>
            <p:ph type="dt" sz="half" idx="10"/>
          </p:nvPr>
        </p:nvSpPr>
        <p:spPr/>
        <p:txBody>
          <a:bodyPr/>
          <a:lstStyle/>
          <a:p>
            <a:fld id="{B8757649-AF17-4747-BE37-08716C94A4A2}" type="datetimeFigureOut">
              <a:rPr lang="en-GB" smtClean="0"/>
              <a:t>02/05/2025</a:t>
            </a:fld>
            <a:endParaRPr lang="en-GB"/>
          </a:p>
        </p:txBody>
      </p:sp>
      <p:sp>
        <p:nvSpPr>
          <p:cNvPr id="5" name="Footer Placeholder 4">
            <a:extLst>
              <a:ext uri="{FF2B5EF4-FFF2-40B4-BE49-F238E27FC236}">
                <a16:creationId xmlns:a16="http://schemas.microsoft.com/office/drawing/2014/main" id="{E763DFD3-A28E-346C-E7DA-DD4306158BC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26AC93D-519C-6509-F77F-7C81006AA43C}"/>
              </a:ext>
            </a:extLst>
          </p:cNvPr>
          <p:cNvSpPr>
            <a:spLocks noGrp="1"/>
          </p:cNvSpPr>
          <p:nvPr>
            <p:ph type="sldNum" sz="quarter" idx="12"/>
          </p:nvPr>
        </p:nvSpPr>
        <p:spPr/>
        <p:txBody>
          <a:bodyPr/>
          <a:lstStyle/>
          <a:p>
            <a:fld id="{B71514A3-3067-4E3A-A4E9-5EEC587D6F6C}" type="slidenum">
              <a:rPr lang="en-GB" smtClean="0"/>
              <a:t>‹#›</a:t>
            </a:fld>
            <a:endParaRPr lang="en-GB"/>
          </a:p>
        </p:txBody>
      </p:sp>
    </p:spTree>
    <p:extLst>
      <p:ext uri="{BB962C8B-B14F-4D97-AF65-F5344CB8AC3E}">
        <p14:creationId xmlns:p14="http://schemas.microsoft.com/office/powerpoint/2010/main" val="188412552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FCAD6B-A0AB-7620-5C10-14415DD846FC}"/>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992E340E-A721-9116-9E4D-BE5B7B31B092}"/>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894BCC6A-BA3E-141E-1A42-F7044E1A4A17}"/>
              </a:ext>
            </a:extLst>
          </p:cNvPr>
          <p:cNvSpPr>
            <a:spLocks noGrp="1"/>
          </p:cNvSpPr>
          <p:nvPr>
            <p:ph type="dt" sz="half" idx="10"/>
          </p:nvPr>
        </p:nvSpPr>
        <p:spPr/>
        <p:txBody>
          <a:bodyPr/>
          <a:lstStyle/>
          <a:p>
            <a:fld id="{B8757649-AF17-4747-BE37-08716C94A4A2}" type="datetimeFigureOut">
              <a:rPr lang="en-GB" smtClean="0"/>
              <a:t>02/05/2025</a:t>
            </a:fld>
            <a:endParaRPr lang="en-GB"/>
          </a:p>
        </p:txBody>
      </p:sp>
      <p:sp>
        <p:nvSpPr>
          <p:cNvPr id="5" name="Footer Placeholder 4">
            <a:extLst>
              <a:ext uri="{FF2B5EF4-FFF2-40B4-BE49-F238E27FC236}">
                <a16:creationId xmlns:a16="http://schemas.microsoft.com/office/drawing/2014/main" id="{EFFF4CE8-6E62-EDE6-761F-0DBCA6762FB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5C6202A-B8E5-3126-DA6E-B69AF02FA414}"/>
              </a:ext>
            </a:extLst>
          </p:cNvPr>
          <p:cNvSpPr>
            <a:spLocks noGrp="1"/>
          </p:cNvSpPr>
          <p:nvPr>
            <p:ph type="sldNum" sz="quarter" idx="12"/>
          </p:nvPr>
        </p:nvSpPr>
        <p:spPr/>
        <p:txBody>
          <a:bodyPr/>
          <a:lstStyle/>
          <a:p>
            <a:fld id="{B71514A3-3067-4E3A-A4E9-5EEC587D6F6C}" type="slidenum">
              <a:rPr lang="en-GB" smtClean="0"/>
              <a:t>‹#›</a:t>
            </a:fld>
            <a:endParaRPr lang="en-GB"/>
          </a:p>
        </p:txBody>
      </p:sp>
    </p:spTree>
    <p:extLst>
      <p:ext uri="{BB962C8B-B14F-4D97-AF65-F5344CB8AC3E}">
        <p14:creationId xmlns:p14="http://schemas.microsoft.com/office/powerpoint/2010/main" val="198336828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FB76DA-01EA-BD11-955E-7BB651FABEC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CA4B2FE-0824-524C-00B1-84C6CA4E734C}"/>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21751EA1-F4AB-6627-479A-27DBFBCFD2D3}"/>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B812E5C9-57A4-9693-950A-CCC6CA4A674C}"/>
              </a:ext>
            </a:extLst>
          </p:cNvPr>
          <p:cNvSpPr>
            <a:spLocks noGrp="1"/>
          </p:cNvSpPr>
          <p:nvPr>
            <p:ph type="dt" sz="half" idx="10"/>
          </p:nvPr>
        </p:nvSpPr>
        <p:spPr/>
        <p:txBody>
          <a:bodyPr/>
          <a:lstStyle/>
          <a:p>
            <a:fld id="{B8757649-AF17-4747-BE37-08716C94A4A2}" type="datetimeFigureOut">
              <a:rPr lang="en-GB" smtClean="0"/>
              <a:t>02/05/2025</a:t>
            </a:fld>
            <a:endParaRPr lang="en-GB"/>
          </a:p>
        </p:txBody>
      </p:sp>
      <p:sp>
        <p:nvSpPr>
          <p:cNvPr id="6" name="Footer Placeholder 5">
            <a:extLst>
              <a:ext uri="{FF2B5EF4-FFF2-40B4-BE49-F238E27FC236}">
                <a16:creationId xmlns:a16="http://schemas.microsoft.com/office/drawing/2014/main" id="{946DECE8-2708-91AC-75DD-7381E9DA618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22BC2AC-2A13-04A6-B4DD-3BE59423A538}"/>
              </a:ext>
            </a:extLst>
          </p:cNvPr>
          <p:cNvSpPr>
            <a:spLocks noGrp="1"/>
          </p:cNvSpPr>
          <p:nvPr>
            <p:ph type="sldNum" sz="quarter" idx="12"/>
          </p:nvPr>
        </p:nvSpPr>
        <p:spPr/>
        <p:txBody>
          <a:bodyPr/>
          <a:lstStyle/>
          <a:p>
            <a:fld id="{B71514A3-3067-4E3A-A4E9-5EEC587D6F6C}" type="slidenum">
              <a:rPr lang="en-GB" smtClean="0"/>
              <a:t>‹#›</a:t>
            </a:fld>
            <a:endParaRPr lang="en-GB"/>
          </a:p>
        </p:txBody>
      </p:sp>
    </p:spTree>
    <p:extLst>
      <p:ext uri="{BB962C8B-B14F-4D97-AF65-F5344CB8AC3E}">
        <p14:creationId xmlns:p14="http://schemas.microsoft.com/office/powerpoint/2010/main" val="238073529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675443-763D-99C2-2D80-027B6D757101}"/>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C051E30-EF9C-B257-76D8-2C7A827940E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A4C55E87-94C9-AF31-0E48-4C45264FBD36}"/>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C350F936-8E75-77A6-CD0A-AE024A78BED6}"/>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D47F790-CFED-E930-075B-B9C11BB5B335}"/>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4BB14AE1-779D-CEBF-FFCB-C83A7930CD8D}"/>
              </a:ext>
            </a:extLst>
          </p:cNvPr>
          <p:cNvSpPr>
            <a:spLocks noGrp="1"/>
          </p:cNvSpPr>
          <p:nvPr>
            <p:ph type="dt" sz="half" idx="10"/>
          </p:nvPr>
        </p:nvSpPr>
        <p:spPr/>
        <p:txBody>
          <a:bodyPr/>
          <a:lstStyle/>
          <a:p>
            <a:fld id="{B8757649-AF17-4747-BE37-08716C94A4A2}" type="datetimeFigureOut">
              <a:rPr lang="en-GB" smtClean="0"/>
              <a:t>02/05/2025</a:t>
            </a:fld>
            <a:endParaRPr lang="en-GB"/>
          </a:p>
        </p:txBody>
      </p:sp>
      <p:sp>
        <p:nvSpPr>
          <p:cNvPr id="8" name="Footer Placeholder 7">
            <a:extLst>
              <a:ext uri="{FF2B5EF4-FFF2-40B4-BE49-F238E27FC236}">
                <a16:creationId xmlns:a16="http://schemas.microsoft.com/office/drawing/2014/main" id="{C9CC04DE-2292-6250-E5C8-1A851CD5A22F}"/>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D72354D-9B72-237C-558F-44115D587B06}"/>
              </a:ext>
            </a:extLst>
          </p:cNvPr>
          <p:cNvSpPr>
            <a:spLocks noGrp="1"/>
          </p:cNvSpPr>
          <p:nvPr>
            <p:ph type="sldNum" sz="quarter" idx="12"/>
          </p:nvPr>
        </p:nvSpPr>
        <p:spPr/>
        <p:txBody>
          <a:bodyPr/>
          <a:lstStyle/>
          <a:p>
            <a:fld id="{B71514A3-3067-4E3A-A4E9-5EEC587D6F6C}" type="slidenum">
              <a:rPr lang="en-GB" smtClean="0"/>
              <a:t>‹#›</a:t>
            </a:fld>
            <a:endParaRPr lang="en-GB"/>
          </a:p>
        </p:txBody>
      </p:sp>
    </p:spTree>
    <p:extLst>
      <p:ext uri="{BB962C8B-B14F-4D97-AF65-F5344CB8AC3E}">
        <p14:creationId xmlns:p14="http://schemas.microsoft.com/office/powerpoint/2010/main" val="28247474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E5C0D9-A32E-3607-900A-C09659882CD8}"/>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D3DF060E-3246-91DA-FBB2-70BE1C91296E}"/>
              </a:ext>
            </a:extLst>
          </p:cNvPr>
          <p:cNvSpPr>
            <a:spLocks noGrp="1"/>
          </p:cNvSpPr>
          <p:nvPr>
            <p:ph type="dt" sz="half" idx="10"/>
          </p:nvPr>
        </p:nvSpPr>
        <p:spPr/>
        <p:txBody>
          <a:bodyPr/>
          <a:lstStyle/>
          <a:p>
            <a:fld id="{B8757649-AF17-4747-BE37-08716C94A4A2}" type="datetimeFigureOut">
              <a:rPr lang="en-GB" smtClean="0"/>
              <a:t>02/05/2025</a:t>
            </a:fld>
            <a:endParaRPr lang="en-GB"/>
          </a:p>
        </p:txBody>
      </p:sp>
      <p:sp>
        <p:nvSpPr>
          <p:cNvPr id="4" name="Footer Placeholder 3">
            <a:extLst>
              <a:ext uri="{FF2B5EF4-FFF2-40B4-BE49-F238E27FC236}">
                <a16:creationId xmlns:a16="http://schemas.microsoft.com/office/drawing/2014/main" id="{6DEC121A-1716-CDE4-D4E6-29FBEC32C1E0}"/>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45C56D04-62E7-28C5-488C-07F17F1A792F}"/>
              </a:ext>
            </a:extLst>
          </p:cNvPr>
          <p:cNvSpPr>
            <a:spLocks noGrp="1"/>
          </p:cNvSpPr>
          <p:nvPr>
            <p:ph type="sldNum" sz="quarter" idx="12"/>
          </p:nvPr>
        </p:nvSpPr>
        <p:spPr/>
        <p:txBody>
          <a:bodyPr/>
          <a:lstStyle/>
          <a:p>
            <a:fld id="{B71514A3-3067-4E3A-A4E9-5EEC587D6F6C}" type="slidenum">
              <a:rPr lang="en-GB" smtClean="0"/>
              <a:t>‹#›</a:t>
            </a:fld>
            <a:endParaRPr lang="en-GB"/>
          </a:p>
        </p:txBody>
      </p:sp>
    </p:spTree>
    <p:extLst>
      <p:ext uri="{BB962C8B-B14F-4D97-AF65-F5344CB8AC3E}">
        <p14:creationId xmlns:p14="http://schemas.microsoft.com/office/powerpoint/2010/main" val="165618627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2C9683F-BA90-048C-EF4B-22F39A410656}"/>
              </a:ext>
            </a:extLst>
          </p:cNvPr>
          <p:cNvSpPr>
            <a:spLocks noGrp="1"/>
          </p:cNvSpPr>
          <p:nvPr>
            <p:ph type="dt" sz="half" idx="10"/>
          </p:nvPr>
        </p:nvSpPr>
        <p:spPr/>
        <p:txBody>
          <a:bodyPr/>
          <a:lstStyle/>
          <a:p>
            <a:fld id="{B8757649-AF17-4747-BE37-08716C94A4A2}" type="datetimeFigureOut">
              <a:rPr lang="en-GB" smtClean="0"/>
              <a:t>02/05/2025</a:t>
            </a:fld>
            <a:endParaRPr lang="en-GB"/>
          </a:p>
        </p:txBody>
      </p:sp>
      <p:sp>
        <p:nvSpPr>
          <p:cNvPr id="3" name="Footer Placeholder 2">
            <a:extLst>
              <a:ext uri="{FF2B5EF4-FFF2-40B4-BE49-F238E27FC236}">
                <a16:creationId xmlns:a16="http://schemas.microsoft.com/office/drawing/2014/main" id="{74DE1006-4A12-CF5C-6CD1-1565981439C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2C072059-E33C-AFED-4463-BC4870B53DE9}"/>
              </a:ext>
            </a:extLst>
          </p:cNvPr>
          <p:cNvSpPr>
            <a:spLocks noGrp="1"/>
          </p:cNvSpPr>
          <p:nvPr>
            <p:ph type="sldNum" sz="quarter" idx="12"/>
          </p:nvPr>
        </p:nvSpPr>
        <p:spPr/>
        <p:txBody>
          <a:bodyPr/>
          <a:lstStyle/>
          <a:p>
            <a:fld id="{B71514A3-3067-4E3A-A4E9-5EEC587D6F6C}" type="slidenum">
              <a:rPr lang="en-GB" smtClean="0"/>
              <a:t>‹#›</a:t>
            </a:fld>
            <a:endParaRPr lang="en-GB"/>
          </a:p>
        </p:txBody>
      </p:sp>
    </p:spTree>
    <p:extLst>
      <p:ext uri="{BB962C8B-B14F-4D97-AF65-F5344CB8AC3E}">
        <p14:creationId xmlns:p14="http://schemas.microsoft.com/office/powerpoint/2010/main" val="333949403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D35684-5B95-83A9-0FFE-0500A059037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9288EF47-7DFF-1C93-A72B-90D6B82D0170}"/>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69A2B5A1-0693-A186-4486-34FBB5F2086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4D79382-624F-6962-29DA-5628565A08D9}"/>
              </a:ext>
            </a:extLst>
          </p:cNvPr>
          <p:cNvSpPr>
            <a:spLocks noGrp="1"/>
          </p:cNvSpPr>
          <p:nvPr>
            <p:ph type="dt" sz="half" idx="10"/>
          </p:nvPr>
        </p:nvSpPr>
        <p:spPr/>
        <p:txBody>
          <a:bodyPr/>
          <a:lstStyle/>
          <a:p>
            <a:fld id="{B8757649-AF17-4747-BE37-08716C94A4A2}" type="datetimeFigureOut">
              <a:rPr lang="en-GB" smtClean="0"/>
              <a:t>02/05/2025</a:t>
            </a:fld>
            <a:endParaRPr lang="en-GB"/>
          </a:p>
        </p:txBody>
      </p:sp>
      <p:sp>
        <p:nvSpPr>
          <p:cNvPr id="6" name="Footer Placeholder 5">
            <a:extLst>
              <a:ext uri="{FF2B5EF4-FFF2-40B4-BE49-F238E27FC236}">
                <a16:creationId xmlns:a16="http://schemas.microsoft.com/office/drawing/2014/main" id="{AB99FAE6-D0EB-1413-354D-50F3F6BFB1D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648C939-FE74-CC43-C724-35935FECE2EB}"/>
              </a:ext>
            </a:extLst>
          </p:cNvPr>
          <p:cNvSpPr>
            <a:spLocks noGrp="1"/>
          </p:cNvSpPr>
          <p:nvPr>
            <p:ph type="sldNum" sz="quarter" idx="12"/>
          </p:nvPr>
        </p:nvSpPr>
        <p:spPr/>
        <p:txBody>
          <a:bodyPr/>
          <a:lstStyle/>
          <a:p>
            <a:fld id="{B71514A3-3067-4E3A-A4E9-5EEC587D6F6C}" type="slidenum">
              <a:rPr lang="en-GB" smtClean="0"/>
              <a:t>‹#›</a:t>
            </a:fld>
            <a:endParaRPr lang="en-GB"/>
          </a:p>
        </p:txBody>
      </p:sp>
    </p:spTree>
    <p:extLst>
      <p:ext uri="{BB962C8B-B14F-4D97-AF65-F5344CB8AC3E}">
        <p14:creationId xmlns:p14="http://schemas.microsoft.com/office/powerpoint/2010/main" val="205331580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D32254-B896-968D-DC20-7E2C406DE28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F46827B0-B783-574E-5569-FEFA948EA9FE}"/>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966F4E32-F502-F85C-5F18-08A5008C099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69E3680-8EBA-FB21-DE6F-CE800EC3401C}"/>
              </a:ext>
            </a:extLst>
          </p:cNvPr>
          <p:cNvSpPr>
            <a:spLocks noGrp="1"/>
          </p:cNvSpPr>
          <p:nvPr>
            <p:ph type="dt" sz="half" idx="10"/>
          </p:nvPr>
        </p:nvSpPr>
        <p:spPr/>
        <p:txBody>
          <a:bodyPr/>
          <a:lstStyle/>
          <a:p>
            <a:fld id="{B8757649-AF17-4747-BE37-08716C94A4A2}" type="datetimeFigureOut">
              <a:rPr lang="en-GB" smtClean="0"/>
              <a:t>02/05/2025</a:t>
            </a:fld>
            <a:endParaRPr lang="en-GB"/>
          </a:p>
        </p:txBody>
      </p:sp>
      <p:sp>
        <p:nvSpPr>
          <p:cNvPr id="6" name="Footer Placeholder 5">
            <a:extLst>
              <a:ext uri="{FF2B5EF4-FFF2-40B4-BE49-F238E27FC236}">
                <a16:creationId xmlns:a16="http://schemas.microsoft.com/office/drawing/2014/main" id="{E5AC0689-7988-8BF8-7E82-3D454022D3F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E0078FB-A4DF-6C20-13C0-FB0C8A2B6573}"/>
              </a:ext>
            </a:extLst>
          </p:cNvPr>
          <p:cNvSpPr>
            <a:spLocks noGrp="1"/>
          </p:cNvSpPr>
          <p:nvPr>
            <p:ph type="sldNum" sz="quarter" idx="12"/>
          </p:nvPr>
        </p:nvSpPr>
        <p:spPr/>
        <p:txBody>
          <a:bodyPr/>
          <a:lstStyle/>
          <a:p>
            <a:fld id="{B71514A3-3067-4E3A-A4E9-5EEC587D6F6C}" type="slidenum">
              <a:rPr lang="en-GB" smtClean="0"/>
              <a:t>‹#›</a:t>
            </a:fld>
            <a:endParaRPr lang="en-GB"/>
          </a:p>
        </p:txBody>
      </p:sp>
    </p:spTree>
    <p:extLst>
      <p:ext uri="{BB962C8B-B14F-4D97-AF65-F5344CB8AC3E}">
        <p14:creationId xmlns:p14="http://schemas.microsoft.com/office/powerpoint/2010/main" val="292482768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0F2B4D-E9A0-C6B5-9174-C19B713BD768}"/>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9AEC05A-C585-A38C-8FD3-9A9D7B8FE0D0}"/>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2A092B7-E008-1792-C7A7-1401E30E6D80}"/>
              </a:ext>
            </a:extLst>
          </p:cNvPr>
          <p:cNvSpPr>
            <a:spLocks noGrp="1"/>
          </p:cNvSpPr>
          <p:nvPr>
            <p:ph type="dt" sz="half" idx="10"/>
          </p:nvPr>
        </p:nvSpPr>
        <p:spPr/>
        <p:txBody>
          <a:bodyPr/>
          <a:lstStyle/>
          <a:p>
            <a:fld id="{B8757649-AF17-4747-BE37-08716C94A4A2}" type="datetimeFigureOut">
              <a:rPr lang="en-GB" smtClean="0"/>
              <a:t>02/05/2025</a:t>
            </a:fld>
            <a:endParaRPr lang="en-GB"/>
          </a:p>
        </p:txBody>
      </p:sp>
      <p:sp>
        <p:nvSpPr>
          <p:cNvPr id="5" name="Footer Placeholder 4">
            <a:extLst>
              <a:ext uri="{FF2B5EF4-FFF2-40B4-BE49-F238E27FC236}">
                <a16:creationId xmlns:a16="http://schemas.microsoft.com/office/drawing/2014/main" id="{C2BE5EBA-FA9C-CBBD-F3B0-11827D3C3AD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045D09F-A0A0-5E2B-330F-09D26E27B0B2}"/>
              </a:ext>
            </a:extLst>
          </p:cNvPr>
          <p:cNvSpPr>
            <a:spLocks noGrp="1"/>
          </p:cNvSpPr>
          <p:nvPr>
            <p:ph type="sldNum" sz="quarter" idx="12"/>
          </p:nvPr>
        </p:nvSpPr>
        <p:spPr/>
        <p:txBody>
          <a:bodyPr/>
          <a:lstStyle/>
          <a:p>
            <a:fld id="{B71514A3-3067-4E3A-A4E9-5EEC587D6F6C}" type="slidenum">
              <a:rPr lang="en-GB" smtClean="0"/>
              <a:t>‹#›</a:t>
            </a:fld>
            <a:endParaRPr lang="en-GB"/>
          </a:p>
        </p:txBody>
      </p:sp>
    </p:spTree>
    <p:extLst>
      <p:ext uri="{BB962C8B-B14F-4D97-AF65-F5344CB8AC3E}">
        <p14:creationId xmlns:p14="http://schemas.microsoft.com/office/powerpoint/2010/main" val="227380562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EB041AD-0E4A-8D2B-C8C9-ECC30512E6BE}"/>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F3BAB37-BFFC-D6DC-D5D5-429838E5C378}"/>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E8C5233-8DDD-5252-BB97-07EF9C1A6A1E}"/>
              </a:ext>
            </a:extLst>
          </p:cNvPr>
          <p:cNvSpPr>
            <a:spLocks noGrp="1"/>
          </p:cNvSpPr>
          <p:nvPr>
            <p:ph type="dt" sz="half" idx="10"/>
          </p:nvPr>
        </p:nvSpPr>
        <p:spPr/>
        <p:txBody>
          <a:bodyPr/>
          <a:lstStyle/>
          <a:p>
            <a:fld id="{B8757649-AF17-4747-BE37-08716C94A4A2}" type="datetimeFigureOut">
              <a:rPr lang="en-GB" smtClean="0"/>
              <a:t>02/05/2025</a:t>
            </a:fld>
            <a:endParaRPr lang="en-GB"/>
          </a:p>
        </p:txBody>
      </p:sp>
      <p:sp>
        <p:nvSpPr>
          <p:cNvPr id="5" name="Footer Placeholder 4">
            <a:extLst>
              <a:ext uri="{FF2B5EF4-FFF2-40B4-BE49-F238E27FC236}">
                <a16:creationId xmlns:a16="http://schemas.microsoft.com/office/drawing/2014/main" id="{23459A99-3F59-FFB5-0BFD-AD958BEC676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AE7BAE3-84F2-C5C4-442A-D1CD9D4A0901}"/>
              </a:ext>
            </a:extLst>
          </p:cNvPr>
          <p:cNvSpPr>
            <a:spLocks noGrp="1"/>
          </p:cNvSpPr>
          <p:nvPr>
            <p:ph type="sldNum" sz="quarter" idx="12"/>
          </p:nvPr>
        </p:nvSpPr>
        <p:spPr/>
        <p:txBody>
          <a:bodyPr/>
          <a:lstStyle/>
          <a:p>
            <a:fld id="{B71514A3-3067-4E3A-A4E9-5EEC587D6F6C}" type="slidenum">
              <a:rPr lang="en-GB" smtClean="0"/>
              <a:t>‹#›</a:t>
            </a:fld>
            <a:endParaRPr lang="en-GB"/>
          </a:p>
        </p:txBody>
      </p:sp>
    </p:spTree>
    <p:extLst>
      <p:ext uri="{BB962C8B-B14F-4D97-AF65-F5344CB8AC3E}">
        <p14:creationId xmlns:p14="http://schemas.microsoft.com/office/powerpoint/2010/main" val="251368084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5164C23-EFB6-DF0C-BEA7-66BBA34039B8}"/>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687CB77-B4D6-E175-E71B-C1214D5F850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465623C-9DAA-690A-2846-246C91474FF5}"/>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B8757649-AF17-4747-BE37-08716C94A4A2}" type="datetimeFigureOut">
              <a:rPr lang="en-GB" smtClean="0"/>
              <a:t>02/05/2025</a:t>
            </a:fld>
            <a:endParaRPr lang="en-GB"/>
          </a:p>
        </p:txBody>
      </p:sp>
      <p:sp>
        <p:nvSpPr>
          <p:cNvPr id="5" name="Footer Placeholder 4">
            <a:extLst>
              <a:ext uri="{FF2B5EF4-FFF2-40B4-BE49-F238E27FC236}">
                <a16:creationId xmlns:a16="http://schemas.microsoft.com/office/drawing/2014/main" id="{CAB5D1DD-0DC0-5541-58B7-DE018CAD5A5E}"/>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89BBFC92-CD4A-0D83-EE75-5EF45065BEF5}"/>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B71514A3-3067-4E3A-A4E9-5EEC587D6F6C}" type="slidenum">
              <a:rPr lang="en-GB" smtClean="0"/>
              <a:t>‹#›</a:t>
            </a:fld>
            <a:endParaRPr lang="en-GB"/>
          </a:p>
        </p:txBody>
      </p:sp>
    </p:spTree>
    <p:extLst>
      <p:ext uri="{BB962C8B-B14F-4D97-AF65-F5344CB8AC3E}">
        <p14:creationId xmlns:p14="http://schemas.microsoft.com/office/powerpoint/2010/main" val="366130936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3.svg"/></Relationships>
</file>

<file path=ppt/slides/_rels/slide3.xml.rels><?xml version="1.0" encoding="UTF-8" standalone="yes"?>
<Relationships xmlns="http://schemas.openxmlformats.org/package/2006/relationships"><Relationship Id="rId8" Type="http://schemas.openxmlformats.org/officeDocument/2006/relationships/diagramColors" Target="../diagrams/colors1.xml"/><Relationship Id="rId3" Type="http://schemas.openxmlformats.org/officeDocument/2006/relationships/image" Target="../media/image4.png"/><Relationship Id="rId7" Type="http://schemas.openxmlformats.org/officeDocument/2006/relationships/diagramQuickStyle" Target="../diagrams/quickStyle1.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Layout" Target="../diagrams/layout1.xml"/><Relationship Id="rId5" Type="http://schemas.openxmlformats.org/officeDocument/2006/relationships/diagramData" Target="../diagrams/data1.xml"/><Relationship Id="rId4" Type="http://schemas.openxmlformats.org/officeDocument/2006/relationships/image" Target="../media/image5.gif"/><Relationship Id="rId9" Type="http://schemas.microsoft.com/office/2007/relationships/diagramDrawing" Target="../diagrams/drawing1.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6.emf"/><Relationship Id="rId2" Type="http://schemas.openxmlformats.org/officeDocument/2006/relationships/notesSlide" Target="../notesSlides/notesSlide5.xml"/><Relationship Id="rId1" Type="http://schemas.openxmlformats.org/officeDocument/2006/relationships/slideLayout" Target="../slideLayouts/slideLayout2.xml"/><Relationship Id="rId5" Type="http://schemas.openxmlformats.org/officeDocument/2006/relationships/image" Target="../media/image8.png"/><Relationship Id="rId4" Type="http://schemas.openxmlformats.org/officeDocument/2006/relationships/image" Target="../media/image7.png"/></Relationships>
</file>

<file path=ppt/slides/_rels/slide6.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0.emf"/><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11.emf"/></Relationships>
</file>

<file path=ppt/slides/_rels/slide8.xml.rels><?xml version="1.0" encoding="UTF-8" standalone="yes"?>
<Relationships xmlns="http://schemas.openxmlformats.org/package/2006/relationships"><Relationship Id="rId3" Type="http://schemas.openxmlformats.org/officeDocument/2006/relationships/image" Target="../media/image12.emf"/><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3.emf"/><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4.emf"/><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5.emf"/><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106" name="!!Rectangle">
            <a:extLst>
              <a:ext uri="{FF2B5EF4-FFF2-40B4-BE49-F238E27FC236}">
                <a16:creationId xmlns:a16="http://schemas.microsoft.com/office/drawing/2014/main" id="{7C432AFE-B3D2-4BFF-BF8F-96C27AFF1A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076" name="Picture 4" descr="Wec Photos, Download The BEST Free Wec Stock Photos &amp; HD Images">
            <a:extLst>
              <a:ext uri="{FF2B5EF4-FFF2-40B4-BE49-F238E27FC236}">
                <a16:creationId xmlns:a16="http://schemas.microsoft.com/office/drawing/2014/main" id="{CF0BACBF-2E59-CFD1-8D0F-421BD87320C8}"/>
              </a:ext>
            </a:extLst>
          </p:cNvPr>
          <p:cNvPicPr>
            <a:picLocks noChangeAspect="1" noChangeArrowheads="1"/>
          </p:cNvPicPr>
          <p:nvPr/>
        </p:nvPicPr>
        <p:blipFill>
          <a:blip r:embed="rId3">
            <a:alphaModFix amt="40000"/>
            <a:extLst>
              <a:ext uri="{28A0092B-C50C-407E-A947-70E740481C1C}">
                <a14:useLocalDpi xmlns:a14="http://schemas.microsoft.com/office/drawing/2010/main" val="0"/>
              </a:ext>
            </a:extLst>
          </a:blip>
          <a:srcRect t="15094"/>
          <a:stretch/>
        </p:blipFill>
        <p:spPr bwMode="auto">
          <a:xfrm>
            <a:off x="20" y="10"/>
            <a:ext cx="12191979" cy="685799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CF7A823C-4B96-82FC-9792-AD872BA024CE}"/>
              </a:ext>
            </a:extLst>
          </p:cNvPr>
          <p:cNvSpPr>
            <a:spLocks noGrp="1"/>
          </p:cNvSpPr>
          <p:nvPr>
            <p:ph type="ctrTitle"/>
          </p:nvPr>
        </p:nvSpPr>
        <p:spPr>
          <a:xfrm>
            <a:off x="841249" y="941832"/>
            <a:ext cx="10506456" cy="2057400"/>
          </a:xfrm>
        </p:spPr>
        <p:txBody>
          <a:bodyPr vert="horz" lIns="91440" tIns="45720" rIns="91440" bIns="45720" rtlCol="0" anchor="b">
            <a:normAutofit/>
          </a:bodyPr>
          <a:lstStyle/>
          <a:p>
            <a:pPr algn="l"/>
            <a:r>
              <a:rPr lang="en-US" sz="5000">
                <a:solidFill>
                  <a:schemeClr val="bg1"/>
                </a:solidFill>
              </a:rPr>
              <a:t>Performance assessment and optimisation</a:t>
            </a:r>
          </a:p>
        </p:txBody>
      </p:sp>
      <p:sp>
        <p:nvSpPr>
          <p:cNvPr id="3107" name="Rectangle 3106">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0140"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108" name="Rectangle 3107">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1248" y="3241202"/>
            <a:ext cx="10506456" cy="18288"/>
          </a:xfrm>
          <a:prstGeom prst="rect">
            <a:avLst/>
          </a:prstGeom>
          <a:solidFill>
            <a:schemeClr val="bg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Subtitle 2">
            <a:extLst>
              <a:ext uri="{FF2B5EF4-FFF2-40B4-BE49-F238E27FC236}">
                <a16:creationId xmlns:a16="http://schemas.microsoft.com/office/drawing/2014/main" id="{FB035C99-80A2-4912-A744-C81B93962803}"/>
              </a:ext>
            </a:extLst>
          </p:cNvPr>
          <p:cNvSpPr>
            <a:spLocks noGrp="1"/>
          </p:cNvSpPr>
          <p:nvPr>
            <p:ph type="subTitle" idx="1"/>
          </p:nvPr>
        </p:nvSpPr>
        <p:spPr>
          <a:xfrm>
            <a:off x="841248" y="3502152"/>
            <a:ext cx="10506456" cy="2670048"/>
          </a:xfrm>
        </p:spPr>
        <p:txBody>
          <a:bodyPr vert="horz" lIns="91440" tIns="45720" rIns="91440" bIns="45720" rtlCol="0">
            <a:normAutofit/>
          </a:bodyPr>
          <a:lstStyle/>
          <a:p>
            <a:pPr indent="-228600" algn="l">
              <a:buFont typeface="Arial" panose="020B0604020202020204" pitchFamily="34" charset="0"/>
              <a:buChar char="•"/>
            </a:pPr>
            <a:r>
              <a:rPr lang="en-US" sz="1700">
                <a:solidFill>
                  <a:schemeClr val="bg1"/>
                </a:solidFill>
              </a:rPr>
              <a:t>ACEA7002</a:t>
            </a:r>
          </a:p>
          <a:p>
            <a:pPr indent="-228600" algn="l">
              <a:buFont typeface="Arial" panose="020B0604020202020204" pitchFamily="34" charset="0"/>
              <a:buChar char="•"/>
            </a:pPr>
            <a:endParaRPr lang="en-US" sz="1700">
              <a:solidFill>
                <a:schemeClr val="bg1"/>
              </a:solidFill>
            </a:endParaRPr>
          </a:p>
          <a:p>
            <a:pPr indent="-228600" algn="l">
              <a:buFont typeface="Arial" panose="020B0604020202020204" pitchFamily="34" charset="0"/>
              <a:buChar char="•"/>
            </a:pPr>
            <a:r>
              <a:rPr lang="en-US" sz="1700">
                <a:solidFill>
                  <a:schemeClr val="bg1"/>
                </a:solidFill>
              </a:rPr>
              <a:t>Advanced Motorsport Dynamics</a:t>
            </a:r>
          </a:p>
          <a:p>
            <a:pPr indent="-228600" algn="l">
              <a:buFont typeface="Arial" panose="020B0604020202020204" pitchFamily="34" charset="0"/>
              <a:buChar char="•"/>
            </a:pPr>
            <a:endParaRPr lang="en-US" sz="1700">
              <a:solidFill>
                <a:schemeClr val="bg1"/>
              </a:solidFill>
            </a:endParaRPr>
          </a:p>
          <a:p>
            <a:pPr indent="-228600" algn="l">
              <a:buFont typeface="Arial" panose="020B0604020202020204" pitchFamily="34" charset="0"/>
              <a:buChar char="•"/>
            </a:pPr>
            <a:r>
              <a:rPr lang="en-US" sz="1700">
                <a:solidFill>
                  <a:schemeClr val="bg1"/>
                </a:solidFill>
              </a:rPr>
              <a:t>MSc Motorsport Engineering</a:t>
            </a:r>
          </a:p>
          <a:p>
            <a:pPr indent="-228600" algn="l">
              <a:buFont typeface="Arial" panose="020B0604020202020204" pitchFamily="34" charset="0"/>
              <a:buChar char="•"/>
            </a:pPr>
            <a:endParaRPr lang="en-US" sz="1700">
              <a:solidFill>
                <a:schemeClr val="bg1"/>
              </a:solidFill>
            </a:endParaRPr>
          </a:p>
          <a:p>
            <a:pPr indent="-228600" algn="l">
              <a:buFont typeface="Arial" panose="020B0604020202020204" pitchFamily="34" charset="0"/>
              <a:buChar char="•"/>
            </a:pPr>
            <a:r>
              <a:rPr lang="en-US" sz="1700">
                <a:solidFill>
                  <a:schemeClr val="bg1"/>
                </a:solidFill>
              </a:rPr>
              <a:t>Joseph Britton</a:t>
            </a:r>
          </a:p>
        </p:txBody>
      </p:sp>
    </p:spTree>
    <p:extLst>
      <p:ext uri="{BB962C8B-B14F-4D97-AF65-F5344CB8AC3E}">
        <p14:creationId xmlns:p14="http://schemas.microsoft.com/office/powerpoint/2010/main" val="227529553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4" name="Rectangle 33">
            <a:extLst>
              <a:ext uri="{FF2B5EF4-FFF2-40B4-BE49-F238E27FC236}">
                <a16:creationId xmlns:a16="http://schemas.microsoft.com/office/drawing/2014/main" id="{7B831B6F-405A-4B47-B9BB-5CA88F2858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8" name="Graphic 17" descr="Checkmark">
            <a:extLst>
              <a:ext uri="{FF2B5EF4-FFF2-40B4-BE49-F238E27FC236}">
                <a16:creationId xmlns:a16="http://schemas.microsoft.com/office/drawing/2014/main" id="{53801C18-52C7-8C68-A9B4-528CF1E9FD91}"/>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764988" y="1744515"/>
            <a:ext cx="3368969" cy="3368969"/>
          </a:xfrm>
          <a:prstGeom prst="rect">
            <a:avLst/>
          </a:prstGeom>
        </p:spPr>
      </p:pic>
      <p:sp>
        <p:nvSpPr>
          <p:cNvPr id="36" name="Freeform: Shape 35">
            <a:extLst>
              <a:ext uri="{FF2B5EF4-FFF2-40B4-BE49-F238E27FC236}">
                <a16:creationId xmlns:a16="http://schemas.microsoft.com/office/drawing/2014/main" id="{15109354-9C5D-4F8C-B0E6-D1043C7BF2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29992" y="0"/>
            <a:ext cx="7562008" cy="6858000"/>
          </a:xfrm>
          <a:custGeom>
            <a:avLst/>
            <a:gdLst>
              <a:gd name="connsiteX0" fmla="*/ 7529613 w 7529613"/>
              <a:gd name="connsiteY0" fmla="*/ 0 h 6858000"/>
              <a:gd name="connsiteX1" fmla="*/ 1222331 w 7529613"/>
              <a:gd name="connsiteY1" fmla="*/ 0 h 6858000"/>
              <a:gd name="connsiteX2" fmla="*/ 1126483 w 7529613"/>
              <a:gd name="connsiteY2" fmla="*/ 148742 h 6858000"/>
              <a:gd name="connsiteX3" fmla="*/ 767554 w 7529613"/>
              <a:gd name="connsiteY3" fmla="*/ 819975 h 6858000"/>
              <a:gd name="connsiteX4" fmla="*/ 742103 w 7529613"/>
              <a:gd name="connsiteY4" fmla="*/ 854514 h 6858000"/>
              <a:gd name="connsiteX5" fmla="*/ 785881 w 7529613"/>
              <a:gd name="connsiteY5" fmla="*/ 750263 h 6858000"/>
              <a:gd name="connsiteX6" fmla="*/ 978978 w 7529613"/>
              <a:gd name="connsiteY6" fmla="*/ 331786 h 6858000"/>
              <a:gd name="connsiteX7" fmla="*/ 1155717 w 7529613"/>
              <a:gd name="connsiteY7" fmla="*/ 0 h 6858000"/>
              <a:gd name="connsiteX8" fmla="*/ 1098249 w 7529613"/>
              <a:gd name="connsiteY8" fmla="*/ 0 h 6858000"/>
              <a:gd name="connsiteX9" fmla="*/ 991458 w 7529613"/>
              <a:gd name="connsiteY9" fmla="*/ 196614 h 6858000"/>
              <a:gd name="connsiteX10" fmla="*/ 493941 w 7529613"/>
              <a:gd name="connsiteY10" fmla="*/ 1371196 h 6858000"/>
              <a:gd name="connsiteX11" fmla="*/ 46485 w 7529613"/>
              <a:gd name="connsiteY11" fmla="*/ 3331516 h 6858000"/>
              <a:gd name="connsiteX12" fmla="*/ 12252 w 7529613"/>
              <a:gd name="connsiteY12" fmla="*/ 4357388 h 6858000"/>
              <a:gd name="connsiteX13" fmla="*/ 170821 w 7529613"/>
              <a:gd name="connsiteY13" fmla="*/ 5552906 h 6858000"/>
              <a:gd name="connsiteX14" fmla="*/ 537265 w 7529613"/>
              <a:gd name="connsiteY14" fmla="*/ 6828295 h 6858000"/>
              <a:gd name="connsiteX15" fmla="*/ 549692 w 7529613"/>
              <a:gd name="connsiteY15" fmla="*/ 6858000 h 6858000"/>
              <a:gd name="connsiteX16" fmla="*/ 602234 w 7529613"/>
              <a:gd name="connsiteY16" fmla="*/ 6858000 h 6858000"/>
              <a:gd name="connsiteX17" fmla="*/ 595414 w 7529613"/>
              <a:gd name="connsiteY17" fmla="*/ 6841549 h 6858000"/>
              <a:gd name="connsiteX18" fmla="*/ 364260 w 7529613"/>
              <a:gd name="connsiteY18" fmla="*/ 6142729 h 6858000"/>
              <a:gd name="connsiteX19" fmla="*/ 213071 w 7529613"/>
              <a:gd name="connsiteY19" fmla="*/ 5513923 h 6858000"/>
              <a:gd name="connsiteX20" fmla="*/ 211290 w 7529613"/>
              <a:gd name="connsiteY20" fmla="*/ 5480401 h 6858000"/>
              <a:gd name="connsiteX21" fmla="*/ 311446 w 7529613"/>
              <a:gd name="connsiteY21" fmla="*/ 5830359 h 6858000"/>
              <a:gd name="connsiteX22" fmla="*/ 622963 w 7529613"/>
              <a:gd name="connsiteY22" fmla="*/ 6670527 h 6858000"/>
              <a:gd name="connsiteX23" fmla="*/ 710464 w 7529613"/>
              <a:gd name="connsiteY23" fmla="*/ 6858000 h 6858000"/>
              <a:gd name="connsiteX24" fmla="*/ 7529613 w 7529613"/>
              <a:gd name="connsiteY24"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7529613" h="6858000">
                <a:moveTo>
                  <a:pt x="7529613" y="0"/>
                </a:moveTo>
                <a:lnTo>
                  <a:pt x="1222331" y="0"/>
                </a:lnTo>
                <a:lnTo>
                  <a:pt x="1126483" y="148742"/>
                </a:lnTo>
                <a:cubicBezTo>
                  <a:pt x="995323" y="365513"/>
                  <a:pt x="876174" y="589569"/>
                  <a:pt x="767554" y="819975"/>
                </a:cubicBezTo>
                <a:cubicBezTo>
                  <a:pt x="762210" y="833492"/>
                  <a:pt x="753441" y="845393"/>
                  <a:pt x="742103" y="854514"/>
                </a:cubicBezTo>
                <a:cubicBezTo>
                  <a:pt x="756737" y="819849"/>
                  <a:pt x="770991" y="784928"/>
                  <a:pt x="785881" y="750263"/>
                </a:cubicBezTo>
                <a:cubicBezTo>
                  <a:pt x="846713" y="608712"/>
                  <a:pt x="910948" y="469145"/>
                  <a:pt x="978978" y="331786"/>
                </a:cubicBezTo>
                <a:lnTo>
                  <a:pt x="1155717" y="0"/>
                </a:lnTo>
                <a:lnTo>
                  <a:pt x="1098249" y="0"/>
                </a:lnTo>
                <a:lnTo>
                  <a:pt x="991458" y="196614"/>
                </a:lnTo>
                <a:cubicBezTo>
                  <a:pt x="797017" y="573253"/>
                  <a:pt x="633548" y="966066"/>
                  <a:pt x="493941" y="1371196"/>
                </a:cubicBezTo>
                <a:cubicBezTo>
                  <a:pt x="276630" y="2007265"/>
                  <a:pt x="126659" y="2664286"/>
                  <a:pt x="46485" y="3331516"/>
                </a:cubicBezTo>
                <a:cubicBezTo>
                  <a:pt x="4488" y="3672965"/>
                  <a:pt x="-14219" y="4013908"/>
                  <a:pt x="12252" y="4357388"/>
                </a:cubicBezTo>
                <a:cubicBezTo>
                  <a:pt x="43558" y="4758899"/>
                  <a:pt x="90773" y="5157998"/>
                  <a:pt x="170821" y="5552906"/>
                </a:cubicBezTo>
                <a:cubicBezTo>
                  <a:pt x="259109" y="5988893"/>
                  <a:pt x="378967" y="6414594"/>
                  <a:pt x="537265" y="6828295"/>
                </a:cubicBezTo>
                <a:lnTo>
                  <a:pt x="549692" y="6858000"/>
                </a:lnTo>
                <a:lnTo>
                  <a:pt x="602234" y="6858000"/>
                </a:lnTo>
                <a:lnTo>
                  <a:pt x="595414" y="6841549"/>
                </a:lnTo>
                <a:cubicBezTo>
                  <a:pt x="507884" y="6614016"/>
                  <a:pt x="431296" y="6380817"/>
                  <a:pt x="364260" y="6142729"/>
                </a:cubicBezTo>
                <a:cubicBezTo>
                  <a:pt x="305974" y="5935370"/>
                  <a:pt x="262958" y="5723695"/>
                  <a:pt x="213071" y="5513923"/>
                </a:cubicBezTo>
                <a:cubicBezTo>
                  <a:pt x="211892" y="5502788"/>
                  <a:pt x="211299" y="5491601"/>
                  <a:pt x="211290" y="5480401"/>
                </a:cubicBezTo>
                <a:cubicBezTo>
                  <a:pt x="247814" y="5607635"/>
                  <a:pt x="276958" y="5719759"/>
                  <a:pt x="311446" y="5830359"/>
                </a:cubicBezTo>
                <a:cubicBezTo>
                  <a:pt x="401357" y="6118381"/>
                  <a:pt x="505060" y="6398531"/>
                  <a:pt x="622963" y="6670527"/>
                </a:cubicBezTo>
                <a:lnTo>
                  <a:pt x="710464" y="6858000"/>
                </a:lnTo>
                <a:lnTo>
                  <a:pt x="7529613" y="6858000"/>
                </a:lnTo>
                <a:close/>
              </a:path>
            </a:pathLst>
          </a:custGeom>
          <a:solidFill>
            <a:schemeClr val="accent2"/>
          </a:solidFill>
          <a:ln w="6857"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805F082F-841F-0401-BA80-A601C285BB10}"/>
              </a:ext>
            </a:extLst>
          </p:cNvPr>
          <p:cNvSpPr>
            <a:spLocks noGrp="1"/>
          </p:cNvSpPr>
          <p:nvPr>
            <p:ph type="title"/>
          </p:nvPr>
        </p:nvSpPr>
        <p:spPr>
          <a:xfrm>
            <a:off x="5759354" y="457201"/>
            <a:ext cx="5337270" cy="1835911"/>
          </a:xfrm>
        </p:spPr>
        <p:txBody>
          <a:bodyPr anchor="b">
            <a:normAutofit/>
          </a:bodyPr>
          <a:lstStyle/>
          <a:p>
            <a:r>
              <a:rPr lang="en-GB" sz="5400" dirty="0">
                <a:solidFill>
                  <a:srgbClr val="FFFFFF"/>
                </a:solidFill>
              </a:rPr>
              <a:t>Objectives</a:t>
            </a:r>
          </a:p>
        </p:txBody>
      </p:sp>
      <p:sp>
        <p:nvSpPr>
          <p:cNvPr id="38" name="sketch line">
            <a:extLst>
              <a:ext uri="{FF2B5EF4-FFF2-40B4-BE49-F238E27FC236}">
                <a16:creationId xmlns:a16="http://schemas.microsoft.com/office/drawing/2014/main" id="{49B530FE-A87D-41A0-A920-ADC6539EA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59353" y="2560829"/>
            <a:ext cx="5029200" cy="18288"/>
          </a:xfrm>
          <a:custGeom>
            <a:avLst/>
            <a:gdLst>
              <a:gd name="connsiteX0" fmla="*/ 0 w 5029200"/>
              <a:gd name="connsiteY0" fmla="*/ 0 h 18288"/>
              <a:gd name="connsiteX1" fmla="*/ 528066 w 5029200"/>
              <a:gd name="connsiteY1" fmla="*/ 0 h 18288"/>
              <a:gd name="connsiteX2" fmla="*/ 1207008 w 5029200"/>
              <a:gd name="connsiteY2" fmla="*/ 0 h 18288"/>
              <a:gd name="connsiteX3" fmla="*/ 1785366 w 5029200"/>
              <a:gd name="connsiteY3" fmla="*/ 0 h 18288"/>
              <a:gd name="connsiteX4" fmla="*/ 2313432 w 5029200"/>
              <a:gd name="connsiteY4" fmla="*/ 0 h 18288"/>
              <a:gd name="connsiteX5" fmla="*/ 2992374 w 5029200"/>
              <a:gd name="connsiteY5" fmla="*/ 0 h 18288"/>
              <a:gd name="connsiteX6" fmla="*/ 3621024 w 5029200"/>
              <a:gd name="connsiteY6" fmla="*/ 0 h 18288"/>
              <a:gd name="connsiteX7" fmla="*/ 4249674 w 5029200"/>
              <a:gd name="connsiteY7" fmla="*/ 0 h 18288"/>
              <a:gd name="connsiteX8" fmla="*/ 5029200 w 5029200"/>
              <a:gd name="connsiteY8" fmla="*/ 0 h 18288"/>
              <a:gd name="connsiteX9" fmla="*/ 5029200 w 5029200"/>
              <a:gd name="connsiteY9" fmla="*/ 18288 h 18288"/>
              <a:gd name="connsiteX10" fmla="*/ 4501134 w 5029200"/>
              <a:gd name="connsiteY10" fmla="*/ 18288 h 18288"/>
              <a:gd name="connsiteX11" fmla="*/ 4023360 w 5029200"/>
              <a:gd name="connsiteY11" fmla="*/ 18288 h 18288"/>
              <a:gd name="connsiteX12" fmla="*/ 3344418 w 5029200"/>
              <a:gd name="connsiteY12" fmla="*/ 18288 h 18288"/>
              <a:gd name="connsiteX13" fmla="*/ 2816352 w 5029200"/>
              <a:gd name="connsiteY13" fmla="*/ 18288 h 18288"/>
              <a:gd name="connsiteX14" fmla="*/ 2137410 w 5029200"/>
              <a:gd name="connsiteY14" fmla="*/ 18288 h 18288"/>
              <a:gd name="connsiteX15" fmla="*/ 1408176 w 5029200"/>
              <a:gd name="connsiteY15" fmla="*/ 18288 h 18288"/>
              <a:gd name="connsiteX16" fmla="*/ 829818 w 5029200"/>
              <a:gd name="connsiteY16" fmla="*/ 18288 h 18288"/>
              <a:gd name="connsiteX17" fmla="*/ 0 w 5029200"/>
              <a:gd name="connsiteY17" fmla="*/ 18288 h 18288"/>
              <a:gd name="connsiteX18" fmla="*/ 0 w 5029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029200" h="18288" fill="none" extrusionOk="0">
                <a:moveTo>
                  <a:pt x="0" y="0"/>
                </a:moveTo>
                <a:cubicBezTo>
                  <a:pt x="142937" y="1696"/>
                  <a:pt x="371859" y="12840"/>
                  <a:pt x="528066" y="0"/>
                </a:cubicBezTo>
                <a:cubicBezTo>
                  <a:pt x="684273" y="-12840"/>
                  <a:pt x="928949" y="-5725"/>
                  <a:pt x="1207008" y="0"/>
                </a:cubicBezTo>
                <a:cubicBezTo>
                  <a:pt x="1485067" y="5725"/>
                  <a:pt x="1562886" y="-21331"/>
                  <a:pt x="1785366" y="0"/>
                </a:cubicBezTo>
                <a:cubicBezTo>
                  <a:pt x="2007846" y="21331"/>
                  <a:pt x="2056226" y="25221"/>
                  <a:pt x="2313432" y="0"/>
                </a:cubicBezTo>
                <a:cubicBezTo>
                  <a:pt x="2570638" y="-25221"/>
                  <a:pt x="2732455" y="16294"/>
                  <a:pt x="2992374" y="0"/>
                </a:cubicBezTo>
                <a:cubicBezTo>
                  <a:pt x="3252293" y="-16294"/>
                  <a:pt x="3319267" y="-29774"/>
                  <a:pt x="3621024" y="0"/>
                </a:cubicBezTo>
                <a:cubicBezTo>
                  <a:pt x="3922781" y="29774"/>
                  <a:pt x="3998107" y="-1004"/>
                  <a:pt x="4249674" y="0"/>
                </a:cubicBezTo>
                <a:cubicBezTo>
                  <a:pt x="4501241" y="1004"/>
                  <a:pt x="4792523" y="-4510"/>
                  <a:pt x="5029200" y="0"/>
                </a:cubicBezTo>
                <a:cubicBezTo>
                  <a:pt x="5029730" y="6954"/>
                  <a:pt x="5029934" y="12839"/>
                  <a:pt x="5029200" y="18288"/>
                </a:cubicBezTo>
                <a:cubicBezTo>
                  <a:pt x="4805432" y="23154"/>
                  <a:pt x="4715801" y="17034"/>
                  <a:pt x="4501134" y="18288"/>
                </a:cubicBezTo>
                <a:cubicBezTo>
                  <a:pt x="4286467" y="19542"/>
                  <a:pt x="4193719" y="41701"/>
                  <a:pt x="4023360" y="18288"/>
                </a:cubicBezTo>
                <a:cubicBezTo>
                  <a:pt x="3853001" y="-5125"/>
                  <a:pt x="3676466" y="16909"/>
                  <a:pt x="3344418" y="18288"/>
                </a:cubicBezTo>
                <a:cubicBezTo>
                  <a:pt x="3012370" y="19667"/>
                  <a:pt x="2945824" y="14410"/>
                  <a:pt x="2816352" y="18288"/>
                </a:cubicBezTo>
                <a:cubicBezTo>
                  <a:pt x="2686880" y="22166"/>
                  <a:pt x="2438351" y="13507"/>
                  <a:pt x="2137410" y="18288"/>
                </a:cubicBezTo>
                <a:cubicBezTo>
                  <a:pt x="1836469" y="23069"/>
                  <a:pt x="1581391" y="46111"/>
                  <a:pt x="1408176" y="18288"/>
                </a:cubicBezTo>
                <a:cubicBezTo>
                  <a:pt x="1234961" y="-9535"/>
                  <a:pt x="1040489" y="-7495"/>
                  <a:pt x="829818" y="18288"/>
                </a:cubicBezTo>
                <a:cubicBezTo>
                  <a:pt x="619147" y="44071"/>
                  <a:pt x="238626" y="37568"/>
                  <a:pt x="0" y="18288"/>
                </a:cubicBezTo>
                <a:cubicBezTo>
                  <a:pt x="-570" y="9279"/>
                  <a:pt x="132" y="5100"/>
                  <a:pt x="0" y="0"/>
                </a:cubicBezTo>
                <a:close/>
              </a:path>
              <a:path w="5029200" h="18288" stroke="0" extrusionOk="0">
                <a:moveTo>
                  <a:pt x="0" y="0"/>
                </a:moveTo>
                <a:cubicBezTo>
                  <a:pt x="165412" y="-21137"/>
                  <a:pt x="322344" y="-21985"/>
                  <a:pt x="578358" y="0"/>
                </a:cubicBezTo>
                <a:cubicBezTo>
                  <a:pt x="834372" y="21985"/>
                  <a:pt x="907099" y="-19195"/>
                  <a:pt x="1056132" y="0"/>
                </a:cubicBezTo>
                <a:cubicBezTo>
                  <a:pt x="1205165" y="19195"/>
                  <a:pt x="1612834" y="-24928"/>
                  <a:pt x="1785366" y="0"/>
                </a:cubicBezTo>
                <a:cubicBezTo>
                  <a:pt x="1957898" y="24928"/>
                  <a:pt x="2149044" y="19108"/>
                  <a:pt x="2363724" y="0"/>
                </a:cubicBezTo>
                <a:cubicBezTo>
                  <a:pt x="2578404" y="-19108"/>
                  <a:pt x="2759981" y="-21788"/>
                  <a:pt x="2942082" y="0"/>
                </a:cubicBezTo>
                <a:cubicBezTo>
                  <a:pt x="3124183" y="21788"/>
                  <a:pt x="3482217" y="8836"/>
                  <a:pt x="3671316" y="0"/>
                </a:cubicBezTo>
                <a:cubicBezTo>
                  <a:pt x="3860415" y="-8836"/>
                  <a:pt x="4058665" y="-25048"/>
                  <a:pt x="4199382" y="0"/>
                </a:cubicBezTo>
                <a:cubicBezTo>
                  <a:pt x="4340099" y="25048"/>
                  <a:pt x="4735096" y="-22088"/>
                  <a:pt x="5029200" y="0"/>
                </a:cubicBezTo>
                <a:cubicBezTo>
                  <a:pt x="5028517" y="5414"/>
                  <a:pt x="5028480" y="12510"/>
                  <a:pt x="5029200" y="18288"/>
                </a:cubicBezTo>
                <a:cubicBezTo>
                  <a:pt x="4891577" y="31493"/>
                  <a:pt x="4684146" y="-2509"/>
                  <a:pt x="4501134" y="18288"/>
                </a:cubicBezTo>
                <a:cubicBezTo>
                  <a:pt x="4318122" y="39085"/>
                  <a:pt x="4030703" y="3672"/>
                  <a:pt x="3872484" y="18288"/>
                </a:cubicBezTo>
                <a:cubicBezTo>
                  <a:pt x="3714265" y="32905"/>
                  <a:pt x="3546134" y="7501"/>
                  <a:pt x="3294126" y="18288"/>
                </a:cubicBezTo>
                <a:cubicBezTo>
                  <a:pt x="3042118" y="29075"/>
                  <a:pt x="2912116" y="11153"/>
                  <a:pt x="2564892" y="18288"/>
                </a:cubicBezTo>
                <a:cubicBezTo>
                  <a:pt x="2217668" y="25423"/>
                  <a:pt x="2095118" y="11659"/>
                  <a:pt x="1835658" y="18288"/>
                </a:cubicBezTo>
                <a:cubicBezTo>
                  <a:pt x="1576198" y="24917"/>
                  <a:pt x="1500897" y="19889"/>
                  <a:pt x="1307592" y="18288"/>
                </a:cubicBezTo>
                <a:cubicBezTo>
                  <a:pt x="1114287" y="16687"/>
                  <a:pt x="961527" y="47453"/>
                  <a:pt x="678942" y="18288"/>
                </a:cubicBezTo>
                <a:cubicBezTo>
                  <a:pt x="396357" y="-10877"/>
                  <a:pt x="271066" y="23005"/>
                  <a:pt x="0" y="18288"/>
                </a:cubicBezTo>
                <a:cubicBezTo>
                  <a:pt x="-306" y="11061"/>
                  <a:pt x="-655" y="7751"/>
                  <a:pt x="0" y="0"/>
                </a:cubicBezTo>
                <a:close/>
              </a:path>
            </a:pathLst>
          </a:custGeom>
          <a:solidFill>
            <a:srgbClr val="FFFFFF"/>
          </a:solidFill>
          <a:ln w="38100" cap="rnd">
            <a:solidFill>
              <a:srgbClr val="FFFFFF"/>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D441C84-D08E-73B7-6F1E-1FB250745B03}"/>
              </a:ext>
            </a:extLst>
          </p:cNvPr>
          <p:cNvSpPr>
            <a:spLocks noGrp="1"/>
          </p:cNvSpPr>
          <p:nvPr>
            <p:ph idx="1"/>
          </p:nvPr>
        </p:nvSpPr>
        <p:spPr>
          <a:xfrm>
            <a:off x="5759354" y="2798064"/>
            <a:ext cx="5461095" cy="3417611"/>
          </a:xfrm>
        </p:spPr>
        <p:txBody>
          <a:bodyPr anchor="t">
            <a:normAutofit fontScale="92500" lnSpcReduction="20000"/>
          </a:bodyPr>
          <a:lstStyle/>
          <a:p>
            <a:pPr marL="457200" indent="-457200">
              <a:buFont typeface="+mj-lt"/>
              <a:buAutoNum type="arabicPeriod"/>
            </a:pPr>
            <a:r>
              <a:rPr lang="en-GB" sz="2200" dirty="0">
                <a:solidFill>
                  <a:srgbClr val="FFFFFF"/>
                </a:solidFill>
              </a:rPr>
              <a:t>Optimisation of suspension setup</a:t>
            </a:r>
          </a:p>
          <a:p>
            <a:r>
              <a:rPr lang="en-GB" sz="2200" dirty="0">
                <a:solidFill>
                  <a:srgbClr val="FFFFFF"/>
                </a:solidFill>
              </a:rPr>
              <a:t>Spring rates</a:t>
            </a:r>
          </a:p>
          <a:p>
            <a:r>
              <a:rPr lang="en-GB" sz="2200" dirty="0">
                <a:solidFill>
                  <a:srgbClr val="FFFFFF"/>
                </a:solidFill>
              </a:rPr>
              <a:t>Damping characteristics</a:t>
            </a:r>
          </a:p>
          <a:p>
            <a:r>
              <a:rPr lang="en-GB" sz="2200" dirty="0">
                <a:solidFill>
                  <a:srgbClr val="FFFFFF"/>
                </a:solidFill>
              </a:rPr>
              <a:t>Anti roll bar rates</a:t>
            </a:r>
          </a:p>
          <a:p>
            <a:r>
              <a:rPr lang="en-GB" sz="2200" dirty="0">
                <a:solidFill>
                  <a:srgbClr val="FFFFFF"/>
                </a:solidFill>
              </a:rPr>
              <a:t>Final drive ratios</a:t>
            </a:r>
          </a:p>
          <a:p>
            <a:pPr marL="457200" indent="-457200">
              <a:buFont typeface="+mj-lt"/>
              <a:buAutoNum type="arabicPeriod" startAt="2"/>
            </a:pPr>
            <a:r>
              <a:rPr lang="en-GB" sz="2200" dirty="0">
                <a:solidFill>
                  <a:srgbClr val="FFFFFF"/>
                </a:solidFill>
              </a:rPr>
              <a:t>Assess handling performance</a:t>
            </a:r>
          </a:p>
          <a:p>
            <a:pPr marL="457200" indent="-457200">
              <a:buFont typeface="+mj-lt"/>
              <a:buAutoNum type="arabicPeriod" startAt="2"/>
            </a:pPr>
            <a:r>
              <a:rPr lang="en-GB" sz="2200" dirty="0">
                <a:solidFill>
                  <a:srgbClr val="FFFFFF"/>
                </a:solidFill>
              </a:rPr>
              <a:t>Analyse vehicle response to setup changes</a:t>
            </a:r>
          </a:p>
          <a:p>
            <a:pPr marL="457200" indent="-457200">
              <a:buFont typeface="+mj-lt"/>
              <a:buAutoNum type="arabicPeriod" startAt="2"/>
            </a:pPr>
            <a:r>
              <a:rPr lang="en-GB" sz="2200" dirty="0">
                <a:solidFill>
                  <a:srgbClr val="FFFFFF"/>
                </a:solidFill>
              </a:rPr>
              <a:t>Evaluate interactions between variables</a:t>
            </a:r>
          </a:p>
          <a:p>
            <a:pPr marL="457200" indent="-457200">
              <a:buFont typeface="+mj-lt"/>
              <a:buAutoNum type="arabicPeriod" startAt="2"/>
            </a:pPr>
            <a:r>
              <a:rPr lang="en-GB" sz="2200" dirty="0">
                <a:solidFill>
                  <a:srgbClr val="FFFFFF"/>
                </a:solidFill>
              </a:rPr>
              <a:t>Critically evaluate simulation process and results</a:t>
            </a:r>
          </a:p>
        </p:txBody>
      </p:sp>
    </p:spTree>
    <p:extLst>
      <p:ext uri="{BB962C8B-B14F-4D97-AF65-F5344CB8AC3E}">
        <p14:creationId xmlns:p14="http://schemas.microsoft.com/office/powerpoint/2010/main" val="421150996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998417-B384-44BF-CD64-A001B62A6083}"/>
              </a:ext>
            </a:extLst>
          </p:cNvPr>
          <p:cNvSpPr>
            <a:spLocks noGrp="1"/>
          </p:cNvSpPr>
          <p:nvPr>
            <p:ph type="title"/>
          </p:nvPr>
        </p:nvSpPr>
        <p:spPr/>
        <p:txBody>
          <a:bodyPr/>
          <a:lstStyle/>
          <a:p>
            <a:r>
              <a:rPr lang="en-GB" dirty="0"/>
              <a:t>Methodology of testing</a:t>
            </a:r>
          </a:p>
        </p:txBody>
      </p:sp>
      <p:pic>
        <p:nvPicPr>
          <p:cNvPr id="6" name="Content Placeholder 5" descr="A red and black logo&#10;&#10;Description automatically generated">
            <a:extLst>
              <a:ext uri="{FF2B5EF4-FFF2-40B4-BE49-F238E27FC236}">
                <a16:creationId xmlns:a16="http://schemas.microsoft.com/office/drawing/2014/main" id="{5C08A8B8-6AEE-583B-66E6-12406A6FBFDF}"/>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7181614" y="252411"/>
            <a:ext cx="4172186" cy="1325563"/>
          </a:xfrm>
        </p:spPr>
      </p:pic>
      <p:pic>
        <p:nvPicPr>
          <p:cNvPr id="1026" name="Picture 2" descr="5.3.3.6.2. Box-Behnken designs">
            <a:extLst>
              <a:ext uri="{FF2B5EF4-FFF2-40B4-BE49-F238E27FC236}">
                <a16:creationId xmlns:a16="http://schemas.microsoft.com/office/drawing/2014/main" id="{73CAC174-1AA7-11A4-2634-7B1CCB6F3DBA}"/>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449622" y="1786734"/>
            <a:ext cx="3636169" cy="3636169"/>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1C2BEE1C-BB2D-100A-194B-C901402601E8}"/>
              </a:ext>
            </a:extLst>
          </p:cNvPr>
          <p:cNvSpPr txBox="1"/>
          <p:nvPr/>
        </p:nvSpPr>
        <p:spPr>
          <a:xfrm>
            <a:off x="7449622" y="5261548"/>
            <a:ext cx="3636169" cy="1298882"/>
          </a:xfrm>
          <a:prstGeom prst="rect">
            <a:avLst/>
          </a:prstGeom>
          <a:noFill/>
        </p:spPr>
        <p:txBody>
          <a:bodyPr wrap="square">
            <a:spAutoFit/>
          </a:bodyPr>
          <a:lstStyle/>
          <a:p>
            <a:pPr algn="ctr">
              <a:lnSpc>
                <a:spcPct val="150000"/>
              </a:lnSpc>
            </a:pPr>
            <a:r>
              <a:rPr lang="en-GB" sz="1800" dirty="0">
                <a:effectLst/>
                <a:latin typeface="Aptos" panose="020B0004020202020204" pitchFamily="34" charset="0"/>
                <a:ea typeface="Aptos" panose="020B0004020202020204" pitchFamily="34" charset="0"/>
                <a:cs typeface="Times New Roman" panose="02020603050405020304" pitchFamily="18" charset="0"/>
              </a:rPr>
              <a:t>(NIST, 2025)</a:t>
            </a:r>
          </a:p>
          <a:p>
            <a:pPr algn="ctr">
              <a:lnSpc>
                <a:spcPct val="150000"/>
              </a:lnSpc>
            </a:pPr>
            <a:r>
              <a:rPr lang="en-GB" sz="1800" dirty="0">
                <a:effectLst/>
                <a:latin typeface="Aptos" panose="020B0004020202020204" pitchFamily="34" charset="0"/>
                <a:ea typeface="Aptos" panose="020B0004020202020204" pitchFamily="34" charset="0"/>
                <a:cs typeface="Times New Roman" panose="02020603050405020304" pitchFamily="18" charset="0"/>
              </a:rPr>
              <a:t>(Montgomery, 2017)</a:t>
            </a:r>
          </a:p>
          <a:p>
            <a:pPr algn="ctr">
              <a:lnSpc>
                <a:spcPct val="150000"/>
              </a:lnSpc>
            </a:pPr>
            <a:endParaRPr lang="en-GB" sz="1800" dirty="0">
              <a:effectLst/>
              <a:latin typeface="Aptos" panose="020B0004020202020204" pitchFamily="34" charset="0"/>
              <a:ea typeface="Aptos" panose="020B0004020202020204" pitchFamily="34" charset="0"/>
              <a:cs typeface="Times New Roman" panose="02020603050405020304" pitchFamily="18" charset="0"/>
            </a:endParaRPr>
          </a:p>
        </p:txBody>
      </p:sp>
      <p:graphicFrame>
        <p:nvGraphicFramePr>
          <p:cNvPr id="1028" name="TextBox 2">
            <a:extLst>
              <a:ext uri="{FF2B5EF4-FFF2-40B4-BE49-F238E27FC236}">
                <a16:creationId xmlns:a16="http://schemas.microsoft.com/office/drawing/2014/main" id="{D2D3144F-6F54-0F64-A02D-1619C3D78CAF}"/>
              </a:ext>
            </a:extLst>
          </p:cNvPr>
          <p:cNvGraphicFramePr/>
          <p:nvPr>
            <p:extLst>
              <p:ext uri="{D42A27DB-BD31-4B8C-83A1-F6EECF244321}">
                <p14:modId xmlns:p14="http://schemas.microsoft.com/office/powerpoint/2010/main" val="2333771329"/>
              </p:ext>
            </p:extLst>
          </p:nvPr>
        </p:nvGraphicFramePr>
        <p:xfrm>
          <a:off x="242888" y="1786734"/>
          <a:ext cx="6938726" cy="3693319"/>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274839417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58A14AF-9FB5-4CC7-BA35-E8E85D3E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CA6D165-E96F-1CD2-FBF0-1E08D0C87EEE}"/>
              </a:ext>
            </a:extLst>
          </p:cNvPr>
          <p:cNvSpPr>
            <a:spLocks noGrp="1"/>
          </p:cNvSpPr>
          <p:nvPr>
            <p:ph type="title"/>
          </p:nvPr>
        </p:nvSpPr>
        <p:spPr>
          <a:xfrm>
            <a:off x="793662" y="386930"/>
            <a:ext cx="10066122" cy="1298448"/>
          </a:xfrm>
        </p:spPr>
        <p:txBody>
          <a:bodyPr anchor="b">
            <a:normAutofit/>
          </a:bodyPr>
          <a:lstStyle/>
          <a:p>
            <a:r>
              <a:rPr lang="en-GB" sz="4800"/>
              <a:t>Test run plan – factors to consider</a:t>
            </a:r>
          </a:p>
        </p:txBody>
      </p:sp>
      <p:sp>
        <p:nvSpPr>
          <p:cNvPr id="11" name="Rectangle 10">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AB19686-3E42-4609-DFCD-C26F8C3EA517}"/>
              </a:ext>
            </a:extLst>
          </p:cNvPr>
          <p:cNvSpPr>
            <a:spLocks noGrp="1"/>
          </p:cNvSpPr>
          <p:nvPr>
            <p:ph idx="1"/>
          </p:nvPr>
        </p:nvSpPr>
        <p:spPr>
          <a:xfrm>
            <a:off x="793661" y="2599509"/>
            <a:ext cx="4530898" cy="3639450"/>
          </a:xfrm>
        </p:spPr>
        <p:txBody>
          <a:bodyPr anchor="ctr">
            <a:normAutofit/>
          </a:bodyPr>
          <a:lstStyle/>
          <a:p>
            <a:r>
              <a:rPr lang="en-GB" sz="1700" dirty="0"/>
              <a:t>Each parameter was tested at standard, high, and low settings, replicating realistic trackside adjustments</a:t>
            </a:r>
          </a:p>
          <a:p>
            <a:pPr marL="514350" indent="-514350">
              <a:buFont typeface="+mj-lt"/>
              <a:buAutoNum type="arabicPeriod"/>
            </a:pPr>
            <a:r>
              <a:rPr lang="en-GB" sz="1700" dirty="0"/>
              <a:t>Alterations to spring stiffness front and rear</a:t>
            </a:r>
          </a:p>
          <a:p>
            <a:pPr marL="514350" indent="-514350">
              <a:buFont typeface="+mj-lt"/>
              <a:buAutoNum type="arabicPeriod"/>
            </a:pPr>
            <a:r>
              <a:rPr lang="en-GB" sz="1700" dirty="0"/>
              <a:t>Damper coefficients front and rear</a:t>
            </a:r>
          </a:p>
          <a:p>
            <a:pPr marL="514350" indent="-514350">
              <a:buFont typeface="+mj-lt"/>
              <a:buAutoNum type="arabicPeriod"/>
            </a:pPr>
            <a:r>
              <a:rPr lang="en-GB" sz="1700" dirty="0"/>
              <a:t>ARB stiffness front and rear</a:t>
            </a:r>
          </a:p>
          <a:p>
            <a:pPr marL="514350" indent="-514350">
              <a:buFont typeface="+mj-lt"/>
              <a:buAutoNum type="arabicPeriod"/>
            </a:pPr>
            <a:r>
              <a:rPr lang="en-GB" sz="1700" dirty="0"/>
              <a:t>Final drive ratio</a:t>
            </a:r>
          </a:p>
          <a:p>
            <a:pPr marL="0" indent="0">
              <a:buNone/>
            </a:pPr>
            <a:endParaRPr lang="en-GB" sz="1700" dirty="0"/>
          </a:p>
        </p:txBody>
      </p:sp>
      <p:sp>
        <p:nvSpPr>
          <p:cNvPr id="15" name="Rectangle 14">
            <a:extLst>
              <a:ext uri="{FF2B5EF4-FFF2-40B4-BE49-F238E27FC236}">
                <a16:creationId xmlns:a16="http://schemas.microsoft.com/office/drawing/2014/main" id="{E6995CE5-F890-4ABA-82A2-26507CE8D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4" name="Table 3">
            <a:extLst>
              <a:ext uri="{FF2B5EF4-FFF2-40B4-BE49-F238E27FC236}">
                <a16:creationId xmlns:a16="http://schemas.microsoft.com/office/drawing/2014/main" id="{EB254184-D011-A186-16AD-7F29FE1EB297}"/>
              </a:ext>
            </a:extLst>
          </p:cNvPr>
          <p:cNvGraphicFramePr>
            <a:graphicFrameLocks noGrp="1"/>
          </p:cNvGraphicFramePr>
          <p:nvPr>
            <p:extLst>
              <p:ext uri="{D42A27DB-BD31-4B8C-83A1-F6EECF244321}">
                <p14:modId xmlns:p14="http://schemas.microsoft.com/office/powerpoint/2010/main" val="388759224"/>
              </p:ext>
            </p:extLst>
          </p:nvPr>
        </p:nvGraphicFramePr>
        <p:xfrm>
          <a:off x="5911532" y="2615972"/>
          <a:ext cx="5150277" cy="3450810"/>
        </p:xfrm>
        <a:graphic>
          <a:graphicData uri="http://schemas.openxmlformats.org/drawingml/2006/table">
            <a:tbl>
              <a:tblPr firstRow="1" bandRow="1">
                <a:noFill/>
                <a:tableStyleId>{5C22544A-7EE6-4342-B048-85BDC9FD1C3A}</a:tableStyleId>
              </a:tblPr>
              <a:tblGrid>
                <a:gridCol w="2101126">
                  <a:extLst>
                    <a:ext uri="{9D8B030D-6E8A-4147-A177-3AD203B41FA5}">
                      <a16:colId xmlns:a16="http://schemas.microsoft.com/office/drawing/2014/main" val="3753157756"/>
                    </a:ext>
                  </a:extLst>
                </a:gridCol>
                <a:gridCol w="3049151">
                  <a:extLst>
                    <a:ext uri="{9D8B030D-6E8A-4147-A177-3AD203B41FA5}">
                      <a16:colId xmlns:a16="http://schemas.microsoft.com/office/drawing/2014/main" val="1168360295"/>
                    </a:ext>
                  </a:extLst>
                </a:gridCol>
              </a:tblGrid>
              <a:tr h="575135">
                <a:tc>
                  <a:txBody>
                    <a:bodyPr/>
                    <a:lstStyle/>
                    <a:p>
                      <a:r>
                        <a:rPr lang="en-GB" sz="1700" b="1">
                          <a:solidFill>
                            <a:srgbClr val="FFFFFF"/>
                          </a:solidFill>
                        </a:rPr>
                        <a:t>Factor</a:t>
                      </a:r>
                    </a:p>
                  </a:txBody>
                  <a:tcPr marL="237006" marR="142204" marT="142204" marB="142204">
                    <a:lnL w="38100" cap="flat" cmpd="sng" algn="ctr">
                      <a:noFill/>
                      <a:prstDash val="solid"/>
                    </a:lnL>
                    <a:lnR w="38100" cap="flat" cmpd="sng" algn="ctr">
                      <a:solidFill>
                        <a:srgbClr val="FFFFFF"/>
                      </a:solidFill>
                      <a:prstDash val="solid"/>
                    </a:lnR>
                    <a:lnT w="38100" cap="flat" cmpd="sng" algn="ctr">
                      <a:noFill/>
                      <a:prstDash val="solid"/>
                    </a:lnT>
                    <a:lnB w="38100" cap="flat" cmpd="sng" algn="ctr">
                      <a:solidFill>
                        <a:srgbClr val="FFFFFF"/>
                      </a:solidFill>
                      <a:prstDash val="solid"/>
                    </a:lnB>
                    <a:solidFill>
                      <a:srgbClr val="636B68">
                        <a:alpha val="69804"/>
                      </a:srgbClr>
                    </a:solidFill>
                  </a:tcPr>
                </a:tc>
                <a:tc>
                  <a:txBody>
                    <a:bodyPr/>
                    <a:lstStyle/>
                    <a:p>
                      <a:r>
                        <a:rPr lang="en-GB" sz="1700" b="1">
                          <a:solidFill>
                            <a:srgbClr val="FFFFFF"/>
                          </a:solidFill>
                        </a:rPr>
                        <a:t>Needed for consideration</a:t>
                      </a:r>
                    </a:p>
                  </a:txBody>
                  <a:tcPr marL="237006" marR="142204" marT="142204" marB="142204">
                    <a:lnL w="38100" cap="flat" cmpd="sng" algn="ctr">
                      <a:solidFill>
                        <a:srgbClr val="FFFFFF"/>
                      </a:solidFill>
                      <a:prstDash val="solid"/>
                    </a:lnL>
                    <a:lnR w="38100" cap="flat" cmpd="sng" algn="ctr">
                      <a:noFill/>
                      <a:prstDash val="solid"/>
                    </a:lnR>
                    <a:lnT w="38100" cap="flat" cmpd="sng" algn="ctr">
                      <a:noFill/>
                      <a:prstDash val="solid"/>
                    </a:lnT>
                    <a:lnB w="38100" cap="flat" cmpd="sng" algn="ctr">
                      <a:solidFill>
                        <a:srgbClr val="FFFFFF"/>
                      </a:solidFill>
                      <a:prstDash val="solid"/>
                    </a:lnB>
                    <a:solidFill>
                      <a:srgbClr val="636B68">
                        <a:alpha val="69804"/>
                      </a:srgbClr>
                    </a:solidFill>
                  </a:tcPr>
                </a:tc>
                <a:extLst>
                  <a:ext uri="{0D108BD9-81ED-4DB2-BD59-A6C34878D82A}">
                    <a16:rowId xmlns:a16="http://schemas.microsoft.com/office/drawing/2014/main" val="511965974"/>
                  </a:ext>
                </a:extLst>
              </a:tr>
              <a:tr h="575135">
                <a:tc>
                  <a:txBody>
                    <a:bodyPr/>
                    <a:lstStyle/>
                    <a:p>
                      <a:r>
                        <a:rPr lang="en-GB" sz="1700">
                          <a:solidFill>
                            <a:schemeClr val="tx1">
                              <a:lumMod val="85000"/>
                              <a:lumOff val="15000"/>
                            </a:schemeClr>
                          </a:solidFill>
                        </a:rPr>
                        <a:t>Weather</a:t>
                      </a:r>
                    </a:p>
                  </a:txBody>
                  <a:tcPr marL="237006" marR="142204" marT="142204" marB="142204">
                    <a:lnL w="38100" cap="flat" cmpd="sng" algn="ctr">
                      <a:noFill/>
                      <a:prstDash val="solid"/>
                    </a:lnL>
                    <a:lnR w="38100" cap="flat" cmpd="sng" algn="ctr">
                      <a:solidFill>
                        <a:srgbClr val="FFFFFF"/>
                      </a:solidFill>
                      <a:prstDash val="solid"/>
                    </a:lnR>
                    <a:lnT w="38100" cap="flat" cmpd="sng" algn="ctr">
                      <a:solidFill>
                        <a:srgbClr val="FFFFFF"/>
                      </a:solidFill>
                      <a:prstDash val="solid"/>
                    </a:lnT>
                    <a:lnB w="38100" cap="flat" cmpd="sng" algn="ctr">
                      <a:solidFill>
                        <a:srgbClr val="FFFFFF"/>
                      </a:solidFill>
                      <a:prstDash val="solid"/>
                    </a:lnB>
                    <a:solidFill>
                      <a:srgbClr val="878E8B">
                        <a:alpha val="14902"/>
                      </a:srgbClr>
                    </a:solidFill>
                  </a:tcPr>
                </a:tc>
                <a:tc>
                  <a:txBody>
                    <a:bodyPr/>
                    <a:lstStyle/>
                    <a:p>
                      <a:r>
                        <a:rPr lang="en-GB" sz="1700">
                          <a:solidFill>
                            <a:schemeClr val="tx1">
                              <a:lumMod val="85000"/>
                              <a:lumOff val="15000"/>
                            </a:schemeClr>
                          </a:solidFill>
                        </a:rPr>
                        <a:t>No</a:t>
                      </a:r>
                    </a:p>
                  </a:txBody>
                  <a:tcPr marL="237006" marR="142204" marT="142204" marB="142204">
                    <a:lnL w="38100" cap="flat" cmpd="sng" algn="ctr">
                      <a:solidFill>
                        <a:srgbClr val="FFFFFF"/>
                      </a:solidFill>
                      <a:prstDash val="solid"/>
                    </a:lnL>
                    <a:lnR w="38100" cap="flat" cmpd="sng" algn="ctr">
                      <a:noFill/>
                      <a:prstDash val="solid"/>
                    </a:lnR>
                    <a:lnT w="38100" cap="flat" cmpd="sng" algn="ctr">
                      <a:solidFill>
                        <a:srgbClr val="FFFFFF"/>
                      </a:solidFill>
                      <a:prstDash val="solid"/>
                    </a:lnT>
                    <a:lnB w="38100" cap="flat" cmpd="sng" algn="ctr">
                      <a:solidFill>
                        <a:srgbClr val="FFFFFF"/>
                      </a:solidFill>
                      <a:prstDash val="solid"/>
                    </a:lnB>
                    <a:solidFill>
                      <a:srgbClr val="878E8B">
                        <a:alpha val="14902"/>
                      </a:srgbClr>
                    </a:solidFill>
                  </a:tcPr>
                </a:tc>
                <a:extLst>
                  <a:ext uri="{0D108BD9-81ED-4DB2-BD59-A6C34878D82A}">
                    <a16:rowId xmlns:a16="http://schemas.microsoft.com/office/drawing/2014/main" val="2797655492"/>
                  </a:ext>
                </a:extLst>
              </a:tr>
              <a:tr h="575135">
                <a:tc>
                  <a:txBody>
                    <a:bodyPr/>
                    <a:lstStyle/>
                    <a:p>
                      <a:r>
                        <a:rPr lang="en-GB" sz="1700">
                          <a:solidFill>
                            <a:schemeClr val="tx1">
                              <a:lumMod val="85000"/>
                              <a:lumOff val="15000"/>
                            </a:schemeClr>
                          </a:solidFill>
                        </a:rPr>
                        <a:t>Randomness</a:t>
                      </a:r>
                    </a:p>
                  </a:txBody>
                  <a:tcPr marL="237006" marR="142204" marT="142204" marB="142204">
                    <a:lnL w="12700" cmpd="sng">
                      <a:noFill/>
                      <a:prstDash val="solid"/>
                    </a:lnL>
                    <a:lnR w="38100" cap="flat" cmpd="sng" algn="ctr">
                      <a:solidFill>
                        <a:srgbClr val="FFFFFF"/>
                      </a:solidFill>
                      <a:prstDash val="solid"/>
                    </a:lnR>
                    <a:lnT w="38100" cap="flat" cmpd="sng" algn="ctr">
                      <a:solidFill>
                        <a:srgbClr val="FFFFFF"/>
                      </a:solidFill>
                      <a:prstDash val="solid"/>
                    </a:lnT>
                    <a:lnB w="38100" cap="flat" cmpd="sng" algn="ctr">
                      <a:solidFill>
                        <a:srgbClr val="FFFFFF"/>
                      </a:solidFill>
                      <a:prstDash val="solid"/>
                    </a:lnB>
                    <a:solidFill>
                      <a:srgbClr val="878E8B">
                        <a:alpha val="30196"/>
                      </a:srgbClr>
                    </a:solidFill>
                  </a:tcPr>
                </a:tc>
                <a:tc>
                  <a:txBody>
                    <a:bodyPr/>
                    <a:lstStyle/>
                    <a:p>
                      <a:r>
                        <a:rPr lang="en-GB" sz="1700">
                          <a:solidFill>
                            <a:schemeClr val="tx1">
                              <a:lumMod val="85000"/>
                              <a:lumOff val="15000"/>
                            </a:schemeClr>
                          </a:solidFill>
                        </a:rPr>
                        <a:t>No</a:t>
                      </a:r>
                    </a:p>
                  </a:txBody>
                  <a:tcPr marL="237006" marR="142204" marT="142204" marB="142204">
                    <a:lnL w="38100" cap="flat" cmpd="sng" algn="ctr">
                      <a:solidFill>
                        <a:srgbClr val="FFFFFF"/>
                      </a:solidFill>
                      <a:prstDash val="solid"/>
                    </a:lnL>
                    <a:lnR w="12700" cmpd="sng">
                      <a:noFill/>
                      <a:prstDash val="solid"/>
                    </a:lnR>
                    <a:lnT w="38100" cap="flat" cmpd="sng" algn="ctr">
                      <a:solidFill>
                        <a:srgbClr val="FFFFFF"/>
                      </a:solidFill>
                      <a:prstDash val="solid"/>
                    </a:lnT>
                    <a:lnB w="38100" cap="flat" cmpd="sng" algn="ctr">
                      <a:solidFill>
                        <a:srgbClr val="FFFFFF"/>
                      </a:solidFill>
                      <a:prstDash val="solid"/>
                    </a:lnB>
                    <a:solidFill>
                      <a:srgbClr val="878E8B">
                        <a:alpha val="30196"/>
                      </a:srgbClr>
                    </a:solidFill>
                  </a:tcPr>
                </a:tc>
                <a:extLst>
                  <a:ext uri="{0D108BD9-81ED-4DB2-BD59-A6C34878D82A}">
                    <a16:rowId xmlns:a16="http://schemas.microsoft.com/office/drawing/2014/main" val="3902359997"/>
                  </a:ext>
                </a:extLst>
              </a:tr>
              <a:tr h="575135">
                <a:tc>
                  <a:txBody>
                    <a:bodyPr/>
                    <a:lstStyle/>
                    <a:p>
                      <a:r>
                        <a:rPr lang="en-GB" sz="1700">
                          <a:solidFill>
                            <a:schemeClr val="tx1">
                              <a:lumMod val="85000"/>
                              <a:lumOff val="15000"/>
                            </a:schemeClr>
                          </a:solidFill>
                        </a:rPr>
                        <a:t>Driver fatigue</a:t>
                      </a:r>
                    </a:p>
                  </a:txBody>
                  <a:tcPr marL="237006" marR="142204" marT="142204" marB="142204">
                    <a:lnL w="38100" cap="flat" cmpd="sng" algn="ctr">
                      <a:noFill/>
                      <a:prstDash val="solid"/>
                    </a:lnL>
                    <a:lnR w="38100" cap="flat" cmpd="sng" algn="ctr">
                      <a:solidFill>
                        <a:srgbClr val="FFFFFF"/>
                      </a:solidFill>
                      <a:prstDash val="solid"/>
                    </a:lnR>
                    <a:lnT w="38100" cap="flat" cmpd="sng" algn="ctr">
                      <a:solidFill>
                        <a:srgbClr val="FFFFFF"/>
                      </a:solidFill>
                      <a:prstDash val="solid"/>
                    </a:lnT>
                    <a:lnB w="38100" cap="flat" cmpd="sng" algn="ctr">
                      <a:solidFill>
                        <a:srgbClr val="FFFFFF"/>
                      </a:solidFill>
                      <a:prstDash val="solid"/>
                    </a:lnB>
                    <a:solidFill>
                      <a:srgbClr val="878E8B">
                        <a:alpha val="14902"/>
                      </a:srgbClr>
                    </a:solidFill>
                  </a:tcPr>
                </a:tc>
                <a:tc>
                  <a:txBody>
                    <a:bodyPr/>
                    <a:lstStyle/>
                    <a:p>
                      <a:r>
                        <a:rPr lang="en-GB" sz="1700">
                          <a:solidFill>
                            <a:schemeClr val="tx1">
                              <a:lumMod val="85000"/>
                              <a:lumOff val="15000"/>
                            </a:schemeClr>
                          </a:solidFill>
                        </a:rPr>
                        <a:t>No</a:t>
                      </a:r>
                    </a:p>
                  </a:txBody>
                  <a:tcPr marL="237006" marR="142204" marT="142204" marB="142204">
                    <a:lnL w="38100" cap="flat" cmpd="sng" algn="ctr">
                      <a:solidFill>
                        <a:srgbClr val="FFFFFF"/>
                      </a:solidFill>
                      <a:prstDash val="solid"/>
                    </a:lnL>
                    <a:lnR w="38100" cap="flat" cmpd="sng" algn="ctr">
                      <a:noFill/>
                      <a:prstDash val="solid"/>
                    </a:lnR>
                    <a:lnT w="38100" cap="flat" cmpd="sng" algn="ctr">
                      <a:solidFill>
                        <a:srgbClr val="FFFFFF"/>
                      </a:solidFill>
                      <a:prstDash val="solid"/>
                    </a:lnT>
                    <a:lnB w="38100" cap="flat" cmpd="sng" algn="ctr">
                      <a:solidFill>
                        <a:srgbClr val="FFFFFF"/>
                      </a:solidFill>
                      <a:prstDash val="solid"/>
                    </a:lnB>
                    <a:solidFill>
                      <a:srgbClr val="878E8B">
                        <a:alpha val="14902"/>
                      </a:srgbClr>
                    </a:solidFill>
                  </a:tcPr>
                </a:tc>
                <a:extLst>
                  <a:ext uri="{0D108BD9-81ED-4DB2-BD59-A6C34878D82A}">
                    <a16:rowId xmlns:a16="http://schemas.microsoft.com/office/drawing/2014/main" val="3536754485"/>
                  </a:ext>
                </a:extLst>
              </a:tr>
              <a:tr h="575135">
                <a:tc>
                  <a:txBody>
                    <a:bodyPr/>
                    <a:lstStyle/>
                    <a:p>
                      <a:r>
                        <a:rPr lang="en-GB" sz="1700">
                          <a:solidFill>
                            <a:schemeClr val="tx1">
                              <a:lumMod val="85000"/>
                              <a:lumOff val="15000"/>
                            </a:schemeClr>
                          </a:solidFill>
                        </a:rPr>
                        <a:t>Air temperatures</a:t>
                      </a:r>
                    </a:p>
                  </a:txBody>
                  <a:tcPr marL="237006" marR="142204" marT="142204" marB="142204">
                    <a:lnL w="12700" cmpd="sng">
                      <a:noFill/>
                      <a:prstDash val="solid"/>
                    </a:lnL>
                    <a:lnR w="38100" cap="flat" cmpd="sng" algn="ctr">
                      <a:solidFill>
                        <a:srgbClr val="FFFFFF"/>
                      </a:solidFill>
                      <a:prstDash val="solid"/>
                    </a:lnR>
                    <a:lnT w="38100" cap="flat" cmpd="sng" algn="ctr">
                      <a:solidFill>
                        <a:srgbClr val="FFFFFF"/>
                      </a:solidFill>
                      <a:prstDash val="solid"/>
                    </a:lnT>
                    <a:lnB w="38100" cap="flat" cmpd="sng" algn="ctr">
                      <a:solidFill>
                        <a:srgbClr val="FFFFFF"/>
                      </a:solidFill>
                      <a:prstDash val="solid"/>
                    </a:lnB>
                    <a:solidFill>
                      <a:srgbClr val="878E8B">
                        <a:alpha val="30196"/>
                      </a:srgbClr>
                    </a:solidFill>
                  </a:tcPr>
                </a:tc>
                <a:tc>
                  <a:txBody>
                    <a:bodyPr/>
                    <a:lstStyle/>
                    <a:p>
                      <a:r>
                        <a:rPr lang="en-GB" sz="1700">
                          <a:solidFill>
                            <a:schemeClr val="tx1">
                              <a:lumMod val="85000"/>
                              <a:lumOff val="15000"/>
                            </a:schemeClr>
                          </a:solidFill>
                        </a:rPr>
                        <a:t>No</a:t>
                      </a:r>
                    </a:p>
                  </a:txBody>
                  <a:tcPr marL="237006" marR="142204" marT="142204" marB="142204">
                    <a:lnL w="38100" cap="flat" cmpd="sng" algn="ctr">
                      <a:solidFill>
                        <a:srgbClr val="FFFFFF"/>
                      </a:solidFill>
                      <a:prstDash val="solid"/>
                    </a:lnL>
                    <a:lnR w="12700" cmpd="sng">
                      <a:noFill/>
                      <a:prstDash val="solid"/>
                    </a:lnR>
                    <a:lnT w="38100" cap="flat" cmpd="sng" algn="ctr">
                      <a:solidFill>
                        <a:srgbClr val="FFFFFF"/>
                      </a:solidFill>
                      <a:prstDash val="solid"/>
                    </a:lnT>
                    <a:lnB w="38100" cap="flat" cmpd="sng" algn="ctr">
                      <a:solidFill>
                        <a:srgbClr val="FFFFFF"/>
                      </a:solidFill>
                      <a:prstDash val="solid"/>
                    </a:lnB>
                    <a:solidFill>
                      <a:srgbClr val="878E8B">
                        <a:alpha val="30196"/>
                      </a:srgbClr>
                    </a:solidFill>
                  </a:tcPr>
                </a:tc>
                <a:extLst>
                  <a:ext uri="{0D108BD9-81ED-4DB2-BD59-A6C34878D82A}">
                    <a16:rowId xmlns:a16="http://schemas.microsoft.com/office/drawing/2014/main" val="3266144002"/>
                  </a:ext>
                </a:extLst>
              </a:tr>
              <a:tr h="575135">
                <a:tc>
                  <a:txBody>
                    <a:bodyPr/>
                    <a:lstStyle/>
                    <a:p>
                      <a:r>
                        <a:rPr lang="en-GB" sz="1700">
                          <a:solidFill>
                            <a:schemeClr val="tx1">
                              <a:lumMod val="85000"/>
                              <a:lumOff val="15000"/>
                            </a:schemeClr>
                          </a:solidFill>
                        </a:rPr>
                        <a:t>Tyre degradation</a:t>
                      </a:r>
                    </a:p>
                  </a:txBody>
                  <a:tcPr marL="237006" marR="142204" marT="142204" marB="142204">
                    <a:lnL w="38100" cap="flat" cmpd="sng" algn="ctr">
                      <a:noFill/>
                      <a:prstDash val="solid"/>
                    </a:lnL>
                    <a:lnR w="38100" cap="flat" cmpd="sng" algn="ctr">
                      <a:solidFill>
                        <a:srgbClr val="FFFFFF"/>
                      </a:solidFill>
                      <a:prstDash val="solid"/>
                    </a:lnR>
                    <a:lnT w="38100" cap="flat" cmpd="sng" algn="ctr">
                      <a:solidFill>
                        <a:srgbClr val="FFFFFF"/>
                      </a:solidFill>
                      <a:prstDash val="solid"/>
                    </a:lnT>
                    <a:lnB w="12700" cmpd="sng">
                      <a:noFill/>
                      <a:prstDash val="solid"/>
                    </a:lnB>
                    <a:solidFill>
                      <a:srgbClr val="878E8B">
                        <a:alpha val="14902"/>
                      </a:srgbClr>
                    </a:solidFill>
                  </a:tcPr>
                </a:tc>
                <a:tc>
                  <a:txBody>
                    <a:bodyPr/>
                    <a:lstStyle/>
                    <a:p>
                      <a:r>
                        <a:rPr lang="en-GB" sz="1700">
                          <a:solidFill>
                            <a:schemeClr val="tx1">
                              <a:lumMod val="85000"/>
                              <a:lumOff val="15000"/>
                            </a:schemeClr>
                          </a:solidFill>
                        </a:rPr>
                        <a:t>No</a:t>
                      </a:r>
                    </a:p>
                  </a:txBody>
                  <a:tcPr marL="237006" marR="142204" marT="142204" marB="142204">
                    <a:lnL w="38100" cap="flat" cmpd="sng" algn="ctr">
                      <a:solidFill>
                        <a:srgbClr val="FFFFFF"/>
                      </a:solidFill>
                      <a:prstDash val="solid"/>
                    </a:lnL>
                    <a:lnR w="38100" cap="flat" cmpd="sng" algn="ctr">
                      <a:noFill/>
                      <a:prstDash val="solid"/>
                    </a:lnR>
                    <a:lnT w="38100" cap="flat" cmpd="sng" algn="ctr">
                      <a:solidFill>
                        <a:srgbClr val="FFFFFF"/>
                      </a:solidFill>
                      <a:prstDash val="solid"/>
                    </a:lnT>
                    <a:lnB w="12700" cmpd="sng">
                      <a:noFill/>
                      <a:prstDash val="solid"/>
                    </a:lnB>
                    <a:solidFill>
                      <a:srgbClr val="878E8B">
                        <a:alpha val="14902"/>
                      </a:srgbClr>
                    </a:solidFill>
                  </a:tcPr>
                </a:tc>
                <a:extLst>
                  <a:ext uri="{0D108BD9-81ED-4DB2-BD59-A6C34878D82A}">
                    <a16:rowId xmlns:a16="http://schemas.microsoft.com/office/drawing/2014/main" val="2193727520"/>
                  </a:ext>
                </a:extLst>
              </a:tr>
            </a:tbl>
          </a:graphicData>
        </a:graphic>
      </p:graphicFrame>
    </p:spTree>
    <p:extLst>
      <p:ext uri="{BB962C8B-B14F-4D97-AF65-F5344CB8AC3E}">
        <p14:creationId xmlns:p14="http://schemas.microsoft.com/office/powerpoint/2010/main" val="24717575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58025FE-AA85-F269-49DA-6628204F5F3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8B2A4E0-02E0-C0E7-4891-B8B639F55866}"/>
              </a:ext>
            </a:extLst>
          </p:cNvPr>
          <p:cNvSpPr>
            <a:spLocks noGrp="1"/>
          </p:cNvSpPr>
          <p:nvPr>
            <p:ph type="title"/>
          </p:nvPr>
        </p:nvSpPr>
        <p:spPr>
          <a:xfrm>
            <a:off x="3856521" y="18256"/>
            <a:ext cx="8335479" cy="912280"/>
          </a:xfrm>
        </p:spPr>
        <p:txBody>
          <a:bodyPr/>
          <a:lstStyle/>
          <a:p>
            <a:pPr algn="ctr"/>
            <a:r>
              <a:rPr lang="en-GB" dirty="0"/>
              <a:t>Test run plan</a:t>
            </a:r>
          </a:p>
        </p:txBody>
      </p:sp>
      <p:sp>
        <p:nvSpPr>
          <p:cNvPr id="3" name="Content Placeholder 2">
            <a:extLst>
              <a:ext uri="{FF2B5EF4-FFF2-40B4-BE49-F238E27FC236}">
                <a16:creationId xmlns:a16="http://schemas.microsoft.com/office/drawing/2014/main" id="{F1311785-D506-28BF-023A-70D195089A52}"/>
              </a:ext>
            </a:extLst>
          </p:cNvPr>
          <p:cNvSpPr>
            <a:spLocks noGrp="1"/>
          </p:cNvSpPr>
          <p:nvPr>
            <p:ph idx="1"/>
          </p:nvPr>
        </p:nvSpPr>
        <p:spPr>
          <a:xfrm>
            <a:off x="3856524" y="833557"/>
            <a:ext cx="8335476" cy="3058793"/>
          </a:xfrm>
        </p:spPr>
        <p:txBody>
          <a:bodyPr/>
          <a:lstStyle/>
          <a:p>
            <a:pPr marL="0" indent="0" algn="ctr">
              <a:buNone/>
            </a:pPr>
            <a:r>
              <a:rPr lang="en-GB" dirty="0"/>
              <a:t>Box-Behnken DOE approach</a:t>
            </a:r>
          </a:p>
          <a:p>
            <a:pPr marL="0" indent="0">
              <a:buNone/>
            </a:pPr>
            <a:r>
              <a:rPr lang="en-GB" dirty="0"/>
              <a:t>This method enables the modelling of quadratic relationships while minimizing the number of required test runs.</a:t>
            </a:r>
          </a:p>
          <a:p>
            <a:pPr marL="0" indent="0">
              <a:buNone/>
            </a:pPr>
            <a:endParaRPr lang="en-GB" dirty="0"/>
          </a:p>
          <a:p>
            <a:pPr marL="0" indent="0">
              <a:buNone/>
            </a:pPr>
            <a:endParaRPr lang="en-GB" dirty="0"/>
          </a:p>
        </p:txBody>
      </p:sp>
      <p:pic>
        <p:nvPicPr>
          <p:cNvPr id="5" name="Picture 4">
            <a:extLst>
              <a:ext uri="{FF2B5EF4-FFF2-40B4-BE49-F238E27FC236}">
                <a16:creationId xmlns:a16="http://schemas.microsoft.com/office/drawing/2014/main" id="{F7C7F433-299C-31B6-2097-F516DC743AFC}"/>
              </a:ext>
            </a:extLst>
          </p:cNvPr>
          <p:cNvPicPr>
            <a:picLocks noChangeAspect="1"/>
          </p:cNvPicPr>
          <p:nvPr/>
        </p:nvPicPr>
        <p:blipFill>
          <a:blip r:embed="rId3"/>
          <a:stretch>
            <a:fillRect/>
          </a:stretch>
        </p:blipFill>
        <p:spPr>
          <a:xfrm>
            <a:off x="0" y="0"/>
            <a:ext cx="3856525" cy="6858000"/>
          </a:xfrm>
          <a:prstGeom prst="rect">
            <a:avLst/>
          </a:prstGeom>
        </p:spPr>
      </p:pic>
      <p:graphicFrame>
        <p:nvGraphicFramePr>
          <p:cNvPr id="6" name="Table 5">
            <a:extLst>
              <a:ext uri="{FF2B5EF4-FFF2-40B4-BE49-F238E27FC236}">
                <a16:creationId xmlns:a16="http://schemas.microsoft.com/office/drawing/2014/main" id="{412B301B-FD17-9CF2-58E6-BB4843204A4F}"/>
              </a:ext>
            </a:extLst>
          </p:cNvPr>
          <p:cNvGraphicFramePr>
            <a:graphicFrameLocks noGrp="1"/>
          </p:cNvGraphicFramePr>
          <p:nvPr>
            <p:extLst>
              <p:ext uri="{D42A27DB-BD31-4B8C-83A1-F6EECF244321}">
                <p14:modId xmlns:p14="http://schemas.microsoft.com/office/powerpoint/2010/main" val="556949427"/>
              </p:ext>
            </p:extLst>
          </p:nvPr>
        </p:nvGraphicFramePr>
        <p:xfrm>
          <a:off x="3856521" y="2606630"/>
          <a:ext cx="8335479" cy="1747520"/>
        </p:xfrm>
        <a:graphic>
          <a:graphicData uri="http://schemas.openxmlformats.org/drawingml/2006/table">
            <a:tbl>
              <a:tblPr firstRow="1" bandRow="1">
                <a:tableStyleId>{5C22544A-7EE6-4342-B048-85BDC9FD1C3A}</a:tableStyleId>
              </a:tblPr>
              <a:tblGrid>
                <a:gridCol w="1041935">
                  <a:extLst>
                    <a:ext uri="{9D8B030D-6E8A-4147-A177-3AD203B41FA5}">
                      <a16:colId xmlns:a16="http://schemas.microsoft.com/office/drawing/2014/main" val="3253947565"/>
                    </a:ext>
                  </a:extLst>
                </a:gridCol>
                <a:gridCol w="1041935">
                  <a:extLst>
                    <a:ext uri="{9D8B030D-6E8A-4147-A177-3AD203B41FA5}">
                      <a16:colId xmlns:a16="http://schemas.microsoft.com/office/drawing/2014/main" val="903593918"/>
                    </a:ext>
                  </a:extLst>
                </a:gridCol>
                <a:gridCol w="1041935">
                  <a:extLst>
                    <a:ext uri="{9D8B030D-6E8A-4147-A177-3AD203B41FA5}">
                      <a16:colId xmlns:a16="http://schemas.microsoft.com/office/drawing/2014/main" val="3777677298"/>
                    </a:ext>
                  </a:extLst>
                </a:gridCol>
                <a:gridCol w="1041935">
                  <a:extLst>
                    <a:ext uri="{9D8B030D-6E8A-4147-A177-3AD203B41FA5}">
                      <a16:colId xmlns:a16="http://schemas.microsoft.com/office/drawing/2014/main" val="2408869078"/>
                    </a:ext>
                  </a:extLst>
                </a:gridCol>
                <a:gridCol w="1041935">
                  <a:extLst>
                    <a:ext uri="{9D8B030D-6E8A-4147-A177-3AD203B41FA5}">
                      <a16:colId xmlns:a16="http://schemas.microsoft.com/office/drawing/2014/main" val="1231891868"/>
                    </a:ext>
                  </a:extLst>
                </a:gridCol>
                <a:gridCol w="1041935">
                  <a:extLst>
                    <a:ext uri="{9D8B030D-6E8A-4147-A177-3AD203B41FA5}">
                      <a16:colId xmlns:a16="http://schemas.microsoft.com/office/drawing/2014/main" val="3457790878"/>
                    </a:ext>
                  </a:extLst>
                </a:gridCol>
                <a:gridCol w="2083869">
                  <a:extLst>
                    <a:ext uri="{9D8B030D-6E8A-4147-A177-3AD203B41FA5}">
                      <a16:colId xmlns:a16="http://schemas.microsoft.com/office/drawing/2014/main" val="2340339354"/>
                    </a:ext>
                  </a:extLst>
                </a:gridCol>
              </a:tblGrid>
              <a:tr h="370840">
                <a:tc gridSpan="7">
                  <a:txBody>
                    <a:bodyPr/>
                    <a:lstStyle/>
                    <a:p>
                      <a:pPr algn="ctr"/>
                      <a:r>
                        <a:rPr lang="en-GB" dirty="0"/>
                        <a:t>Standard setup</a:t>
                      </a:r>
                    </a:p>
                  </a:txBody>
                  <a:tcPr/>
                </a:tc>
                <a:tc hMerge="1">
                  <a:txBody>
                    <a:bodyPr/>
                    <a:lstStyle/>
                    <a:p>
                      <a:endParaRPr lang="en-GB"/>
                    </a:p>
                  </a:txBody>
                  <a:tcPr/>
                </a:tc>
                <a:tc hMerge="1">
                  <a:txBody>
                    <a:bodyPr/>
                    <a:lstStyle/>
                    <a:p>
                      <a:endParaRPr lang="en-GB" dirty="0"/>
                    </a:p>
                  </a:txBody>
                  <a:tcPr/>
                </a:tc>
                <a:tc hMerge="1">
                  <a:txBody>
                    <a:bodyPr/>
                    <a:lstStyle/>
                    <a:p>
                      <a:endParaRPr lang="en-GB"/>
                    </a:p>
                  </a:txBody>
                  <a:tcPr/>
                </a:tc>
                <a:tc hMerge="1">
                  <a:txBody>
                    <a:bodyPr/>
                    <a:lstStyle/>
                    <a:p>
                      <a:endParaRPr lang="en-GB" dirty="0"/>
                    </a:p>
                  </a:txBody>
                  <a:tcPr/>
                </a:tc>
                <a:tc hMerge="1">
                  <a:txBody>
                    <a:bodyPr/>
                    <a:lstStyle/>
                    <a:p>
                      <a:endParaRPr lang="en-GB"/>
                    </a:p>
                  </a:txBody>
                  <a:tcPr/>
                </a:tc>
                <a:tc hMerge="1">
                  <a:txBody>
                    <a:bodyPr/>
                    <a:lstStyle/>
                    <a:p>
                      <a:endParaRPr lang="en-GB" dirty="0"/>
                    </a:p>
                  </a:txBody>
                  <a:tcPr/>
                </a:tc>
                <a:extLst>
                  <a:ext uri="{0D108BD9-81ED-4DB2-BD59-A6C34878D82A}">
                    <a16:rowId xmlns:a16="http://schemas.microsoft.com/office/drawing/2014/main" val="3906540880"/>
                  </a:ext>
                </a:extLst>
              </a:tr>
              <a:tr h="185420">
                <a:tc gridSpan="2">
                  <a:txBody>
                    <a:bodyPr/>
                    <a:lstStyle/>
                    <a:p>
                      <a:r>
                        <a:rPr lang="en-GB" dirty="0"/>
                        <a:t>Spring stiffness (N/mm)</a:t>
                      </a:r>
                    </a:p>
                  </a:txBody>
                  <a:tcPr/>
                </a:tc>
                <a:tc hMerge="1">
                  <a:txBody>
                    <a:bodyPr/>
                    <a:lstStyle/>
                    <a:p>
                      <a:endParaRPr lang="en-GB" dirty="0"/>
                    </a:p>
                  </a:txBody>
                  <a:tcPr/>
                </a:tc>
                <a:tc gridSpan="2">
                  <a:txBody>
                    <a:bodyPr/>
                    <a:lstStyle/>
                    <a:p>
                      <a:r>
                        <a:rPr lang="en-GB" dirty="0"/>
                        <a:t>Damper coefficient scale factor</a:t>
                      </a:r>
                    </a:p>
                  </a:txBody>
                  <a:tcPr/>
                </a:tc>
                <a:tc hMerge="1">
                  <a:txBody>
                    <a:bodyPr/>
                    <a:lstStyle/>
                    <a:p>
                      <a:endParaRPr lang="en-GB" dirty="0"/>
                    </a:p>
                  </a:txBody>
                  <a:tcPr/>
                </a:tc>
                <a:tc gridSpan="2">
                  <a:txBody>
                    <a:bodyPr/>
                    <a:lstStyle/>
                    <a:p>
                      <a:r>
                        <a:rPr lang="en-GB" dirty="0"/>
                        <a:t>ARB stiffness (N/mm)</a:t>
                      </a:r>
                    </a:p>
                  </a:txBody>
                  <a:tcPr/>
                </a:tc>
                <a:tc hMerge="1">
                  <a:txBody>
                    <a:bodyPr/>
                    <a:lstStyle/>
                    <a:p>
                      <a:endParaRPr lang="en-GB" dirty="0"/>
                    </a:p>
                  </a:txBody>
                  <a:tcPr/>
                </a:tc>
                <a:tc rowSpan="2">
                  <a:txBody>
                    <a:bodyPr/>
                    <a:lstStyle/>
                    <a:p>
                      <a:r>
                        <a:rPr lang="en-GB" dirty="0"/>
                        <a:t>Final drive ratio</a:t>
                      </a:r>
                    </a:p>
                  </a:txBody>
                  <a:tcPr/>
                </a:tc>
                <a:extLst>
                  <a:ext uri="{0D108BD9-81ED-4DB2-BD59-A6C34878D82A}">
                    <a16:rowId xmlns:a16="http://schemas.microsoft.com/office/drawing/2014/main" val="656052077"/>
                  </a:ext>
                </a:extLst>
              </a:tr>
              <a:tr h="185420">
                <a:tc>
                  <a:txBody>
                    <a:bodyPr/>
                    <a:lstStyle/>
                    <a:p>
                      <a:r>
                        <a:rPr lang="en-GB" dirty="0"/>
                        <a:t>Front</a:t>
                      </a:r>
                    </a:p>
                  </a:txBody>
                  <a:tcPr/>
                </a:tc>
                <a:tc>
                  <a:txBody>
                    <a:bodyPr/>
                    <a:lstStyle/>
                    <a:p>
                      <a:r>
                        <a:rPr lang="en-GB" dirty="0"/>
                        <a:t>Rear</a:t>
                      </a:r>
                    </a:p>
                  </a:txBody>
                  <a:tcPr/>
                </a:tc>
                <a:tc>
                  <a:txBody>
                    <a:bodyPr/>
                    <a:lstStyle/>
                    <a:p>
                      <a:r>
                        <a:rPr lang="en-GB" dirty="0"/>
                        <a:t>Front</a:t>
                      </a:r>
                    </a:p>
                  </a:txBody>
                  <a:tcPr/>
                </a:tc>
                <a:tc>
                  <a:txBody>
                    <a:bodyPr/>
                    <a:lstStyle/>
                    <a:p>
                      <a:r>
                        <a:rPr lang="en-GB" dirty="0"/>
                        <a:t>Rear</a:t>
                      </a:r>
                    </a:p>
                  </a:txBody>
                  <a:tcPr/>
                </a:tc>
                <a:tc>
                  <a:txBody>
                    <a:bodyPr/>
                    <a:lstStyle/>
                    <a:p>
                      <a:r>
                        <a:rPr lang="en-GB" dirty="0"/>
                        <a:t>Front</a:t>
                      </a:r>
                    </a:p>
                  </a:txBody>
                  <a:tcPr/>
                </a:tc>
                <a:tc>
                  <a:txBody>
                    <a:bodyPr/>
                    <a:lstStyle/>
                    <a:p>
                      <a:r>
                        <a:rPr lang="en-GB" dirty="0"/>
                        <a:t>Rear</a:t>
                      </a:r>
                    </a:p>
                  </a:txBody>
                  <a:tcPr/>
                </a:tc>
                <a:tc vMerge="1">
                  <a:txBody>
                    <a:bodyPr/>
                    <a:lstStyle/>
                    <a:p>
                      <a:endParaRPr lang="en-GB" dirty="0"/>
                    </a:p>
                  </a:txBody>
                  <a:tcPr/>
                </a:tc>
                <a:extLst>
                  <a:ext uri="{0D108BD9-81ED-4DB2-BD59-A6C34878D82A}">
                    <a16:rowId xmlns:a16="http://schemas.microsoft.com/office/drawing/2014/main" val="2853783309"/>
                  </a:ext>
                </a:extLst>
              </a:tr>
              <a:tr h="370840">
                <a:tc>
                  <a:txBody>
                    <a:bodyPr/>
                    <a:lstStyle/>
                    <a:p>
                      <a:r>
                        <a:rPr lang="en-GB" dirty="0"/>
                        <a:t>202.3</a:t>
                      </a:r>
                    </a:p>
                  </a:txBody>
                  <a:tcPr/>
                </a:tc>
                <a:tc>
                  <a:txBody>
                    <a:bodyPr/>
                    <a:lstStyle/>
                    <a:p>
                      <a:r>
                        <a:rPr lang="en-GB" dirty="0"/>
                        <a:t>100.2</a:t>
                      </a:r>
                    </a:p>
                  </a:txBody>
                  <a:tcPr/>
                </a:tc>
                <a:tc>
                  <a:txBody>
                    <a:bodyPr/>
                    <a:lstStyle/>
                    <a:p>
                      <a:r>
                        <a:rPr lang="en-GB" dirty="0"/>
                        <a:t>1</a:t>
                      </a:r>
                    </a:p>
                  </a:txBody>
                  <a:tcPr/>
                </a:tc>
                <a:tc>
                  <a:txBody>
                    <a:bodyPr/>
                    <a:lstStyle/>
                    <a:p>
                      <a:r>
                        <a:rPr lang="en-GB" dirty="0"/>
                        <a:t>1</a:t>
                      </a:r>
                    </a:p>
                  </a:txBody>
                  <a:tcPr/>
                </a:tc>
                <a:tc>
                  <a:txBody>
                    <a:bodyPr/>
                    <a:lstStyle/>
                    <a:p>
                      <a:r>
                        <a:rPr lang="en-GB" dirty="0"/>
                        <a:t>42.6</a:t>
                      </a:r>
                    </a:p>
                  </a:txBody>
                  <a:tcPr/>
                </a:tc>
                <a:tc>
                  <a:txBody>
                    <a:bodyPr/>
                    <a:lstStyle/>
                    <a:p>
                      <a:r>
                        <a:rPr lang="en-GB" dirty="0"/>
                        <a:t>33.3</a:t>
                      </a:r>
                    </a:p>
                  </a:txBody>
                  <a:tcPr/>
                </a:tc>
                <a:tc>
                  <a:txBody>
                    <a:bodyPr/>
                    <a:lstStyle/>
                    <a:p>
                      <a:r>
                        <a:rPr lang="en-GB" dirty="0"/>
                        <a:t>2.8</a:t>
                      </a:r>
                    </a:p>
                  </a:txBody>
                  <a:tcPr/>
                </a:tc>
                <a:extLst>
                  <a:ext uri="{0D108BD9-81ED-4DB2-BD59-A6C34878D82A}">
                    <a16:rowId xmlns:a16="http://schemas.microsoft.com/office/drawing/2014/main" val="3194709641"/>
                  </a:ext>
                </a:extLst>
              </a:tr>
            </a:tbl>
          </a:graphicData>
        </a:graphic>
      </p:graphicFrame>
      <p:sp>
        <p:nvSpPr>
          <p:cNvPr id="4" name="TextBox 3">
            <a:extLst>
              <a:ext uri="{FF2B5EF4-FFF2-40B4-BE49-F238E27FC236}">
                <a16:creationId xmlns:a16="http://schemas.microsoft.com/office/drawing/2014/main" id="{50F3C2D5-76A8-5B34-50A1-D8826D2CC633}"/>
              </a:ext>
            </a:extLst>
          </p:cNvPr>
          <p:cNvSpPr txBox="1"/>
          <p:nvPr/>
        </p:nvSpPr>
        <p:spPr>
          <a:xfrm>
            <a:off x="3856519" y="4421130"/>
            <a:ext cx="8335481" cy="338554"/>
          </a:xfrm>
          <a:prstGeom prst="rect">
            <a:avLst/>
          </a:prstGeom>
          <a:noFill/>
        </p:spPr>
        <p:txBody>
          <a:bodyPr wrap="square" rtlCol="0">
            <a:spAutoFit/>
          </a:bodyPr>
          <a:lstStyle/>
          <a:p>
            <a:pPr algn="ctr"/>
            <a:r>
              <a:rPr lang="en-GB" sz="1600" dirty="0"/>
              <a:t>Damper settings altered using a scaling factor with the high setting being 1.5 and low is 0.5</a:t>
            </a:r>
          </a:p>
        </p:txBody>
      </p:sp>
      <p:pic>
        <p:nvPicPr>
          <p:cNvPr id="8" name="Picture 7">
            <a:extLst>
              <a:ext uri="{FF2B5EF4-FFF2-40B4-BE49-F238E27FC236}">
                <a16:creationId xmlns:a16="http://schemas.microsoft.com/office/drawing/2014/main" id="{59A39D38-F6BB-17F1-0110-B2EEDB75721E}"/>
              </a:ext>
            </a:extLst>
          </p:cNvPr>
          <p:cNvPicPr>
            <a:picLocks noChangeAspect="1"/>
          </p:cNvPicPr>
          <p:nvPr/>
        </p:nvPicPr>
        <p:blipFill>
          <a:blip r:embed="rId4"/>
          <a:srcRect l="2295" t="6491" r="4376" b="3462"/>
          <a:stretch/>
        </p:blipFill>
        <p:spPr>
          <a:xfrm>
            <a:off x="4989184" y="4826664"/>
            <a:ext cx="3002404" cy="2024400"/>
          </a:xfrm>
          <a:prstGeom prst="rect">
            <a:avLst/>
          </a:prstGeom>
        </p:spPr>
      </p:pic>
      <p:pic>
        <p:nvPicPr>
          <p:cNvPr id="10" name="Picture 9">
            <a:extLst>
              <a:ext uri="{FF2B5EF4-FFF2-40B4-BE49-F238E27FC236}">
                <a16:creationId xmlns:a16="http://schemas.microsoft.com/office/drawing/2014/main" id="{1A275E8F-CF0C-D6DA-6BF3-208F32DF6DCA}"/>
              </a:ext>
            </a:extLst>
          </p:cNvPr>
          <p:cNvPicPr>
            <a:picLocks noChangeAspect="1"/>
          </p:cNvPicPr>
          <p:nvPr/>
        </p:nvPicPr>
        <p:blipFill>
          <a:blip r:embed="rId5"/>
          <a:srcRect l="3499" t="6258" r="12660" b="8721"/>
          <a:stretch/>
        </p:blipFill>
        <p:spPr>
          <a:xfrm>
            <a:off x="7991588" y="4826664"/>
            <a:ext cx="3067745" cy="2024400"/>
          </a:xfrm>
          <a:prstGeom prst="rect">
            <a:avLst/>
          </a:prstGeom>
        </p:spPr>
      </p:pic>
      <p:sp>
        <p:nvSpPr>
          <p:cNvPr id="11" name="TextBox 10">
            <a:extLst>
              <a:ext uri="{FF2B5EF4-FFF2-40B4-BE49-F238E27FC236}">
                <a16:creationId xmlns:a16="http://schemas.microsoft.com/office/drawing/2014/main" id="{BF2D72D0-BA79-A36A-A21B-A13183075587}"/>
              </a:ext>
            </a:extLst>
          </p:cNvPr>
          <p:cNvSpPr txBox="1"/>
          <p:nvPr/>
        </p:nvSpPr>
        <p:spPr>
          <a:xfrm>
            <a:off x="3856517" y="5558133"/>
            <a:ext cx="1132666" cy="369332"/>
          </a:xfrm>
          <a:prstGeom prst="rect">
            <a:avLst/>
          </a:prstGeom>
          <a:noFill/>
        </p:spPr>
        <p:txBody>
          <a:bodyPr wrap="square" rtlCol="0">
            <a:spAutoFit/>
          </a:bodyPr>
          <a:lstStyle/>
          <a:p>
            <a:pPr algn="ctr"/>
            <a:r>
              <a:rPr lang="en-GB" dirty="0"/>
              <a:t>Front</a:t>
            </a:r>
          </a:p>
        </p:txBody>
      </p:sp>
      <p:sp>
        <p:nvSpPr>
          <p:cNvPr id="12" name="TextBox 11">
            <a:extLst>
              <a:ext uri="{FF2B5EF4-FFF2-40B4-BE49-F238E27FC236}">
                <a16:creationId xmlns:a16="http://schemas.microsoft.com/office/drawing/2014/main" id="{386CB2D3-D316-4297-6292-3985D66745C1}"/>
              </a:ext>
            </a:extLst>
          </p:cNvPr>
          <p:cNvSpPr txBox="1"/>
          <p:nvPr/>
        </p:nvSpPr>
        <p:spPr>
          <a:xfrm>
            <a:off x="11059333" y="5558133"/>
            <a:ext cx="1132667" cy="369332"/>
          </a:xfrm>
          <a:prstGeom prst="rect">
            <a:avLst/>
          </a:prstGeom>
          <a:noFill/>
        </p:spPr>
        <p:txBody>
          <a:bodyPr wrap="square" rtlCol="0">
            <a:spAutoFit/>
          </a:bodyPr>
          <a:lstStyle/>
          <a:p>
            <a:pPr algn="ctr"/>
            <a:r>
              <a:rPr lang="en-GB" dirty="0"/>
              <a:t>Rear</a:t>
            </a:r>
          </a:p>
        </p:txBody>
      </p:sp>
    </p:spTree>
    <p:extLst>
      <p:ext uri="{BB962C8B-B14F-4D97-AF65-F5344CB8AC3E}">
        <p14:creationId xmlns:p14="http://schemas.microsoft.com/office/powerpoint/2010/main" val="69078363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0FE7108D-DE90-F748-C64F-A107F980CE98}"/>
            </a:ext>
          </a:extLst>
        </p:cNvPr>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385E1BDC-A9B0-4A87-82E3-F3187F69A8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2" name="Rectangle 21">
            <a:extLst>
              <a:ext uri="{FF2B5EF4-FFF2-40B4-BE49-F238E27FC236}">
                <a16:creationId xmlns:a16="http://schemas.microsoft.com/office/drawing/2014/main" id="{0990C621-3B8B-4820-8328-D47EF7CE82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4416" y="365125"/>
            <a:ext cx="11167447" cy="2089317"/>
          </a:xfrm>
          <a:prstGeom prst="rect">
            <a:avLst/>
          </a:prstGeom>
          <a:ln w="12700">
            <a:solidFill>
              <a:srgbClr val="DEDEDE"/>
            </a:solidFill>
          </a:ln>
          <a:effectLst>
            <a:outerShdw blurRad="50800" dist="38100" dir="2700000" algn="tl" rotWithShape="0">
              <a:schemeClr val="bg2">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9BFD957E-DDE1-385D-F6B4-1C69963822CD}"/>
              </a:ext>
            </a:extLst>
          </p:cNvPr>
          <p:cNvSpPr>
            <a:spLocks noGrp="1"/>
          </p:cNvSpPr>
          <p:nvPr>
            <p:ph type="title"/>
          </p:nvPr>
        </p:nvSpPr>
        <p:spPr>
          <a:xfrm>
            <a:off x="1051560" y="586822"/>
            <a:ext cx="3657600" cy="1645920"/>
          </a:xfrm>
        </p:spPr>
        <p:txBody>
          <a:bodyPr vert="horz" lIns="91440" tIns="45720" rIns="91440" bIns="45720" rtlCol="0" anchor="ctr">
            <a:normAutofit/>
          </a:bodyPr>
          <a:lstStyle/>
          <a:p>
            <a:r>
              <a:rPr lang="en-US" sz="3200"/>
              <a:t>Lap time delta</a:t>
            </a:r>
          </a:p>
        </p:txBody>
      </p:sp>
      <p:sp>
        <p:nvSpPr>
          <p:cNvPr id="24" name="Rectangle 23">
            <a:extLst>
              <a:ext uri="{FF2B5EF4-FFF2-40B4-BE49-F238E27FC236}">
                <a16:creationId xmlns:a16="http://schemas.microsoft.com/office/drawing/2014/main" id="{C1A2385B-1D2A-4E17-84FA-6CB7F0AAE4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0408" y="1057739"/>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latin typeface="Calibri" panose="020F0502020204030204"/>
            </a:endParaRPr>
          </a:p>
        </p:txBody>
      </p:sp>
      <p:sp>
        <p:nvSpPr>
          <p:cNvPr id="26" name="Rectangle 25">
            <a:extLst>
              <a:ext uri="{FF2B5EF4-FFF2-40B4-BE49-F238E27FC236}">
                <a16:creationId xmlns:a16="http://schemas.microsoft.com/office/drawing/2014/main" id="{5E791F2F-79DB-4CC0-9FA1-001E3E91E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243541" y="1400638"/>
            <a:ext cx="14630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 name="TextBox 3">
            <a:extLst>
              <a:ext uri="{FF2B5EF4-FFF2-40B4-BE49-F238E27FC236}">
                <a16:creationId xmlns:a16="http://schemas.microsoft.com/office/drawing/2014/main" id="{B601DB66-9CF2-0B94-F057-FACC277A38E8}"/>
              </a:ext>
            </a:extLst>
          </p:cNvPr>
          <p:cNvSpPr txBox="1"/>
          <p:nvPr/>
        </p:nvSpPr>
        <p:spPr>
          <a:xfrm>
            <a:off x="5250106" y="586822"/>
            <a:ext cx="6106742" cy="1645920"/>
          </a:xfrm>
          <a:prstGeom prst="rect">
            <a:avLst/>
          </a:prstGeom>
        </p:spPr>
        <p:txBody>
          <a:bodyPr vert="horz" lIns="91440" tIns="45720" rIns="91440" bIns="45720" rtlCol="0" anchor="ctr">
            <a:normAutofit/>
          </a:bodyPr>
          <a:lstStyle/>
          <a:p>
            <a:pPr marL="285750" indent="-228600">
              <a:lnSpc>
                <a:spcPct val="90000"/>
              </a:lnSpc>
              <a:spcAft>
                <a:spcPts val="600"/>
              </a:spcAft>
              <a:buFont typeface="Arial" panose="020B0604020202020204" pitchFamily="34" charset="0"/>
              <a:buChar char="•"/>
            </a:pPr>
            <a:r>
              <a:rPr lang="en-US"/>
              <a:t>Setup 16 fastest around Pembrey</a:t>
            </a:r>
          </a:p>
          <a:p>
            <a:pPr marL="285750" indent="-228600">
              <a:lnSpc>
                <a:spcPct val="90000"/>
              </a:lnSpc>
              <a:spcAft>
                <a:spcPts val="600"/>
              </a:spcAft>
              <a:buFont typeface="Arial" panose="020B0604020202020204" pitchFamily="34" charset="0"/>
              <a:buChar char="•"/>
            </a:pPr>
            <a:endParaRPr lang="en-US"/>
          </a:p>
          <a:p>
            <a:pPr marL="285750" indent="-228600">
              <a:lnSpc>
                <a:spcPct val="90000"/>
              </a:lnSpc>
              <a:spcAft>
                <a:spcPts val="600"/>
              </a:spcAft>
              <a:buFont typeface="Arial" panose="020B0604020202020204" pitchFamily="34" charset="0"/>
              <a:buChar char="•"/>
            </a:pPr>
            <a:r>
              <a:rPr lang="en-US"/>
              <a:t>Setup 14 fastest around Llandow</a:t>
            </a:r>
          </a:p>
          <a:p>
            <a:pPr marL="285750" indent="-228600">
              <a:lnSpc>
                <a:spcPct val="90000"/>
              </a:lnSpc>
              <a:spcAft>
                <a:spcPts val="600"/>
              </a:spcAft>
              <a:buFont typeface="Arial" panose="020B0604020202020204" pitchFamily="34" charset="0"/>
              <a:buChar char="•"/>
            </a:pPr>
            <a:endParaRPr lang="en-US"/>
          </a:p>
          <a:p>
            <a:pPr marL="285750" indent="-228600">
              <a:lnSpc>
                <a:spcPct val="90000"/>
              </a:lnSpc>
              <a:spcAft>
                <a:spcPts val="600"/>
              </a:spcAft>
              <a:buFont typeface="Arial" panose="020B0604020202020204" pitchFamily="34" charset="0"/>
              <a:buChar char="•"/>
            </a:pPr>
            <a:r>
              <a:rPr lang="en-US"/>
              <a:t>Setup 14 fastest overall</a:t>
            </a:r>
          </a:p>
        </p:txBody>
      </p:sp>
      <p:pic>
        <p:nvPicPr>
          <p:cNvPr id="15" name="Content Placeholder 14" descr="A graph of different colored lines&#10;&#10;AI-generated content may be incorrect.">
            <a:extLst>
              <a:ext uri="{FF2B5EF4-FFF2-40B4-BE49-F238E27FC236}">
                <a16:creationId xmlns:a16="http://schemas.microsoft.com/office/drawing/2014/main" id="{51715BB0-D8BC-0852-4206-045E3F3EB824}"/>
              </a:ext>
            </a:extLst>
          </p:cNvPr>
          <p:cNvPicPr>
            <a:picLocks noGrp="1" noChangeAspect="1"/>
          </p:cNvPicPr>
          <p:nvPr>
            <p:ph idx="1"/>
          </p:nvPr>
        </p:nvPicPr>
        <p:blipFill>
          <a:blip r:embed="rId3">
            <a:extLst>
              <a:ext uri="{28A0092B-C50C-407E-A947-70E740481C1C}">
                <a14:useLocalDpi xmlns:a14="http://schemas.microsoft.com/office/drawing/2010/main" val="0"/>
              </a:ext>
            </a:extLst>
          </a:blip>
          <a:srcRect l="9629" t="2371" r="8941" b="5199"/>
          <a:stretch/>
        </p:blipFill>
        <p:spPr>
          <a:xfrm>
            <a:off x="-1" y="2485962"/>
            <a:ext cx="6727903" cy="4372038"/>
          </a:xfrm>
          <a:prstGeom prst="rect">
            <a:avLst/>
          </a:prstGeom>
        </p:spPr>
      </p:pic>
      <p:graphicFrame>
        <p:nvGraphicFramePr>
          <p:cNvPr id="3" name="Table 2">
            <a:extLst>
              <a:ext uri="{FF2B5EF4-FFF2-40B4-BE49-F238E27FC236}">
                <a16:creationId xmlns:a16="http://schemas.microsoft.com/office/drawing/2014/main" id="{70256C49-99FF-8F64-7CD6-AADB895334E4}"/>
              </a:ext>
            </a:extLst>
          </p:cNvPr>
          <p:cNvGraphicFramePr>
            <a:graphicFrameLocks noGrp="1"/>
          </p:cNvGraphicFramePr>
          <p:nvPr>
            <p:extLst>
              <p:ext uri="{D42A27DB-BD31-4B8C-83A1-F6EECF244321}">
                <p14:modId xmlns:p14="http://schemas.microsoft.com/office/powerpoint/2010/main" val="4092218393"/>
              </p:ext>
            </p:extLst>
          </p:nvPr>
        </p:nvGraphicFramePr>
        <p:xfrm>
          <a:off x="6727902" y="3178577"/>
          <a:ext cx="5464098" cy="2850341"/>
        </p:xfrm>
        <a:graphic>
          <a:graphicData uri="http://schemas.openxmlformats.org/drawingml/2006/table">
            <a:tbl>
              <a:tblPr firstRow="1" bandRow="1">
                <a:tableStyleId>{5C22544A-7EE6-4342-B048-85BDC9FD1C3A}</a:tableStyleId>
              </a:tblPr>
              <a:tblGrid>
                <a:gridCol w="1086377">
                  <a:extLst>
                    <a:ext uri="{9D8B030D-6E8A-4147-A177-3AD203B41FA5}">
                      <a16:colId xmlns:a16="http://schemas.microsoft.com/office/drawing/2014/main" val="3580603092"/>
                    </a:ext>
                  </a:extLst>
                </a:gridCol>
                <a:gridCol w="582476">
                  <a:extLst>
                    <a:ext uri="{9D8B030D-6E8A-4147-A177-3AD203B41FA5}">
                      <a16:colId xmlns:a16="http://schemas.microsoft.com/office/drawing/2014/main" val="875408987"/>
                    </a:ext>
                  </a:extLst>
                </a:gridCol>
                <a:gridCol w="517810">
                  <a:extLst>
                    <a:ext uri="{9D8B030D-6E8A-4147-A177-3AD203B41FA5}">
                      <a16:colId xmlns:a16="http://schemas.microsoft.com/office/drawing/2014/main" val="939513411"/>
                    </a:ext>
                  </a:extLst>
                </a:gridCol>
                <a:gridCol w="693871">
                  <a:extLst>
                    <a:ext uri="{9D8B030D-6E8A-4147-A177-3AD203B41FA5}">
                      <a16:colId xmlns:a16="http://schemas.microsoft.com/office/drawing/2014/main" val="1500011643"/>
                    </a:ext>
                  </a:extLst>
                </a:gridCol>
                <a:gridCol w="673129">
                  <a:extLst>
                    <a:ext uri="{9D8B030D-6E8A-4147-A177-3AD203B41FA5}">
                      <a16:colId xmlns:a16="http://schemas.microsoft.com/office/drawing/2014/main" val="3967088502"/>
                    </a:ext>
                  </a:extLst>
                </a:gridCol>
                <a:gridCol w="516347">
                  <a:extLst>
                    <a:ext uri="{9D8B030D-6E8A-4147-A177-3AD203B41FA5}">
                      <a16:colId xmlns:a16="http://schemas.microsoft.com/office/drawing/2014/main" val="1557646048"/>
                    </a:ext>
                  </a:extLst>
                </a:gridCol>
                <a:gridCol w="534649">
                  <a:extLst>
                    <a:ext uri="{9D8B030D-6E8A-4147-A177-3AD203B41FA5}">
                      <a16:colId xmlns:a16="http://schemas.microsoft.com/office/drawing/2014/main" val="347053763"/>
                    </a:ext>
                  </a:extLst>
                </a:gridCol>
                <a:gridCol w="859439">
                  <a:extLst>
                    <a:ext uri="{9D8B030D-6E8A-4147-A177-3AD203B41FA5}">
                      <a16:colId xmlns:a16="http://schemas.microsoft.com/office/drawing/2014/main" val="863688824"/>
                    </a:ext>
                  </a:extLst>
                </a:gridCol>
              </a:tblGrid>
              <a:tr h="683911">
                <a:tc rowSpan="2">
                  <a:txBody>
                    <a:bodyPr/>
                    <a:lstStyle/>
                    <a:p>
                      <a:r>
                        <a:rPr lang="en-GB" sz="1100" dirty="0"/>
                        <a:t>Setup number</a:t>
                      </a:r>
                    </a:p>
                  </a:txBody>
                  <a:tcPr marL="71036" marR="71036" marT="35518" marB="35518"/>
                </a:tc>
                <a:tc gridSpan="2">
                  <a:txBody>
                    <a:bodyPr/>
                    <a:lstStyle/>
                    <a:p>
                      <a:r>
                        <a:rPr lang="en-GB" sz="1100"/>
                        <a:t>Spring rate (N/mm)</a:t>
                      </a:r>
                    </a:p>
                  </a:txBody>
                  <a:tcPr marL="71036" marR="71036" marT="35518" marB="35518"/>
                </a:tc>
                <a:tc hMerge="1">
                  <a:txBody>
                    <a:bodyPr/>
                    <a:lstStyle/>
                    <a:p>
                      <a:endParaRPr lang="en-GB" dirty="0"/>
                    </a:p>
                  </a:txBody>
                  <a:tcPr/>
                </a:tc>
                <a:tc gridSpan="2">
                  <a:txBody>
                    <a:bodyPr/>
                    <a:lstStyle/>
                    <a:p>
                      <a:r>
                        <a:rPr lang="en-GB" sz="1100" dirty="0"/>
                        <a:t>Damper coefficient scale factor</a:t>
                      </a:r>
                    </a:p>
                  </a:txBody>
                  <a:tcPr marL="71036" marR="71036" marT="35518" marB="35518"/>
                </a:tc>
                <a:tc hMerge="1">
                  <a:txBody>
                    <a:bodyPr/>
                    <a:lstStyle/>
                    <a:p>
                      <a:endParaRPr lang="en-GB" dirty="0"/>
                    </a:p>
                  </a:txBody>
                  <a:tcPr/>
                </a:tc>
                <a:tc gridSpan="2">
                  <a:txBody>
                    <a:bodyPr/>
                    <a:lstStyle/>
                    <a:p>
                      <a:r>
                        <a:rPr lang="en-GB" sz="1100"/>
                        <a:t>ARB stiffness (N/mm)</a:t>
                      </a:r>
                    </a:p>
                  </a:txBody>
                  <a:tcPr marL="71036" marR="71036" marT="35518" marB="35518"/>
                </a:tc>
                <a:tc hMerge="1">
                  <a:txBody>
                    <a:bodyPr/>
                    <a:lstStyle/>
                    <a:p>
                      <a:endParaRPr lang="en-GB" dirty="0"/>
                    </a:p>
                  </a:txBody>
                  <a:tcPr/>
                </a:tc>
                <a:tc rowSpan="2">
                  <a:txBody>
                    <a:bodyPr/>
                    <a:lstStyle/>
                    <a:p>
                      <a:r>
                        <a:rPr lang="en-GB" sz="1100"/>
                        <a:t>Final drive</a:t>
                      </a:r>
                    </a:p>
                  </a:txBody>
                  <a:tcPr marL="71036" marR="71036" marT="35518" marB="35518"/>
                </a:tc>
                <a:extLst>
                  <a:ext uri="{0D108BD9-81ED-4DB2-BD59-A6C34878D82A}">
                    <a16:rowId xmlns:a16="http://schemas.microsoft.com/office/drawing/2014/main" val="4085350458"/>
                  </a:ext>
                </a:extLst>
              </a:tr>
              <a:tr h="338094">
                <a:tc vMerge="1">
                  <a:txBody>
                    <a:bodyPr/>
                    <a:lstStyle/>
                    <a:p>
                      <a:endParaRPr lang="en-GB"/>
                    </a:p>
                  </a:txBody>
                  <a:tcPr/>
                </a:tc>
                <a:tc>
                  <a:txBody>
                    <a:bodyPr/>
                    <a:lstStyle/>
                    <a:p>
                      <a:r>
                        <a:rPr lang="en-GB" sz="900"/>
                        <a:t>Front</a:t>
                      </a:r>
                    </a:p>
                  </a:txBody>
                  <a:tcPr marL="71036" marR="71036" marT="35518" marB="35518"/>
                </a:tc>
                <a:tc>
                  <a:txBody>
                    <a:bodyPr/>
                    <a:lstStyle/>
                    <a:p>
                      <a:r>
                        <a:rPr lang="en-GB" sz="900"/>
                        <a:t>Rear</a:t>
                      </a:r>
                    </a:p>
                  </a:txBody>
                  <a:tcPr marL="71036" marR="71036" marT="35518" marB="35518"/>
                </a:tc>
                <a:tc>
                  <a:txBody>
                    <a:bodyPr/>
                    <a:lstStyle/>
                    <a:p>
                      <a:r>
                        <a:rPr lang="en-GB" sz="900"/>
                        <a:t>Front</a:t>
                      </a:r>
                    </a:p>
                  </a:txBody>
                  <a:tcPr marL="71036" marR="71036" marT="35518" marB="35518"/>
                </a:tc>
                <a:tc>
                  <a:txBody>
                    <a:bodyPr/>
                    <a:lstStyle/>
                    <a:p>
                      <a:r>
                        <a:rPr lang="en-GB" sz="900"/>
                        <a:t>Rear</a:t>
                      </a:r>
                    </a:p>
                  </a:txBody>
                  <a:tcPr marL="71036" marR="71036" marT="35518" marB="35518"/>
                </a:tc>
                <a:tc>
                  <a:txBody>
                    <a:bodyPr/>
                    <a:lstStyle/>
                    <a:p>
                      <a:r>
                        <a:rPr lang="en-GB" sz="900"/>
                        <a:t>Front</a:t>
                      </a:r>
                    </a:p>
                  </a:txBody>
                  <a:tcPr marL="71036" marR="71036" marT="35518" marB="35518"/>
                </a:tc>
                <a:tc>
                  <a:txBody>
                    <a:bodyPr/>
                    <a:lstStyle/>
                    <a:p>
                      <a:r>
                        <a:rPr lang="en-GB" sz="900"/>
                        <a:t>Rear</a:t>
                      </a:r>
                    </a:p>
                  </a:txBody>
                  <a:tcPr marL="71036" marR="71036" marT="35518" marB="35518"/>
                </a:tc>
                <a:tc vMerge="1">
                  <a:txBody>
                    <a:bodyPr/>
                    <a:lstStyle/>
                    <a:p>
                      <a:endParaRPr lang="en-GB"/>
                    </a:p>
                  </a:txBody>
                  <a:tcPr/>
                </a:tc>
                <a:extLst>
                  <a:ext uri="{0D108BD9-81ED-4DB2-BD59-A6C34878D82A}">
                    <a16:rowId xmlns:a16="http://schemas.microsoft.com/office/drawing/2014/main" val="3304284756"/>
                  </a:ext>
                </a:extLst>
              </a:tr>
              <a:tr h="457084">
                <a:tc>
                  <a:txBody>
                    <a:bodyPr/>
                    <a:lstStyle/>
                    <a:p>
                      <a:r>
                        <a:rPr lang="en-GB" sz="900"/>
                        <a:t>14 (Fastest Llandow)</a:t>
                      </a:r>
                    </a:p>
                  </a:txBody>
                  <a:tcPr marL="71036" marR="71036" marT="35518" marB="35518"/>
                </a:tc>
                <a:tc>
                  <a:txBody>
                    <a:bodyPr/>
                    <a:lstStyle/>
                    <a:p>
                      <a:r>
                        <a:rPr lang="en-GB" sz="900"/>
                        <a:t>303.45</a:t>
                      </a:r>
                    </a:p>
                  </a:txBody>
                  <a:tcPr marL="71036" marR="71036" marT="35518" marB="35518"/>
                </a:tc>
                <a:tc>
                  <a:txBody>
                    <a:bodyPr/>
                    <a:lstStyle/>
                    <a:p>
                      <a:r>
                        <a:rPr lang="en-GB" sz="900"/>
                        <a:t>100.2</a:t>
                      </a:r>
                    </a:p>
                  </a:txBody>
                  <a:tcPr marL="71036" marR="71036" marT="35518" marB="35518"/>
                </a:tc>
                <a:tc>
                  <a:txBody>
                    <a:bodyPr/>
                    <a:lstStyle/>
                    <a:p>
                      <a:r>
                        <a:rPr lang="en-GB" sz="900"/>
                        <a:t>1</a:t>
                      </a:r>
                    </a:p>
                  </a:txBody>
                  <a:tcPr marL="71036" marR="71036" marT="35518" marB="35518"/>
                </a:tc>
                <a:tc>
                  <a:txBody>
                    <a:bodyPr/>
                    <a:lstStyle/>
                    <a:p>
                      <a:r>
                        <a:rPr lang="en-GB" sz="900"/>
                        <a:t>1</a:t>
                      </a:r>
                    </a:p>
                  </a:txBody>
                  <a:tcPr marL="71036" marR="71036" marT="35518" marB="35518"/>
                </a:tc>
                <a:tc>
                  <a:txBody>
                    <a:bodyPr/>
                    <a:lstStyle/>
                    <a:p>
                      <a:r>
                        <a:rPr lang="en-GB" sz="900"/>
                        <a:t>42.6</a:t>
                      </a:r>
                    </a:p>
                  </a:txBody>
                  <a:tcPr marL="71036" marR="71036" marT="35518" marB="35518"/>
                </a:tc>
                <a:tc>
                  <a:txBody>
                    <a:bodyPr/>
                    <a:lstStyle/>
                    <a:p>
                      <a:r>
                        <a:rPr lang="en-GB" sz="900"/>
                        <a:t>16.65</a:t>
                      </a:r>
                    </a:p>
                  </a:txBody>
                  <a:tcPr marL="71036" marR="71036" marT="35518" marB="35518"/>
                </a:tc>
                <a:tc>
                  <a:txBody>
                    <a:bodyPr/>
                    <a:lstStyle/>
                    <a:p>
                      <a:r>
                        <a:rPr lang="en-GB" sz="900"/>
                        <a:t>3.5</a:t>
                      </a:r>
                    </a:p>
                  </a:txBody>
                  <a:tcPr marL="71036" marR="71036" marT="35518" marB="35518"/>
                </a:tc>
                <a:extLst>
                  <a:ext uri="{0D108BD9-81ED-4DB2-BD59-A6C34878D82A}">
                    <a16:rowId xmlns:a16="http://schemas.microsoft.com/office/drawing/2014/main" val="2461086749"/>
                  </a:ext>
                </a:extLst>
              </a:tr>
              <a:tr h="457084">
                <a:tc>
                  <a:txBody>
                    <a:bodyPr/>
                    <a:lstStyle/>
                    <a:p>
                      <a:r>
                        <a:rPr lang="en-GB" sz="900" dirty="0"/>
                        <a:t>16 (Fastest Pembrey)</a:t>
                      </a:r>
                    </a:p>
                  </a:txBody>
                  <a:tcPr marL="71036" marR="71036" marT="35518" marB="35518"/>
                </a:tc>
                <a:tc>
                  <a:txBody>
                    <a:bodyPr/>
                    <a:lstStyle/>
                    <a:p>
                      <a:r>
                        <a:rPr lang="en-GB" sz="900"/>
                        <a:t>303.45</a:t>
                      </a:r>
                    </a:p>
                  </a:txBody>
                  <a:tcPr marL="71036" marR="71036" marT="35518" marB="35518"/>
                </a:tc>
                <a:tc>
                  <a:txBody>
                    <a:bodyPr/>
                    <a:lstStyle/>
                    <a:p>
                      <a:r>
                        <a:rPr lang="en-GB" sz="900"/>
                        <a:t>100.2</a:t>
                      </a:r>
                    </a:p>
                  </a:txBody>
                  <a:tcPr marL="71036" marR="71036" marT="35518" marB="35518"/>
                </a:tc>
                <a:tc>
                  <a:txBody>
                    <a:bodyPr/>
                    <a:lstStyle/>
                    <a:p>
                      <a:r>
                        <a:rPr lang="en-GB" sz="900"/>
                        <a:t>1</a:t>
                      </a:r>
                    </a:p>
                  </a:txBody>
                  <a:tcPr marL="71036" marR="71036" marT="35518" marB="35518"/>
                </a:tc>
                <a:tc>
                  <a:txBody>
                    <a:bodyPr/>
                    <a:lstStyle/>
                    <a:p>
                      <a:r>
                        <a:rPr lang="en-GB" sz="900"/>
                        <a:t>1</a:t>
                      </a:r>
                    </a:p>
                  </a:txBody>
                  <a:tcPr marL="71036" marR="71036" marT="35518" marB="35518"/>
                </a:tc>
                <a:tc>
                  <a:txBody>
                    <a:bodyPr/>
                    <a:lstStyle/>
                    <a:p>
                      <a:r>
                        <a:rPr lang="en-GB" sz="900"/>
                        <a:t>42.6</a:t>
                      </a:r>
                    </a:p>
                  </a:txBody>
                  <a:tcPr marL="71036" marR="71036" marT="35518" marB="35518"/>
                </a:tc>
                <a:tc>
                  <a:txBody>
                    <a:bodyPr/>
                    <a:lstStyle/>
                    <a:p>
                      <a:r>
                        <a:rPr lang="en-GB" sz="900"/>
                        <a:t>49.95</a:t>
                      </a:r>
                    </a:p>
                  </a:txBody>
                  <a:tcPr marL="71036" marR="71036" marT="35518" marB="35518"/>
                </a:tc>
                <a:tc>
                  <a:txBody>
                    <a:bodyPr/>
                    <a:lstStyle/>
                    <a:p>
                      <a:r>
                        <a:rPr lang="en-GB" sz="900"/>
                        <a:t>3.5</a:t>
                      </a:r>
                    </a:p>
                  </a:txBody>
                  <a:tcPr marL="71036" marR="71036" marT="35518" marB="35518"/>
                </a:tc>
                <a:extLst>
                  <a:ext uri="{0D108BD9-81ED-4DB2-BD59-A6C34878D82A}">
                    <a16:rowId xmlns:a16="http://schemas.microsoft.com/office/drawing/2014/main" val="3451020776"/>
                  </a:ext>
                </a:extLst>
              </a:tr>
              <a:tr h="457084">
                <a:tc>
                  <a:txBody>
                    <a:bodyPr/>
                    <a:lstStyle/>
                    <a:p>
                      <a:r>
                        <a:rPr lang="en-GB" sz="900"/>
                        <a:t>31 (Slowest Llandow)</a:t>
                      </a:r>
                    </a:p>
                  </a:txBody>
                  <a:tcPr marL="71036" marR="71036" marT="35518" marB="35518"/>
                </a:tc>
                <a:tc>
                  <a:txBody>
                    <a:bodyPr/>
                    <a:lstStyle/>
                    <a:p>
                      <a:r>
                        <a:rPr lang="en-GB" sz="900"/>
                        <a:t>101.15</a:t>
                      </a:r>
                    </a:p>
                  </a:txBody>
                  <a:tcPr marL="71036" marR="71036" marT="35518" marB="35518"/>
                </a:tc>
                <a:tc>
                  <a:txBody>
                    <a:bodyPr/>
                    <a:lstStyle/>
                    <a:p>
                      <a:r>
                        <a:rPr lang="en-GB" sz="900"/>
                        <a:t>150.3</a:t>
                      </a:r>
                    </a:p>
                  </a:txBody>
                  <a:tcPr marL="71036" marR="71036" marT="35518" marB="35518"/>
                </a:tc>
                <a:tc>
                  <a:txBody>
                    <a:bodyPr/>
                    <a:lstStyle/>
                    <a:p>
                      <a:r>
                        <a:rPr lang="en-GB" sz="900"/>
                        <a:t>1</a:t>
                      </a:r>
                    </a:p>
                  </a:txBody>
                  <a:tcPr marL="71036" marR="71036" marT="35518" marB="35518"/>
                </a:tc>
                <a:tc>
                  <a:txBody>
                    <a:bodyPr/>
                    <a:lstStyle/>
                    <a:p>
                      <a:r>
                        <a:rPr lang="en-GB" sz="900"/>
                        <a:t>1.5</a:t>
                      </a:r>
                    </a:p>
                  </a:txBody>
                  <a:tcPr marL="71036" marR="71036" marT="35518" marB="35518"/>
                </a:tc>
                <a:tc>
                  <a:txBody>
                    <a:bodyPr/>
                    <a:lstStyle/>
                    <a:p>
                      <a:r>
                        <a:rPr lang="en-GB" sz="900"/>
                        <a:t>42.6</a:t>
                      </a:r>
                    </a:p>
                  </a:txBody>
                  <a:tcPr marL="71036" marR="71036" marT="35518" marB="35518"/>
                </a:tc>
                <a:tc>
                  <a:txBody>
                    <a:bodyPr/>
                    <a:lstStyle/>
                    <a:p>
                      <a:r>
                        <a:rPr lang="en-GB" sz="900"/>
                        <a:t>33.3</a:t>
                      </a:r>
                    </a:p>
                  </a:txBody>
                  <a:tcPr marL="71036" marR="71036" marT="35518" marB="35518"/>
                </a:tc>
                <a:tc>
                  <a:txBody>
                    <a:bodyPr/>
                    <a:lstStyle/>
                    <a:p>
                      <a:r>
                        <a:rPr lang="en-GB" sz="900"/>
                        <a:t>2.8</a:t>
                      </a:r>
                    </a:p>
                  </a:txBody>
                  <a:tcPr marL="71036" marR="71036" marT="35518" marB="35518"/>
                </a:tc>
                <a:extLst>
                  <a:ext uri="{0D108BD9-81ED-4DB2-BD59-A6C34878D82A}">
                    <a16:rowId xmlns:a16="http://schemas.microsoft.com/office/drawing/2014/main" val="2793887411"/>
                  </a:ext>
                </a:extLst>
              </a:tr>
              <a:tr h="457084">
                <a:tc>
                  <a:txBody>
                    <a:bodyPr/>
                    <a:lstStyle/>
                    <a:p>
                      <a:r>
                        <a:rPr lang="en-GB" sz="900" dirty="0"/>
                        <a:t>41 (Slowest Pembrey)</a:t>
                      </a:r>
                    </a:p>
                  </a:txBody>
                  <a:tcPr marL="71036" marR="71036" marT="35518" marB="35518"/>
                </a:tc>
                <a:tc>
                  <a:txBody>
                    <a:bodyPr/>
                    <a:lstStyle/>
                    <a:p>
                      <a:r>
                        <a:rPr lang="en-GB" sz="900"/>
                        <a:t>101.15</a:t>
                      </a:r>
                    </a:p>
                  </a:txBody>
                  <a:tcPr marL="71036" marR="71036" marT="35518" marB="35518"/>
                </a:tc>
                <a:tc>
                  <a:txBody>
                    <a:bodyPr/>
                    <a:lstStyle/>
                    <a:p>
                      <a:r>
                        <a:rPr lang="en-GB" sz="900"/>
                        <a:t>100.2</a:t>
                      </a:r>
                    </a:p>
                  </a:txBody>
                  <a:tcPr marL="71036" marR="71036" marT="35518" marB="35518"/>
                </a:tc>
                <a:tc>
                  <a:txBody>
                    <a:bodyPr/>
                    <a:lstStyle/>
                    <a:p>
                      <a:r>
                        <a:rPr lang="en-GB" sz="900"/>
                        <a:t>0.5</a:t>
                      </a:r>
                    </a:p>
                  </a:txBody>
                  <a:tcPr marL="71036" marR="71036" marT="35518" marB="35518"/>
                </a:tc>
                <a:tc>
                  <a:txBody>
                    <a:bodyPr/>
                    <a:lstStyle/>
                    <a:p>
                      <a:r>
                        <a:rPr lang="en-GB" sz="900"/>
                        <a:t>1</a:t>
                      </a:r>
                    </a:p>
                  </a:txBody>
                  <a:tcPr marL="71036" marR="71036" marT="35518" marB="35518"/>
                </a:tc>
                <a:tc>
                  <a:txBody>
                    <a:bodyPr/>
                    <a:lstStyle/>
                    <a:p>
                      <a:r>
                        <a:rPr lang="en-GB" sz="900"/>
                        <a:t>21.3</a:t>
                      </a:r>
                    </a:p>
                  </a:txBody>
                  <a:tcPr marL="71036" marR="71036" marT="35518" marB="35518"/>
                </a:tc>
                <a:tc>
                  <a:txBody>
                    <a:bodyPr/>
                    <a:lstStyle/>
                    <a:p>
                      <a:r>
                        <a:rPr lang="en-GB" sz="900"/>
                        <a:t>33.3</a:t>
                      </a:r>
                    </a:p>
                  </a:txBody>
                  <a:tcPr marL="71036" marR="71036" marT="35518" marB="35518"/>
                </a:tc>
                <a:tc>
                  <a:txBody>
                    <a:bodyPr/>
                    <a:lstStyle/>
                    <a:p>
                      <a:r>
                        <a:rPr lang="en-GB" sz="900" dirty="0"/>
                        <a:t>2.8</a:t>
                      </a:r>
                    </a:p>
                  </a:txBody>
                  <a:tcPr marL="71036" marR="71036" marT="35518" marB="35518"/>
                </a:tc>
                <a:extLst>
                  <a:ext uri="{0D108BD9-81ED-4DB2-BD59-A6C34878D82A}">
                    <a16:rowId xmlns:a16="http://schemas.microsoft.com/office/drawing/2014/main" val="1221022538"/>
                  </a:ext>
                </a:extLst>
              </a:tr>
            </a:tbl>
          </a:graphicData>
        </a:graphic>
      </p:graphicFrame>
    </p:spTree>
    <p:extLst>
      <p:ext uri="{BB962C8B-B14F-4D97-AF65-F5344CB8AC3E}">
        <p14:creationId xmlns:p14="http://schemas.microsoft.com/office/powerpoint/2010/main" val="105302710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6" name="Rectangle 35">
            <a:extLst>
              <a:ext uri="{FF2B5EF4-FFF2-40B4-BE49-F238E27FC236}">
                <a16:creationId xmlns:a16="http://schemas.microsoft.com/office/drawing/2014/main" id="{69D47016-023F-44BD-981C-50E7A10A66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523D652A-E2F5-59EF-3A59-6D6B98579D81}"/>
              </a:ext>
            </a:extLst>
          </p:cNvPr>
          <p:cNvSpPr>
            <a:spLocks noGrp="1"/>
          </p:cNvSpPr>
          <p:nvPr>
            <p:ph type="title"/>
          </p:nvPr>
        </p:nvSpPr>
        <p:spPr>
          <a:xfrm>
            <a:off x="0" y="0"/>
            <a:ext cx="5040946" cy="1929384"/>
          </a:xfrm>
        </p:spPr>
        <p:txBody>
          <a:bodyPr anchor="ctr">
            <a:normAutofit fontScale="90000"/>
          </a:bodyPr>
          <a:lstStyle/>
          <a:p>
            <a:r>
              <a:rPr lang="en-GB" sz="4800" dirty="0"/>
              <a:t>Comparing fastest to slowest for each track</a:t>
            </a:r>
          </a:p>
        </p:txBody>
      </p:sp>
      <p:sp>
        <p:nvSpPr>
          <p:cNvPr id="38" name="sketchy line">
            <a:extLst>
              <a:ext uri="{FF2B5EF4-FFF2-40B4-BE49-F238E27FC236}">
                <a16:creationId xmlns:a16="http://schemas.microsoft.com/office/drawing/2014/main" id="{6D8B37B0-0682-433E-BC8D-498C04ABD9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471415" y="1412748"/>
            <a:ext cx="1554480" cy="18288"/>
          </a:xfrm>
          <a:custGeom>
            <a:avLst/>
            <a:gdLst>
              <a:gd name="connsiteX0" fmla="*/ 0 w 1554480"/>
              <a:gd name="connsiteY0" fmla="*/ 0 h 18288"/>
              <a:gd name="connsiteX1" fmla="*/ 549250 w 1554480"/>
              <a:gd name="connsiteY1" fmla="*/ 0 h 18288"/>
              <a:gd name="connsiteX2" fmla="*/ 1082954 w 1554480"/>
              <a:gd name="connsiteY2" fmla="*/ 0 h 18288"/>
              <a:gd name="connsiteX3" fmla="*/ 1554480 w 1554480"/>
              <a:gd name="connsiteY3" fmla="*/ 0 h 18288"/>
              <a:gd name="connsiteX4" fmla="*/ 1554480 w 1554480"/>
              <a:gd name="connsiteY4" fmla="*/ 18288 h 18288"/>
              <a:gd name="connsiteX5" fmla="*/ 1067410 w 1554480"/>
              <a:gd name="connsiteY5" fmla="*/ 18288 h 18288"/>
              <a:gd name="connsiteX6" fmla="*/ 549250 w 1554480"/>
              <a:gd name="connsiteY6" fmla="*/ 18288 h 18288"/>
              <a:gd name="connsiteX7" fmla="*/ 0 w 1554480"/>
              <a:gd name="connsiteY7" fmla="*/ 18288 h 18288"/>
              <a:gd name="connsiteX8" fmla="*/ 0 w 1554480"/>
              <a:gd name="connsiteY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554480" h="18288" fill="none" extrusionOk="0">
                <a:moveTo>
                  <a:pt x="0" y="0"/>
                </a:moveTo>
                <a:cubicBezTo>
                  <a:pt x="114141" y="-19864"/>
                  <a:pt x="345055" y="-1657"/>
                  <a:pt x="549250" y="0"/>
                </a:cubicBezTo>
                <a:cubicBezTo>
                  <a:pt x="753445" y="1657"/>
                  <a:pt x="862292" y="-5674"/>
                  <a:pt x="1082954" y="0"/>
                </a:cubicBezTo>
                <a:cubicBezTo>
                  <a:pt x="1303616" y="5674"/>
                  <a:pt x="1363530" y="4537"/>
                  <a:pt x="1554480" y="0"/>
                </a:cubicBezTo>
                <a:cubicBezTo>
                  <a:pt x="1554963" y="7176"/>
                  <a:pt x="1553909" y="13682"/>
                  <a:pt x="1554480" y="18288"/>
                </a:cubicBezTo>
                <a:cubicBezTo>
                  <a:pt x="1338847" y="6127"/>
                  <a:pt x="1215066" y="37851"/>
                  <a:pt x="1067410" y="18288"/>
                </a:cubicBezTo>
                <a:cubicBezTo>
                  <a:pt x="919754" y="-1275"/>
                  <a:pt x="800465" y="3080"/>
                  <a:pt x="549250" y="18288"/>
                </a:cubicBezTo>
                <a:cubicBezTo>
                  <a:pt x="298035" y="33496"/>
                  <a:pt x="158868" y="22769"/>
                  <a:pt x="0" y="18288"/>
                </a:cubicBezTo>
                <a:cubicBezTo>
                  <a:pt x="-655" y="13237"/>
                  <a:pt x="709" y="4645"/>
                  <a:pt x="0" y="0"/>
                </a:cubicBezTo>
                <a:close/>
              </a:path>
              <a:path w="1554480" h="18288" stroke="0" extrusionOk="0">
                <a:moveTo>
                  <a:pt x="0" y="0"/>
                </a:moveTo>
                <a:cubicBezTo>
                  <a:pt x="249941" y="-58"/>
                  <a:pt x="367334" y="23448"/>
                  <a:pt x="502615" y="0"/>
                </a:cubicBezTo>
                <a:cubicBezTo>
                  <a:pt x="637897" y="-23448"/>
                  <a:pt x="813653" y="-20418"/>
                  <a:pt x="974141" y="0"/>
                </a:cubicBezTo>
                <a:cubicBezTo>
                  <a:pt x="1134629" y="20418"/>
                  <a:pt x="1268772" y="6288"/>
                  <a:pt x="1554480" y="0"/>
                </a:cubicBezTo>
                <a:cubicBezTo>
                  <a:pt x="1554917" y="7222"/>
                  <a:pt x="1555359" y="13299"/>
                  <a:pt x="1554480" y="18288"/>
                </a:cubicBezTo>
                <a:cubicBezTo>
                  <a:pt x="1336087" y="12172"/>
                  <a:pt x="1310024" y="19759"/>
                  <a:pt x="1067410" y="18288"/>
                </a:cubicBezTo>
                <a:cubicBezTo>
                  <a:pt x="824796" y="16818"/>
                  <a:pt x="787902" y="34647"/>
                  <a:pt x="518160" y="18288"/>
                </a:cubicBezTo>
                <a:cubicBezTo>
                  <a:pt x="248418" y="1930"/>
                  <a:pt x="133160" y="9205"/>
                  <a:pt x="0" y="18288"/>
                </a:cubicBezTo>
                <a:cubicBezTo>
                  <a:pt x="-643" y="9451"/>
                  <a:pt x="-340" y="7114"/>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Content Placeholder 3">
            <a:extLst>
              <a:ext uri="{FF2B5EF4-FFF2-40B4-BE49-F238E27FC236}">
                <a16:creationId xmlns:a16="http://schemas.microsoft.com/office/drawing/2014/main" id="{822F14FC-3112-4D76-6384-6ABCCDCD9B48}"/>
              </a:ext>
            </a:extLst>
          </p:cNvPr>
          <p:cNvSpPr>
            <a:spLocks noGrp="1"/>
          </p:cNvSpPr>
          <p:nvPr>
            <p:ph idx="1"/>
          </p:nvPr>
        </p:nvSpPr>
        <p:spPr>
          <a:xfrm>
            <a:off x="5541263" y="836341"/>
            <a:ext cx="6007608" cy="1929384"/>
          </a:xfrm>
        </p:spPr>
        <p:txBody>
          <a:bodyPr anchor="ctr">
            <a:normAutofit/>
          </a:bodyPr>
          <a:lstStyle/>
          <a:p>
            <a:r>
              <a:rPr lang="en-GB" sz="2200" dirty="0"/>
              <a:t>Longer final drive = use of full rev range</a:t>
            </a:r>
          </a:p>
          <a:p>
            <a:endParaRPr lang="en-GB" sz="2200" dirty="0"/>
          </a:p>
          <a:p>
            <a:r>
              <a:rPr lang="en-GB" sz="2200" dirty="0"/>
              <a:t>Run 14 and Run 16 appear to carry more throttle through mid-corner suggesting improved corner stability or traction</a:t>
            </a:r>
          </a:p>
          <a:p>
            <a:endParaRPr lang="en-GB" sz="2200" dirty="0"/>
          </a:p>
        </p:txBody>
      </p:sp>
      <p:pic>
        <p:nvPicPr>
          <p:cNvPr id="6" name="Picture 5">
            <a:extLst>
              <a:ext uri="{FF2B5EF4-FFF2-40B4-BE49-F238E27FC236}">
                <a16:creationId xmlns:a16="http://schemas.microsoft.com/office/drawing/2014/main" id="{0CDE596E-8D4F-6D37-86D9-B2187BFDC4A3}"/>
              </a:ext>
            </a:extLst>
          </p:cNvPr>
          <p:cNvPicPr>
            <a:picLocks noChangeAspect="1"/>
          </p:cNvPicPr>
          <p:nvPr/>
        </p:nvPicPr>
        <p:blipFill>
          <a:blip r:embed="rId3"/>
          <a:srcRect r="7484"/>
          <a:stretch/>
        </p:blipFill>
        <p:spPr>
          <a:xfrm>
            <a:off x="6222687" y="2701616"/>
            <a:ext cx="5875526" cy="4755754"/>
          </a:xfrm>
          <a:prstGeom prst="rect">
            <a:avLst/>
          </a:prstGeom>
        </p:spPr>
      </p:pic>
      <p:pic>
        <p:nvPicPr>
          <p:cNvPr id="8" name="Picture 7">
            <a:extLst>
              <a:ext uri="{FF2B5EF4-FFF2-40B4-BE49-F238E27FC236}">
                <a16:creationId xmlns:a16="http://schemas.microsoft.com/office/drawing/2014/main" id="{DC28162D-C84D-4E4D-CA04-291C15516198}"/>
              </a:ext>
            </a:extLst>
          </p:cNvPr>
          <p:cNvPicPr>
            <a:picLocks noChangeAspect="1"/>
          </p:cNvPicPr>
          <p:nvPr/>
        </p:nvPicPr>
        <p:blipFill>
          <a:blip r:embed="rId4"/>
          <a:stretch>
            <a:fillRect/>
          </a:stretch>
        </p:blipFill>
        <p:spPr>
          <a:xfrm>
            <a:off x="-1" y="2701615"/>
            <a:ext cx="6151447" cy="4613585"/>
          </a:xfrm>
          <a:prstGeom prst="rect">
            <a:avLst/>
          </a:prstGeom>
        </p:spPr>
      </p:pic>
    </p:spTree>
    <p:extLst>
      <p:ext uri="{BB962C8B-B14F-4D97-AF65-F5344CB8AC3E}">
        <p14:creationId xmlns:p14="http://schemas.microsoft.com/office/powerpoint/2010/main" val="312931304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EAA6310F-1870-AFED-BF23-0CF63E9FD644}"/>
            </a:ext>
          </a:extLst>
        </p:cNvPr>
        <p:cNvGrpSpPr/>
        <p:nvPr/>
      </p:nvGrpSpPr>
      <p:grpSpPr>
        <a:xfrm>
          <a:off x="0" y="0"/>
          <a:ext cx="0" cy="0"/>
          <a:chOff x="0" y="0"/>
          <a:chExt cx="0" cy="0"/>
        </a:xfrm>
      </p:grpSpPr>
      <p:sp useBgFill="1">
        <p:nvSpPr>
          <p:cNvPr id="36" name="Rectangle 35">
            <a:extLst>
              <a:ext uri="{FF2B5EF4-FFF2-40B4-BE49-F238E27FC236}">
                <a16:creationId xmlns:a16="http://schemas.microsoft.com/office/drawing/2014/main" id="{90F339CE-0547-C33A-724F-B902362E48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8" name="sketchy line">
            <a:extLst>
              <a:ext uri="{FF2B5EF4-FFF2-40B4-BE49-F238E27FC236}">
                <a16:creationId xmlns:a16="http://schemas.microsoft.com/office/drawing/2014/main" id="{77F6997E-EA90-023D-4F43-6C3ADA7962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471415" y="1412748"/>
            <a:ext cx="1554480" cy="18288"/>
          </a:xfrm>
          <a:custGeom>
            <a:avLst/>
            <a:gdLst>
              <a:gd name="connsiteX0" fmla="*/ 0 w 1554480"/>
              <a:gd name="connsiteY0" fmla="*/ 0 h 18288"/>
              <a:gd name="connsiteX1" fmla="*/ 549250 w 1554480"/>
              <a:gd name="connsiteY1" fmla="*/ 0 h 18288"/>
              <a:gd name="connsiteX2" fmla="*/ 1082954 w 1554480"/>
              <a:gd name="connsiteY2" fmla="*/ 0 h 18288"/>
              <a:gd name="connsiteX3" fmla="*/ 1554480 w 1554480"/>
              <a:gd name="connsiteY3" fmla="*/ 0 h 18288"/>
              <a:gd name="connsiteX4" fmla="*/ 1554480 w 1554480"/>
              <a:gd name="connsiteY4" fmla="*/ 18288 h 18288"/>
              <a:gd name="connsiteX5" fmla="*/ 1067410 w 1554480"/>
              <a:gd name="connsiteY5" fmla="*/ 18288 h 18288"/>
              <a:gd name="connsiteX6" fmla="*/ 549250 w 1554480"/>
              <a:gd name="connsiteY6" fmla="*/ 18288 h 18288"/>
              <a:gd name="connsiteX7" fmla="*/ 0 w 1554480"/>
              <a:gd name="connsiteY7" fmla="*/ 18288 h 18288"/>
              <a:gd name="connsiteX8" fmla="*/ 0 w 1554480"/>
              <a:gd name="connsiteY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554480" h="18288" fill="none" extrusionOk="0">
                <a:moveTo>
                  <a:pt x="0" y="0"/>
                </a:moveTo>
                <a:cubicBezTo>
                  <a:pt x="114141" y="-19864"/>
                  <a:pt x="345055" y="-1657"/>
                  <a:pt x="549250" y="0"/>
                </a:cubicBezTo>
                <a:cubicBezTo>
                  <a:pt x="753445" y="1657"/>
                  <a:pt x="862292" y="-5674"/>
                  <a:pt x="1082954" y="0"/>
                </a:cubicBezTo>
                <a:cubicBezTo>
                  <a:pt x="1303616" y="5674"/>
                  <a:pt x="1363530" y="4537"/>
                  <a:pt x="1554480" y="0"/>
                </a:cubicBezTo>
                <a:cubicBezTo>
                  <a:pt x="1554963" y="7176"/>
                  <a:pt x="1553909" y="13682"/>
                  <a:pt x="1554480" y="18288"/>
                </a:cubicBezTo>
                <a:cubicBezTo>
                  <a:pt x="1338847" y="6127"/>
                  <a:pt x="1215066" y="37851"/>
                  <a:pt x="1067410" y="18288"/>
                </a:cubicBezTo>
                <a:cubicBezTo>
                  <a:pt x="919754" y="-1275"/>
                  <a:pt x="800465" y="3080"/>
                  <a:pt x="549250" y="18288"/>
                </a:cubicBezTo>
                <a:cubicBezTo>
                  <a:pt x="298035" y="33496"/>
                  <a:pt x="158868" y="22769"/>
                  <a:pt x="0" y="18288"/>
                </a:cubicBezTo>
                <a:cubicBezTo>
                  <a:pt x="-655" y="13237"/>
                  <a:pt x="709" y="4645"/>
                  <a:pt x="0" y="0"/>
                </a:cubicBezTo>
                <a:close/>
              </a:path>
              <a:path w="1554480" h="18288" stroke="0" extrusionOk="0">
                <a:moveTo>
                  <a:pt x="0" y="0"/>
                </a:moveTo>
                <a:cubicBezTo>
                  <a:pt x="249941" y="-58"/>
                  <a:pt x="367334" y="23448"/>
                  <a:pt x="502615" y="0"/>
                </a:cubicBezTo>
                <a:cubicBezTo>
                  <a:pt x="637897" y="-23448"/>
                  <a:pt x="813653" y="-20418"/>
                  <a:pt x="974141" y="0"/>
                </a:cubicBezTo>
                <a:cubicBezTo>
                  <a:pt x="1134629" y="20418"/>
                  <a:pt x="1268772" y="6288"/>
                  <a:pt x="1554480" y="0"/>
                </a:cubicBezTo>
                <a:cubicBezTo>
                  <a:pt x="1554917" y="7222"/>
                  <a:pt x="1555359" y="13299"/>
                  <a:pt x="1554480" y="18288"/>
                </a:cubicBezTo>
                <a:cubicBezTo>
                  <a:pt x="1336087" y="12172"/>
                  <a:pt x="1310024" y="19759"/>
                  <a:pt x="1067410" y="18288"/>
                </a:cubicBezTo>
                <a:cubicBezTo>
                  <a:pt x="824796" y="16818"/>
                  <a:pt x="787902" y="34647"/>
                  <a:pt x="518160" y="18288"/>
                </a:cubicBezTo>
                <a:cubicBezTo>
                  <a:pt x="248418" y="1930"/>
                  <a:pt x="133160" y="9205"/>
                  <a:pt x="0" y="18288"/>
                </a:cubicBezTo>
                <a:cubicBezTo>
                  <a:pt x="-643" y="9451"/>
                  <a:pt x="-340" y="7114"/>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Content Placeholder 3">
            <a:extLst>
              <a:ext uri="{FF2B5EF4-FFF2-40B4-BE49-F238E27FC236}">
                <a16:creationId xmlns:a16="http://schemas.microsoft.com/office/drawing/2014/main" id="{583F9CBB-3229-CA8C-EDB1-D734C97C26C2}"/>
              </a:ext>
            </a:extLst>
          </p:cNvPr>
          <p:cNvSpPr>
            <a:spLocks noGrp="1"/>
          </p:cNvSpPr>
          <p:nvPr>
            <p:ph idx="1"/>
          </p:nvPr>
        </p:nvSpPr>
        <p:spPr>
          <a:xfrm>
            <a:off x="5541263" y="457200"/>
            <a:ext cx="6007608" cy="1929384"/>
          </a:xfrm>
        </p:spPr>
        <p:txBody>
          <a:bodyPr anchor="ctr">
            <a:normAutofit/>
          </a:bodyPr>
          <a:lstStyle/>
          <a:p>
            <a:r>
              <a:rPr lang="en-GB" sz="2200" dirty="0"/>
              <a:t>Extending final drive ratios further causes vehicle to max out speed on back straight, despite faster time</a:t>
            </a:r>
          </a:p>
          <a:p>
            <a:r>
              <a:rPr lang="en-GB" sz="2200" dirty="0"/>
              <a:t>Additional work for driver with many gear changes at turn 1</a:t>
            </a:r>
          </a:p>
        </p:txBody>
      </p:sp>
      <p:pic>
        <p:nvPicPr>
          <p:cNvPr id="5" name="Picture 4">
            <a:extLst>
              <a:ext uri="{FF2B5EF4-FFF2-40B4-BE49-F238E27FC236}">
                <a16:creationId xmlns:a16="http://schemas.microsoft.com/office/drawing/2014/main" id="{53902AA2-28DB-72C7-F6F1-E61948262AC8}"/>
              </a:ext>
            </a:extLst>
          </p:cNvPr>
          <p:cNvPicPr>
            <a:picLocks noChangeAspect="1"/>
          </p:cNvPicPr>
          <p:nvPr/>
        </p:nvPicPr>
        <p:blipFill>
          <a:blip r:embed="rId3"/>
          <a:stretch>
            <a:fillRect/>
          </a:stretch>
        </p:blipFill>
        <p:spPr>
          <a:xfrm>
            <a:off x="-3048" y="3186902"/>
            <a:ext cx="12192000" cy="3483429"/>
          </a:xfrm>
          <a:prstGeom prst="rect">
            <a:avLst/>
          </a:prstGeom>
        </p:spPr>
      </p:pic>
      <p:sp>
        <p:nvSpPr>
          <p:cNvPr id="9" name="Title 1">
            <a:extLst>
              <a:ext uri="{FF2B5EF4-FFF2-40B4-BE49-F238E27FC236}">
                <a16:creationId xmlns:a16="http://schemas.microsoft.com/office/drawing/2014/main" id="{24A88975-A404-576D-8687-46C7BA4A23C5}"/>
              </a:ext>
            </a:extLst>
          </p:cNvPr>
          <p:cNvSpPr>
            <a:spLocks noGrp="1"/>
          </p:cNvSpPr>
          <p:nvPr>
            <p:ph type="title"/>
          </p:nvPr>
        </p:nvSpPr>
        <p:spPr>
          <a:xfrm>
            <a:off x="0" y="0"/>
            <a:ext cx="5040946" cy="1929384"/>
          </a:xfrm>
        </p:spPr>
        <p:txBody>
          <a:bodyPr anchor="ctr">
            <a:normAutofit fontScale="90000"/>
          </a:bodyPr>
          <a:lstStyle/>
          <a:p>
            <a:r>
              <a:rPr lang="en-GB" sz="4800" dirty="0"/>
              <a:t>Comparing fastest to slowest for each track</a:t>
            </a:r>
          </a:p>
        </p:txBody>
      </p:sp>
    </p:spTree>
    <p:extLst>
      <p:ext uri="{BB962C8B-B14F-4D97-AF65-F5344CB8AC3E}">
        <p14:creationId xmlns:p14="http://schemas.microsoft.com/office/powerpoint/2010/main" val="135267038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342D3D94-F934-01FF-4C58-DDAD95E89C3E}"/>
            </a:ext>
          </a:extLst>
        </p:cNvPr>
        <p:cNvGrpSpPr/>
        <p:nvPr/>
      </p:nvGrpSpPr>
      <p:grpSpPr>
        <a:xfrm>
          <a:off x="0" y="0"/>
          <a:ext cx="0" cy="0"/>
          <a:chOff x="0" y="0"/>
          <a:chExt cx="0" cy="0"/>
        </a:xfrm>
      </p:grpSpPr>
      <p:sp useBgFill="1">
        <p:nvSpPr>
          <p:cNvPr id="55" name="Rectangle 54">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6694989-96D9-F62C-DDC4-7C389C34E39D}"/>
              </a:ext>
            </a:extLst>
          </p:cNvPr>
          <p:cNvSpPr>
            <a:spLocks noGrp="1"/>
          </p:cNvSpPr>
          <p:nvPr>
            <p:ph type="title"/>
          </p:nvPr>
        </p:nvSpPr>
        <p:spPr>
          <a:xfrm>
            <a:off x="630936" y="640080"/>
            <a:ext cx="4818888" cy="1481328"/>
          </a:xfrm>
        </p:spPr>
        <p:txBody>
          <a:bodyPr vert="horz" lIns="91440" tIns="45720" rIns="91440" bIns="45720" rtlCol="0" anchor="b">
            <a:normAutofit fontScale="90000"/>
          </a:bodyPr>
          <a:lstStyle/>
          <a:p>
            <a:r>
              <a:rPr lang="en-US" sz="5400" kern="1200" dirty="0">
                <a:solidFill>
                  <a:schemeClr val="tx1"/>
                </a:solidFill>
                <a:latin typeface="+mj-lt"/>
                <a:ea typeface="+mj-ea"/>
                <a:cs typeface="+mj-cs"/>
              </a:rPr>
              <a:t>Cornering stability</a:t>
            </a:r>
          </a:p>
        </p:txBody>
      </p:sp>
      <p:sp>
        <p:nvSpPr>
          <p:cNvPr id="56" name="sketch line">
            <a:extLst>
              <a:ext uri="{FF2B5EF4-FFF2-40B4-BE49-F238E27FC236}">
                <a16:creationId xmlns:a16="http://schemas.microsoft.com/office/drawing/2014/main" id="{71877DBC-BB60-40F0-AC93-2ACDBAAE60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372868"/>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91AF6016-ABD6-7572-5EC3-AF158427B856}"/>
              </a:ext>
            </a:extLst>
          </p:cNvPr>
          <p:cNvSpPr txBox="1"/>
          <p:nvPr/>
        </p:nvSpPr>
        <p:spPr>
          <a:xfrm>
            <a:off x="630936" y="2660904"/>
            <a:ext cx="4818888" cy="3547872"/>
          </a:xfrm>
          <a:prstGeom prst="rect">
            <a:avLst/>
          </a:prstGeom>
        </p:spPr>
        <p:txBody>
          <a:bodyPr vert="horz" lIns="91440" tIns="45720" rIns="91440" bIns="45720" rtlCol="0" anchor="t">
            <a:normAutofit/>
          </a:bodyPr>
          <a:lstStyle/>
          <a:p>
            <a:pPr indent="-228600">
              <a:lnSpc>
                <a:spcPct val="90000"/>
              </a:lnSpc>
              <a:spcAft>
                <a:spcPts val="600"/>
              </a:spcAft>
              <a:buFont typeface="Arial" panose="020B0604020202020204" pitchFamily="34" charset="0"/>
              <a:buChar char="•"/>
            </a:pPr>
            <a:r>
              <a:rPr lang="en-US" sz="2200" dirty="0"/>
              <a:t>Faster runs show reduced need for steering input at equivalent lateral accelerations</a:t>
            </a:r>
          </a:p>
          <a:p>
            <a:pPr indent="-228600">
              <a:lnSpc>
                <a:spcPct val="90000"/>
              </a:lnSpc>
              <a:spcAft>
                <a:spcPts val="600"/>
              </a:spcAft>
              <a:buFont typeface="Arial" panose="020B0604020202020204" pitchFamily="34" charset="0"/>
              <a:buChar char="•"/>
            </a:pPr>
            <a:r>
              <a:rPr lang="en-GB" sz="2400" dirty="0"/>
              <a:t>Slip angle progression smoother in faster runs</a:t>
            </a:r>
            <a:endParaRPr lang="en-US" sz="2200" dirty="0"/>
          </a:p>
          <a:p>
            <a:pPr indent="-228600">
              <a:lnSpc>
                <a:spcPct val="90000"/>
              </a:lnSpc>
              <a:spcAft>
                <a:spcPts val="600"/>
              </a:spcAft>
              <a:buFont typeface="Arial" panose="020B0604020202020204" pitchFamily="34" charset="0"/>
              <a:buChar char="•"/>
            </a:pPr>
            <a:r>
              <a:rPr lang="en-GB" sz="2400" dirty="0"/>
              <a:t>Similar peak lateral G values</a:t>
            </a:r>
            <a:endParaRPr lang="en-US" sz="2200" dirty="0"/>
          </a:p>
        </p:txBody>
      </p:sp>
      <p:pic>
        <p:nvPicPr>
          <p:cNvPr id="8" name="Content Placeholder 7">
            <a:extLst>
              <a:ext uri="{FF2B5EF4-FFF2-40B4-BE49-F238E27FC236}">
                <a16:creationId xmlns:a16="http://schemas.microsoft.com/office/drawing/2014/main" id="{8EC77108-8CC1-DCCA-2E97-B0A7BA8080FC}"/>
              </a:ext>
            </a:extLst>
          </p:cNvPr>
          <p:cNvPicPr>
            <a:picLocks noGrp="1" noChangeAspect="1"/>
          </p:cNvPicPr>
          <p:nvPr>
            <p:ph idx="1"/>
          </p:nvPr>
        </p:nvPicPr>
        <p:blipFill>
          <a:blip r:embed="rId3"/>
          <a:srcRect l="7965"/>
          <a:stretch/>
        </p:blipFill>
        <p:spPr>
          <a:xfrm>
            <a:off x="5178818" y="1031481"/>
            <a:ext cx="7505768" cy="4795037"/>
          </a:xfrm>
          <a:prstGeom prst="rect">
            <a:avLst/>
          </a:prstGeom>
        </p:spPr>
      </p:pic>
    </p:spTree>
    <p:extLst>
      <p:ext uri="{BB962C8B-B14F-4D97-AF65-F5344CB8AC3E}">
        <p14:creationId xmlns:p14="http://schemas.microsoft.com/office/powerpoint/2010/main" val="208169103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451671AC-8924-510D-CB0A-773240D4BDE1}"/>
            </a:ext>
          </a:extLst>
        </p:cNvPr>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2B97F24A-32CE-4C1C-A50D-3016B394D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86ABE0C-5364-04D8-66A9-E07C7F964C32}"/>
              </a:ext>
            </a:extLst>
          </p:cNvPr>
          <p:cNvSpPr>
            <a:spLocks noGrp="1"/>
          </p:cNvSpPr>
          <p:nvPr>
            <p:ph type="title"/>
          </p:nvPr>
        </p:nvSpPr>
        <p:spPr>
          <a:xfrm>
            <a:off x="630935" y="639520"/>
            <a:ext cx="6189590" cy="1719072"/>
          </a:xfrm>
        </p:spPr>
        <p:txBody>
          <a:bodyPr anchor="b">
            <a:normAutofit/>
          </a:bodyPr>
          <a:lstStyle/>
          <a:p>
            <a:r>
              <a:rPr lang="en-GB" sz="5400" dirty="0"/>
              <a:t>Comparative analysis of braking moments</a:t>
            </a:r>
          </a:p>
        </p:txBody>
      </p:sp>
      <p:sp>
        <p:nvSpPr>
          <p:cNvPr id="13" name="sketch line">
            <a:extLst>
              <a:ext uri="{FF2B5EF4-FFF2-40B4-BE49-F238E27FC236}">
                <a16:creationId xmlns:a16="http://schemas.microsoft.com/office/drawing/2014/main" id="{6357EC4F-235E-4222-A36F-C7878ACE37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573756"/>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Content Placeholder 3">
            <a:extLst>
              <a:ext uri="{FF2B5EF4-FFF2-40B4-BE49-F238E27FC236}">
                <a16:creationId xmlns:a16="http://schemas.microsoft.com/office/drawing/2014/main" id="{14DF56D5-0CA2-5FE3-DB70-624D205215AB}"/>
              </a:ext>
            </a:extLst>
          </p:cNvPr>
          <p:cNvSpPr>
            <a:spLocks noGrp="1"/>
          </p:cNvSpPr>
          <p:nvPr>
            <p:ph idx="1"/>
          </p:nvPr>
        </p:nvSpPr>
        <p:spPr>
          <a:xfrm>
            <a:off x="630936" y="2807208"/>
            <a:ext cx="3429000" cy="3410712"/>
          </a:xfrm>
        </p:spPr>
        <p:txBody>
          <a:bodyPr anchor="t">
            <a:normAutofit/>
          </a:bodyPr>
          <a:lstStyle/>
          <a:p>
            <a:r>
              <a:rPr lang="en-GB" sz="2200" dirty="0"/>
              <a:t>Analysing top 5 runs</a:t>
            </a:r>
          </a:p>
          <a:p>
            <a:r>
              <a:rPr lang="en-GB" sz="2200" dirty="0"/>
              <a:t>14, 21, 23, 16, 37</a:t>
            </a:r>
          </a:p>
        </p:txBody>
      </p:sp>
      <p:pic>
        <p:nvPicPr>
          <p:cNvPr id="8" name="Picture 7">
            <a:extLst>
              <a:ext uri="{FF2B5EF4-FFF2-40B4-BE49-F238E27FC236}">
                <a16:creationId xmlns:a16="http://schemas.microsoft.com/office/drawing/2014/main" id="{415860CC-E7C7-15DE-0AB8-ACDE4282082F}"/>
              </a:ext>
            </a:extLst>
          </p:cNvPr>
          <p:cNvPicPr>
            <a:picLocks noChangeAspect="1"/>
          </p:cNvPicPr>
          <p:nvPr/>
        </p:nvPicPr>
        <p:blipFill>
          <a:blip r:embed="rId3"/>
          <a:stretch>
            <a:fillRect/>
          </a:stretch>
        </p:blipFill>
        <p:spPr>
          <a:xfrm>
            <a:off x="6157912" y="185026"/>
            <a:ext cx="6442773" cy="3793811"/>
          </a:xfrm>
          <a:prstGeom prst="rect">
            <a:avLst/>
          </a:prstGeom>
        </p:spPr>
      </p:pic>
      <p:graphicFrame>
        <p:nvGraphicFramePr>
          <p:cNvPr id="9" name="Table 8">
            <a:extLst>
              <a:ext uri="{FF2B5EF4-FFF2-40B4-BE49-F238E27FC236}">
                <a16:creationId xmlns:a16="http://schemas.microsoft.com/office/drawing/2014/main" id="{0FE3B6E3-6DE7-A105-08B8-10E6E21C393F}"/>
              </a:ext>
            </a:extLst>
          </p:cNvPr>
          <p:cNvGraphicFramePr>
            <a:graphicFrameLocks noGrp="1"/>
          </p:cNvGraphicFramePr>
          <p:nvPr>
            <p:extLst>
              <p:ext uri="{D42A27DB-BD31-4B8C-83A1-F6EECF244321}">
                <p14:modId xmlns:p14="http://schemas.microsoft.com/office/powerpoint/2010/main" val="569262145"/>
              </p:ext>
            </p:extLst>
          </p:nvPr>
        </p:nvGraphicFramePr>
        <p:xfrm>
          <a:off x="0" y="4008514"/>
          <a:ext cx="12192950" cy="2860040"/>
        </p:xfrm>
        <a:graphic>
          <a:graphicData uri="http://schemas.openxmlformats.org/drawingml/2006/table">
            <a:tbl>
              <a:tblPr firstRow="1" bandRow="1">
                <a:tableStyleId>{5C22544A-7EE6-4342-B048-85BDC9FD1C3A}</a:tableStyleId>
              </a:tblPr>
              <a:tblGrid>
                <a:gridCol w="1636295">
                  <a:extLst>
                    <a:ext uri="{9D8B030D-6E8A-4147-A177-3AD203B41FA5}">
                      <a16:colId xmlns:a16="http://schemas.microsoft.com/office/drawing/2014/main" val="244521146"/>
                    </a:ext>
                  </a:extLst>
                </a:gridCol>
                <a:gridCol w="1049153">
                  <a:extLst>
                    <a:ext uri="{9D8B030D-6E8A-4147-A177-3AD203B41FA5}">
                      <a16:colId xmlns:a16="http://schemas.microsoft.com/office/drawing/2014/main" val="1838563040"/>
                    </a:ext>
                  </a:extLst>
                </a:gridCol>
                <a:gridCol w="895150">
                  <a:extLst>
                    <a:ext uri="{9D8B030D-6E8A-4147-A177-3AD203B41FA5}">
                      <a16:colId xmlns:a16="http://schemas.microsoft.com/office/drawing/2014/main" val="2944553268"/>
                    </a:ext>
                  </a:extLst>
                </a:gridCol>
                <a:gridCol w="856648">
                  <a:extLst>
                    <a:ext uri="{9D8B030D-6E8A-4147-A177-3AD203B41FA5}">
                      <a16:colId xmlns:a16="http://schemas.microsoft.com/office/drawing/2014/main" val="76399008"/>
                    </a:ext>
                  </a:extLst>
                </a:gridCol>
                <a:gridCol w="875899">
                  <a:extLst>
                    <a:ext uri="{9D8B030D-6E8A-4147-A177-3AD203B41FA5}">
                      <a16:colId xmlns:a16="http://schemas.microsoft.com/office/drawing/2014/main" val="245816878"/>
                    </a:ext>
                  </a:extLst>
                </a:gridCol>
                <a:gridCol w="827773">
                  <a:extLst>
                    <a:ext uri="{9D8B030D-6E8A-4147-A177-3AD203B41FA5}">
                      <a16:colId xmlns:a16="http://schemas.microsoft.com/office/drawing/2014/main" val="1041431785"/>
                    </a:ext>
                  </a:extLst>
                </a:gridCol>
                <a:gridCol w="895149">
                  <a:extLst>
                    <a:ext uri="{9D8B030D-6E8A-4147-A177-3AD203B41FA5}">
                      <a16:colId xmlns:a16="http://schemas.microsoft.com/office/drawing/2014/main" val="3447496734"/>
                    </a:ext>
                  </a:extLst>
                </a:gridCol>
                <a:gridCol w="1665171">
                  <a:extLst>
                    <a:ext uri="{9D8B030D-6E8A-4147-A177-3AD203B41FA5}">
                      <a16:colId xmlns:a16="http://schemas.microsoft.com/office/drawing/2014/main" val="1000075005"/>
                    </a:ext>
                  </a:extLst>
                </a:gridCol>
                <a:gridCol w="1106905">
                  <a:extLst>
                    <a:ext uri="{9D8B030D-6E8A-4147-A177-3AD203B41FA5}">
                      <a16:colId xmlns:a16="http://schemas.microsoft.com/office/drawing/2014/main" val="1606060450"/>
                    </a:ext>
                  </a:extLst>
                </a:gridCol>
                <a:gridCol w="1183908">
                  <a:extLst>
                    <a:ext uri="{9D8B030D-6E8A-4147-A177-3AD203B41FA5}">
                      <a16:colId xmlns:a16="http://schemas.microsoft.com/office/drawing/2014/main" val="1770549138"/>
                    </a:ext>
                  </a:extLst>
                </a:gridCol>
                <a:gridCol w="1200899">
                  <a:extLst>
                    <a:ext uri="{9D8B030D-6E8A-4147-A177-3AD203B41FA5}">
                      <a16:colId xmlns:a16="http://schemas.microsoft.com/office/drawing/2014/main" val="3205457641"/>
                    </a:ext>
                  </a:extLst>
                </a:gridCol>
              </a:tblGrid>
              <a:tr h="185420">
                <a:tc rowSpan="2">
                  <a:txBody>
                    <a:bodyPr/>
                    <a:lstStyle/>
                    <a:p>
                      <a:pPr algn="ctr"/>
                      <a:r>
                        <a:rPr lang="en-GB" dirty="0"/>
                        <a:t>Run number</a:t>
                      </a:r>
                    </a:p>
                  </a:txBody>
                  <a:tcPr/>
                </a:tc>
                <a:tc gridSpan="2">
                  <a:txBody>
                    <a:bodyPr/>
                    <a:lstStyle/>
                    <a:p>
                      <a:pPr algn="ctr"/>
                      <a:r>
                        <a:rPr lang="en-GB" dirty="0"/>
                        <a:t>Spring stiffness (N/mm)</a:t>
                      </a:r>
                    </a:p>
                  </a:txBody>
                  <a:tcPr/>
                </a:tc>
                <a:tc hMerge="1">
                  <a:txBody>
                    <a:bodyPr/>
                    <a:lstStyle/>
                    <a:p>
                      <a:endParaRPr lang="en-GB" dirty="0"/>
                    </a:p>
                  </a:txBody>
                  <a:tcPr/>
                </a:tc>
                <a:tc gridSpan="2">
                  <a:txBody>
                    <a:bodyPr/>
                    <a:lstStyle/>
                    <a:p>
                      <a:pPr algn="ctr"/>
                      <a:r>
                        <a:rPr lang="en-GB" dirty="0"/>
                        <a:t>Damper scale factor</a:t>
                      </a:r>
                    </a:p>
                  </a:txBody>
                  <a:tcPr/>
                </a:tc>
                <a:tc hMerge="1">
                  <a:txBody>
                    <a:bodyPr/>
                    <a:lstStyle/>
                    <a:p>
                      <a:endParaRPr lang="en-GB" dirty="0"/>
                    </a:p>
                  </a:txBody>
                  <a:tcPr/>
                </a:tc>
                <a:tc gridSpan="2">
                  <a:txBody>
                    <a:bodyPr/>
                    <a:lstStyle/>
                    <a:p>
                      <a:pPr algn="ctr"/>
                      <a:r>
                        <a:rPr lang="en-GB" dirty="0"/>
                        <a:t>ARB stiffness (N/mm)</a:t>
                      </a:r>
                    </a:p>
                  </a:txBody>
                  <a:tcPr/>
                </a:tc>
                <a:tc hMerge="1">
                  <a:txBody>
                    <a:bodyPr/>
                    <a:lstStyle/>
                    <a:p>
                      <a:endParaRPr lang="en-GB" dirty="0"/>
                    </a:p>
                  </a:txBody>
                  <a:tcPr/>
                </a:tc>
                <a:tc rowSpan="2">
                  <a:txBody>
                    <a:bodyPr/>
                    <a:lstStyle/>
                    <a:p>
                      <a:pPr algn="ctr"/>
                      <a:r>
                        <a:rPr lang="en-GB" dirty="0"/>
                        <a:t>Final drive ratio</a:t>
                      </a:r>
                    </a:p>
                  </a:txBody>
                  <a:tcPr/>
                </a:tc>
                <a:tc gridSpan="3">
                  <a:txBody>
                    <a:bodyPr/>
                    <a:lstStyle/>
                    <a:p>
                      <a:pPr algn="ctr"/>
                      <a:r>
                        <a:rPr lang="en-GB" dirty="0"/>
                        <a:t>Lap time (s)</a:t>
                      </a:r>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4070378328"/>
                  </a:ext>
                </a:extLst>
              </a:tr>
              <a:tr h="185420">
                <a:tc vMerge="1">
                  <a:txBody>
                    <a:bodyPr/>
                    <a:lstStyle/>
                    <a:p>
                      <a:endParaRPr lang="en-GB"/>
                    </a:p>
                  </a:txBody>
                  <a:tcPr/>
                </a:tc>
                <a:tc>
                  <a:txBody>
                    <a:bodyPr/>
                    <a:lstStyle/>
                    <a:p>
                      <a:r>
                        <a:rPr lang="en-GB" dirty="0"/>
                        <a:t>Front</a:t>
                      </a:r>
                    </a:p>
                  </a:txBody>
                  <a:tcPr/>
                </a:tc>
                <a:tc>
                  <a:txBody>
                    <a:bodyPr/>
                    <a:lstStyle/>
                    <a:p>
                      <a:r>
                        <a:rPr lang="en-GB" dirty="0"/>
                        <a:t>Rear</a:t>
                      </a:r>
                    </a:p>
                  </a:txBody>
                  <a:tcPr/>
                </a:tc>
                <a:tc>
                  <a:txBody>
                    <a:bodyPr/>
                    <a:lstStyle/>
                    <a:p>
                      <a:r>
                        <a:rPr lang="en-GB" dirty="0"/>
                        <a:t>Front</a:t>
                      </a:r>
                    </a:p>
                  </a:txBody>
                  <a:tcPr/>
                </a:tc>
                <a:tc>
                  <a:txBody>
                    <a:bodyPr/>
                    <a:lstStyle/>
                    <a:p>
                      <a:r>
                        <a:rPr lang="en-GB" dirty="0"/>
                        <a:t>Rear</a:t>
                      </a:r>
                    </a:p>
                  </a:txBody>
                  <a:tcPr/>
                </a:tc>
                <a:tc>
                  <a:txBody>
                    <a:bodyPr/>
                    <a:lstStyle/>
                    <a:p>
                      <a:r>
                        <a:rPr lang="en-GB" dirty="0"/>
                        <a:t>Front</a:t>
                      </a:r>
                    </a:p>
                  </a:txBody>
                  <a:tcPr/>
                </a:tc>
                <a:tc>
                  <a:txBody>
                    <a:bodyPr/>
                    <a:lstStyle/>
                    <a:p>
                      <a:r>
                        <a:rPr lang="en-GB" dirty="0"/>
                        <a:t>Rear</a:t>
                      </a:r>
                    </a:p>
                  </a:txBody>
                  <a:tcPr/>
                </a:tc>
                <a:tc vMerge="1">
                  <a:txBody>
                    <a:bodyPr/>
                    <a:lstStyle/>
                    <a:p>
                      <a:endParaRPr lang="en-GB"/>
                    </a:p>
                  </a:txBody>
                  <a:tcPr/>
                </a:tc>
                <a:tc>
                  <a:txBody>
                    <a:bodyPr/>
                    <a:lstStyle/>
                    <a:p>
                      <a:r>
                        <a:rPr lang="en-GB" dirty="0"/>
                        <a:t>Pembrey</a:t>
                      </a:r>
                    </a:p>
                  </a:txBody>
                  <a:tcPr/>
                </a:tc>
                <a:tc>
                  <a:txBody>
                    <a:bodyPr/>
                    <a:lstStyle/>
                    <a:p>
                      <a:r>
                        <a:rPr lang="en-GB" dirty="0"/>
                        <a:t>Llandow</a:t>
                      </a:r>
                    </a:p>
                  </a:txBody>
                  <a:tcPr/>
                </a:tc>
                <a:tc>
                  <a:txBody>
                    <a:bodyPr/>
                    <a:lstStyle/>
                    <a:p>
                      <a:r>
                        <a:rPr lang="en-GB" dirty="0"/>
                        <a:t>Total</a:t>
                      </a:r>
                    </a:p>
                  </a:txBody>
                  <a:tcPr/>
                </a:tc>
                <a:extLst>
                  <a:ext uri="{0D108BD9-81ED-4DB2-BD59-A6C34878D82A}">
                    <a16:rowId xmlns:a16="http://schemas.microsoft.com/office/drawing/2014/main" val="1662349899"/>
                  </a:ext>
                </a:extLst>
              </a:tr>
              <a:tr h="370840">
                <a:tc>
                  <a:txBody>
                    <a:bodyPr/>
                    <a:lstStyle/>
                    <a:p>
                      <a:r>
                        <a:rPr lang="en-GB" dirty="0"/>
                        <a:t>14</a:t>
                      </a:r>
                    </a:p>
                  </a:txBody>
                  <a:tcPr/>
                </a:tc>
                <a:tc>
                  <a:txBody>
                    <a:bodyPr/>
                    <a:lstStyle/>
                    <a:p>
                      <a:r>
                        <a:rPr lang="en-GB" dirty="0"/>
                        <a:t>303.45</a:t>
                      </a:r>
                    </a:p>
                  </a:txBody>
                  <a:tcPr/>
                </a:tc>
                <a:tc>
                  <a:txBody>
                    <a:bodyPr/>
                    <a:lstStyle/>
                    <a:p>
                      <a:r>
                        <a:rPr lang="en-GB" dirty="0"/>
                        <a:t>100.2</a:t>
                      </a:r>
                    </a:p>
                  </a:txBody>
                  <a:tcPr/>
                </a:tc>
                <a:tc>
                  <a:txBody>
                    <a:bodyPr/>
                    <a:lstStyle/>
                    <a:p>
                      <a:r>
                        <a:rPr lang="en-GB" dirty="0"/>
                        <a:t>1</a:t>
                      </a:r>
                    </a:p>
                  </a:txBody>
                  <a:tcPr/>
                </a:tc>
                <a:tc>
                  <a:txBody>
                    <a:bodyPr/>
                    <a:lstStyle/>
                    <a:p>
                      <a:r>
                        <a:rPr lang="en-GB" dirty="0"/>
                        <a:t>1</a:t>
                      </a:r>
                    </a:p>
                  </a:txBody>
                  <a:tcPr/>
                </a:tc>
                <a:tc>
                  <a:txBody>
                    <a:bodyPr/>
                    <a:lstStyle/>
                    <a:p>
                      <a:r>
                        <a:rPr lang="en-GB" dirty="0"/>
                        <a:t>42.6</a:t>
                      </a:r>
                    </a:p>
                  </a:txBody>
                  <a:tcPr/>
                </a:tc>
                <a:tc>
                  <a:txBody>
                    <a:bodyPr/>
                    <a:lstStyle/>
                    <a:p>
                      <a:r>
                        <a:rPr lang="en-GB" dirty="0"/>
                        <a:t>16.65</a:t>
                      </a:r>
                    </a:p>
                  </a:txBody>
                  <a:tcPr/>
                </a:tc>
                <a:tc>
                  <a:txBody>
                    <a:bodyPr/>
                    <a:lstStyle/>
                    <a:p>
                      <a:r>
                        <a:rPr lang="en-GB" dirty="0"/>
                        <a:t>3.5</a:t>
                      </a:r>
                    </a:p>
                  </a:txBody>
                  <a:tcPr/>
                </a:tc>
                <a:tc>
                  <a:txBody>
                    <a:bodyPr/>
                    <a:lstStyle/>
                    <a:p>
                      <a:r>
                        <a:rPr lang="en-GB" dirty="0"/>
                        <a:t>53.73</a:t>
                      </a:r>
                    </a:p>
                  </a:txBody>
                  <a:tcPr/>
                </a:tc>
                <a:tc>
                  <a:txBody>
                    <a:bodyPr/>
                    <a:lstStyle/>
                    <a:p>
                      <a:r>
                        <a:rPr lang="en-GB" dirty="0"/>
                        <a:t>36.24</a:t>
                      </a:r>
                    </a:p>
                  </a:txBody>
                  <a:tcPr/>
                </a:tc>
                <a:tc>
                  <a:txBody>
                    <a:bodyPr/>
                    <a:lstStyle/>
                    <a:p>
                      <a:r>
                        <a:rPr lang="en-GB" dirty="0"/>
                        <a:t>89.97</a:t>
                      </a:r>
                    </a:p>
                  </a:txBody>
                  <a:tcPr/>
                </a:tc>
                <a:extLst>
                  <a:ext uri="{0D108BD9-81ED-4DB2-BD59-A6C34878D82A}">
                    <a16:rowId xmlns:a16="http://schemas.microsoft.com/office/drawing/2014/main" val="2424876628"/>
                  </a:ext>
                </a:extLst>
              </a:tr>
              <a:tr h="370840">
                <a:tc>
                  <a:txBody>
                    <a:bodyPr/>
                    <a:lstStyle/>
                    <a:p>
                      <a:r>
                        <a:rPr lang="en-GB" dirty="0"/>
                        <a:t>21</a:t>
                      </a:r>
                    </a:p>
                  </a:txBody>
                  <a:tcPr/>
                </a:tc>
                <a:tc>
                  <a:txBody>
                    <a:bodyPr/>
                    <a:lstStyle/>
                    <a:p>
                      <a:r>
                        <a:rPr lang="en-GB" dirty="0"/>
                        <a:t>202.3</a:t>
                      </a:r>
                    </a:p>
                  </a:txBody>
                  <a:tcPr/>
                </a:tc>
                <a:tc>
                  <a:txBody>
                    <a:bodyPr/>
                    <a:lstStyle/>
                    <a:p>
                      <a:r>
                        <a:rPr lang="en-GB" dirty="0"/>
                        <a:t>50.1</a:t>
                      </a:r>
                    </a:p>
                  </a:txBody>
                  <a:tcPr/>
                </a:tc>
                <a:tc>
                  <a:txBody>
                    <a:bodyPr/>
                    <a:lstStyle/>
                    <a:p>
                      <a:r>
                        <a:rPr lang="en-GB" dirty="0"/>
                        <a:t>1</a:t>
                      </a:r>
                    </a:p>
                  </a:txBody>
                  <a:tcPr/>
                </a:tc>
                <a:tc>
                  <a:txBody>
                    <a:bodyPr/>
                    <a:lstStyle/>
                    <a:p>
                      <a:r>
                        <a:rPr lang="en-GB" dirty="0"/>
                        <a:t>1</a:t>
                      </a:r>
                    </a:p>
                  </a:txBody>
                  <a:tcPr/>
                </a:tc>
                <a:tc>
                  <a:txBody>
                    <a:bodyPr/>
                    <a:lstStyle/>
                    <a:p>
                      <a:r>
                        <a:rPr lang="en-GB" dirty="0"/>
                        <a:t>21.3</a:t>
                      </a:r>
                    </a:p>
                  </a:txBody>
                  <a:tcPr/>
                </a:tc>
                <a:tc>
                  <a:txBody>
                    <a:bodyPr/>
                    <a:lstStyle/>
                    <a:p>
                      <a:r>
                        <a:rPr lang="en-GB" dirty="0"/>
                        <a:t>33.3</a:t>
                      </a:r>
                    </a:p>
                  </a:txBody>
                  <a:tcPr/>
                </a:tc>
                <a:tc>
                  <a:txBody>
                    <a:bodyPr/>
                    <a:lstStyle/>
                    <a:p>
                      <a:r>
                        <a:rPr lang="en-GB" dirty="0"/>
                        <a:t>3.5</a:t>
                      </a:r>
                    </a:p>
                  </a:txBody>
                  <a:tcPr/>
                </a:tc>
                <a:tc>
                  <a:txBody>
                    <a:bodyPr/>
                    <a:lstStyle/>
                    <a:p>
                      <a:r>
                        <a:rPr lang="en-GB" dirty="0"/>
                        <a:t>53.80</a:t>
                      </a:r>
                    </a:p>
                  </a:txBody>
                  <a:tcPr/>
                </a:tc>
                <a:tc>
                  <a:txBody>
                    <a:bodyPr/>
                    <a:lstStyle/>
                    <a:p>
                      <a:r>
                        <a:rPr lang="en-GB" dirty="0"/>
                        <a:t>36.28</a:t>
                      </a:r>
                    </a:p>
                  </a:txBody>
                  <a:tcPr/>
                </a:tc>
                <a:tc>
                  <a:txBody>
                    <a:bodyPr/>
                    <a:lstStyle/>
                    <a:p>
                      <a:r>
                        <a:rPr lang="en-GB" dirty="0"/>
                        <a:t>90.08</a:t>
                      </a:r>
                    </a:p>
                  </a:txBody>
                  <a:tcPr/>
                </a:tc>
                <a:extLst>
                  <a:ext uri="{0D108BD9-81ED-4DB2-BD59-A6C34878D82A}">
                    <a16:rowId xmlns:a16="http://schemas.microsoft.com/office/drawing/2014/main" val="64781974"/>
                  </a:ext>
                </a:extLst>
              </a:tr>
              <a:tr h="370840">
                <a:tc>
                  <a:txBody>
                    <a:bodyPr/>
                    <a:lstStyle/>
                    <a:p>
                      <a:r>
                        <a:rPr lang="en-GB" dirty="0"/>
                        <a:t>23</a:t>
                      </a:r>
                    </a:p>
                  </a:txBody>
                  <a:tcPr/>
                </a:tc>
                <a:tc>
                  <a:txBody>
                    <a:bodyPr/>
                    <a:lstStyle/>
                    <a:p>
                      <a:r>
                        <a:rPr lang="en-GB" dirty="0"/>
                        <a:t>202.3</a:t>
                      </a:r>
                    </a:p>
                  </a:txBody>
                  <a:tcPr/>
                </a:tc>
                <a:tc>
                  <a:txBody>
                    <a:bodyPr/>
                    <a:lstStyle/>
                    <a:p>
                      <a:r>
                        <a:rPr lang="en-GB" dirty="0"/>
                        <a:t>50.1</a:t>
                      </a:r>
                    </a:p>
                  </a:txBody>
                  <a:tcPr/>
                </a:tc>
                <a:tc>
                  <a:txBody>
                    <a:bodyPr/>
                    <a:lstStyle/>
                    <a:p>
                      <a:r>
                        <a:rPr lang="en-GB" dirty="0"/>
                        <a:t>1</a:t>
                      </a:r>
                    </a:p>
                  </a:txBody>
                  <a:tcPr/>
                </a:tc>
                <a:tc>
                  <a:txBody>
                    <a:bodyPr/>
                    <a:lstStyle/>
                    <a:p>
                      <a:r>
                        <a:rPr lang="en-GB" dirty="0"/>
                        <a:t>1</a:t>
                      </a:r>
                    </a:p>
                  </a:txBody>
                  <a:tcPr/>
                </a:tc>
                <a:tc>
                  <a:txBody>
                    <a:bodyPr/>
                    <a:lstStyle/>
                    <a:p>
                      <a:r>
                        <a:rPr lang="en-GB" dirty="0"/>
                        <a:t>63.9</a:t>
                      </a:r>
                    </a:p>
                  </a:txBody>
                  <a:tcPr/>
                </a:tc>
                <a:tc>
                  <a:txBody>
                    <a:bodyPr/>
                    <a:lstStyle/>
                    <a:p>
                      <a:r>
                        <a:rPr lang="en-GB" dirty="0"/>
                        <a:t>33.3</a:t>
                      </a:r>
                    </a:p>
                  </a:txBody>
                  <a:tcPr/>
                </a:tc>
                <a:tc>
                  <a:txBody>
                    <a:bodyPr/>
                    <a:lstStyle/>
                    <a:p>
                      <a:r>
                        <a:rPr lang="en-GB" dirty="0"/>
                        <a:t>3.5</a:t>
                      </a:r>
                    </a:p>
                  </a:txBody>
                  <a:tcPr/>
                </a:tc>
                <a:tc>
                  <a:txBody>
                    <a:bodyPr/>
                    <a:lstStyle/>
                    <a:p>
                      <a:r>
                        <a:rPr lang="en-GB" dirty="0"/>
                        <a:t>53.85</a:t>
                      </a:r>
                    </a:p>
                  </a:txBody>
                  <a:tcPr/>
                </a:tc>
                <a:tc>
                  <a:txBody>
                    <a:bodyPr/>
                    <a:lstStyle/>
                    <a:p>
                      <a:r>
                        <a:rPr lang="en-GB" dirty="0"/>
                        <a:t>36.25</a:t>
                      </a:r>
                    </a:p>
                  </a:txBody>
                  <a:tcPr/>
                </a:tc>
                <a:tc>
                  <a:txBody>
                    <a:bodyPr/>
                    <a:lstStyle/>
                    <a:p>
                      <a:r>
                        <a:rPr lang="en-GB" dirty="0"/>
                        <a:t>90.10</a:t>
                      </a:r>
                    </a:p>
                  </a:txBody>
                  <a:tcPr/>
                </a:tc>
                <a:extLst>
                  <a:ext uri="{0D108BD9-81ED-4DB2-BD59-A6C34878D82A}">
                    <a16:rowId xmlns:a16="http://schemas.microsoft.com/office/drawing/2014/main" val="3969361344"/>
                  </a:ext>
                </a:extLst>
              </a:tr>
              <a:tr h="370840">
                <a:tc>
                  <a:txBody>
                    <a:bodyPr/>
                    <a:lstStyle/>
                    <a:p>
                      <a:r>
                        <a:rPr lang="en-GB" dirty="0"/>
                        <a:t>16</a:t>
                      </a:r>
                    </a:p>
                  </a:txBody>
                  <a:tcPr/>
                </a:tc>
                <a:tc>
                  <a:txBody>
                    <a:bodyPr/>
                    <a:lstStyle/>
                    <a:p>
                      <a:r>
                        <a:rPr lang="en-GB" dirty="0"/>
                        <a:t>303.45</a:t>
                      </a:r>
                    </a:p>
                  </a:txBody>
                  <a:tcPr/>
                </a:tc>
                <a:tc>
                  <a:txBody>
                    <a:bodyPr/>
                    <a:lstStyle/>
                    <a:p>
                      <a:r>
                        <a:rPr lang="en-GB" dirty="0"/>
                        <a:t>100.2</a:t>
                      </a:r>
                    </a:p>
                  </a:txBody>
                  <a:tcPr/>
                </a:tc>
                <a:tc>
                  <a:txBody>
                    <a:bodyPr/>
                    <a:lstStyle/>
                    <a:p>
                      <a:r>
                        <a:rPr lang="en-GB" dirty="0"/>
                        <a:t>1</a:t>
                      </a:r>
                    </a:p>
                  </a:txBody>
                  <a:tcPr/>
                </a:tc>
                <a:tc>
                  <a:txBody>
                    <a:bodyPr/>
                    <a:lstStyle/>
                    <a:p>
                      <a:r>
                        <a:rPr lang="en-GB" dirty="0"/>
                        <a:t>1</a:t>
                      </a:r>
                    </a:p>
                  </a:txBody>
                  <a:tcPr/>
                </a:tc>
                <a:tc>
                  <a:txBody>
                    <a:bodyPr/>
                    <a:lstStyle/>
                    <a:p>
                      <a:r>
                        <a:rPr lang="en-GB" dirty="0"/>
                        <a:t>42.6</a:t>
                      </a:r>
                    </a:p>
                  </a:txBody>
                  <a:tcPr/>
                </a:tc>
                <a:tc>
                  <a:txBody>
                    <a:bodyPr/>
                    <a:lstStyle/>
                    <a:p>
                      <a:r>
                        <a:rPr lang="en-GB" dirty="0"/>
                        <a:t>49.95</a:t>
                      </a:r>
                    </a:p>
                  </a:txBody>
                  <a:tcPr/>
                </a:tc>
                <a:tc>
                  <a:txBody>
                    <a:bodyPr/>
                    <a:lstStyle/>
                    <a:p>
                      <a:r>
                        <a:rPr lang="en-GB" dirty="0"/>
                        <a:t>3.5</a:t>
                      </a:r>
                    </a:p>
                  </a:txBody>
                  <a:tcPr/>
                </a:tc>
                <a:tc>
                  <a:txBody>
                    <a:bodyPr/>
                    <a:lstStyle/>
                    <a:p>
                      <a:r>
                        <a:rPr lang="en-GB" dirty="0"/>
                        <a:t>53.72</a:t>
                      </a:r>
                    </a:p>
                  </a:txBody>
                  <a:tcPr/>
                </a:tc>
                <a:tc>
                  <a:txBody>
                    <a:bodyPr/>
                    <a:lstStyle/>
                    <a:p>
                      <a:r>
                        <a:rPr lang="en-GB" dirty="0"/>
                        <a:t>36.51</a:t>
                      </a:r>
                    </a:p>
                  </a:txBody>
                  <a:tcPr/>
                </a:tc>
                <a:tc>
                  <a:txBody>
                    <a:bodyPr/>
                    <a:lstStyle/>
                    <a:p>
                      <a:r>
                        <a:rPr lang="en-GB" dirty="0"/>
                        <a:t>90.22</a:t>
                      </a:r>
                    </a:p>
                  </a:txBody>
                  <a:tcPr/>
                </a:tc>
                <a:extLst>
                  <a:ext uri="{0D108BD9-81ED-4DB2-BD59-A6C34878D82A}">
                    <a16:rowId xmlns:a16="http://schemas.microsoft.com/office/drawing/2014/main" val="849386800"/>
                  </a:ext>
                </a:extLst>
              </a:tr>
              <a:tr h="370840">
                <a:tc>
                  <a:txBody>
                    <a:bodyPr/>
                    <a:lstStyle/>
                    <a:p>
                      <a:r>
                        <a:rPr lang="en-GB" dirty="0"/>
                        <a:t>37</a:t>
                      </a:r>
                    </a:p>
                  </a:txBody>
                  <a:tcPr/>
                </a:tc>
                <a:tc>
                  <a:txBody>
                    <a:bodyPr/>
                    <a:lstStyle/>
                    <a:p>
                      <a:r>
                        <a:rPr lang="en-GB" dirty="0"/>
                        <a:t>202.3</a:t>
                      </a:r>
                    </a:p>
                  </a:txBody>
                  <a:tcPr/>
                </a:tc>
                <a:tc>
                  <a:txBody>
                    <a:bodyPr/>
                    <a:lstStyle/>
                    <a:p>
                      <a:r>
                        <a:rPr lang="en-GB" dirty="0"/>
                        <a:t>100.2</a:t>
                      </a:r>
                    </a:p>
                  </a:txBody>
                  <a:tcPr/>
                </a:tc>
                <a:tc>
                  <a:txBody>
                    <a:bodyPr/>
                    <a:lstStyle/>
                    <a:p>
                      <a:r>
                        <a:rPr lang="en-GB" dirty="0"/>
                        <a:t>0.5</a:t>
                      </a:r>
                    </a:p>
                  </a:txBody>
                  <a:tcPr/>
                </a:tc>
                <a:tc>
                  <a:txBody>
                    <a:bodyPr/>
                    <a:lstStyle/>
                    <a:p>
                      <a:r>
                        <a:rPr lang="en-GB" dirty="0"/>
                        <a:t>0.5</a:t>
                      </a:r>
                    </a:p>
                  </a:txBody>
                  <a:tcPr/>
                </a:tc>
                <a:tc>
                  <a:txBody>
                    <a:bodyPr/>
                    <a:lstStyle/>
                    <a:p>
                      <a:r>
                        <a:rPr lang="en-GB" dirty="0"/>
                        <a:t>42.6</a:t>
                      </a:r>
                    </a:p>
                  </a:txBody>
                  <a:tcPr/>
                </a:tc>
                <a:tc>
                  <a:txBody>
                    <a:bodyPr/>
                    <a:lstStyle/>
                    <a:p>
                      <a:r>
                        <a:rPr lang="en-GB" dirty="0"/>
                        <a:t>33.3</a:t>
                      </a:r>
                    </a:p>
                  </a:txBody>
                  <a:tcPr/>
                </a:tc>
                <a:tc>
                  <a:txBody>
                    <a:bodyPr/>
                    <a:lstStyle/>
                    <a:p>
                      <a:r>
                        <a:rPr lang="en-GB" dirty="0"/>
                        <a:t>3.5</a:t>
                      </a:r>
                    </a:p>
                  </a:txBody>
                  <a:tcPr/>
                </a:tc>
                <a:tc>
                  <a:txBody>
                    <a:bodyPr/>
                    <a:lstStyle/>
                    <a:p>
                      <a:r>
                        <a:rPr lang="en-GB" dirty="0"/>
                        <a:t>53.76</a:t>
                      </a:r>
                    </a:p>
                  </a:txBody>
                  <a:tcPr/>
                </a:tc>
                <a:tc>
                  <a:txBody>
                    <a:bodyPr/>
                    <a:lstStyle/>
                    <a:p>
                      <a:r>
                        <a:rPr lang="en-GB" dirty="0"/>
                        <a:t>36.58</a:t>
                      </a:r>
                    </a:p>
                  </a:txBody>
                  <a:tcPr/>
                </a:tc>
                <a:tc>
                  <a:txBody>
                    <a:bodyPr/>
                    <a:lstStyle/>
                    <a:p>
                      <a:r>
                        <a:rPr lang="en-GB" dirty="0"/>
                        <a:t>90.34</a:t>
                      </a:r>
                    </a:p>
                  </a:txBody>
                  <a:tcPr/>
                </a:tc>
                <a:extLst>
                  <a:ext uri="{0D108BD9-81ED-4DB2-BD59-A6C34878D82A}">
                    <a16:rowId xmlns:a16="http://schemas.microsoft.com/office/drawing/2014/main" val="742367772"/>
                  </a:ext>
                </a:extLst>
              </a:tr>
            </a:tbl>
          </a:graphicData>
        </a:graphic>
      </p:graphicFrame>
    </p:spTree>
    <p:extLst>
      <p:ext uri="{BB962C8B-B14F-4D97-AF65-F5344CB8AC3E}">
        <p14:creationId xmlns:p14="http://schemas.microsoft.com/office/powerpoint/2010/main" val="239340825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5D8CECC5-62CD-C1C8-27DA-699B90E1A5F1}"/>
            </a:ext>
          </a:extLst>
        </p:cNvPr>
        <p:cNvGrpSpPr/>
        <p:nvPr/>
      </p:nvGrpSpPr>
      <p:grpSpPr>
        <a:xfrm>
          <a:off x="0" y="0"/>
          <a:ext cx="0" cy="0"/>
          <a:chOff x="0" y="0"/>
          <a:chExt cx="0" cy="0"/>
        </a:xfrm>
      </p:grpSpPr>
      <p:sp useBgFill="1">
        <p:nvSpPr>
          <p:cNvPr id="45" name="Rectangle 44">
            <a:extLst>
              <a:ext uri="{FF2B5EF4-FFF2-40B4-BE49-F238E27FC236}">
                <a16:creationId xmlns:a16="http://schemas.microsoft.com/office/drawing/2014/main" id="{A8908DB7-C3A6-4FCB-9820-CEE02B398C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B2C1470-7844-414D-DCEB-93BD0BD7E5AB}"/>
              </a:ext>
            </a:extLst>
          </p:cNvPr>
          <p:cNvSpPr>
            <a:spLocks noGrp="1"/>
          </p:cNvSpPr>
          <p:nvPr>
            <p:ph type="title"/>
          </p:nvPr>
        </p:nvSpPr>
        <p:spPr>
          <a:xfrm>
            <a:off x="261645" y="2860040"/>
            <a:ext cx="3743910" cy="3997960"/>
          </a:xfrm>
        </p:spPr>
        <p:txBody>
          <a:bodyPr vert="horz" lIns="91440" tIns="45720" rIns="91440" bIns="45720" rtlCol="0" anchor="ctr">
            <a:normAutofit/>
          </a:bodyPr>
          <a:lstStyle/>
          <a:p>
            <a:r>
              <a:rPr lang="en-US" sz="5400" kern="1200" dirty="0">
                <a:latin typeface="+mj-lt"/>
                <a:ea typeface="+mj-ea"/>
                <a:cs typeface="+mj-cs"/>
              </a:rPr>
              <a:t>Comparative analysis of damper jounce</a:t>
            </a:r>
          </a:p>
        </p:txBody>
      </p:sp>
      <p:sp>
        <p:nvSpPr>
          <p:cNvPr id="47" name="sketch line">
            <a:extLst>
              <a:ext uri="{FF2B5EF4-FFF2-40B4-BE49-F238E27FC236}">
                <a16:creationId xmlns:a16="http://schemas.microsoft.com/office/drawing/2014/main" id="{535742DD-1B16-4E9D-B715-0D74B4574A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267200" y="630936"/>
            <a:ext cx="18288" cy="5590381"/>
          </a:xfrm>
          <a:custGeom>
            <a:avLst/>
            <a:gdLst>
              <a:gd name="connsiteX0" fmla="*/ 0 w 18288"/>
              <a:gd name="connsiteY0" fmla="*/ 0 h 5590381"/>
              <a:gd name="connsiteX1" fmla="*/ 18288 w 18288"/>
              <a:gd name="connsiteY1" fmla="*/ 0 h 5590381"/>
              <a:gd name="connsiteX2" fmla="*/ 18288 w 18288"/>
              <a:gd name="connsiteY2" fmla="*/ 754701 h 5590381"/>
              <a:gd name="connsiteX3" fmla="*/ 18288 w 18288"/>
              <a:gd name="connsiteY3" fmla="*/ 1565307 h 5590381"/>
              <a:gd name="connsiteX4" fmla="*/ 18288 w 18288"/>
              <a:gd name="connsiteY4" fmla="*/ 2152297 h 5590381"/>
              <a:gd name="connsiteX5" fmla="*/ 18288 w 18288"/>
              <a:gd name="connsiteY5" fmla="*/ 2906998 h 5590381"/>
              <a:gd name="connsiteX6" fmla="*/ 18288 w 18288"/>
              <a:gd name="connsiteY6" fmla="*/ 3549892 h 5590381"/>
              <a:gd name="connsiteX7" fmla="*/ 18288 w 18288"/>
              <a:gd name="connsiteY7" fmla="*/ 4080978 h 5590381"/>
              <a:gd name="connsiteX8" fmla="*/ 18288 w 18288"/>
              <a:gd name="connsiteY8" fmla="*/ 4835680 h 5590381"/>
              <a:gd name="connsiteX9" fmla="*/ 18288 w 18288"/>
              <a:gd name="connsiteY9" fmla="*/ 5590381 h 5590381"/>
              <a:gd name="connsiteX10" fmla="*/ 0 w 18288"/>
              <a:gd name="connsiteY10" fmla="*/ 5590381 h 5590381"/>
              <a:gd name="connsiteX11" fmla="*/ 0 w 18288"/>
              <a:gd name="connsiteY11" fmla="*/ 4835680 h 5590381"/>
              <a:gd name="connsiteX12" fmla="*/ 0 w 18288"/>
              <a:gd name="connsiteY12" fmla="*/ 4304593 h 5590381"/>
              <a:gd name="connsiteX13" fmla="*/ 0 w 18288"/>
              <a:gd name="connsiteY13" fmla="*/ 3773507 h 5590381"/>
              <a:gd name="connsiteX14" fmla="*/ 0 w 18288"/>
              <a:gd name="connsiteY14" fmla="*/ 3186517 h 5590381"/>
              <a:gd name="connsiteX15" fmla="*/ 0 w 18288"/>
              <a:gd name="connsiteY15" fmla="*/ 2487720 h 5590381"/>
              <a:gd name="connsiteX16" fmla="*/ 0 w 18288"/>
              <a:gd name="connsiteY16" fmla="*/ 1956633 h 5590381"/>
              <a:gd name="connsiteX17" fmla="*/ 0 w 18288"/>
              <a:gd name="connsiteY17" fmla="*/ 1425547 h 5590381"/>
              <a:gd name="connsiteX18" fmla="*/ 0 w 18288"/>
              <a:gd name="connsiteY18" fmla="*/ 614942 h 5590381"/>
              <a:gd name="connsiteX19" fmla="*/ 0 w 18288"/>
              <a:gd name="connsiteY19" fmla="*/ 0 h 55903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8288" h="5590381" fill="none" extrusionOk="0">
                <a:moveTo>
                  <a:pt x="0" y="0"/>
                </a:moveTo>
                <a:cubicBezTo>
                  <a:pt x="7726" y="-435"/>
                  <a:pt x="14198" y="437"/>
                  <a:pt x="18288" y="0"/>
                </a:cubicBezTo>
                <a:cubicBezTo>
                  <a:pt x="-5226" y="225076"/>
                  <a:pt x="46275" y="562283"/>
                  <a:pt x="18288" y="754701"/>
                </a:cubicBezTo>
                <a:cubicBezTo>
                  <a:pt x="-9699" y="947119"/>
                  <a:pt x="30081" y="1239251"/>
                  <a:pt x="18288" y="1565307"/>
                </a:cubicBezTo>
                <a:cubicBezTo>
                  <a:pt x="6495" y="1891363"/>
                  <a:pt x="7160" y="1999140"/>
                  <a:pt x="18288" y="2152297"/>
                </a:cubicBezTo>
                <a:cubicBezTo>
                  <a:pt x="29417" y="2305454"/>
                  <a:pt x="28705" y="2598333"/>
                  <a:pt x="18288" y="2906998"/>
                </a:cubicBezTo>
                <a:cubicBezTo>
                  <a:pt x="7871" y="3215663"/>
                  <a:pt x="35263" y="3327412"/>
                  <a:pt x="18288" y="3549892"/>
                </a:cubicBezTo>
                <a:cubicBezTo>
                  <a:pt x="1313" y="3772372"/>
                  <a:pt x="38561" y="3843836"/>
                  <a:pt x="18288" y="4080978"/>
                </a:cubicBezTo>
                <a:cubicBezTo>
                  <a:pt x="-1985" y="4318120"/>
                  <a:pt x="-3806" y="4511166"/>
                  <a:pt x="18288" y="4835680"/>
                </a:cubicBezTo>
                <a:cubicBezTo>
                  <a:pt x="40382" y="5160194"/>
                  <a:pt x="-13070" y="5401748"/>
                  <a:pt x="18288" y="5590381"/>
                </a:cubicBezTo>
                <a:cubicBezTo>
                  <a:pt x="12010" y="5589863"/>
                  <a:pt x="6799" y="5589982"/>
                  <a:pt x="0" y="5590381"/>
                </a:cubicBezTo>
                <a:cubicBezTo>
                  <a:pt x="-6480" y="5250523"/>
                  <a:pt x="-32148" y="5052531"/>
                  <a:pt x="0" y="4835680"/>
                </a:cubicBezTo>
                <a:cubicBezTo>
                  <a:pt x="32148" y="4618829"/>
                  <a:pt x="5352" y="4496374"/>
                  <a:pt x="0" y="4304593"/>
                </a:cubicBezTo>
                <a:cubicBezTo>
                  <a:pt x="-5352" y="4112812"/>
                  <a:pt x="9645" y="3919423"/>
                  <a:pt x="0" y="3773507"/>
                </a:cubicBezTo>
                <a:cubicBezTo>
                  <a:pt x="-9645" y="3627591"/>
                  <a:pt x="-10654" y="3330687"/>
                  <a:pt x="0" y="3186517"/>
                </a:cubicBezTo>
                <a:cubicBezTo>
                  <a:pt x="10654" y="3042347"/>
                  <a:pt x="18181" y="2635923"/>
                  <a:pt x="0" y="2487720"/>
                </a:cubicBezTo>
                <a:cubicBezTo>
                  <a:pt x="-18181" y="2339517"/>
                  <a:pt x="-7947" y="2113537"/>
                  <a:pt x="0" y="1956633"/>
                </a:cubicBezTo>
                <a:cubicBezTo>
                  <a:pt x="7947" y="1799729"/>
                  <a:pt x="-15145" y="1657735"/>
                  <a:pt x="0" y="1425547"/>
                </a:cubicBezTo>
                <a:cubicBezTo>
                  <a:pt x="15145" y="1193359"/>
                  <a:pt x="-23832" y="948054"/>
                  <a:pt x="0" y="614942"/>
                </a:cubicBezTo>
                <a:cubicBezTo>
                  <a:pt x="23832" y="281831"/>
                  <a:pt x="2816" y="129878"/>
                  <a:pt x="0" y="0"/>
                </a:cubicBezTo>
                <a:close/>
              </a:path>
              <a:path w="18288" h="5590381" stroke="0" extrusionOk="0">
                <a:moveTo>
                  <a:pt x="0" y="0"/>
                </a:moveTo>
                <a:cubicBezTo>
                  <a:pt x="5871" y="848"/>
                  <a:pt x="11713" y="-200"/>
                  <a:pt x="18288" y="0"/>
                </a:cubicBezTo>
                <a:cubicBezTo>
                  <a:pt x="41141" y="165299"/>
                  <a:pt x="3613" y="427555"/>
                  <a:pt x="18288" y="698798"/>
                </a:cubicBezTo>
                <a:cubicBezTo>
                  <a:pt x="32963" y="970041"/>
                  <a:pt x="19680" y="1226199"/>
                  <a:pt x="18288" y="1397595"/>
                </a:cubicBezTo>
                <a:cubicBezTo>
                  <a:pt x="16896" y="1568991"/>
                  <a:pt x="38798" y="1794517"/>
                  <a:pt x="18288" y="2152297"/>
                </a:cubicBezTo>
                <a:cubicBezTo>
                  <a:pt x="-2222" y="2510077"/>
                  <a:pt x="40846" y="2594424"/>
                  <a:pt x="18288" y="2739287"/>
                </a:cubicBezTo>
                <a:cubicBezTo>
                  <a:pt x="-4270" y="2884150"/>
                  <a:pt x="27117" y="3129706"/>
                  <a:pt x="18288" y="3493988"/>
                </a:cubicBezTo>
                <a:cubicBezTo>
                  <a:pt x="9459" y="3858270"/>
                  <a:pt x="54201" y="4041447"/>
                  <a:pt x="18288" y="4304593"/>
                </a:cubicBezTo>
                <a:cubicBezTo>
                  <a:pt x="-17625" y="4567740"/>
                  <a:pt x="49627" y="5149125"/>
                  <a:pt x="18288" y="5590381"/>
                </a:cubicBezTo>
                <a:cubicBezTo>
                  <a:pt x="10860" y="5590744"/>
                  <a:pt x="7568" y="5590157"/>
                  <a:pt x="0" y="5590381"/>
                </a:cubicBezTo>
                <a:cubicBezTo>
                  <a:pt x="36767" y="5266821"/>
                  <a:pt x="-16223" y="5116146"/>
                  <a:pt x="0" y="4835680"/>
                </a:cubicBezTo>
                <a:cubicBezTo>
                  <a:pt x="16223" y="4555214"/>
                  <a:pt x="-16316" y="4356490"/>
                  <a:pt x="0" y="4136882"/>
                </a:cubicBezTo>
                <a:cubicBezTo>
                  <a:pt x="16316" y="3917274"/>
                  <a:pt x="8005" y="3773465"/>
                  <a:pt x="0" y="3549892"/>
                </a:cubicBezTo>
                <a:cubicBezTo>
                  <a:pt x="-8005" y="3326319"/>
                  <a:pt x="27623" y="3052456"/>
                  <a:pt x="0" y="2851094"/>
                </a:cubicBezTo>
                <a:cubicBezTo>
                  <a:pt x="-27623" y="2649732"/>
                  <a:pt x="5614" y="2455815"/>
                  <a:pt x="0" y="2264104"/>
                </a:cubicBezTo>
                <a:cubicBezTo>
                  <a:pt x="-5614" y="2072393"/>
                  <a:pt x="22598" y="1990723"/>
                  <a:pt x="0" y="1733018"/>
                </a:cubicBezTo>
                <a:cubicBezTo>
                  <a:pt x="-22598" y="1475313"/>
                  <a:pt x="-6965" y="1369123"/>
                  <a:pt x="0" y="1090124"/>
                </a:cubicBezTo>
                <a:cubicBezTo>
                  <a:pt x="6965" y="811125"/>
                  <a:pt x="-19273" y="507044"/>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3114097614">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AE807640-B848-8B1C-CBDF-D2EDB0E2455B}"/>
              </a:ext>
            </a:extLst>
          </p:cNvPr>
          <p:cNvPicPr>
            <a:picLocks noChangeAspect="1"/>
          </p:cNvPicPr>
          <p:nvPr/>
        </p:nvPicPr>
        <p:blipFill>
          <a:blip r:embed="rId3"/>
          <a:stretch>
            <a:fillRect/>
          </a:stretch>
        </p:blipFill>
        <p:spPr>
          <a:xfrm>
            <a:off x="4547133" y="2860040"/>
            <a:ext cx="7522789" cy="4064867"/>
          </a:xfrm>
          <a:prstGeom prst="rect">
            <a:avLst/>
          </a:prstGeom>
        </p:spPr>
      </p:pic>
      <p:graphicFrame>
        <p:nvGraphicFramePr>
          <p:cNvPr id="3" name="Table 2">
            <a:extLst>
              <a:ext uri="{FF2B5EF4-FFF2-40B4-BE49-F238E27FC236}">
                <a16:creationId xmlns:a16="http://schemas.microsoft.com/office/drawing/2014/main" id="{3C12D51E-5A83-292D-410B-0B32DCE1E80A}"/>
              </a:ext>
            </a:extLst>
          </p:cNvPr>
          <p:cNvGraphicFramePr>
            <a:graphicFrameLocks noGrp="1"/>
          </p:cNvGraphicFramePr>
          <p:nvPr>
            <p:extLst>
              <p:ext uri="{D42A27DB-BD31-4B8C-83A1-F6EECF244321}">
                <p14:modId xmlns:p14="http://schemas.microsoft.com/office/powerpoint/2010/main" val="2189848223"/>
              </p:ext>
            </p:extLst>
          </p:nvPr>
        </p:nvGraphicFramePr>
        <p:xfrm>
          <a:off x="-950" y="0"/>
          <a:ext cx="12192950" cy="2860040"/>
        </p:xfrm>
        <a:graphic>
          <a:graphicData uri="http://schemas.openxmlformats.org/drawingml/2006/table">
            <a:tbl>
              <a:tblPr firstRow="1" bandRow="1">
                <a:tableStyleId>{5C22544A-7EE6-4342-B048-85BDC9FD1C3A}</a:tableStyleId>
              </a:tblPr>
              <a:tblGrid>
                <a:gridCol w="1636295">
                  <a:extLst>
                    <a:ext uri="{9D8B030D-6E8A-4147-A177-3AD203B41FA5}">
                      <a16:colId xmlns:a16="http://schemas.microsoft.com/office/drawing/2014/main" val="244521146"/>
                    </a:ext>
                  </a:extLst>
                </a:gridCol>
                <a:gridCol w="1049153">
                  <a:extLst>
                    <a:ext uri="{9D8B030D-6E8A-4147-A177-3AD203B41FA5}">
                      <a16:colId xmlns:a16="http://schemas.microsoft.com/office/drawing/2014/main" val="1838563040"/>
                    </a:ext>
                  </a:extLst>
                </a:gridCol>
                <a:gridCol w="895150">
                  <a:extLst>
                    <a:ext uri="{9D8B030D-6E8A-4147-A177-3AD203B41FA5}">
                      <a16:colId xmlns:a16="http://schemas.microsoft.com/office/drawing/2014/main" val="2944553268"/>
                    </a:ext>
                  </a:extLst>
                </a:gridCol>
                <a:gridCol w="856648">
                  <a:extLst>
                    <a:ext uri="{9D8B030D-6E8A-4147-A177-3AD203B41FA5}">
                      <a16:colId xmlns:a16="http://schemas.microsoft.com/office/drawing/2014/main" val="76399008"/>
                    </a:ext>
                  </a:extLst>
                </a:gridCol>
                <a:gridCol w="875899">
                  <a:extLst>
                    <a:ext uri="{9D8B030D-6E8A-4147-A177-3AD203B41FA5}">
                      <a16:colId xmlns:a16="http://schemas.microsoft.com/office/drawing/2014/main" val="245816878"/>
                    </a:ext>
                  </a:extLst>
                </a:gridCol>
                <a:gridCol w="827773">
                  <a:extLst>
                    <a:ext uri="{9D8B030D-6E8A-4147-A177-3AD203B41FA5}">
                      <a16:colId xmlns:a16="http://schemas.microsoft.com/office/drawing/2014/main" val="1041431785"/>
                    </a:ext>
                  </a:extLst>
                </a:gridCol>
                <a:gridCol w="895149">
                  <a:extLst>
                    <a:ext uri="{9D8B030D-6E8A-4147-A177-3AD203B41FA5}">
                      <a16:colId xmlns:a16="http://schemas.microsoft.com/office/drawing/2014/main" val="3447496734"/>
                    </a:ext>
                  </a:extLst>
                </a:gridCol>
                <a:gridCol w="1665171">
                  <a:extLst>
                    <a:ext uri="{9D8B030D-6E8A-4147-A177-3AD203B41FA5}">
                      <a16:colId xmlns:a16="http://schemas.microsoft.com/office/drawing/2014/main" val="1000075005"/>
                    </a:ext>
                  </a:extLst>
                </a:gridCol>
                <a:gridCol w="1106905">
                  <a:extLst>
                    <a:ext uri="{9D8B030D-6E8A-4147-A177-3AD203B41FA5}">
                      <a16:colId xmlns:a16="http://schemas.microsoft.com/office/drawing/2014/main" val="1606060450"/>
                    </a:ext>
                  </a:extLst>
                </a:gridCol>
                <a:gridCol w="1183908">
                  <a:extLst>
                    <a:ext uri="{9D8B030D-6E8A-4147-A177-3AD203B41FA5}">
                      <a16:colId xmlns:a16="http://schemas.microsoft.com/office/drawing/2014/main" val="1770549138"/>
                    </a:ext>
                  </a:extLst>
                </a:gridCol>
                <a:gridCol w="1200899">
                  <a:extLst>
                    <a:ext uri="{9D8B030D-6E8A-4147-A177-3AD203B41FA5}">
                      <a16:colId xmlns:a16="http://schemas.microsoft.com/office/drawing/2014/main" val="3205457641"/>
                    </a:ext>
                  </a:extLst>
                </a:gridCol>
              </a:tblGrid>
              <a:tr h="185420">
                <a:tc rowSpan="2">
                  <a:txBody>
                    <a:bodyPr/>
                    <a:lstStyle/>
                    <a:p>
                      <a:pPr algn="ctr"/>
                      <a:r>
                        <a:rPr lang="en-GB" dirty="0"/>
                        <a:t>Run number</a:t>
                      </a:r>
                    </a:p>
                  </a:txBody>
                  <a:tcPr/>
                </a:tc>
                <a:tc gridSpan="2">
                  <a:txBody>
                    <a:bodyPr/>
                    <a:lstStyle/>
                    <a:p>
                      <a:pPr algn="ctr"/>
                      <a:r>
                        <a:rPr lang="en-GB" dirty="0"/>
                        <a:t>Spring stiffness (N/mm)</a:t>
                      </a:r>
                    </a:p>
                  </a:txBody>
                  <a:tcPr/>
                </a:tc>
                <a:tc hMerge="1">
                  <a:txBody>
                    <a:bodyPr/>
                    <a:lstStyle/>
                    <a:p>
                      <a:endParaRPr lang="en-GB" dirty="0"/>
                    </a:p>
                  </a:txBody>
                  <a:tcPr/>
                </a:tc>
                <a:tc gridSpan="2">
                  <a:txBody>
                    <a:bodyPr/>
                    <a:lstStyle/>
                    <a:p>
                      <a:pPr algn="ctr"/>
                      <a:r>
                        <a:rPr lang="en-GB" dirty="0"/>
                        <a:t>Damper scale factor</a:t>
                      </a:r>
                    </a:p>
                  </a:txBody>
                  <a:tcPr/>
                </a:tc>
                <a:tc hMerge="1">
                  <a:txBody>
                    <a:bodyPr/>
                    <a:lstStyle/>
                    <a:p>
                      <a:endParaRPr lang="en-GB" dirty="0"/>
                    </a:p>
                  </a:txBody>
                  <a:tcPr/>
                </a:tc>
                <a:tc gridSpan="2">
                  <a:txBody>
                    <a:bodyPr/>
                    <a:lstStyle/>
                    <a:p>
                      <a:pPr algn="ctr"/>
                      <a:r>
                        <a:rPr lang="en-GB" dirty="0"/>
                        <a:t>ARB stiffness (N/mm)</a:t>
                      </a:r>
                    </a:p>
                  </a:txBody>
                  <a:tcPr/>
                </a:tc>
                <a:tc hMerge="1">
                  <a:txBody>
                    <a:bodyPr/>
                    <a:lstStyle/>
                    <a:p>
                      <a:endParaRPr lang="en-GB" dirty="0"/>
                    </a:p>
                  </a:txBody>
                  <a:tcPr/>
                </a:tc>
                <a:tc rowSpan="2">
                  <a:txBody>
                    <a:bodyPr/>
                    <a:lstStyle/>
                    <a:p>
                      <a:pPr algn="ctr"/>
                      <a:r>
                        <a:rPr lang="en-GB" dirty="0"/>
                        <a:t>Final drive ratio</a:t>
                      </a:r>
                    </a:p>
                  </a:txBody>
                  <a:tcPr/>
                </a:tc>
                <a:tc gridSpan="3">
                  <a:txBody>
                    <a:bodyPr/>
                    <a:lstStyle/>
                    <a:p>
                      <a:pPr algn="ctr"/>
                      <a:r>
                        <a:rPr lang="en-GB" dirty="0"/>
                        <a:t>Lap time (s)</a:t>
                      </a:r>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4070378328"/>
                  </a:ext>
                </a:extLst>
              </a:tr>
              <a:tr h="185420">
                <a:tc vMerge="1">
                  <a:txBody>
                    <a:bodyPr/>
                    <a:lstStyle/>
                    <a:p>
                      <a:endParaRPr lang="en-GB"/>
                    </a:p>
                  </a:txBody>
                  <a:tcPr/>
                </a:tc>
                <a:tc>
                  <a:txBody>
                    <a:bodyPr/>
                    <a:lstStyle/>
                    <a:p>
                      <a:r>
                        <a:rPr lang="en-GB" dirty="0"/>
                        <a:t>Front</a:t>
                      </a:r>
                    </a:p>
                  </a:txBody>
                  <a:tcPr/>
                </a:tc>
                <a:tc>
                  <a:txBody>
                    <a:bodyPr/>
                    <a:lstStyle/>
                    <a:p>
                      <a:r>
                        <a:rPr lang="en-GB" dirty="0"/>
                        <a:t>Rear</a:t>
                      </a:r>
                    </a:p>
                  </a:txBody>
                  <a:tcPr/>
                </a:tc>
                <a:tc>
                  <a:txBody>
                    <a:bodyPr/>
                    <a:lstStyle/>
                    <a:p>
                      <a:r>
                        <a:rPr lang="en-GB" dirty="0"/>
                        <a:t>Front</a:t>
                      </a:r>
                    </a:p>
                  </a:txBody>
                  <a:tcPr/>
                </a:tc>
                <a:tc>
                  <a:txBody>
                    <a:bodyPr/>
                    <a:lstStyle/>
                    <a:p>
                      <a:r>
                        <a:rPr lang="en-GB" dirty="0"/>
                        <a:t>Rear</a:t>
                      </a:r>
                    </a:p>
                  </a:txBody>
                  <a:tcPr/>
                </a:tc>
                <a:tc>
                  <a:txBody>
                    <a:bodyPr/>
                    <a:lstStyle/>
                    <a:p>
                      <a:r>
                        <a:rPr lang="en-GB" dirty="0"/>
                        <a:t>Front</a:t>
                      </a:r>
                    </a:p>
                  </a:txBody>
                  <a:tcPr/>
                </a:tc>
                <a:tc>
                  <a:txBody>
                    <a:bodyPr/>
                    <a:lstStyle/>
                    <a:p>
                      <a:r>
                        <a:rPr lang="en-GB" dirty="0"/>
                        <a:t>Rear</a:t>
                      </a:r>
                    </a:p>
                  </a:txBody>
                  <a:tcPr/>
                </a:tc>
                <a:tc vMerge="1">
                  <a:txBody>
                    <a:bodyPr/>
                    <a:lstStyle/>
                    <a:p>
                      <a:endParaRPr lang="en-GB"/>
                    </a:p>
                  </a:txBody>
                  <a:tcPr/>
                </a:tc>
                <a:tc>
                  <a:txBody>
                    <a:bodyPr/>
                    <a:lstStyle/>
                    <a:p>
                      <a:r>
                        <a:rPr lang="en-GB" dirty="0"/>
                        <a:t>Pembrey</a:t>
                      </a:r>
                    </a:p>
                  </a:txBody>
                  <a:tcPr/>
                </a:tc>
                <a:tc>
                  <a:txBody>
                    <a:bodyPr/>
                    <a:lstStyle/>
                    <a:p>
                      <a:r>
                        <a:rPr lang="en-GB" dirty="0"/>
                        <a:t>Llandow</a:t>
                      </a:r>
                    </a:p>
                  </a:txBody>
                  <a:tcPr/>
                </a:tc>
                <a:tc>
                  <a:txBody>
                    <a:bodyPr/>
                    <a:lstStyle/>
                    <a:p>
                      <a:r>
                        <a:rPr lang="en-GB" dirty="0"/>
                        <a:t>Total</a:t>
                      </a:r>
                    </a:p>
                  </a:txBody>
                  <a:tcPr/>
                </a:tc>
                <a:extLst>
                  <a:ext uri="{0D108BD9-81ED-4DB2-BD59-A6C34878D82A}">
                    <a16:rowId xmlns:a16="http://schemas.microsoft.com/office/drawing/2014/main" val="1662349899"/>
                  </a:ext>
                </a:extLst>
              </a:tr>
              <a:tr h="370840">
                <a:tc>
                  <a:txBody>
                    <a:bodyPr/>
                    <a:lstStyle/>
                    <a:p>
                      <a:r>
                        <a:rPr lang="en-GB" dirty="0"/>
                        <a:t>14</a:t>
                      </a:r>
                    </a:p>
                  </a:txBody>
                  <a:tcPr/>
                </a:tc>
                <a:tc>
                  <a:txBody>
                    <a:bodyPr/>
                    <a:lstStyle/>
                    <a:p>
                      <a:r>
                        <a:rPr lang="en-GB" dirty="0"/>
                        <a:t>303.45</a:t>
                      </a:r>
                    </a:p>
                  </a:txBody>
                  <a:tcPr/>
                </a:tc>
                <a:tc>
                  <a:txBody>
                    <a:bodyPr/>
                    <a:lstStyle/>
                    <a:p>
                      <a:r>
                        <a:rPr lang="en-GB" dirty="0"/>
                        <a:t>100.2</a:t>
                      </a:r>
                    </a:p>
                  </a:txBody>
                  <a:tcPr/>
                </a:tc>
                <a:tc>
                  <a:txBody>
                    <a:bodyPr/>
                    <a:lstStyle/>
                    <a:p>
                      <a:r>
                        <a:rPr lang="en-GB" dirty="0"/>
                        <a:t>1</a:t>
                      </a:r>
                    </a:p>
                  </a:txBody>
                  <a:tcPr/>
                </a:tc>
                <a:tc>
                  <a:txBody>
                    <a:bodyPr/>
                    <a:lstStyle/>
                    <a:p>
                      <a:r>
                        <a:rPr lang="en-GB" dirty="0"/>
                        <a:t>1</a:t>
                      </a:r>
                    </a:p>
                  </a:txBody>
                  <a:tcPr/>
                </a:tc>
                <a:tc>
                  <a:txBody>
                    <a:bodyPr/>
                    <a:lstStyle/>
                    <a:p>
                      <a:r>
                        <a:rPr lang="en-GB" dirty="0"/>
                        <a:t>42.6</a:t>
                      </a:r>
                    </a:p>
                  </a:txBody>
                  <a:tcPr/>
                </a:tc>
                <a:tc>
                  <a:txBody>
                    <a:bodyPr/>
                    <a:lstStyle/>
                    <a:p>
                      <a:r>
                        <a:rPr lang="en-GB" dirty="0"/>
                        <a:t>16.65</a:t>
                      </a:r>
                    </a:p>
                  </a:txBody>
                  <a:tcPr/>
                </a:tc>
                <a:tc>
                  <a:txBody>
                    <a:bodyPr/>
                    <a:lstStyle/>
                    <a:p>
                      <a:r>
                        <a:rPr lang="en-GB" dirty="0"/>
                        <a:t>3.5</a:t>
                      </a:r>
                    </a:p>
                  </a:txBody>
                  <a:tcPr/>
                </a:tc>
                <a:tc>
                  <a:txBody>
                    <a:bodyPr/>
                    <a:lstStyle/>
                    <a:p>
                      <a:r>
                        <a:rPr lang="en-GB" dirty="0"/>
                        <a:t>53.73</a:t>
                      </a:r>
                    </a:p>
                  </a:txBody>
                  <a:tcPr/>
                </a:tc>
                <a:tc>
                  <a:txBody>
                    <a:bodyPr/>
                    <a:lstStyle/>
                    <a:p>
                      <a:r>
                        <a:rPr lang="en-GB" dirty="0"/>
                        <a:t>36.24</a:t>
                      </a:r>
                    </a:p>
                  </a:txBody>
                  <a:tcPr/>
                </a:tc>
                <a:tc>
                  <a:txBody>
                    <a:bodyPr/>
                    <a:lstStyle/>
                    <a:p>
                      <a:r>
                        <a:rPr lang="en-GB" dirty="0"/>
                        <a:t>89.97</a:t>
                      </a:r>
                    </a:p>
                  </a:txBody>
                  <a:tcPr/>
                </a:tc>
                <a:extLst>
                  <a:ext uri="{0D108BD9-81ED-4DB2-BD59-A6C34878D82A}">
                    <a16:rowId xmlns:a16="http://schemas.microsoft.com/office/drawing/2014/main" val="2424876628"/>
                  </a:ext>
                </a:extLst>
              </a:tr>
              <a:tr h="370840">
                <a:tc>
                  <a:txBody>
                    <a:bodyPr/>
                    <a:lstStyle/>
                    <a:p>
                      <a:r>
                        <a:rPr lang="en-GB" dirty="0"/>
                        <a:t>21</a:t>
                      </a:r>
                    </a:p>
                  </a:txBody>
                  <a:tcPr/>
                </a:tc>
                <a:tc>
                  <a:txBody>
                    <a:bodyPr/>
                    <a:lstStyle/>
                    <a:p>
                      <a:r>
                        <a:rPr lang="en-GB" dirty="0"/>
                        <a:t>202.3</a:t>
                      </a:r>
                    </a:p>
                  </a:txBody>
                  <a:tcPr/>
                </a:tc>
                <a:tc>
                  <a:txBody>
                    <a:bodyPr/>
                    <a:lstStyle/>
                    <a:p>
                      <a:r>
                        <a:rPr lang="en-GB" dirty="0"/>
                        <a:t>50.1</a:t>
                      </a:r>
                    </a:p>
                  </a:txBody>
                  <a:tcPr/>
                </a:tc>
                <a:tc>
                  <a:txBody>
                    <a:bodyPr/>
                    <a:lstStyle/>
                    <a:p>
                      <a:r>
                        <a:rPr lang="en-GB" dirty="0"/>
                        <a:t>1</a:t>
                      </a:r>
                    </a:p>
                  </a:txBody>
                  <a:tcPr/>
                </a:tc>
                <a:tc>
                  <a:txBody>
                    <a:bodyPr/>
                    <a:lstStyle/>
                    <a:p>
                      <a:r>
                        <a:rPr lang="en-GB" dirty="0"/>
                        <a:t>1</a:t>
                      </a:r>
                    </a:p>
                  </a:txBody>
                  <a:tcPr/>
                </a:tc>
                <a:tc>
                  <a:txBody>
                    <a:bodyPr/>
                    <a:lstStyle/>
                    <a:p>
                      <a:r>
                        <a:rPr lang="en-GB" dirty="0"/>
                        <a:t>21.3</a:t>
                      </a:r>
                    </a:p>
                  </a:txBody>
                  <a:tcPr/>
                </a:tc>
                <a:tc>
                  <a:txBody>
                    <a:bodyPr/>
                    <a:lstStyle/>
                    <a:p>
                      <a:r>
                        <a:rPr lang="en-GB" dirty="0"/>
                        <a:t>33.3</a:t>
                      </a:r>
                    </a:p>
                  </a:txBody>
                  <a:tcPr/>
                </a:tc>
                <a:tc>
                  <a:txBody>
                    <a:bodyPr/>
                    <a:lstStyle/>
                    <a:p>
                      <a:r>
                        <a:rPr lang="en-GB" dirty="0"/>
                        <a:t>3.5</a:t>
                      </a:r>
                    </a:p>
                  </a:txBody>
                  <a:tcPr/>
                </a:tc>
                <a:tc>
                  <a:txBody>
                    <a:bodyPr/>
                    <a:lstStyle/>
                    <a:p>
                      <a:r>
                        <a:rPr lang="en-GB" dirty="0"/>
                        <a:t>53.80</a:t>
                      </a:r>
                    </a:p>
                  </a:txBody>
                  <a:tcPr/>
                </a:tc>
                <a:tc>
                  <a:txBody>
                    <a:bodyPr/>
                    <a:lstStyle/>
                    <a:p>
                      <a:r>
                        <a:rPr lang="en-GB" dirty="0"/>
                        <a:t>36.28</a:t>
                      </a:r>
                    </a:p>
                  </a:txBody>
                  <a:tcPr/>
                </a:tc>
                <a:tc>
                  <a:txBody>
                    <a:bodyPr/>
                    <a:lstStyle/>
                    <a:p>
                      <a:r>
                        <a:rPr lang="en-GB" dirty="0"/>
                        <a:t>90.08</a:t>
                      </a:r>
                    </a:p>
                  </a:txBody>
                  <a:tcPr/>
                </a:tc>
                <a:extLst>
                  <a:ext uri="{0D108BD9-81ED-4DB2-BD59-A6C34878D82A}">
                    <a16:rowId xmlns:a16="http://schemas.microsoft.com/office/drawing/2014/main" val="64781974"/>
                  </a:ext>
                </a:extLst>
              </a:tr>
              <a:tr h="370840">
                <a:tc>
                  <a:txBody>
                    <a:bodyPr/>
                    <a:lstStyle/>
                    <a:p>
                      <a:r>
                        <a:rPr lang="en-GB" dirty="0"/>
                        <a:t>23</a:t>
                      </a:r>
                    </a:p>
                  </a:txBody>
                  <a:tcPr/>
                </a:tc>
                <a:tc>
                  <a:txBody>
                    <a:bodyPr/>
                    <a:lstStyle/>
                    <a:p>
                      <a:r>
                        <a:rPr lang="en-GB" dirty="0"/>
                        <a:t>202.3</a:t>
                      </a:r>
                    </a:p>
                  </a:txBody>
                  <a:tcPr/>
                </a:tc>
                <a:tc>
                  <a:txBody>
                    <a:bodyPr/>
                    <a:lstStyle/>
                    <a:p>
                      <a:r>
                        <a:rPr lang="en-GB" dirty="0"/>
                        <a:t>50.1</a:t>
                      </a:r>
                    </a:p>
                  </a:txBody>
                  <a:tcPr/>
                </a:tc>
                <a:tc>
                  <a:txBody>
                    <a:bodyPr/>
                    <a:lstStyle/>
                    <a:p>
                      <a:r>
                        <a:rPr lang="en-GB" dirty="0"/>
                        <a:t>1</a:t>
                      </a:r>
                    </a:p>
                  </a:txBody>
                  <a:tcPr/>
                </a:tc>
                <a:tc>
                  <a:txBody>
                    <a:bodyPr/>
                    <a:lstStyle/>
                    <a:p>
                      <a:r>
                        <a:rPr lang="en-GB" dirty="0"/>
                        <a:t>1</a:t>
                      </a:r>
                    </a:p>
                  </a:txBody>
                  <a:tcPr/>
                </a:tc>
                <a:tc>
                  <a:txBody>
                    <a:bodyPr/>
                    <a:lstStyle/>
                    <a:p>
                      <a:r>
                        <a:rPr lang="en-GB" dirty="0"/>
                        <a:t>63.9</a:t>
                      </a:r>
                    </a:p>
                  </a:txBody>
                  <a:tcPr/>
                </a:tc>
                <a:tc>
                  <a:txBody>
                    <a:bodyPr/>
                    <a:lstStyle/>
                    <a:p>
                      <a:r>
                        <a:rPr lang="en-GB" dirty="0"/>
                        <a:t>33.3</a:t>
                      </a:r>
                    </a:p>
                  </a:txBody>
                  <a:tcPr/>
                </a:tc>
                <a:tc>
                  <a:txBody>
                    <a:bodyPr/>
                    <a:lstStyle/>
                    <a:p>
                      <a:r>
                        <a:rPr lang="en-GB" dirty="0"/>
                        <a:t>3.5</a:t>
                      </a:r>
                    </a:p>
                  </a:txBody>
                  <a:tcPr/>
                </a:tc>
                <a:tc>
                  <a:txBody>
                    <a:bodyPr/>
                    <a:lstStyle/>
                    <a:p>
                      <a:r>
                        <a:rPr lang="en-GB" dirty="0"/>
                        <a:t>53.85</a:t>
                      </a:r>
                    </a:p>
                  </a:txBody>
                  <a:tcPr/>
                </a:tc>
                <a:tc>
                  <a:txBody>
                    <a:bodyPr/>
                    <a:lstStyle/>
                    <a:p>
                      <a:r>
                        <a:rPr lang="en-GB" dirty="0"/>
                        <a:t>36.25</a:t>
                      </a:r>
                    </a:p>
                  </a:txBody>
                  <a:tcPr/>
                </a:tc>
                <a:tc>
                  <a:txBody>
                    <a:bodyPr/>
                    <a:lstStyle/>
                    <a:p>
                      <a:r>
                        <a:rPr lang="en-GB" dirty="0"/>
                        <a:t>90.10</a:t>
                      </a:r>
                    </a:p>
                  </a:txBody>
                  <a:tcPr/>
                </a:tc>
                <a:extLst>
                  <a:ext uri="{0D108BD9-81ED-4DB2-BD59-A6C34878D82A}">
                    <a16:rowId xmlns:a16="http://schemas.microsoft.com/office/drawing/2014/main" val="3969361344"/>
                  </a:ext>
                </a:extLst>
              </a:tr>
              <a:tr h="370840">
                <a:tc>
                  <a:txBody>
                    <a:bodyPr/>
                    <a:lstStyle/>
                    <a:p>
                      <a:r>
                        <a:rPr lang="en-GB" dirty="0"/>
                        <a:t>16</a:t>
                      </a:r>
                    </a:p>
                  </a:txBody>
                  <a:tcPr/>
                </a:tc>
                <a:tc>
                  <a:txBody>
                    <a:bodyPr/>
                    <a:lstStyle/>
                    <a:p>
                      <a:r>
                        <a:rPr lang="en-GB" dirty="0"/>
                        <a:t>303.45</a:t>
                      </a:r>
                    </a:p>
                  </a:txBody>
                  <a:tcPr/>
                </a:tc>
                <a:tc>
                  <a:txBody>
                    <a:bodyPr/>
                    <a:lstStyle/>
                    <a:p>
                      <a:r>
                        <a:rPr lang="en-GB" dirty="0"/>
                        <a:t>100.2</a:t>
                      </a:r>
                    </a:p>
                  </a:txBody>
                  <a:tcPr/>
                </a:tc>
                <a:tc>
                  <a:txBody>
                    <a:bodyPr/>
                    <a:lstStyle/>
                    <a:p>
                      <a:r>
                        <a:rPr lang="en-GB" dirty="0"/>
                        <a:t>1</a:t>
                      </a:r>
                    </a:p>
                  </a:txBody>
                  <a:tcPr/>
                </a:tc>
                <a:tc>
                  <a:txBody>
                    <a:bodyPr/>
                    <a:lstStyle/>
                    <a:p>
                      <a:r>
                        <a:rPr lang="en-GB" dirty="0"/>
                        <a:t>1</a:t>
                      </a:r>
                    </a:p>
                  </a:txBody>
                  <a:tcPr/>
                </a:tc>
                <a:tc>
                  <a:txBody>
                    <a:bodyPr/>
                    <a:lstStyle/>
                    <a:p>
                      <a:r>
                        <a:rPr lang="en-GB" dirty="0"/>
                        <a:t>42.6</a:t>
                      </a:r>
                    </a:p>
                  </a:txBody>
                  <a:tcPr/>
                </a:tc>
                <a:tc>
                  <a:txBody>
                    <a:bodyPr/>
                    <a:lstStyle/>
                    <a:p>
                      <a:r>
                        <a:rPr lang="en-GB" dirty="0"/>
                        <a:t>49.95</a:t>
                      </a:r>
                    </a:p>
                  </a:txBody>
                  <a:tcPr/>
                </a:tc>
                <a:tc>
                  <a:txBody>
                    <a:bodyPr/>
                    <a:lstStyle/>
                    <a:p>
                      <a:r>
                        <a:rPr lang="en-GB" dirty="0"/>
                        <a:t>3.5</a:t>
                      </a:r>
                    </a:p>
                  </a:txBody>
                  <a:tcPr/>
                </a:tc>
                <a:tc>
                  <a:txBody>
                    <a:bodyPr/>
                    <a:lstStyle/>
                    <a:p>
                      <a:r>
                        <a:rPr lang="en-GB" dirty="0"/>
                        <a:t>53.72</a:t>
                      </a:r>
                    </a:p>
                  </a:txBody>
                  <a:tcPr/>
                </a:tc>
                <a:tc>
                  <a:txBody>
                    <a:bodyPr/>
                    <a:lstStyle/>
                    <a:p>
                      <a:r>
                        <a:rPr lang="en-GB" dirty="0"/>
                        <a:t>36.51</a:t>
                      </a:r>
                    </a:p>
                  </a:txBody>
                  <a:tcPr/>
                </a:tc>
                <a:tc>
                  <a:txBody>
                    <a:bodyPr/>
                    <a:lstStyle/>
                    <a:p>
                      <a:r>
                        <a:rPr lang="en-GB" dirty="0"/>
                        <a:t>90.22</a:t>
                      </a:r>
                    </a:p>
                  </a:txBody>
                  <a:tcPr/>
                </a:tc>
                <a:extLst>
                  <a:ext uri="{0D108BD9-81ED-4DB2-BD59-A6C34878D82A}">
                    <a16:rowId xmlns:a16="http://schemas.microsoft.com/office/drawing/2014/main" val="849386800"/>
                  </a:ext>
                </a:extLst>
              </a:tr>
              <a:tr h="370840">
                <a:tc>
                  <a:txBody>
                    <a:bodyPr/>
                    <a:lstStyle/>
                    <a:p>
                      <a:r>
                        <a:rPr lang="en-GB" dirty="0"/>
                        <a:t>37</a:t>
                      </a:r>
                    </a:p>
                  </a:txBody>
                  <a:tcPr/>
                </a:tc>
                <a:tc>
                  <a:txBody>
                    <a:bodyPr/>
                    <a:lstStyle/>
                    <a:p>
                      <a:r>
                        <a:rPr lang="en-GB" dirty="0"/>
                        <a:t>202.3</a:t>
                      </a:r>
                    </a:p>
                  </a:txBody>
                  <a:tcPr/>
                </a:tc>
                <a:tc>
                  <a:txBody>
                    <a:bodyPr/>
                    <a:lstStyle/>
                    <a:p>
                      <a:r>
                        <a:rPr lang="en-GB" dirty="0"/>
                        <a:t>100.2</a:t>
                      </a:r>
                    </a:p>
                  </a:txBody>
                  <a:tcPr/>
                </a:tc>
                <a:tc>
                  <a:txBody>
                    <a:bodyPr/>
                    <a:lstStyle/>
                    <a:p>
                      <a:r>
                        <a:rPr lang="en-GB" dirty="0"/>
                        <a:t>0.5</a:t>
                      </a:r>
                    </a:p>
                  </a:txBody>
                  <a:tcPr/>
                </a:tc>
                <a:tc>
                  <a:txBody>
                    <a:bodyPr/>
                    <a:lstStyle/>
                    <a:p>
                      <a:r>
                        <a:rPr lang="en-GB" dirty="0"/>
                        <a:t>0.5</a:t>
                      </a:r>
                    </a:p>
                  </a:txBody>
                  <a:tcPr/>
                </a:tc>
                <a:tc>
                  <a:txBody>
                    <a:bodyPr/>
                    <a:lstStyle/>
                    <a:p>
                      <a:r>
                        <a:rPr lang="en-GB" dirty="0"/>
                        <a:t>42.6</a:t>
                      </a:r>
                    </a:p>
                  </a:txBody>
                  <a:tcPr/>
                </a:tc>
                <a:tc>
                  <a:txBody>
                    <a:bodyPr/>
                    <a:lstStyle/>
                    <a:p>
                      <a:r>
                        <a:rPr lang="en-GB" dirty="0"/>
                        <a:t>33.3</a:t>
                      </a:r>
                    </a:p>
                  </a:txBody>
                  <a:tcPr/>
                </a:tc>
                <a:tc>
                  <a:txBody>
                    <a:bodyPr/>
                    <a:lstStyle/>
                    <a:p>
                      <a:r>
                        <a:rPr lang="en-GB" dirty="0"/>
                        <a:t>3.5</a:t>
                      </a:r>
                    </a:p>
                  </a:txBody>
                  <a:tcPr/>
                </a:tc>
                <a:tc>
                  <a:txBody>
                    <a:bodyPr/>
                    <a:lstStyle/>
                    <a:p>
                      <a:r>
                        <a:rPr lang="en-GB" dirty="0"/>
                        <a:t>53.76</a:t>
                      </a:r>
                    </a:p>
                  </a:txBody>
                  <a:tcPr/>
                </a:tc>
                <a:tc>
                  <a:txBody>
                    <a:bodyPr/>
                    <a:lstStyle/>
                    <a:p>
                      <a:r>
                        <a:rPr lang="en-GB" dirty="0"/>
                        <a:t>36.58</a:t>
                      </a:r>
                    </a:p>
                  </a:txBody>
                  <a:tcPr/>
                </a:tc>
                <a:tc>
                  <a:txBody>
                    <a:bodyPr/>
                    <a:lstStyle/>
                    <a:p>
                      <a:r>
                        <a:rPr lang="en-GB" dirty="0"/>
                        <a:t>90.34</a:t>
                      </a:r>
                    </a:p>
                  </a:txBody>
                  <a:tcPr/>
                </a:tc>
                <a:extLst>
                  <a:ext uri="{0D108BD9-81ED-4DB2-BD59-A6C34878D82A}">
                    <a16:rowId xmlns:a16="http://schemas.microsoft.com/office/drawing/2014/main" val="742367772"/>
                  </a:ext>
                </a:extLst>
              </a:tr>
            </a:tbl>
          </a:graphicData>
        </a:graphic>
      </p:graphicFrame>
    </p:spTree>
    <p:extLst>
      <p:ext uri="{BB962C8B-B14F-4D97-AF65-F5344CB8AC3E}">
        <p14:creationId xmlns:p14="http://schemas.microsoft.com/office/powerpoint/2010/main" val="109129707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7B831B6F-405A-4B47-B9BB-5CA88F2858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0D00CA6-463E-4849-6963-0FDA60C14134}"/>
              </a:ext>
            </a:extLst>
          </p:cNvPr>
          <p:cNvSpPr>
            <a:spLocks noGrp="1"/>
          </p:cNvSpPr>
          <p:nvPr>
            <p:ph type="title"/>
          </p:nvPr>
        </p:nvSpPr>
        <p:spPr>
          <a:xfrm>
            <a:off x="6739128" y="638089"/>
            <a:ext cx="4818888" cy="1476801"/>
          </a:xfrm>
        </p:spPr>
        <p:txBody>
          <a:bodyPr anchor="b">
            <a:normAutofit/>
          </a:bodyPr>
          <a:lstStyle/>
          <a:p>
            <a:r>
              <a:rPr lang="en-GB" sz="5000"/>
              <a:t>Tyre performance analysis</a:t>
            </a:r>
          </a:p>
        </p:txBody>
      </p:sp>
      <p:sp>
        <p:nvSpPr>
          <p:cNvPr id="12" name="sketch line">
            <a:extLst>
              <a:ext uri="{FF2B5EF4-FFF2-40B4-BE49-F238E27FC236}">
                <a16:creationId xmlns:a16="http://schemas.microsoft.com/office/drawing/2014/main" id="{953EE71A-6488-4203-A7C4-77102FD0DC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39128" y="2372868"/>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DB0EFEF-F12C-CADC-7D7C-5E47D5A40A5E}"/>
              </a:ext>
            </a:extLst>
          </p:cNvPr>
          <p:cNvSpPr>
            <a:spLocks noGrp="1"/>
          </p:cNvSpPr>
          <p:nvPr>
            <p:ph idx="1"/>
          </p:nvPr>
        </p:nvSpPr>
        <p:spPr>
          <a:xfrm>
            <a:off x="0" y="5340583"/>
            <a:ext cx="12191999" cy="3550789"/>
          </a:xfrm>
        </p:spPr>
        <p:txBody>
          <a:bodyPr anchor="t">
            <a:normAutofit/>
          </a:bodyPr>
          <a:lstStyle/>
          <a:p>
            <a:pPr algn="ctr"/>
            <a:r>
              <a:rPr lang="en-GB" sz="2000" dirty="0"/>
              <a:t>Higher negative camber → higher lateral force → improved cornering performance.</a:t>
            </a:r>
          </a:p>
          <a:p>
            <a:pPr algn="ctr"/>
            <a:r>
              <a:rPr lang="en-GB" sz="2000" dirty="0"/>
              <a:t>Too much positive camber reduces lateral force → less grip in slalom or lateral load conditions.</a:t>
            </a:r>
          </a:p>
          <a:p>
            <a:pPr marL="0" indent="0" algn="ctr">
              <a:buNone/>
            </a:pPr>
            <a:r>
              <a:rPr lang="en-GB" sz="2000" dirty="0">
                <a:effectLst/>
                <a:latin typeface="Aptos" panose="020B0004020202020204" pitchFamily="34" charset="0"/>
                <a:ea typeface="Aptos" panose="020B0004020202020204" pitchFamily="34" charset="0"/>
                <a:cs typeface="Times New Roman" panose="02020603050405020304" pitchFamily="18" charset="0"/>
              </a:rPr>
              <a:t>(Gillespie, 1992)</a:t>
            </a:r>
            <a:endParaRPr lang="en-GB" sz="2000" dirty="0"/>
          </a:p>
          <a:p>
            <a:endParaRPr lang="en-GB" sz="2200" dirty="0"/>
          </a:p>
        </p:txBody>
      </p:sp>
      <p:pic>
        <p:nvPicPr>
          <p:cNvPr id="6" name="Picture 5">
            <a:extLst>
              <a:ext uri="{FF2B5EF4-FFF2-40B4-BE49-F238E27FC236}">
                <a16:creationId xmlns:a16="http://schemas.microsoft.com/office/drawing/2014/main" id="{E461DAEE-EB37-1CF3-3358-8466DA8C809B}"/>
              </a:ext>
            </a:extLst>
          </p:cNvPr>
          <p:cNvPicPr>
            <a:picLocks noChangeAspect="1"/>
          </p:cNvPicPr>
          <p:nvPr/>
        </p:nvPicPr>
        <p:blipFill>
          <a:blip r:embed="rId3"/>
          <a:stretch>
            <a:fillRect/>
          </a:stretch>
        </p:blipFill>
        <p:spPr>
          <a:xfrm>
            <a:off x="0" y="0"/>
            <a:ext cx="6591300" cy="5184168"/>
          </a:xfrm>
          <a:prstGeom prst="rect">
            <a:avLst/>
          </a:prstGeom>
        </p:spPr>
      </p:pic>
    </p:spTree>
    <p:extLst>
      <p:ext uri="{BB962C8B-B14F-4D97-AF65-F5344CB8AC3E}">
        <p14:creationId xmlns:p14="http://schemas.microsoft.com/office/powerpoint/2010/main" val="233538555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C17DE74-01C9-4859-B65A-85CF999E85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068C0432-0E90-4CC1-8CD3-D44A90DF07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347414"/>
          </a:xfrm>
          <a:custGeom>
            <a:avLst/>
            <a:gdLst>
              <a:gd name="connsiteX0" fmla="*/ 0 w 12192000"/>
              <a:gd name="connsiteY0" fmla="*/ 0 h 2347414"/>
              <a:gd name="connsiteX1" fmla="*/ 12192000 w 12192000"/>
              <a:gd name="connsiteY1" fmla="*/ 0 h 2347414"/>
              <a:gd name="connsiteX2" fmla="*/ 12192000 w 12192000"/>
              <a:gd name="connsiteY2" fmla="*/ 1736458 h 2347414"/>
              <a:gd name="connsiteX3" fmla="*/ 11967601 w 12192000"/>
              <a:gd name="connsiteY3" fmla="*/ 1784034 h 2347414"/>
              <a:gd name="connsiteX4" fmla="*/ 10829000 w 12192000"/>
              <a:gd name="connsiteY4" fmla="*/ 1983294 h 2347414"/>
              <a:gd name="connsiteX5" fmla="*/ 10743779 w 12192000"/>
              <a:gd name="connsiteY5" fmla="*/ 1996027 h 2347414"/>
              <a:gd name="connsiteX6" fmla="*/ 10829254 w 12192000"/>
              <a:gd name="connsiteY6" fmla="*/ 1987751 h 2347414"/>
              <a:gd name="connsiteX7" fmla="*/ 10847162 w 12192000"/>
              <a:gd name="connsiteY7" fmla="*/ 1988388 h 2347414"/>
              <a:gd name="connsiteX8" fmla="*/ 11575155 w 12192000"/>
              <a:gd name="connsiteY8" fmla="*/ 1921415 h 2347414"/>
              <a:gd name="connsiteX9" fmla="*/ 12192000 w 12192000"/>
              <a:gd name="connsiteY9" fmla="*/ 1851213 h 2347414"/>
              <a:gd name="connsiteX10" fmla="*/ 12192000 w 12192000"/>
              <a:gd name="connsiteY10" fmla="*/ 1907356 h 2347414"/>
              <a:gd name="connsiteX11" fmla="*/ 12035532 w 12192000"/>
              <a:gd name="connsiteY11" fmla="*/ 1927033 h 2347414"/>
              <a:gd name="connsiteX12" fmla="*/ 11576932 w 12192000"/>
              <a:gd name="connsiteY12" fmla="*/ 1976291 h 2347414"/>
              <a:gd name="connsiteX13" fmla="*/ 10627316 w 12192000"/>
              <a:gd name="connsiteY13" fmla="*/ 2061470 h 2347414"/>
              <a:gd name="connsiteX14" fmla="*/ 9804196 w 12192000"/>
              <a:gd name="connsiteY14" fmla="*/ 2123478 h 2347414"/>
              <a:gd name="connsiteX15" fmla="*/ 9243851 w 12192000"/>
              <a:gd name="connsiteY15" fmla="*/ 2180008 h 2347414"/>
              <a:gd name="connsiteX16" fmla="*/ 8731259 w 12192000"/>
              <a:gd name="connsiteY16" fmla="*/ 2225081 h 2347414"/>
              <a:gd name="connsiteX17" fmla="*/ 8065752 w 12192000"/>
              <a:gd name="connsiteY17" fmla="*/ 2271681 h 2347414"/>
              <a:gd name="connsiteX18" fmla="*/ 7658065 w 12192000"/>
              <a:gd name="connsiteY18" fmla="*/ 2292562 h 2347414"/>
              <a:gd name="connsiteX19" fmla="*/ 6531024 w 12192000"/>
              <a:gd name="connsiteY19" fmla="*/ 2324138 h 2347414"/>
              <a:gd name="connsiteX20" fmla="*/ 6178331 w 12192000"/>
              <a:gd name="connsiteY20" fmla="*/ 2345655 h 2347414"/>
              <a:gd name="connsiteX21" fmla="*/ 5977282 w 12192000"/>
              <a:gd name="connsiteY21" fmla="*/ 2344127 h 2347414"/>
              <a:gd name="connsiteX22" fmla="*/ 5367658 w 12192000"/>
              <a:gd name="connsiteY22" fmla="*/ 2329230 h 2347414"/>
              <a:gd name="connsiteX23" fmla="*/ 4387306 w 12192000"/>
              <a:gd name="connsiteY23" fmla="*/ 2288614 h 2347414"/>
              <a:gd name="connsiteX24" fmla="*/ 4180287 w 12192000"/>
              <a:gd name="connsiteY24" fmla="*/ 2280211 h 2347414"/>
              <a:gd name="connsiteX25" fmla="*/ 3842199 w 12192000"/>
              <a:gd name="connsiteY25" fmla="*/ 2257039 h 2347414"/>
              <a:gd name="connsiteX26" fmla="*/ 3730309 w 12192000"/>
              <a:gd name="connsiteY26" fmla="*/ 2251182 h 2347414"/>
              <a:gd name="connsiteX27" fmla="*/ 3425496 w 12192000"/>
              <a:gd name="connsiteY27" fmla="*/ 2231320 h 2347414"/>
              <a:gd name="connsiteX28" fmla="*/ 3076106 w 12192000"/>
              <a:gd name="connsiteY28" fmla="*/ 2201781 h 2347414"/>
              <a:gd name="connsiteX29" fmla="*/ 2819682 w 12192000"/>
              <a:gd name="connsiteY29" fmla="*/ 2182427 h 2347414"/>
              <a:gd name="connsiteX30" fmla="*/ 2525539 w 12192000"/>
              <a:gd name="connsiteY30" fmla="*/ 2152888 h 2347414"/>
              <a:gd name="connsiteX31" fmla="*/ 2311915 w 12192000"/>
              <a:gd name="connsiteY31" fmla="*/ 2133536 h 2347414"/>
              <a:gd name="connsiteX32" fmla="*/ 2054223 w 12192000"/>
              <a:gd name="connsiteY32" fmla="*/ 2104760 h 2347414"/>
              <a:gd name="connsiteX33" fmla="*/ 1865367 w 12192000"/>
              <a:gd name="connsiteY33" fmla="*/ 2084770 h 2347414"/>
              <a:gd name="connsiteX34" fmla="*/ 1629263 w 12192000"/>
              <a:gd name="connsiteY34" fmla="*/ 2055996 h 2347414"/>
              <a:gd name="connsiteX35" fmla="*/ 1458823 w 12192000"/>
              <a:gd name="connsiteY35" fmla="*/ 2035751 h 2347414"/>
              <a:gd name="connsiteX36" fmla="*/ 1241390 w 12192000"/>
              <a:gd name="connsiteY36" fmla="*/ 2007103 h 2347414"/>
              <a:gd name="connsiteX37" fmla="*/ 1047453 w 12192000"/>
              <a:gd name="connsiteY37" fmla="*/ 1980748 h 2347414"/>
              <a:gd name="connsiteX38" fmla="*/ 814907 w 12192000"/>
              <a:gd name="connsiteY38" fmla="*/ 1949045 h 2347414"/>
              <a:gd name="connsiteX39" fmla="*/ 592649 w 12192000"/>
              <a:gd name="connsiteY39" fmla="*/ 1913776 h 2347414"/>
              <a:gd name="connsiteX40" fmla="*/ 343591 w 12192000"/>
              <a:gd name="connsiteY40" fmla="*/ 1872650 h 2347414"/>
              <a:gd name="connsiteX41" fmla="*/ 35731 w 12192000"/>
              <a:gd name="connsiteY41" fmla="*/ 1821722 h 2347414"/>
              <a:gd name="connsiteX42" fmla="*/ 0 w 12192000"/>
              <a:gd name="connsiteY42" fmla="*/ 1814848 h 2347414"/>
              <a:gd name="connsiteX43" fmla="*/ 0 w 12192000"/>
              <a:gd name="connsiteY43" fmla="*/ 1758489 h 2347414"/>
              <a:gd name="connsiteX44" fmla="*/ 274248 w 12192000"/>
              <a:gd name="connsiteY44" fmla="*/ 1808735 h 2347414"/>
              <a:gd name="connsiteX45" fmla="*/ 498157 w 12192000"/>
              <a:gd name="connsiteY45" fmla="*/ 1846167 h 2347414"/>
              <a:gd name="connsiteX46" fmla="*/ 722828 w 12192000"/>
              <a:gd name="connsiteY46" fmla="*/ 1878635 h 2347414"/>
              <a:gd name="connsiteX47" fmla="*/ 949913 w 12192000"/>
              <a:gd name="connsiteY47" fmla="*/ 1912375 h 2347414"/>
              <a:gd name="connsiteX48" fmla="*/ 1195414 w 12192000"/>
              <a:gd name="connsiteY48" fmla="*/ 1947516 h 2347414"/>
              <a:gd name="connsiteX49" fmla="*/ 1342867 w 12192000"/>
              <a:gd name="connsiteY49" fmla="*/ 1968397 h 2347414"/>
              <a:gd name="connsiteX50" fmla="*/ 1518007 w 12192000"/>
              <a:gd name="connsiteY50" fmla="*/ 1988006 h 2347414"/>
              <a:gd name="connsiteX51" fmla="*/ 1701403 w 12192000"/>
              <a:gd name="connsiteY51" fmla="*/ 2010669 h 2347414"/>
              <a:gd name="connsiteX52" fmla="*/ 1879210 w 12192000"/>
              <a:gd name="connsiteY52" fmla="*/ 2031167 h 2347414"/>
              <a:gd name="connsiteX53" fmla="*/ 2068702 w 12192000"/>
              <a:gd name="connsiteY53" fmla="*/ 2052940 h 2347414"/>
              <a:gd name="connsiteX54" fmla="*/ 2212090 w 12192000"/>
              <a:gd name="connsiteY54" fmla="*/ 2067583 h 2347414"/>
              <a:gd name="connsiteX55" fmla="*/ 2416949 w 12192000"/>
              <a:gd name="connsiteY55" fmla="*/ 2089609 h 2347414"/>
              <a:gd name="connsiteX56" fmla="*/ 2582055 w 12192000"/>
              <a:gd name="connsiteY56" fmla="*/ 2105397 h 2347414"/>
              <a:gd name="connsiteX57" fmla="*/ 2802282 w 12192000"/>
              <a:gd name="connsiteY57" fmla="*/ 2126405 h 2347414"/>
              <a:gd name="connsiteX58" fmla="*/ 2984916 w 12192000"/>
              <a:gd name="connsiteY58" fmla="*/ 2141684 h 2347414"/>
              <a:gd name="connsiteX59" fmla="*/ 3241847 w 12192000"/>
              <a:gd name="connsiteY59" fmla="*/ 2164094 h 2347414"/>
              <a:gd name="connsiteX60" fmla="*/ 3439848 w 12192000"/>
              <a:gd name="connsiteY60" fmla="*/ 2176826 h 2347414"/>
              <a:gd name="connsiteX61" fmla="*/ 3658678 w 12192000"/>
              <a:gd name="connsiteY61" fmla="*/ 2194523 h 2347414"/>
              <a:gd name="connsiteX62" fmla="*/ 3881317 w 12192000"/>
              <a:gd name="connsiteY62" fmla="*/ 2206491 h 2347414"/>
              <a:gd name="connsiteX63" fmla="*/ 4148916 w 12192000"/>
              <a:gd name="connsiteY63" fmla="*/ 2225081 h 2347414"/>
              <a:gd name="connsiteX64" fmla="*/ 4468337 w 12192000"/>
              <a:gd name="connsiteY64" fmla="*/ 2237813 h 2347414"/>
              <a:gd name="connsiteX65" fmla="*/ 4605375 w 12192000"/>
              <a:gd name="connsiteY65" fmla="*/ 2240232 h 2347414"/>
              <a:gd name="connsiteX66" fmla="*/ 4527647 w 12192000"/>
              <a:gd name="connsiteY66" fmla="*/ 2236412 h 2347414"/>
              <a:gd name="connsiteX67" fmla="*/ 4175589 w 12192000"/>
              <a:gd name="connsiteY67" fmla="*/ 2212985 h 2347414"/>
              <a:gd name="connsiteX68" fmla="*/ 3988255 w 12192000"/>
              <a:gd name="connsiteY68" fmla="*/ 2200253 h 2347414"/>
              <a:gd name="connsiteX69" fmla="*/ 3686492 w 12192000"/>
              <a:gd name="connsiteY69" fmla="*/ 2176062 h 2347414"/>
              <a:gd name="connsiteX70" fmla="*/ 3517320 w 12192000"/>
              <a:gd name="connsiteY70" fmla="*/ 2163330 h 2347414"/>
              <a:gd name="connsiteX71" fmla="*/ 3258357 w 12192000"/>
              <a:gd name="connsiteY71" fmla="*/ 2139519 h 2347414"/>
              <a:gd name="connsiteX72" fmla="*/ 3101506 w 12192000"/>
              <a:gd name="connsiteY72" fmla="*/ 2126787 h 2347414"/>
              <a:gd name="connsiteX73" fmla="*/ 2809395 w 12192000"/>
              <a:gd name="connsiteY73" fmla="*/ 2097502 h 2347414"/>
              <a:gd name="connsiteX74" fmla="*/ 2598566 w 12192000"/>
              <a:gd name="connsiteY74" fmla="*/ 2078532 h 2347414"/>
              <a:gd name="connsiteX75" fmla="*/ 2337444 w 12192000"/>
              <a:gd name="connsiteY75" fmla="*/ 2048611 h 2347414"/>
              <a:gd name="connsiteX76" fmla="*/ 2091054 w 12192000"/>
              <a:gd name="connsiteY76" fmla="*/ 2023146 h 2347414"/>
              <a:gd name="connsiteX77" fmla="*/ 1755761 w 12192000"/>
              <a:gd name="connsiteY77" fmla="*/ 1981384 h 2347414"/>
              <a:gd name="connsiteX78" fmla="*/ 1441169 w 12192000"/>
              <a:gd name="connsiteY78" fmla="*/ 1943824 h 2347414"/>
              <a:gd name="connsiteX79" fmla="*/ 1017607 w 12192000"/>
              <a:gd name="connsiteY79" fmla="*/ 1883345 h 2347414"/>
              <a:gd name="connsiteX80" fmla="*/ 594427 w 12192000"/>
              <a:gd name="connsiteY80" fmla="*/ 1821849 h 2347414"/>
              <a:gd name="connsiteX81" fmla="*/ 200711 w 12192000"/>
              <a:gd name="connsiteY81" fmla="*/ 1755132 h 2347414"/>
              <a:gd name="connsiteX82" fmla="*/ 0 w 12192000"/>
              <a:gd name="connsiteY82" fmla="*/ 1718743 h 23474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Lst>
            <a:rect l="l" t="t" r="r" b="b"/>
            <a:pathLst>
              <a:path w="12192000" h="2347414">
                <a:moveTo>
                  <a:pt x="0" y="0"/>
                </a:moveTo>
                <a:lnTo>
                  <a:pt x="12192000" y="0"/>
                </a:lnTo>
                <a:lnTo>
                  <a:pt x="12192000" y="1736458"/>
                </a:lnTo>
                <a:lnTo>
                  <a:pt x="11967601" y="1784034"/>
                </a:lnTo>
                <a:cubicBezTo>
                  <a:pt x="11589888" y="1859409"/>
                  <a:pt x="11209762" y="1923961"/>
                  <a:pt x="10829000" y="1983294"/>
                </a:cubicBezTo>
                <a:lnTo>
                  <a:pt x="10743779" y="1996027"/>
                </a:lnTo>
                <a:cubicBezTo>
                  <a:pt x="10772495" y="1996778"/>
                  <a:pt x="10801211" y="1993989"/>
                  <a:pt x="10829254" y="1987751"/>
                </a:cubicBezTo>
                <a:cubicBezTo>
                  <a:pt x="10835198" y="1988337"/>
                  <a:pt x="10841180" y="1988553"/>
                  <a:pt x="10847162" y="1988388"/>
                </a:cubicBezTo>
                <a:cubicBezTo>
                  <a:pt x="11090123" y="1968907"/>
                  <a:pt x="11332703" y="1945734"/>
                  <a:pt x="11575155" y="1921415"/>
                </a:cubicBezTo>
                <a:lnTo>
                  <a:pt x="12192000" y="1851213"/>
                </a:lnTo>
                <a:lnTo>
                  <a:pt x="12192000" y="1907356"/>
                </a:lnTo>
                <a:lnTo>
                  <a:pt x="12035532" y="1927033"/>
                </a:lnTo>
                <a:cubicBezTo>
                  <a:pt x="11882793" y="1944747"/>
                  <a:pt x="11729910" y="1961077"/>
                  <a:pt x="11576932" y="1976291"/>
                </a:cubicBezTo>
                <a:cubicBezTo>
                  <a:pt x="11260690" y="2008122"/>
                  <a:pt x="10944193" y="2037279"/>
                  <a:pt x="10627316" y="2061470"/>
                </a:cubicBezTo>
                <a:cubicBezTo>
                  <a:pt x="10352985" y="2082351"/>
                  <a:pt x="10078401" y="2100431"/>
                  <a:pt x="9804196" y="2123478"/>
                </a:cubicBezTo>
                <a:cubicBezTo>
                  <a:pt x="9617118" y="2139137"/>
                  <a:pt x="9430675" y="2161674"/>
                  <a:pt x="9243851" y="2180008"/>
                </a:cubicBezTo>
                <a:cubicBezTo>
                  <a:pt x="9073157" y="2196433"/>
                  <a:pt x="8902207" y="2211966"/>
                  <a:pt x="8731259" y="2225081"/>
                </a:cubicBezTo>
                <a:cubicBezTo>
                  <a:pt x="8509507" y="2242054"/>
                  <a:pt x="8287667" y="2257586"/>
                  <a:pt x="8065752" y="2271681"/>
                </a:cubicBezTo>
                <a:cubicBezTo>
                  <a:pt x="7929984" y="2280466"/>
                  <a:pt x="7793961" y="2285814"/>
                  <a:pt x="7658065" y="2292562"/>
                </a:cubicBezTo>
                <a:cubicBezTo>
                  <a:pt x="7282640" y="2311661"/>
                  <a:pt x="6906704" y="2314208"/>
                  <a:pt x="6531024" y="2324138"/>
                </a:cubicBezTo>
                <a:cubicBezTo>
                  <a:pt x="6413417" y="2327322"/>
                  <a:pt x="6295937" y="2338399"/>
                  <a:pt x="6178331" y="2345655"/>
                </a:cubicBezTo>
                <a:cubicBezTo>
                  <a:pt x="6111271" y="2349730"/>
                  <a:pt x="6044342" y="2345655"/>
                  <a:pt x="5977282" y="2344127"/>
                </a:cubicBezTo>
                <a:cubicBezTo>
                  <a:pt x="5774073" y="2338908"/>
                  <a:pt x="5570866" y="2334960"/>
                  <a:pt x="5367658" y="2329230"/>
                </a:cubicBezTo>
                <a:cubicBezTo>
                  <a:pt x="5040746" y="2319809"/>
                  <a:pt x="4713963" y="2306274"/>
                  <a:pt x="4387306" y="2288614"/>
                </a:cubicBezTo>
                <a:cubicBezTo>
                  <a:pt x="4318342" y="2284796"/>
                  <a:pt x="4249253" y="2284286"/>
                  <a:pt x="4180287" y="2280211"/>
                </a:cubicBezTo>
                <a:cubicBezTo>
                  <a:pt x="4067634" y="2273463"/>
                  <a:pt x="3954980" y="2265060"/>
                  <a:pt x="3842199" y="2257039"/>
                </a:cubicBezTo>
                <a:cubicBezTo>
                  <a:pt x="3804988" y="2254492"/>
                  <a:pt x="3767648" y="2254620"/>
                  <a:pt x="3730309" y="2251182"/>
                </a:cubicBezTo>
                <a:cubicBezTo>
                  <a:pt x="3628704" y="2242142"/>
                  <a:pt x="3527101" y="2238449"/>
                  <a:pt x="3425496" y="2231320"/>
                </a:cubicBezTo>
                <a:cubicBezTo>
                  <a:pt x="3308906" y="2222534"/>
                  <a:pt x="3192569" y="2211330"/>
                  <a:pt x="3076106" y="2201781"/>
                </a:cubicBezTo>
                <a:cubicBezTo>
                  <a:pt x="2990757" y="2194905"/>
                  <a:pt x="2905157" y="2190067"/>
                  <a:pt x="2819682" y="2182427"/>
                </a:cubicBezTo>
                <a:cubicBezTo>
                  <a:pt x="2721507" y="2173515"/>
                  <a:pt x="2623586" y="2162311"/>
                  <a:pt x="2525539" y="2152888"/>
                </a:cubicBezTo>
                <a:cubicBezTo>
                  <a:pt x="2454289" y="2145886"/>
                  <a:pt x="2383038" y="2140920"/>
                  <a:pt x="2311915" y="2133536"/>
                </a:cubicBezTo>
                <a:cubicBezTo>
                  <a:pt x="2225933" y="2124749"/>
                  <a:pt x="2140204" y="2114182"/>
                  <a:pt x="2054223" y="2104760"/>
                </a:cubicBezTo>
                <a:cubicBezTo>
                  <a:pt x="1990719" y="2097758"/>
                  <a:pt x="1928233" y="2092028"/>
                  <a:pt x="1865367" y="2084770"/>
                </a:cubicBezTo>
                <a:cubicBezTo>
                  <a:pt x="1786622" y="2075603"/>
                  <a:pt x="1708006" y="2065545"/>
                  <a:pt x="1629263" y="2055996"/>
                </a:cubicBezTo>
                <a:cubicBezTo>
                  <a:pt x="1572492" y="2049120"/>
                  <a:pt x="1515595" y="2043264"/>
                  <a:pt x="1458823" y="2035751"/>
                </a:cubicBezTo>
                <a:cubicBezTo>
                  <a:pt x="1386303" y="2026585"/>
                  <a:pt x="1313784" y="2016780"/>
                  <a:pt x="1241390" y="2007103"/>
                </a:cubicBezTo>
                <a:lnTo>
                  <a:pt x="1047453" y="1980748"/>
                </a:lnTo>
                <a:cubicBezTo>
                  <a:pt x="969980" y="1970180"/>
                  <a:pt x="892254" y="1960377"/>
                  <a:pt x="814907" y="1949045"/>
                </a:cubicBezTo>
                <a:cubicBezTo>
                  <a:pt x="740609" y="1938094"/>
                  <a:pt x="666692" y="1925744"/>
                  <a:pt x="592649" y="1913776"/>
                </a:cubicBezTo>
                <a:cubicBezTo>
                  <a:pt x="509587" y="1900280"/>
                  <a:pt x="426653" y="1886274"/>
                  <a:pt x="343591" y="1872650"/>
                </a:cubicBezTo>
                <a:cubicBezTo>
                  <a:pt x="240972" y="1855716"/>
                  <a:pt x="138225" y="1839673"/>
                  <a:pt x="35731" y="1821722"/>
                </a:cubicBezTo>
                <a:lnTo>
                  <a:pt x="0" y="1814848"/>
                </a:lnTo>
                <a:lnTo>
                  <a:pt x="0" y="1758489"/>
                </a:lnTo>
                <a:lnTo>
                  <a:pt x="274248" y="1808735"/>
                </a:lnTo>
                <a:cubicBezTo>
                  <a:pt x="348926" y="1821467"/>
                  <a:pt x="423604" y="1832798"/>
                  <a:pt x="498157" y="1846167"/>
                </a:cubicBezTo>
                <a:cubicBezTo>
                  <a:pt x="572708" y="1859536"/>
                  <a:pt x="647896" y="1867813"/>
                  <a:pt x="722828" y="1878635"/>
                </a:cubicBezTo>
                <a:cubicBezTo>
                  <a:pt x="797762" y="1889457"/>
                  <a:pt x="874219" y="1901426"/>
                  <a:pt x="949913" y="1912375"/>
                </a:cubicBezTo>
                <a:cubicBezTo>
                  <a:pt x="1031704" y="1924343"/>
                  <a:pt x="1113496" y="1935802"/>
                  <a:pt x="1195414" y="1947516"/>
                </a:cubicBezTo>
                <a:cubicBezTo>
                  <a:pt x="1244566" y="1954519"/>
                  <a:pt x="1293589" y="1962285"/>
                  <a:pt x="1342867" y="1968397"/>
                </a:cubicBezTo>
                <a:cubicBezTo>
                  <a:pt x="1401162" y="1975656"/>
                  <a:pt x="1459712" y="1981130"/>
                  <a:pt x="1518007" y="1988006"/>
                </a:cubicBezTo>
                <a:cubicBezTo>
                  <a:pt x="1579224" y="1995263"/>
                  <a:pt x="1640186" y="2003411"/>
                  <a:pt x="1701403" y="2010669"/>
                </a:cubicBezTo>
                <a:cubicBezTo>
                  <a:pt x="1762618" y="2017926"/>
                  <a:pt x="1820279" y="2024292"/>
                  <a:pt x="1879210" y="2031167"/>
                </a:cubicBezTo>
                <a:cubicBezTo>
                  <a:pt x="1942712" y="2038425"/>
                  <a:pt x="2006214" y="2046064"/>
                  <a:pt x="2068702" y="2052940"/>
                </a:cubicBezTo>
                <a:cubicBezTo>
                  <a:pt x="2116455" y="2058160"/>
                  <a:pt x="2164335" y="2062362"/>
                  <a:pt x="2212090" y="2067583"/>
                </a:cubicBezTo>
                <a:cubicBezTo>
                  <a:pt x="2280419" y="2074967"/>
                  <a:pt x="2348493" y="2085152"/>
                  <a:pt x="2416949" y="2089609"/>
                </a:cubicBezTo>
                <a:cubicBezTo>
                  <a:pt x="2472070" y="2093302"/>
                  <a:pt x="2526936" y="2099540"/>
                  <a:pt x="2582055" y="2105397"/>
                </a:cubicBezTo>
                <a:cubicBezTo>
                  <a:pt x="2655337" y="2113291"/>
                  <a:pt x="2729001" y="2119785"/>
                  <a:pt x="2802282" y="2126405"/>
                </a:cubicBezTo>
                <a:cubicBezTo>
                  <a:pt x="2862991" y="2131753"/>
                  <a:pt x="2924207" y="2136337"/>
                  <a:pt x="2984916" y="2141684"/>
                </a:cubicBezTo>
                <a:cubicBezTo>
                  <a:pt x="3070516" y="2149324"/>
                  <a:pt x="3156373" y="2152888"/>
                  <a:pt x="3241847" y="2164094"/>
                </a:cubicBezTo>
                <a:cubicBezTo>
                  <a:pt x="3307255" y="2172624"/>
                  <a:pt x="3374060" y="2169822"/>
                  <a:pt x="3439848" y="2176826"/>
                </a:cubicBezTo>
                <a:cubicBezTo>
                  <a:pt x="3512622" y="2184592"/>
                  <a:pt x="3585777" y="2186247"/>
                  <a:pt x="3658678" y="2194523"/>
                </a:cubicBezTo>
                <a:cubicBezTo>
                  <a:pt x="3731578" y="2202800"/>
                  <a:pt x="3807019" y="2201781"/>
                  <a:pt x="3881317" y="2206491"/>
                </a:cubicBezTo>
                <a:cubicBezTo>
                  <a:pt x="3970222" y="2212094"/>
                  <a:pt x="4059124" y="2223552"/>
                  <a:pt x="4148916" y="2225081"/>
                </a:cubicBezTo>
                <a:cubicBezTo>
                  <a:pt x="4255600" y="2226736"/>
                  <a:pt x="4361779" y="2236539"/>
                  <a:pt x="4468337" y="2237813"/>
                </a:cubicBezTo>
                <a:cubicBezTo>
                  <a:pt x="4511390" y="2238577"/>
                  <a:pt x="4554190" y="2246852"/>
                  <a:pt x="4605375" y="2240232"/>
                </a:cubicBezTo>
                <a:cubicBezTo>
                  <a:pt x="4574131" y="2238704"/>
                  <a:pt x="4550762" y="2237940"/>
                  <a:pt x="4527647" y="2236412"/>
                </a:cubicBezTo>
                <a:cubicBezTo>
                  <a:pt x="4410293" y="2228773"/>
                  <a:pt x="4292942" y="2220751"/>
                  <a:pt x="4175589" y="2212985"/>
                </a:cubicBezTo>
                <a:cubicBezTo>
                  <a:pt x="4113101" y="2208783"/>
                  <a:pt x="4050615" y="2205219"/>
                  <a:pt x="3988255" y="2200253"/>
                </a:cubicBezTo>
                <a:cubicBezTo>
                  <a:pt x="3887668" y="2192487"/>
                  <a:pt x="3787079" y="2184082"/>
                  <a:pt x="3686492" y="2176062"/>
                </a:cubicBezTo>
                <a:cubicBezTo>
                  <a:pt x="3630102" y="2171605"/>
                  <a:pt x="3573711" y="2168040"/>
                  <a:pt x="3517320" y="2163330"/>
                </a:cubicBezTo>
                <a:cubicBezTo>
                  <a:pt x="3430958" y="2155689"/>
                  <a:pt x="3344721" y="2147159"/>
                  <a:pt x="3258357" y="2139519"/>
                </a:cubicBezTo>
                <a:cubicBezTo>
                  <a:pt x="3206031" y="2134809"/>
                  <a:pt x="3153705" y="2131371"/>
                  <a:pt x="3101506" y="2126787"/>
                </a:cubicBezTo>
                <a:cubicBezTo>
                  <a:pt x="3004220" y="2117365"/>
                  <a:pt x="2907061" y="2106798"/>
                  <a:pt x="2809395" y="2097502"/>
                </a:cubicBezTo>
                <a:cubicBezTo>
                  <a:pt x="2739161" y="2090628"/>
                  <a:pt x="2668673" y="2085916"/>
                  <a:pt x="2598566" y="2078532"/>
                </a:cubicBezTo>
                <a:cubicBezTo>
                  <a:pt x="2511441" y="2069365"/>
                  <a:pt x="2424569" y="2058160"/>
                  <a:pt x="2337444" y="2048611"/>
                </a:cubicBezTo>
                <a:cubicBezTo>
                  <a:pt x="2255399" y="2039699"/>
                  <a:pt x="2173099" y="2032950"/>
                  <a:pt x="2091054" y="2023146"/>
                </a:cubicBezTo>
                <a:cubicBezTo>
                  <a:pt x="1979162" y="2010414"/>
                  <a:pt x="1867524" y="1995008"/>
                  <a:pt x="1755761" y="1981384"/>
                </a:cubicBezTo>
                <a:cubicBezTo>
                  <a:pt x="1650982" y="1968652"/>
                  <a:pt x="1545821" y="1957830"/>
                  <a:pt x="1441169" y="1943824"/>
                </a:cubicBezTo>
                <a:cubicBezTo>
                  <a:pt x="1299813" y="1924980"/>
                  <a:pt x="1158837" y="1903718"/>
                  <a:pt x="1017607" y="1883345"/>
                </a:cubicBezTo>
                <a:cubicBezTo>
                  <a:pt x="876378" y="1862974"/>
                  <a:pt x="735402" y="1844003"/>
                  <a:pt x="594427" y="1821849"/>
                </a:cubicBezTo>
                <a:cubicBezTo>
                  <a:pt x="462850" y="1801222"/>
                  <a:pt x="331526" y="1778304"/>
                  <a:pt x="200711" y="1755132"/>
                </a:cubicBezTo>
                <a:lnTo>
                  <a:pt x="0" y="1718743"/>
                </a:lnTo>
                <a:close/>
              </a:path>
            </a:pathLst>
          </a:custGeom>
          <a:solidFill>
            <a:schemeClr val="accent2"/>
          </a:solidFill>
          <a:ln w="8199"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5213C162-9B5D-BCBD-8B01-57B40B5E2B3D}"/>
              </a:ext>
            </a:extLst>
          </p:cNvPr>
          <p:cNvSpPr>
            <a:spLocks noGrp="1"/>
          </p:cNvSpPr>
          <p:nvPr>
            <p:ph type="title"/>
          </p:nvPr>
        </p:nvSpPr>
        <p:spPr>
          <a:xfrm>
            <a:off x="838200" y="401221"/>
            <a:ext cx="10515600" cy="1348065"/>
          </a:xfrm>
        </p:spPr>
        <p:txBody>
          <a:bodyPr>
            <a:normAutofit/>
          </a:bodyPr>
          <a:lstStyle/>
          <a:p>
            <a:r>
              <a:rPr lang="en-GB" sz="5400">
                <a:solidFill>
                  <a:srgbClr val="FFFFFF"/>
                </a:solidFill>
              </a:rPr>
              <a:t>Optimised setup</a:t>
            </a:r>
          </a:p>
        </p:txBody>
      </p:sp>
      <p:sp>
        <p:nvSpPr>
          <p:cNvPr id="3" name="Content Placeholder 2">
            <a:extLst>
              <a:ext uri="{FF2B5EF4-FFF2-40B4-BE49-F238E27FC236}">
                <a16:creationId xmlns:a16="http://schemas.microsoft.com/office/drawing/2014/main" id="{87A197B8-C147-BD6D-AC6B-4FB3E9412D79}"/>
              </a:ext>
            </a:extLst>
          </p:cNvPr>
          <p:cNvSpPr>
            <a:spLocks noGrp="1"/>
          </p:cNvSpPr>
          <p:nvPr>
            <p:ph idx="1"/>
          </p:nvPr>
        </p:nvSpPr>
        <p:spPr>
          <a:xfrm>
            <a:off x="0" y="2586789"/>
            <a:ext cx="12188952" cy="3590174"/>
          </a:xfrm>
        </p:spPr>
        <p:txBody>
          <a:bodyPr>
            <a:normAutofit/>
          </a:bodyPr>
          <a:lstStyle/>
          <a:p>
            <a:r>
              <a:rPr lang="en-GB" sz="2200" dirty="0"/>
              <a:t>Expanding on setup 14, further shortening final drive ratio to 3.7:1</a:t>
            </a:r>
          </a:p>
          <a:p>
            <a:endParaRPr lang="en-GB" sz="2200" dirty="0"/>
          </a:p>
          <a:p>
            <a:r>
              <a:rPr lang="en-GB" sz="2200" dirty="0"/>
              <a:t>Lap times reduced to 53.730 to 52.632</a:t>
            </a:r>
          </a:p>
          <a:p>
            <a:endParaRPr lang="en-GB" sz="2200" dirty="0"/>
          </a:p>
          <a:p>
            <a:r>
              <a:rPr lang="en-GB" sz="2200" dirty="0"/>
              <a:t>-5 degrees of camber on front, 0 degrees on rear</a:t>
            </a:r>
          </a:p>
          <a:p>
            <a:endParaRPr lang="en-GB" sz="2200" dirty="0"/>
          </a:p>
          <a:p>
            <a:r>
              <a:rPr lang="en-GB" sz="2200" dirty="0"/>
              <a:t>Potential trade-offs identified: increased shifting workload, possible tyre wear from -5° camber</a:t>
            </a:r>
          </a:p>
          <a:p>
            <a:endParaRPr lang="en-GB" sz="2200" dirty="0"/>
          </a:p>
        </p:txBody>
      </p:sp>
    </p:spTree>
    <p:extLst>
      <p:ext uri="{BB962C8B-B14F-4D97-AF65-F5344CB8AC3E}">
        <p14:creationId xmlns:p14="http://schemas.microsoft.com/office/powerpoint/2010/main" val="429144985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13F4D2E-6E06-3830-EEC0-3364EFD9591C}"/>
              </a:ext>
            </a:extLst>
          </p:cNvPr>
          <p:cNvSpPr>
            <a:spLocks noGrp="1"/>
          </p:cNvSpPr>
          <p:nvPr>
            <p:ph type="title"/>
          </p:nvPr>
        </p:nvSpPr>
        <p:spPr>
          <a:xfrm>
            <a:off x="686834" y="1153572"/>
            <a:ext cx="3200400" cy="4461163"/>
          </a:xfrm>
        </p:spPr>
        <p:txBody>
          <a:bodyPr>
            <a:normAutofit/>
          </a:bodyPr>
          <a:lstStyle/>
          <a:p>
            <a:r>
              <a:rPr lang="en-GB">
                <a:solidFill>
                  <a:srgbClr val="FFFFFF"/>
                </a:solidFill>
              </a:rPr>
              <a:t>Conclusion</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8D3F4965-5DDD-A6A1-BEDF-F88460356B51}"/>
              </a:ext>
            </a:extLst>
          </p:cNvPr>
          <p:cNvSpPr>
            <a:spLocks noGrp="1"/>
          </p:cNvSpPr>
          <p:nvPr>
            <p:ph idx="1"/>
          </p:nvPr>
        </p:nvSpPr>
        <p:spPr>
          <a:xfrm>
            <a:off x="4131949" y="319088"/>
            <a:ext cx="7373217" cy="5585619"/>
          </a:xfrm>
        </p:spPr>
        <p:txBody>
          <a:bodyPr anchor="ctr">
            <a:normAutofit lnSpcReduction="10000"/>
          </a:bodyPr>
          <a:lstStyle/>
          <a:p>
            <a:r>
              <a:rPr lang="en-GB" sz="2400" dirty="0"/>
              <a:t>Systematic setup optimisation using DOE enabled efficient testing of suspension and drivetrain parameters.</a:t>
            </a:r>
          </a:p>
          <a:p>
            <a:r>
              <a:rPr lang="en-GB" sz="2400" dirty="0"/>
              <a:t>Run 14 (Llandow) and Run 16 (Pembrey) produced fastest lap times, achieving improved cornering stability and throttle application.</a:t>
            </a:r>
          </a:p>
          <a:p>
            <a:r>
              <a:rPr lang="en-GB" sz="2400" dirty="0"/>
              <a:t>Negative camber increased lateral force and grip; optimal at -5° front, 0° rear.</a:t>
            </a:r>
          </a:p>
          <a:p>
            <a:r>
              <a:rPr lang="en-GB" sz="2400" dirty="0"/>
              <a:t>Shortening final drive ratio further improved lap times by 0.098s at Pembrey, improving acceleration at the expense of increased shifting frequency.</a:t>
            </a:r>
          </a:p>
          <a:p>
            <a:r>
              <a:rPr lang="en-GB" sz="2400" dirty="0"/>
              <a:t>Key improvements achieved through better rotation, reduced steering input, and enhanced mid-corner balance.</a:t>
            </a:r>
          </a:p>
          <a:p>
            <a:r>
              <a:rPr lang="en-GB" sz="2400" dirty="0"/>
              <a:t>Simulation limitations acknowledged; recommended real world validation </a:t>
            </a:r>
            <a:r>
              <a:rPr lang="en-GB" sz="2400" dirty="0">
                <a:effectLst/>
                <a:latin typeface="Aptos" panose="020B0004020202020204" pitchFamily="34" charset="0"/>
                <a:ea typeface="Aptos" panose="020B0004020202020204" pitchFamily="34" charset="0"/>
                <a:cs typeface="Times New Roman" panose="02020603050405020304" pitchFamily="18" charset="0"/>
              </a:rPr>
              <a:t>(Allen &amp; White, 2002)</a:t>
            </a:r>
            <a:endParaRPr lang="en-GB" sz="2400" dirty="0"/>
          </a:p>
        </p:txBody>
      </p:sp>
    </p:spTree>
    <p:extLst>
      <p:ext uri="{BB962C8B-B14F-4D97-AF65-F5344CB8AC3E}">
        <p14:creationId xmlns:p14="http://schemas.microsoft.com/office/powerpoint/2010/main" val="105274477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129F12-84C4-82E4-8992-8F5F1CD6F01B}"/>
              </a:ext>
            </a:extLst>
          </p:cNvPr>
          <p:cNvSpPr>
            <a:spLocks noGrp="1"/>
          </p:cNvSpPr>
          <p:nvPr>
            <p:ph type="title"/>
          </p:nvPr>
        </p:nvSpPr>
        <p:spPr>
          <a:xfrm>
            <a:off x="0" y="365125"/>
            <a:ext cx="12192000" cy="1325563"/>
          </a:xfrm>
        </p:spPr>
        <p:txBody>
          <a:bodyPr>
            <a:normAutofit fontScale="90000"/>
          </a:bodyPr>
          <a:lstStyle/>
          <a:p>
            <a:pPr algn="ctr"/>
            <a:br>
              <a:rPr lang="en-GB" sz="9600" dirty="0"/>
            </a:br>
            <a:br>
              <a:rPr lang="en-GB" sz="9600" dirty="0"/>
            </a:br>
            <a:br>
              <a:rPr lang="en-GB" sz="9600" dirty="0"/>
            </a:br>
            <a:br>
              <a:rPr lang="en-GB" sz="9600" dirty="0"/>
            </a:br>
            <a:r>
              <a:rPr lang="en-GB" sz="9600" dirty="0"/>
              <a:t>Q&amp;A</a:t>
            </a:r>
          </a:p>
        </p:txBody>
      </p:sp>
    </p:spTree>
    <p:extLst>
      <p:ext uri="{BB962C8B-B14F-4D97-AF65-F5344CB8AC3E}">
        <p14:creationId xmlns:p14="http://schemas.microsoft.com/office/powerpoint/2010/main" val="29743502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365ACA-7DB6-53DD-2101-ED028D662083}"/>
              </a:ext>
            </a:extLst>
          </p:cNvPr>
          <p:cNvSpPr>
            <a:spLocks noGrp="1"/>
          </p:cNvSpPr>
          <p:nvPr>
            <p:ph type="title"/>
          </p:nvPr>
        </p:nvSpPr>
        <p:spPr/>
        <p:txBody>
          <a:bodyPr/>
          <a:lstStyle/>
          <a:p>
            <a:r>
              <a:rPr lang="en-GB" dirty="0"/>
              <a:t>References</a:t>
            </a:r>
          </a:p>
        </p:txBody>
      </p:sp>
      <p:sp>
        <p:nvSpPr>
          <p:cNvPr id="4" name="Rectangle 1">
            <a:extLst>
              <a:ext uri="{FF2B5EF4-FFF2-40B4-BE49-F238E27FC236}">
                <a16:creationId xmlns:a16="http://schemas.microsoft.com/office/drawing/2014/main" id="{A59A2F90-9286-A359-6534-E5CB380BE19E}"/>
              </a:ext>
            </a:extLst>
          </p:cNvPr>
          <p:cNvSpPr>
            <a:spLocks noGrp="1" noChangeArrowheads="1"/>
          </p:cNvSpPr>
          <p:nvPr>
            <p:ph idx="1"/>
          </p:nvPr>
        </p:nvSpPr>
        <p:spPr bwMode="auto">
          <a:xfrm>
            <a:off x="0" y="2739416"/>
            <a:ext cx="12192000" cy="252376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2000" b="0" i="0" u="none" strike="noStrike" cap="none" normalizeH="0" baseline="0" dirty="0">
                <a:ln>
                  <a:noFill/>
                </a:ln>
                <a:solidFill>
                  <a:schemeClr val="tx1"/>
                </a:solidFill>
                <a:effectLst/>
                <a:latin typeface="Aptos" panose="020B0004020202020204" pitchFamily="34" charset="0"/>
                <a:ea typeface="Aptos" panose="020B0004020202020204" pitchFamily="34" charset="0"/>
                <a:cs typeface="Times New Roman" panose="02020603050405020304" pitchFamily="18" charset="0"/>
              </a:rPr>
              <a:t>Allen, M. J. &amp; White, R. J., 2002. Driver-in-the-loop Simulation for Vehicle Dynamics and Control Research. </a:t>
            </a:r>
            <a:r>
              <a:rPr kumimoji="0" lang="en-GB" altLang="en-US" sz="2000" b="0" i="1" u="none" strike="noStrike" cap="none" normalizeH="0" baseline="0" dirty="0">
                <a:ln>
                  <a:noFill/>
                </a:ln>
                <a:solidFill>
                  <a:schemeClr val="tx1"/>
                </a:solidFill>
                <a:effectLst/>
                <a:latin typeface="Aptos" panose="020B0004020202020204" pitchFamily="34" charset="0"/>
                <a:ea typeface="Aptos" panose="020B0004020202020204" pitchFamily="34" charset="0"/>
                <a:cs typeface="Times New Roman" panose="02020603050405020304" pitchFamily="18" charset="0"/>
              </a:rPr>
              <a:t>SAE Technical Paper, </a:t>
            </a:r>
            <a:r>
              <a:rPr kumimoji="0" lang="en-GB" altLang="en-US" sz="2000" b="0" i="0" u="none" strike="noStrike" cap="none" normalizeH="0" baseline="0" dirty="0">
                <a:ln>
                  <a:noFill/>
                </a:ln>
                <a:solidFill>
                  <a:schemeClr val="tx1"/>
                </a:solidFill>
                <a:effectLst/>
                <a:latin typeface="Aptos" panose="020B0004020202020204" pitchFamily="34" charset="0"/>
                <a:ea typeface="Aptos" panose="020B0004020202020204" pitchFamily="34" charset="0"/>
                <a:cs typeface="Times New Roman" panose="02020603050405020304" pitchFamily="18" charset="0"/>
              </a:rPr>
              <a:t>Volume 1.</a:t>
            </a:r>
            <a:endParaRPr kumimoji="0" lang="en-GB" altLang="en-US" sz="11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2000" b="0" i="0" u="none" strike="noStrike" cap="none" normalizeH="0" baseline="0" dirty="0">
                <a:ln>
                  <a:noFill/>
                </a:ln>
                <a:solidFill>
                  <a:schemeClr val="tx1"/>
                </a:solidFill>
                <a:effectLst/>
                <a:latin typeface="Aptos" panose="020B0004020202020204" pitchFamily="34" charset="0"/>
                <a:ea typeface="Aptos" panose="020B0004020202020204" pitchFamily="34" charset="0"/>
                <a:cs typeface="Times New Roman" panose="02020603050405020304" pitchFamily="18" charset="0"/>
              </a:rPr>
              <a:t>Gillespie, T. D., 1992. </a:t>
            </a:r>
            <a:r>
              <a:rPr kumimoji="0" lang="en-GB" altLang="en-US" sz="2000" b="0" i="1" u="none" strike="noStrike" cap="none" normalizeH="0" baseline="0" dirty="0">
                <a:ln>
                  <a:noFill/>
                </a:ln>
                <a:solidFill>
                  <a:schemeClr val="tx1"/>
                </a:solidFill>
                <a:effectLst/>
                <a:latin typeface="Aptos" panose="020B0004020202020204" pitchFamily="34" charset="0"/>
                <a:ea typeface="Aptos" panose="020B0004020202020204" pitchFamily="34" charset="0"/>
                <a:cs typeface="Times New Roman" panose="02020603050405020304" pitchFamily="18" charset="0"/>
              </a:rPr>
              <a:t>Fundamentals of vehicle dynamics. </a:t>
            </a:r>
            <a:r>
              <a:rPr kumimoji="0" lang="en-GB" altLang="en-US" sz="2000" b="0" i="0" u="none" strike="noStrike" cap="none" normalizeH="0" baseline="0" dirty="0" err="1">
                <a:ln>
                  <a:noFill/>
                </a:ln>
                <a:solidFill>
                  <a:schemeClr val="tx1"/>
                </a:solidFill>
                <a:effectLst/>
                <a:latin typeface="Aptos" panose="020B0004020202020204" pitchFamily="34" charset="0"/>
                <a:ea typeface="Aptos" panose="020B0004020202020204" pitchFamily="34" charset="0"/>
                <a:cs typeface="Times New Roman" panose="02020603050405020304" pitchFamily="18" charset="0"/>
              </a:rPr>
              <a:t>s.l.:SAE</a:t>
            </a:r>
            <a:r>
              <a:rPr kumimoji="0" lang="en-GB" altLang="en-US" sz="2000" b="0" i="0" u="none" strike="noStrike" cap="none" normalizeH="0" baseline="0" dirty="0">
                <a:ln>
                  <a:noFill/>
                </a:ln>
                <a:solidFill>
                  <a:schemeClr val="tx1"/>
                </a:solidFill>
                <a:effectLst/>
                <a:latin typeface="Aptos" panose="020B0004020202020204" pitchFamily="34" charset="0"/>
                <a:ea typeface="Aptos" panose="020B0004020202020204" pitchFamily="34" charset="0"/>
                <a:cs typeface="Times New Roman" panose="02020603050405020304" pitchFamily="18" charset="0"/>
              </a:rPr>
              <a:t> International.</a:t>
            </a:r>
            <a:endParaRPr kumimoji="0" lang="en-GB" altLang="en-US" sz="11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2000" b="0" i="0" u="none" strike="noStrike" cap="none" normalizeH="0" baseline="0" dirty="0">
                <a:ln>
                  <a:noFill/>
                </a:ln>
                <a:solidFill>
                  <a:schemeClr val="tx1"/>
                </a:solidFill>
                <a:effectLst/>
                <a:latin typeface="Aptos" panose="020B0004020202020204" pitchFamily="34" charset="0"/>
                <a:ea typeface="Aptos" panose="020B0004020202020204" pitchFamily="34" charset="0"/>
                <a:cs typeface="Times New Roman" panose="02020603050405020304" pitchFamily="18" charset="0"/>
              </a:rPr>
              <a:t>Montgomery, D. C., 2017. </a:t>
            </a:r>
            <a:r>
              <a:rPr kumimoji="0" lang="en-GB" altLang="en-US" sz="2000" b="0" i="1" u="none" strike="noStrike" cap="none" normalizeH="0" baseline="0" dirty="0">
                <a:ln>
                  <a:noFill/>
                </a:ln>
                <a:solidFill>
                  <a:schemeClr val="tx1"/>
                </a:solidFill>
                <a:effectLst/>
                <a:latin typeface="Aptos" panose="020B0004020202020204" pitchFamily="34" charset="0"/>
                <a:ea typeface="Aptos" panose="020B0004020202020204" pitchFamily="34" charset="0"/>
                <a:cs typeface="Times New Roman" panose="02020603050405020304" pitchFamily="18" charset="0"/>
              </a:rPr>
              <a:t>Design and Analysis of Experiments. </a:t>
            </a:r>
            <a:r>
              <a:rPr kumimoji="0" lang="en-GB" altLang="en-US" sz="2000" b="0" i="0" u="none" strike="noStrike" cap="none" normalizeH="0" baseline="0" dirty="0">
                <a:ln>
                  <a:noFill/>
                </a:ln>
                <a:solidFill>
                  <a:schemeClr val="tx1"/>
                </a:solidFill>
                <a:effectLst/>
                <a:latin typeface="Aptos" panose="020B0004020202020204" pitchFamily="34" charset="0"/>
                <a:ea typeface="Aptos" panose="020B0004020202020204" pitchFamily="34" charset="0"/>
                <a:cs typeface="Times New Roman" panose="02020603050405020304" pitchFamily="18" charset="0"/>
              </a:rPr>
              <a:t>9th ed. </a:t>
            </a:r>
            <a:r>
              <a:rPr kumimoji="0" lang="en-GB" altLang="en-US" sz="2000" b="0" i="0" u="none" strike="noStrike" cap="none" normalizeH="0" baseline="0" dirty="0" err="1">
                <a:ln>
                  <a:noFill/>
                </a:ln>
                <a:solidFill>
                  <a:schemeClr val="tx1"/>
                </a:solidFill>
                <a:effectLst/>
                <a:latin typeface="Aptos" panose="020B0004020202020204" pitchFamily="34" charset="0"/>
                <a:ea typeface="Aptos" panose="020B0004020202020204" pitchFamily="34" charset="0"/>
                <a:cs typeface="Times New Roman" panose="02020603050405020304" pitchFamily="18" charset="0"/>
              </a:rPr>
              <a:t>s.l.:John</a:t>
            </a:r>
            <a:r>
              <a:rPr kumimoji="0" lang="en-GB" altLang="en-US" sz="2000" b="0" i="0" u="none" strike="noStrike" cap="none" normalizeH="0" baseline="0" dirty="0">
                <a:ln>
                  <a:noFill/>
                </a:ln>
                <a:solidFill>
                  <a:schemeClr val="tx1"/>
                </a:solidFill>
                <a:effectLst/>
                <a:latin typeface="Aptos" panose="020B0004020202020204" pitchFamily="34" charset="0"/>
                <a:ea typeface="Aptos" panose="020B0004020202020204" pitchFamily="34" charset="0"/>
                <a:cs typeface="Times New Roman" panose="02020603050405020304" pitchFamily="18" charset="0"/>
              </a:rPr>
              <a:t> Wiley &amp; Sons.</a:t>
            </a:r>
            <a:endParaRPr kumimoji="0" lang="en-GB" altLang="en-US" sz="11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2000" b="0" i="0" u="none" strike="noStrike" cap="none" normalizeH="0" baseline="0" dirty="0">
                <a:ln>
                  <a:noFill/>
                </a:ln>
                <a:solidFill>
                  <a:schemeClr val="tx1"/>
                </a:solidFill>
                <a:effectLst/>
                <a:latin typeface="Aptos" panose="020B0004020202020204" pitchFamily="34" charset="0"/>
                <a:ea typeface="Aptos" panose="020B0004020202020204" pitchFamily="34" charset="0"/>
                <a:cs typeface="Times New Roman" panose="02020603050405020304" pitchFamily="18" charset="0"/>
              </a:rPr>
              <a:t>NIST, 2025. </a:t>
            </a:r>
            <a:r>
              <a:rPr kumimoji="0" lang="en-GB" altLang="en-US" sz="2000" b="0" i="1" u="none" strike="noStrike" cap="none" normalizeH="0" baseline="0" dirty="0">
                <a:ln>
                  <a:noFill/>
                </a:ln>
                <a:solidFill>
                  <a:schemeClr val="tx1"/>
                </a:solidFill>
                <a:effectLst/>
                <a:latin typeface="Aptos" panose="020B0004020202020204" pitchFamily="34" charset="0"/>
                <a:ea typeface="Aptos" panose="020B0004020202020204" pitchFamily="34" charset="0"/>
                <a:cs typeface="Times New Roman" panose="02020603050405020304" pitchFamily="18" charset="0"/>
              </a:rPr>
              <a:t>Box-Behnken designs. </a:t>
            </a:r>
            <a:r>
              <a:rPr kumimoji="0" lang="en-GB" altLang="en-US" sz="2000" b="0" i="0" u="none" strike="noStrike" cap="none" normalizeH="0" baseline="0" dirty="0">
                <a:ln>
                  <a:noFill/>
                </a:ln>
                <a:solidFill>
                  <a:schemeClr val="tx1"/>
                </a:solidFill>
                <a:effectLst/>
                <a:latin typeface="Aptos" panose="020B0004020202020204" pitchFamily="34" charset="0"/>
                <a:ea typeface="Aptos" panose="020B0004020202020204" pitchFamily="34" charset="0"/>
                <a:cs typeface="Times New Roman" panose="02020603050405020304" pitchFamily="18" charset="0"/>
              </a:rPr>
              <a:t>[Online] </a:t>
            </a:r>
            <a:br>
              <a:rPr kumimoji="0" lang="en-GB" altLang="en-US" sz="2000" b="0" i="0" u="none" strike="noStrike" cap="none" normalizeH="0" baseline="0" dirty="0">
                <a:ln>
                  <a:noFill/>
                </a:ln>
                <a:solidFill>
                  <a:schemeClr val="tx1"/>
                </a:solidFill>
                <a:effectLst/>
                <a:latin typeface="Aptos" panose="020B0004020202020204" pitchFamily="34" charset="0"/>
                <a:ea typeface="Aptos" panose="020B0004020202020204" pitchFamily="34" charset="0"/>
                <a:cs typeface="Times New Roman" panose="02020603050405020304" pitchFamily="18" charset="0"/>
              </a:rPr>
            </a:br>
            <a:r>
              <a:rPr kumimoji="0" lang="en-GB" altLang="en-US" sz="2000" b="0" i="0" u="none" strike="noStrike" cap="none" normalizeH="0" baseline="0" dirty="0">
                <a:ln>
                  <a:noFill/>
                </a:ln>
                <a:solidFill>
                  <a:schemeClr val="tx1"/>
                </a:solidFill>
                <a:effectLst/>
                <a:latin typeface="Aptos" panose="020B0004020202020204" pitchFamily="34" charset="0"/>
                <a:ea typeface="Aptos" panose="020B0004020202020204" pitchFamily="34" charset="0"/>
                <a:cs typeface="Times New Roman" panose="02020603050405020304" pitchFamily="18" charset="0"/>
              </a:rPr>
              <a:t>Available at: </a:t>
            </a:r>
            <a:r>
              <a:rPr kumimoji="0" lang="en-GB" altLang="en-US" sz="2000" b="0" i="0" u="sng" strike="noStrike" cap="none" normalizeH="0" baseline="0" dirty="0">
                <a:ln>
                  <a:noFill/>
                </a:ln>
                <a:solidFill>
                  <a:schemeClr val="tx1"/>
                </a:solidFill>
                <a:effectLst/>
                <a:latin typeface="Aptos" panose="020B0004020202020204" pitchFamily="34" charset="0"/>
                <a:ea typeface="Aptos" panose="020B0004020202020204" pitchFamily="34" charset="0"/>
                <a:cs typeface="Times New Roman" panose="02020603050405020304" pitchFamily="18" charset="0"/>
              </a:rPr>
              <a:t>https://www.itl.nist.gov/div898/handbook/pri/section3/pri3362.htm</a:t>
            </a:r>
            <a:br>
              <a:rPr kumimoji="0" lang="en-GB" altLang="en-US" sz="2000" b="0" i="0" u="none" strike="noStrike" cap="none" normalizeH="0" baseline="0" dirty="0">
                <a:ln>
                  <a:noFill/>
                </a:ln>
                <a:solidFill>
                  <a:schemeClr val="tx1"/>
                </a:solidFill>
                <a:effectLst/>
                <a:latin typeface="Aptos" panose="020B0004020202020204" pitchFamily="34" charset="0"/>
                <a:ea typeface="Aptos" panose="020B0004020202020204" pitchFamily="34" charset="0"/>
                <a:cs typeface="Times New Roman" panose="02020603050405020304" pitchFamily="18" charset="0"/>
              </a:rPr>
            </a:br>
            <a:r>
              <a:rPr kumimoji="0" lang="en-GB" altLang="en-US" sz="2000" b="0" i="0" u="none" strike="noStrike" cap="none" normalizeH="0" baseline="0" dirty="0">
                <a:ln>
                  <a:noFill/>
                </a:ln>
                <a:solidFill>
                  <a:schemeClr val="tx1"/>
                </a:solidFill>
                <a:effectLst/>
                <a:latin typeface="Aptos" panose="020B0004020202020204" pitchFamily="34" charset="0"/>
                <a:ea typeface="Aptos" panose="020B0004020202020204" pitchFamily="34" charset="0"/>
                <a:cs typeface="Times New Roman" panose="02020603050405020304" pitchFamily="18" charset="0"/>
              </a:rPr>
              <a:t>[Accessed 20 April 2025].</a:t>
            </a:r>
            <a:endParaRPr kumimoji="0" lang="en-GB" altLang="en-US" sz="36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425937403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1631</TotalTime>
  <Words>3626</Words>
  <Application>Microsoft Office PowerPoint</Application>
  <PresentationFormat>Widescreen</PresentationFormat>
  <Paragraphs>415</Paragraphs>
  <Slides>16</Slides>
  <Notes>15</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16</vt:i4>
      </vt:variant>
    </vt:vector>
  </HeadingPairs>
  <TitlesOfParts>
    <vt:vector size="21" baseType="lpstr">
      <vt:lpstr>Aptos</vt:lpstr>
      <vt:lpstr>Aptos Display</vt:lpstr>
      <vt:lpstr>Arial</vt:lpstr>
      <vt:lpstr>Calibri</vt:lpstr>
      <vt:lpstr>Office Theme</vt:lpstr>
      <vt:lpstr>Performance assessment and optimisation</vt:lpstr>
      <vt:lpstr>Objectives</vt:lpstr>
      <vt:lpstr>Methodology of testing</vt:lpstr>
      <vt:lpstr>Test run plan – factors to consider</vt:lpstr>
      <vt:lpstr>Test run plan</vt:lpstr>
      <vt:lpstr>Lap time delta</vt:lpstr>
      <vt:lpstr>Comparing fastest to slowest for each track</vt:lpstr>
      <vt:lpstr>Comparing fastest to slowest for each track</vt:lpstr>
      <vt:lpstr>Cornering stability</vt:lpstr>
      <vt:lpstr>Comparative analysis of braking moments</vt:lpstr>
      <vt:lpstr>Comparative analysis of damper jounce</vt:lpstr>
      <vt:lpstr>Tyre performance analysis</vt:lpstr>
      <vt:lpstr>Optimised setup</vt:lpstr>
      <vt:lpstr>Conclusion</vt:lpstr>
      <vt:lpstr>    Q&amp;A</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Joseph Britton (2104278)</dc:creator>
  <cp:lastModifiedBy>Joseph Britton (2104278)</cp:lastModifiedBy>
  <cp:revision>10</cp:revision>
  <dcterms:created xsi:type="dcterms:W3CDTF">2025-04-02T14:42:00Z</dcterms:created>
  <dcterms:modified xsi:type="dcterms:W3CDTF">2025-05-02T19:39:10Z</dcterms:modified>
</cp:coreProperties>
</file>