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7" r:id="rId4"/>
    <p:sldId id="262" r:id="rId5"/>
    <p:sldId id="263" r:id="rId6"/>
    <p:sldId id="266" r:id="rId7"/>
    <p:sldId id="267" r:id="rId8"/>
    <p:sldId id="272" r:id="rId9"/>
    <p:sldId id="273" r:id="rId10"/>
    <p:sldId id="258" r:id="rId11"/>
    <p:sldId id="259" r:id="rId12"/>
    <p:sldId id="264" r:id="rId13"/>
    <p:sldId id="260" r:id="rId14"/>
    <p:sldId id="261" r:id="rId15"/>
    <p:sldId id="265" r:id="rId16"/>
    <p:sldId id="270" r:id="rId17"/>
    <p:sldId id="271" r:id="rId18"/>
    <p:sldId id="26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24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990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480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874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139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158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098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765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242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056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308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327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95E01-5177-4096-B960-E42479E8EF7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485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biw=1175&amp;bih=602&amp;ei=isjxWYjtGoe4aeyJvrAP&amp;q=critical+&amp;oq=critical+&amp;gs_l=psy-ab.3..0i131k1l4j0j0i131k1l3j0l2.2245.3837.0.4131.9.8.0.0.0.0.421.572.0j1j4-1.2.0....0...1.1.64.psy-ab..7.2.571...0i67k1.0.mk9ytvq8qP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Reflective and Academic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388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Create an </a:t>
            </a:r>
            <a:r>
              <a:rPr lang="en-GB" i="1" dirty="0"/>
              <a:t>appropriately formatted bibliography to support a personal </a:t>
            </a:r>
            <a:r>
              <a:rPr lang="en-GB" i="1" dirty="0" smtClean="0"/>
              <a:t>project.</a:t>
            </a:r>
          </a:p>
          <a:p>
            <a:r>
              <a:rPr lang="en-GB" dirty="0" smtClean="0"/>
              <a:t>‘500 words’</a:t>
            </a:r>
          </a:p>
          <a:p>
            <a:r>
              <a:rPr lang="en-GB" dirty="0" smtClean="0"/>
              <a:t>Books, E-books, Journals, Online Journals, video, DVD, podcast</a:t>
            </a:r>
            <a:r>
              <a:rPr lang="en-GB" smtClean="0"/>
              <a:t>, websites.</a:t>
            </a:r>
            <a:endParaRPr lang="en-GB" dirty="0" smtClean="0"/>
          </a:p>
          <a:p>
            <a:r>
              <a:rPr lang="en-GB" dirty="0" smtClean="0"/>
              <a:t>Deadline: 5pm 03/11/17</a:t>
            </a:r>
          </a:p>
          <a:p>
            <a:endParaRPr lang="en-GB" dirty="0" smtClean="0"/>
          </a:p>
          <a:p>
            <a:r>
              <a:rPr lang="en-GB" dirty="0" smtClean="0"/>
              <a:t>Theme:</a:t>
            </a:r>
            <a:endParaRPr lang="en-GB" dirty="0"/>
          </a:p>
          <a:p>
            <a:r>
              <a:rPr lang="en-GB" b="1" dirty="0" smtClean="0"/>
              <a:t>An introduction to the theatre and practice of Augusto Boal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5829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First assignment – well done</a:t>
            </a:r>
          </a:p>
          <a:p>
            <a:r>
              <a:rPr lang="en-GB" dirty="0" smtClean="0"/>
              <a:t>Feedback on Moodle – but no mark (how cruel)</a:t>
            </a:r>
          </a:p>
          <a:p>
            <a:r>
              <a:rPr lang="en-GB" dirty="0" smtClean="0"/>
              <a:t>Read your work and feedback</a:t>
            </a:r>
          </a:p>
          <a:p>
            <a:r>
              <a:rPr lang="en-GB" dirty="0" smtClean="0"/>
              <a:t>Read the grading criteria (academic) </a:t>
            </a:r>
          </a:p>
          <a:p>
            <a:r>
              <a:rPr lang="en-GB" dirty="0" smtClean="0"/>
              <a:t>‘Mark’ your own work</a:t>
            </a:r>
          </a:p>
          <a:p>
            <a:r>
              <a:rPr lang="en-GB" dirty="0" smtClean="0"/>
              <a:t>Discuss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290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made your writing reflective?</a:t>
            </a:r>
          </a:p>
          <a:p>
            <a:r>
              <a:rPr lang="en-GB" dirty="0" smtClean="0"/>
              <a:t>How have your opinions changed about the event / content of your reflection?</a:t>
            </a:r>
          </a:p>
          <a:p>
            <a:r>
              <a:rPr lang="en-GB" dirty="0" smtClean="0"/>
              <a:t>How can you improve your ‘written’ reflective practice?</a:t>
            </a:r>
          </a:p>
          <a:p>
            <a:r>
              <a:rPr lang="en-GB" dirty="0" smtClean="0"/>
              <a:t>How – other than writing – would you like to express reflection?</a:t>
            </a:r>
          </a:p>
          <a:p>
            <a:endParaRPr lang="en-GB" dirty="0"/>
          </a:p>
          <a:p>
            <a:r>
              <a:rPr lang="en-GB" dirty="0" smtClean="0"/>
              <a:t>Look at the Jenny Moon ‘Resource 3’ handout and consider these questions again.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8300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‘The challenge is at least to ‘go beyond’ descriptive writing’ </a:t>
            </a:r>
          </a:p>
          <a:p>
            <a:r>
              <a:rPr lang="en-GB" sz="1500" dirty="0" smtClean="0"/>
              <a:t>(Moon, 2004: 189)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974499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point regarding marking and 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‘A distinction is usually drawn between the idea, work, text, theory or behaviour, on the one hand and, on the other, the person associated with these.’</a:t>
            </a:r>
          </a:p>
          <a:p>
            <a:endParaRPr lang="en-GB" dirty="0"/>
          </a:p>
          <a:p>
            <a:r>
              <a:rPr lang="en-GB" dirty="0" smtClean="0"/>
              <a:t>‘Tact and a constructive approach are needed.’</a:t>
            </a:r>
          </a:p>
          <a:p>
            <a:endParaRPr lang="en-GB" dirty="0"/>
          </a:p>
          <a:p>
            <a:r>
              <a:rPr lang="en-GB" dirty="0" smtClean="0"/>
              <a:t>‘Giving difficult messages in a way other people can accept is an important aspect of critical evaluation.’</a:t>
            </a:r>
          </a:p>
          <a:p>
            <a:endParaRPr lang="en-GB" dirty="0"/>
          </a:p>
          <a:p>
            <a:r>
              <a:rPr lang="en-GB" sz="1500" dirty="0" smtClean="0"/>
              <a:t>(Cottrell, 2011: 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7854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meaning of ‘Critical’:</a:t>
            </a:r>
          </a:p>
          <a:p>
            <a:r>
              <a:rPr lang="en-GB" dirty="0"/>
              <a:t>expressing adverse or disapproving comments or judgements.</a:t>
            </a:r>
          </a:p>
          <a:p>
            <a:r>
              <a:rPr lang="en-GB" dirty="0"/>
              <a:t>expressing or involving an analysis of the merits and faults of a work of literature, music, or art.</a:t>
            </a:r>
          </a:p>
          <a:p>
            <a:r>
              <a:rPr lang="en-GB" dirty="0"/>
              <a:t>having the potential to become disastrous; at a point of crisis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Critical evaluation means identifying positive as well as negative aspects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780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meaning of ‘Critical’: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expressing adverse or disapproving comments or judgements.</a:t>
            </a:r>
          </a:p>
          <a:p>
            <a:r>
              <a:rPr lang="en-GB" dirty="0"/>
              <a:t>expressing or involving an analysis of the merits and faults of a work of literature, music, or art.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having the potential to become disastrous; at a point of crisis</a:t>
            </a:r>
            <a:endParaRPr lang="en-GB" strike="sngStrike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r>
              <a:rPr lang="en-GB" dirty="0" smtClean="0"/>
              <a:t>Critical evaluation means identifying positive as well as negative aspects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733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Critical Thinking will have different meanings in different disciplines.</a:t>
            </a:r>
          </a:p>
          <a:p>
            <a:endParaRPr lang="en-GB" dirty="0"/>
          </a:p>
          <a:p>
            <a:r>
              <a:rPr lang="en-GB" dirty="0" smtClean="0"/>
              <a:t>The following points outline the main features.</a:t>
            </a:r>
          </a:p>
          <a:p>
            <a:endParaRPr lang="en-GB" dirty="0"/>
          </a:p>
          <a:p>
            <a:r>
              <a:rPr lang="en-GB" dirty="0" smtClean="0"/>
              <a:t>Consider how these feature and traits apply to your discipline.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387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Critical thinking is a complex process of deliberation which involves a wide range of skills and attitudes. It includes:</a:t>
            </a:r>
          </a:p>
          <a:p>
            <a:endParaRPr lang="en-GB" dirty="0" smtClean="0"/>
          </a:p>
          <a:p>
            <a:r>
              <a:rPr lang="en-GB" dirty="0" smtClean="0"/>
              <a:t>Identifying other peoples positions, arguments and conclusions.</a:t>
            </a:r>
          </a:p>
          <a:p>
            <a:r>
              <a:rPr lang="en-GB" dirty="0" smtClean="0"/>
              <a:t>Evaluating the evidence for alternative points of view</a:t>
            </a:r>
          </a:p>
          <a:p>
            <a:r>
              <a:rPr lang="en-GB" dirty="0" smtClean="0"/>
              <a:t>Weighing up opposing arguments and evidence fairly </a:t>
            </a:r>
          </a:p>
          <a:p>
            <a:r>
              <a:rPr lang="en-GB" dirty="0" smtClean="0"/>
              <a:t>Being able to read between the lines </a:t>
            </a:r>
          </a:p>
          <a:p>
            <a:r>
              <a:rPr lang="en-GB" dirty="0" smtClean="0"/>
              <a:t>Recognising techniques used to make certain positions more appealing</a:t>
            </a:r>
          </a:p>
          <a:p>
            <a:r>
              <a:rPr lang="en-GB" sz="1600" dirty="0" smtClean="0"/>
              <a:t>(Cottrell, 2011: 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5552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Reflecting on issues in a structured way, bringing logic and insight to bear</a:t>
            </a:r>
          </a:p>
          <a:p>
            <a:r>
              <a:rPr lang="en-GB" dirty="0" smtClean="0"/>
              <a:t>Drawing conclusions about whether arguments are valid and justifiable based on good evidence and sensible assumptions</a:t>
            </a:r>
          </a:p>
          <a:p>
            <a:r>
              <a:rPr lang="en-GB" dirty="0" smtClean="0"/>
              <a:t>Synthesising information: drawing together judgements of the evidence, synthesising these to form your own point of view</a:t>
            </a:r>
          </a:p>
          <a:p>
            <a:r>
              <a:rPr lang="en-GB" dirty="0" smtClean="0"/>
              <a:t>Presenting a point of view in a structured, clear, well-reasoned way that convinces others </a:t>
            </a:r>
          </a:p>
          <a:p>
            <a:endParaRPr lang="en-GB" sz="1500" dirty="0" smtClean="0"/>
          </a:p>
          <a:p>
            <a:r>
              <a:rPr lang="en-GB" sz="1500" dirty="0" smtClean="0"/>
              <a:t>(Cottrell, 2011: ibid)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573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8894" y="1825625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Benefits of critical thinking for you: </a:t>
            </a:r>
            <a:r>
              <a:rPr lang="en-GB" sz="1600" dirty="0" smtClean="0"/>
              <a:t>(Cottrell, 2011: 4)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Improved attention and observation</a:t>
            </a:r>
          </a:p>
          <a:p>
            <a:r>
              <a:rPr lang="en-GB" dirty="0" smtClean="0"/>
              <a:t>More focussed reading</a:t>
            </a:r>
          </a:p>
          <a:p>
            <a:r>
              <a:rPr lang="en-GB" dirty="0" smtClean="0"/>
              <a:t>Improved ability to identify key points in a text or other message rather than becoming distracted by less important material</a:t>
            </a:r>
          </a:p>
          <a:p>
            <a:r>
              <a:rPr lang="en-GB" dirty="0" smtClean="0"/>
              <a:t>Improved ability to respond to the appropriate points in the message</a:t>
            </a:r>
          </a:p>
          <a:p>
            <a:r>
              <a:rPr lang="en-GB" dirty="0" smtClean="0"/>
              <a:t>Knowledge of how to get your own point across more easily</a:t>
            </a:r>
          </a:p>
          <a:p>
            <a:r>
              <a:rPr lang="en-GB" dirty="0" smtClean="0"/>
              <a:t>Skills of analysis that you can choose to apply in a variety of situations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5233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thinking: some of the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Observation</a:t>
            </a:r>
          </a:p>
          <a:p>
            <a:r>
              <a:rPr lang="en-GB" dirty="0" smtClean="0"/>
              <a:t>Reasoning </a:t>
            </a:r>
          </a:p>
          <a:p>
            <a:r>
              <a:rPr lang="en-GB" dirty="0" smtClean="0"/>
              <a:t>Decision-making</a:t>
            </a:r>
          </a:p>
          <a:p>
            <a:r>
              <a:rPr lang="en-GB" dirty="0" smtClean="0"/>
              <a:t>Analysis</a:t>
            </a:r>
          </a:p>
          <a:p>
            <a:r>
              <a:rPr lang="en-GB" dirty="0" smtClean="0"/>
              <a:t>Judgement </a:t>
            </a:r>
          </a:p>
          <a:p>
            <a:r>
              <a:rPr lang="en-GB" dirty="0" smtClean="0"/>
              <a:t>Persuasion</a:t>
            </a:r>
          </a:p>
          <a:p>
            <a:endParaRPr lang="en-GB" dirty="0"/>
          </a:p>
          <a:p>
            <a:r>
              <a:rPr lang="en-GB" dirty="0" smtClean="0"/>
              <a:t>Can you identify how these ‘ancillary’ skills will help your practice?</a:t>
            </a:r>
          </a:p>
          <a:p>
            <a:endParaRPr lang="en-GB" dirty="0"/>
          </a:p>
          <a:p>
            <a:r>
              <a:rPr lang="en-GB" sz="1600" dirty="0" smtClean="0"/>
              <a:t>(Cottrell, 2011: 4)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888367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‘Self awareness’ – do you recognise your personal:</a:t>
            </a:r>
          </a:p>
          <a:p>
            <a:endParaRPr lang="en-GB" dirty="0" smtClean="0"/>
          </a:p>
          <a:p>
            <a:r>
              <a:rPr lang="en-GB" dirty="0" smtClean="0"/>
              <a:t>Motivation?</a:t>
            </a:r>
          </a:p>
          <a:p>
            <a:r>
              <a:rPr lang="en-GB" dirty="0" smtClean="0"/>
              <a:t>Interest?</a:t>
            </a:r>
          </a:p>
          <a:p>
            <a:r>
              <a:rPr lang="en-GB" dirty="0" smtClean="0"/>
              <a:t>Prejudices?</a:t>
            </a:r>
          </a:p>
          <a:p>
            <a:r>
              <a:rPr lang="en-GB" dirty="0" smtClean="0"/>
              <a:t>Expertise?</a:t>
            </a:r>
          </a:p>
          <a:p>
            <a:r>
              <a:rPr lang="en-GB" dirty="0" smtClean="0"/>
              <a:t>Knowledge?</a:t>
            </a:r>
          </a:p>
          <a:p>
            <a:r>
              <a:rPr lang="en-GB" dirty="0" smtClean="0"/>
              <a:t>Knowledge gaps?</a:t>
            </a:r>
          </a:p>
          <a:p>
            <a:endParaRPr lang="en-GB" dirty="0"/>
          </a:p>
          <a:p>
            <a:r>
              <a:rPr lang="en-GB" sz="1600" dirty="0" smtClean="0"/>
              <a:t>(Cottrell, 2011: 6)</a:t>
            </a:r>
            <a:endParaRPr lang="en-GB" sz="16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337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–self 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 can be unsettling to find out things about ourselves we didn’t know</a:t>
            </a:r>
          </a:p>
          <a:p>
            <a:r>
              <a:rPr lang="en-GB" dirty="0" smtClean="0"/>
              <a:t>It is also challenging to question our belief systems</a:t>
            </a:r>
          </a:p>
          <a:p>
            <a:r>
              <a:rPr lang="en-GB" dirty="0" smtClean="0"/>
              <a:t>It can be unsettling if we feel our identity is called into question </a:t>
            </a:r>
          </a:p>
          <a:p>
            <a:endParaRPr lang="en-GB" dirty="0" smtClean="0"/>
          </a:p>
          <a:p>
            <a:r>
              <a:rPr lang="en-GB" dirty="0" smtClean="0"/>
              <a:t>The result of critical thinking might place you in a minority amongst your friends, family or colleagues.</a:t>
            </a:r>
          </a:p>
          <a:p>
            <a:r>
              <a:rPr lang="en-GB" dirty="0" smtClean="0"/>
              <a:t>Nobody else might interpret the evidence in the same way as you.</a:t>
            </a:r>
          </a:p>
          <a:p>
            <a:endParaRPr lang="en-GB" dirty="0"/>
          </a:p>
          <a:p>
            <a:r>
              <a:rPr lang="en-GB" sz="1500" dirty="0" smtClean="0"/>
              <a:t>(Cottrell, 2011: 6)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9330354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Complete at the ‘Comparison’, ‘Sequence’ ‘Categorising’ and ‘Following Directions’ task sheets. (Cottrell, 2011:18+19)</a:t>
            </a:r>
          </a:p>
          <a:p>
            <a:endParaRPr lang="en-GB" dirty="0"/>
          </a:p>
          <a:p>
            <a:r>
              <a:rPr lang="en-GB" dirty="0" smtClean="0"/>
              <a:t>Complete the ‘Focussing Attention’ sheets (</a:t>
            </a:r>
            <a:r>
              <a:rPr lang="en-GB" dirty="0" smtClean="0"/>
              <a:t>Cottrell, 2011:24-6)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88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Complete at the ‘Comparison’, ‘Sequence’ ‘Categorising’ and ‘Following Directions’ task sheets.</a:t>
            </a:r>
          </a:p>
          <a:p>
            <a:endParaRPr lang="en-GB" dirty="0"/>
          </a:p>
          <a:p>
            <a:r>
              <a:rPr lang="en-GB" dirty="0" smtClean="0"/>
              <a:t>Complete the ‘Focussing Attention’ sheets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 horrible cruelty: if you want your results you have to go to the library to get the book! (6 in stock – 3 available 26/11/17!)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117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hlinkClick r:id="rId2"/>
              </a:rPr>
              <a:t>https://www.google.co.uk/</a:t>
            </a:r>
            <a:r>
              <a:rPr lang="en-GB" sz="2000" dirty="0" err="1" smtClean="0">
                <a:hlinkClick r:id="rId2"/>
              </a:rPr>
              <a:t>search?biw</a:t>
            </a:r>
            <a:r>
              <a:rPr lang="en-GB" sz="2000" dirty="0" smtClean="0">
                <a:hlinkClick r:id="rId2"/>
              </a:rPr>
              <a:t>=1175&amp;bih=602&amp;ei=isjxWYjtGoe4aeyJvrAP&amp;q=critical+&amp;</a:t>
            </a:r>
            <a:r>
              <a:rPr lang="en-GB" sz="2000" dirty="0" err="1" smtClean="0">
                <a:hlinkClick r:id="rId2"/>
              </a:rPr>
              <a:t>oq</a:t>
            </a:r>
            <a:r>
              <a:rPr lang="en-GB" sz="2000" dirty="0" smtClean="0">
                <a:hlinkClick r:id="rId2"/>
              </a:rPr>
              <a:t>=critical+&amp;</a:t>
            </a:r>
            <a:r>
              <a:rPr lang="en-GB" sz="2000" dirty="0" err="1" smtClean="0">
                <a:hlinkClick r:id="rId2"/>
              </a:rPr>
              <a:t>gs_l</a:t>
            </a:r>
            <a:r>
              <a:rPr lang="en-GB" sz="2000" dirty="0" smtClean="0">
                <a:hlinkClick r:id="rId2"/>
              </a:rPr>
              <a:t>=psy-ab.3..0i131k1l4j0j0i131k1l3j0l2.2245.3837.0.4131.9.8.0.0.0.0.421.572.0j1j4-1.2.0....0...1.1.64.psy-ab..7.2.571...0i67k1.0.mk9ytvq8qPU</a:t>
            </a:r>
            <a:endParaRPr lang="en-GB" sz="2000" dirty="0" smtClean="0"/>
          </a:p>
          <a:p>
            <a:r>
              <a:rPr lang="en-GB" sz="2000" dirty="0" smtClean="0"/>
              <a:t>Accessed 26/10/17</a:t>
            </a:r>
          </a:p>
          <a:p>
            <a:endParaRPr lang="en-GB" sz="2000" dirty="0"/>
          </a:p>
          <a:p>
            <a:r>
              <a:rPr lang="en-GB" sz="2000" dirty="0" smtClean="0"/>
              <a:t>Cottrell, S. </a:t>
            </a:r>
            <a:r>
              <a:rPr lang="en-GB" sz="2000" i="1" dirty="0" smtClean="0"/>
              <a:t>Critical Thinking Skills: Developing Effective Analysis and Argument</a:t>
            </a:r>
            <a:r>
              <a:rPr lang="en-GB" sz="2000" dirty="0" smtClean="0"/>
              <a:t>. Palgrave Macmillan, London, 2011.</a:t>
            </a:r>
          </a:p>
          <a:p>
            <a:r>
              <a:rPr lang="en-US" sz="2000" dirty="0" smtClean="0"/>
              <a:t>Moon, J. </a:t>
            </a:r>
            <a:r>
              <a:rPr lang="en-US" sz="2000" i="1" dirty="0" smtClean="0"/>
              <a:t>A Handbook of reflective an experiential learning</a:t>
            </a:r>
            <a:r>
              <a:rPr lang="en-US" sz="2000" dirty="0" smtClean="0"/>
              <a:t>. Routledge-</a:t>
            </a:r>
            <a:r>
              <a:rPr lang="en-US" sz="2000" dirty="0" err="1" smtClean="0"/>
              <a:t>Falmer</a:t>
            </a:r>
            <a:r>
              <a:rPr lang="en-US" sz="2000" dirty="0" smtClean="0"/>
              <a:t>, London, 2004.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1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924</Words>
  <Application>Microsoft Office PowerPoint</Application>
  <PresentationFormat>Widescreen</PresentationFormat>
  <Paragraphs>131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Reflective and Academic skills</vt:lpstr>
      <vt:lpstr>Bibliography Task</vt:lpstr>
      <vt:lpstr>Reflective Practice</vt:lpstr>
      <vt:lpstr>Reflective Practice</vt:lpstr>
      <vt:lpstr>Reflective Practice</vt:lpstr>
      <vt:lpstr>Important point regarding marking and feedback</vt:lpstr>
      <vt:lpstr>Critical thinking</vt:lpstr>
      <vt:lpstr>Critical thinking</vt:lpstr>
      <vt:lpstr>Critical thinking</vt:lpstr>
      <vt:lpstr>Critical thinking</vt:lpstr>
      <vt:lpstr>Critical thinking</vt:lpstr>
      <vt:lpstr>Critical thinking</vt:lpstr>
      <vt:lpstr>Critical thinking: some of the skills</vt:lpstr>
      <vt:lpstr>Critical thinking</vt:lpstr>
      <vt:lpstr>Critical thinking –self awareness</vt:lpstr>
      <vt:lpstr>Tasks</vt:lpstr>
      <vt:lpstr>Tasks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6</cp:revision>
  <dcterms:created xsi:type="dcterms:W3CDTF">2017-10-26T10:55:01Z</dcterms:created>
  <dcterms:modified xsi:type="dcterms:W3CDTF">2017-10-26T16:51:42Z</dcterms:modified>
</cp:coreProperties>
</file>