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05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1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3792" userDrawn="1">
          <p15:clr>
            <a:srgbClr val="A4A3A4"/>
          </p15:clr>
        </p15:guide>
        <p15:guide id="3" pos="528" userDrawn="1">
          <p15:clr>
            <a:srgbClr val="A4A3A4"/>
          </p15:clr>
        </p15:guide>
        <p15:guide id="4" pos="7128" userDrawn="1">
          <p15:clr>
            <a:srgbClr val="A4A3A4"/>
          </p15:clr>
        </p15:guide>
        <p15:guide id="5" orient="horz" pos="2808" userDrawn="1">
          <p15:clr>
            <a:srgbClr val="A4A3A4"/>
          </p15:clr>
        </p15:guide>
        <p15:guide id="6" pos="2976" userDrawn="1">
          <p15:clr>
            <a:srgbClr val="A4A3A4"/>
          </p15:clr>
        </p15:guide>
        <p15:guide id="7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8D230F3-CF80-4859-8CE7-A43EE81993B5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77"/>
    <p:restoredTop sz="94710" autoAdjust="0"/>
  </p:normalViewPr>
  <p:slideViewPr>
    <p:cSldViewPr snapToGrid="0">
      <p:cViewPr varScale="1">
        <p:scale>
          <a:sx n="86" d="100"/>
          <a:sy n="86" d="100"/>
        </p:scale>
        <p:origin x="972" y="90"/>
      </p:cViewPr>
      <p:guideLst>
        <p:guide orient="horz" pos="3792"/>
        <p:guide pos="528"/>
        <p:guide pos="7128"/>
        <p:guide orient="horz" pos="2808"/>
        <p:guide pos="2976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4.svg"/><Relationship Id="rId1" Type="http://schemas.openxmlformats.org/officeDocument/2006/relationships/image" Target="../media/image8.png"/><Relationship Id="rId6" Type="http://schemas.openxmlformats.org/officeDocument/2006/relationships/image" Target="../media/image18.svg"/><Relationship Id="rId5" Type="http://schemas.openxmlformats.org/officeDocument/2006/relationships/image" Target="../media/image10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4.svg"/><Relationship Id="rId1" Type="http://schemas.openxmlformats.org/officeDocument/2006/relationships/image" Target="../media/image8.png"/><Relationship Id="rId6" Type="http://schemas.openxmlformats.org/officeDocument/2006/relationships/image" Target="../media/image18.svg"/><Relationship Id="rId5" Type="http://schemas.openxmlformats.org/officeDocument/2006/relationships/image" Target="../media/image10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285215-F1BE-4117-9174-2364A79D6DB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E437B0-66BB-4829-A3EF-AF34428AE14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000" b="1" i="0" baseline="0" dirty="0">
              <a:latin typeface="Calibri" panose="020F0502020204030204" pitchFamily="34" charset="0"/>
              <a:cs typeface="Calibri" panose="020F0502020204030204" pitchFamily="34" charset="0"/>
            </a:rPr>
            <a:t>Approach:</a:t>
          </a: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 Systematic literature review.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71CCC24-32D8-4667-917A-C6472BF8E24A}" type="parTrans" cxnId="{9D4909E4-7368-446D-91C6-B04CB86325E6}">
      <dgm:prSet/>
      <dgm:spPr/>
      <dgm:t>
        <a:bodyPr/>
        <a:lstStyle/>
        <a:p>
          <a:endParaRPr lang="en-US"/>
        </a:p>
      </dgm:t>
    </dgm:pt>
    <dgm:pt modelId="{D5AE858E-1630-48FC-92D1-03AC29110C6D}" type="sibTrans" cxnId="{9D4909E4-7368-446D-91C6-B04CB86325E6}">
      <dgm:prSet/>
      <dgm:spPr/>
      <dgm:t>
        <a:bodyPr/>
        <a:lstStyle/>
        <a:p>
          <a:endParaRPr lang="en-US"/>
        </a:p>
      </dgm:t>
    </dgm:pt>
    <dgm:pt modelId="{0579E915-3454-469C-BA0C-30E587FCC482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000" b="1" i="0" baseline="0" dirty="0">
              <a:latin typeface="Calibri" panose="020F0502020204030204" pitchFamily="34" charset="0"/>
              <a:cs typeface="Calibri" panose="020F0502020204030204" pitchFamily="34" charset="0"/>
            </a:rPr>
            <a:t>Data Sources: Academic </a:t>
          </a: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journal, articles and industry reports.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8BF987A-CF9E-49FD-A345-017B94AEDCD4}" type="parTrans" cxnId="{F499FF5C-5B53-40C8-AA7E-D637FAA971F1}">
      <dgm:prSet/>
      <dgm:spPr/>
      <dgm:t>
        <a:bodyPr/>
        <a:lstStyle/>
        <a:p>
          <a:endParaRPr lang="en-US"/>
        </a:p>
      </dgm:t>
    </dgm:pt>
    <dgm:pt modelId="{67C6728A-4F8F-46A5-AE0D-0CE301CE8EA5}" type="sibTrans" cxnId="{F499FF5C-5B53-40C8-AA7E-D637FAA971F1}">
      <dgm:prSet/>
      <dgm:spPr/>
      <dgm:t>
        <a:bodyPr/>
        <a:lstStyle/>
        <a:p>
          <a:endParaRPr lang="en-US"/>
        </a:p>
      </dgm:t>
    </dgm:pt>
    <dgm:pt modelId="{C8D5CD93-F38B-496B-B7C6-6D33EF97136A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000" b="1" i="0" baseline="0" dirty="0">
              <a:latin typeface="Calibri" panose="020F0502020204030204" pitchFamily="34" charset="0"/>
              <a:cs typeface="Calibri" panose="020F0502020204030204" pitchFamily="34" charset="0"/>
            </a:rPr>
            <a:t>Analysis Techniques:</a:t>
          </a: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 Comparative analysis.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E4A20DB-4F6F-4B2B-8368-A09A7FF4EB08}" type="parTrans" cxnId="{C9CB8068-FABF-47D9-8342-6E84CEEF29A8}">
      <dgm:prSet/>
      <dgm:spPr/>
      <dgm:t>
        <a:bodyPr/>
        <a:lstStyle/>
        <a:p>
          <a:endParaRPr lang="en-US"/>
        </a:p>
      </dgm:t>
    </dgm:pt>
    <dgm:pt modelId="{B43782A7-426D-47CA-9CF1-564C797EDC17}" type="sibTrans" cxnId="{C9CB8068-FABF-47D9-8342-6E84CEEF29A8}">
      <dgm:prSet/>
      <dgm:spPr/>
      <dgm:t>
        <a:bodyPr/>
        <a:lstStyle/>
        <a:p>
          <a:endParaRPr lang="en-US"/>
        </a:p>
      </dgm:t>
    </dgm:pt>
    <dgm:pt modelId="{95ED0B54-4E15-4F0D-BEDB-349E72422D43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000" b="1" i="0" baseline="0" dirty="0">
              <a:latin typeface="Calibri" panose="020F0502020204030204" pitchFamily="34" charset="0"/>
              <a:cs typeface="Calibri" panose="020F0502020204030204" pitchFamily="34" charset="0"/>
            </a:rPr>
            <a:t>Key Themes Identified:</a:t>
          </a: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 Operational efficiency and ethical considerations.</a:t>
          </a:r>
          <a:b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sz="2000" b="0" i="1" baseline="0" dirty="0">
              <a:latin typeface="Calibri" panose="020F0502020204030204" pitchFamily="34" charset="0"/>
              <a:cs typeface="Calibri" panose="020F0502020204030204" pitchFamily="34" charset="0"/>
            </a:rPr>
            <a:t>(Sousa, Rodrigues &amp; </a:t>
          </a:r>
          <a:r>
            <a:rPr lang="en-US" sz="2000" b="0" i="1" baseline="0" dirty="0" err="1">
              <a:latin typeface="Calibri" panose="020F0502020204030204" pitchFamily="34" charset="0"/>
              <a:cs typeface="Calibri" panose="020F0502020204030204" pitchFamily="34" charset="0"/>
            </a:rPr>
            <a:t>Brochado</a:t>
          </a:r>
          <a:r>
            <a:rPr lang="en-US" sz="2000" b="0" i="1" baseline="0" dirty="0">
              <a:latin typeface="Calibri" panose="020F0502020204030204" pitchFamily="34" charset="0"/>
              <a:cs typeface="Calibri" panose="020F0502020204030204" pitchFamily="34" charset="0"/>
            </a:rPr>
            <a:t>, 2023; Ali, Wu &amp; Zhuang, 2021)</a:t>
          </a: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0B13A7F-F02B-454E-A336-3F9EA7469941}" type="parTrans" cxnId="{D35D2895-8E0A-421F-A865-9F8237770E0B}">
      <dgm:prSet/>
      <dgm:spPr/>
      <dgm:t>
        <a:bodyPr/>
        <a:lstStyle/>
        <a:p>
          <a:endParaRPr lang="en-US"/>
        </a:p>
      </dgm:t>
    </dgm:pt>
    <dgm:pt modelId="{947AE872-D7B1-4D08-982D-14711F5535DF}" type="sibTrans" cxnId="{D35D2895-8E0A-421F-A865-9F8237770E0B}">
      <dgm:prSet/>
      <dgm:spPr/>
      <dgm:t>
        <a:bodyPr/>
        <a:lstStyle/>
        <a:p>
          <a:endParaRPr lang="en-US"/>
        </a:p>
      </dgm:t>
    </dgm:pt>
    <dgm:pt modelId="{4EFC7D67-0B55-4E68-B8EA-319551725ECF}" type="pres">
      <dgm:prSet presAssocID="{C0285215-F1BE-4117-9174-2364A79D6DB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9F64C57-E4E6-4632-B628-E681111E6EB6}" type="pres">
      <dgm:prSet presAssocID="{C0285215-F1BE-4117-9174-2364A79D6DBE}" presName="container" presStyleCnt="0">
        <dgm:presLayoutVars>
          <dgm:dir/>
          <dgm:resizeHandles val="exact"/>
        </dgm:presLayoutVars>
      </dgm:prSet>
      <dgm:spPr/>
    </dgm:pt>
    <dgm:pt modelId="{9DD16AE8-D61F-44B4-A184-BCE70B173360}" type="pres">
      <dgm:prSet presAssocID="{2AE437B0-66BB-4829-A3EF-AF34428AE14E}" presName="compNode" presStyleCnt="0"/>
      <dgm:spPr/>
    </dgm:pt>
    <dgm:pt modelId="{C9EC0EF2-B07F-4542-98E0-7048E02DEC0D}" type="pres">
      <dgm:prSet presAssocID="{2AE437B0-66BB-4829-A3EF-AF34428AE14E}" presName="iconBgRect" presStyleLbl="bgShp" presStyleIdx="0" presStyleCnt="4" custAng="0" custLinFactY="-39698" custLinFactNeighborX="4657" custLinFactNeighborY="-100000"/>
      <dgm:spPr/>
    </dgm:pt>
    <dgm:pt modelId="{7A75EC83-2DD3-4ACB-AF75-01CB3ED79CA0}" type="pres">
      <dgm:prSet presAssocID="{2AE437B0-66BB-4829-A3EF-AF34428AE14E}" presName="iconRect" presStyleLbl="node1" presStyleIdx="0" presStyleCnt="4" custAng="0" custLinFactY="-100000" custLinFactNeighborX="7413" custLinFactNeighborY="-10103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AD3D94D-17CF-4F51-9965-D29EBE6F32A7}" type="pres">
      <dgm:prSet presAssocID="{2AE437B0-66BB-4829-A3EF-AF34428AE14E}" presName="spaceRect" presStyleCnt="0"/>
      <dgm:spPr/>
    </dgm:pt>
    <dgm:pt modelId="{6314DD19-2905-4B7A-998F-1BC521CDBBE9}" type="pres">
      <dgm:prSet presAssocID="{2AE437B0-66BB-4829-A3EF-AF34428AE14E}" presName="textRect" presStyleLbl="revTx" presStyleIdx="0" presStyleCnt="4" custAng="0" custLinFactY="-13962" custLinFactNeighborX="-4049" custLinFactNeighborY="-100000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C1AD6F5-B982-4661-A194-2465AE649D16}" type="pres">
      <dgm:prSet presAssocID="{D5AE858E-1630-48FC-92D1-03AC29110C6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6641B55-7705-4D08-B5D3-2BC4DF1E8D77}" type="pres">
      <dgm:prSet presAssocID="{0579E915-3454-469C-BA0C-30E587FCC482}" presName="compNode" presStyleCnt="0"/>
      <dgm:spPr/>
    </dgm:pt>
    <dgm:pt modelId="{4312AA7F-ED47-41D9-A7E9-999A7BD0A027}" type="pres">
      <dgm:prSet presAssocID="{0579E915-3454-469C-BA0C-30E587FCC482}" presName="iconBgRect" presStyleLbl="bgShp" presStyleIdx="1" presStyleCnt="4" custAng="0" custLinFactY="-11277" custLinFactNeighborX="-20626" custLinFactNeighborY="-100000"/>
      <dgm:spPr/>
    </dgm:pt>
    <dgm:pt modelId="{76FFAB74-E7EF-45A6-A2C4-463A62BCD2E8}" type="pres">
      <dgm:prSet presAssocID="{0579E915-3454-469C-BA0C-30E587FCC482}" presName="iconRect" presStyleLbl="node1" presStyleIdx="1" presStyleCnt="4" custAng="0" custLinFactY="-95655" custLinFactNeighborX="-30528" custLinFactNeighborY="-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BD8D3D2C-D0F0-4371-AFCC-95346F617A0A}" type="pres">
      <dgm:prSet presAssocID="{0579E915-3454-469C-BA0C-30E587FCC482}" presName="spaceRect" presStyleCnt="0"/>
      <dgm:spPr/>
    </dgm:pt>
    <dgm:pt modelId="{8CB6DC0D-7DA4-4236-B325-129C420A933B}" type="pres">
      <dgm:prSet presAssocID="{0579E915-3454-469C-BA0C-30E587FCC482}" presName="textRect" presStyleLbl="revTx" presStyleIdx="1" presStyleCnt="4" custAng="0" custLinFactY="-9776" custLinFactNeighborX="-15425" custLinFactNeighborY="-100000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6DB31AF-78AE-4D4C-A8FD-BA71D439A1B6}" type="pres">
      <dgm:prSet presAssocID="{67C6728A-4F8F-46A5-AE0D-0CE301CE8EA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AAC4BE4-917C-479D-B595-A073EE0193CE}" type="pres">
      <dgm:prSet presAssocID="{C8D5CD93-F38B-496B-B7C6-6D33EF97136A}" presName="compNode" presStyleCnt="0"/>
      <dgm:spPr/>
    </dgm:pt>
    <dgm:pt modelId="{1537C348-0030-41E0-8FFD-4F8B0A4B2BF8}" type="pres">
      <dgm:prSet presAssocID="{C8D5CD93-F38B-496B-B7C6-6D33EF97136A}" presName="iconBgRect" presStyleLbl="bgShp" presStyleIdx="2" presStyleCnt="4" custAng="0"/>
      <dgm:spPr/>
    </dgm:pt>
    <dgm:pt modelId="{D6C32677-E13F-4124-8F67-0497510B67FB}" type="pres">
      <dgm:prSet presAssocID="{C8D5CD93-F38B-496B-B7C6-6D33EF97136A}" presName="iconRect" presStyleLbl="node1" presStyleIdx="2" presStyleCnt="4" custAng="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172C3C19-A844-4D77-A729-A0C8E9DAEDAA}" type="pres">
      <dgm:prSet presAssocID="{C8D5CD93-F38B-496B-B7C6-6D33EF97136A}" presName="spaceRect" presStyleCnt="0"/>
      <dgm:spPr/>
    </dgm:pt>
    <dgm:pt modelId="{C9E6B604-CA3B-42D9-B830-23B2C3FF52E5}" type="pres">
      <dgm:prSet presAssocID="{C8D5CD93-F38B-496B-B7C6-6D33EF97136A}" presName="textRect" presStyleLbl="revTx" presStyleIdx="2" presStyleCnt="4" custAng="0" custLinFactNeighborX="-5696" custLinFactNeighborY="89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9E28A954-149B-4A0F-863D-D22B83A5FD0B}" type="pres">
      <dgm:prSet presAssocID="{B43782A7-426D-47CA-9CF1-564C797EDC17}" presName="sibTrans" presStyleLbl="sibTrans2D1" presStyleIdx="0" presStyleCnt="0"/>
      <dgm:spPr/>
      <dgm:t>
        <a:bodyPr/>
        <a:lstStyle/>
        <a:p>
          <a:endParaRPr lang="en-US"/>
        </a:p>
      </dgm:t>
    </dgm:pt>
    <dgm:pt modelId="{278BC7C0-1918-4556-9A41-EBF898025BAE}" type="pres">
      <dgm:prSet presAssocID="{95ED0B54-4E15-4F0D-BEDB-349E72422D43}" presName="compNode" presStyleCnt="0"/>
      <dgm:spPr/>
    </dgm:pt>
    <dgm:pt modelId="{25243E71-738F-4A41-A666-94D914859648}" type="pres">
      <dgm:prSet presAssocID="{95ED0B54-4E15-4F0D-BEDB-349E72422D43}" presName="iconBgRect" presStyleLbl="bgShp" presStyleIdx="3" presStyleCnt="4" custAng="0" custLinFactNeighborX="-38528" custLinFactNeighborY="-4809"/>
      <dgm:spPr/>
    </dgm:pt>
    <dgm:pt modelId="{BB2402DD-150B-4235-8DF7-65474763979A}" type="pres">
      <dgm:prSet presAssocID="{95ED0B54-4E15-4F0D-BEDB-349E72422D43}" presName="iconRect" presStyleLbl="node1" presStyleIdx="3" presStyleCnt="4" custAng="0" custLinFactNeighborX="-71768" custLinFactNeighborY="-308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BE754019-260F-4892-88AD-1F256BB424DA}" type="pres">
      <dgm:prSet presAssocID="{95ED0B54-4E15-4F0D-BEDB-349E72422D43}" presName="spaceRect" presStyleCnt="0"/>
      <dgm:spPr/>
    </dgm:pt>
    <dgm:pt modelId="{ABB4852A-3F95-4409-94E5-D97AFAC63061}" type="pres">
      <dgm:prSet presAssocID="{95ED0B54-4E15-4F0D-BEDB-349E72422D43}" presName="textRect" presStyleLbl="revTx" presStyleIdx="3" presStyleCnt="4" custAng="0" custLinFactNeighborX="-17848" custLinFactNeighborY="1790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6AEF732-7C8D-4446-80F0-B9D5830F3D6C}" type="presOf" srcId="{D5AE858E-1630-48FC-92D1-03AC29110C6D}" destId="{4C1AD6F5-B982-4661-A194-2465AE649D16}" srcOrd="0" destOrd="0" presId="urn:microsoft.com/office/officeart/2018/2/layout/IconCircleList"/>
    <dgm:cxn modelId="{8D34F83B-4E58-4720-A9C5-DD9C218C9DD5}" type="presOf" srcId="{2AE437B0-66BB-4829-A3EF-AF34428AE14E}" destId="{6314DD19-2905-4B7A-998F-1BC521CDBBE9}" srcOrd="0" destOrd="0" presId="urn:microsoft.com/office/officeart/2018/2/layout/IconCircleList"/>
    <dgm:cxn modelId="{67D06180-6C8F-4074-8545-5D9036DB6BF6}" type="presOf" srcId="{67C6728A-4F8F-46A5-AE0D-0CE301CE8EA5}" destId="{76DB31AF-78AE-4D4C-A8FD-BA71D439A1B6}" srcOrd="0" destOrd="0" presId="urn:microsoft.com/office/officeart/2018/2/layout/IconCircleList"/>
    <dgm:cxn modelId="{F499FF5C-5B53-40C8-AA7E-D637FAA971F1}" srcId="{C0285215-F1BE-4117-9174-2364A79D6DBE}" destId="{0579E915-3454-469C-BA0C-30E587FCC482}" srcOrd="1" destOrd="0" parTransId="{38BF987A-CF9E-49FD-A345-017B94AEDCD4}" sibTransId="{67C6728A-4F8F-46A5-AE0D-0CE301CE8EA5}"/>
    <dgm:cxn modelId="{6D7584D6-EB0C-49C3-B4D1-200D761A398C}" type="presOf" srcId="{B43782A7-426D-47CA-9CF1-564C797EDC17}" destId="{9E28A954-149B-4A0F-863D-D22B83A5FD0B}" srcOrd="0" destOrd="0" presId="urn:microsoft.com/office/officeart/2018/2/layout/IconCircleList"/>
    <dgm:cxn modelId="{01B27E10-6536-4FCC-BA4C-495CF3789E23}" type="presOf" srcId="{C0285215-F1BE-4117-9174-2364A79D6DBE}" destId="{4EFC7D67-0B55-4E68-B8EA-319551725ECF}" srcOrd="0" destOrd="0" presId="urn:microsoft.com/office/officeart/2018/2/layout/IconCircleList"/>
    <dgm:cxn modelId="{23DAB892-0D31-44BB-85FF-3251D71BC22F}" type="presOf" srcId="{C8D5CD93-F38B-496B-B7C6-6D33EF97136A}" destId="{C9E6B604-CA3B-42D9-B830-23B2C3FF52E5}" srcOrd="0" destOrd="0" presId="urn:microsoft.com/office/officeart/2018/2/layout/IconCircleList"/>
    <dgm:cxn modelId="{B0D6C320-D855-484D-B852-331EC9B02684}" type="presOf" srcId="{95ED0B54-4E15-4F0D-BEDB-349E72422D43}" destId="{ABB4852A-3F95-4409-94E5-D97AFAC63061}" srcOrd="0" destOrd="0" presId="urn:microsoft.com/office/officeart/2018/2/layout/IconCircleList"/>
    <dgm:cxn modelId="{C9CB8068-FABF-47D9-8342-6E84CEEF29A8}" srcId="{C0285215-F1BE-4117-9174-2364A79D6DBE}" destId="{C8D5CD93-F38B-496B-B7C6-6D33EF97136A}" srcOrd="2" destOrd="0" parTransId="{0E4A20DB-4F6F-4B2B-8368-A09A7FF4EB08}" sibTransId="{B43782A7-426D-47CA-9CF1-564C797EDC17}"/>
    <dgm:cxn modelId="{91CD8802-288D-4B8F-A872-41D951735AE7}" type="presOf" srcId="{0579E915-3454-469C-BA0C-30E587FCC482}" destId="{8CB6DC0D-7DA4-4236-B325-129C420A933B}" srcOrd="0" destOrd="0" presId="urn:microsoft.com/office/officeart/2018/2/layout/IconCircleList"/>
    <dgm:cxn modelId="{9D4909E4-7368-446D-91C6-B04CB86325E6}" srcId="{C0285215-F1BE-4117-9174-2364A79D6DBE}" destId="{2AE437B0-66BB-4829-A3EF-AF34428AE14E}" srcOrd="0" destOrd="0" parTransId="{C71CCC24-32D8-4667-917A-C6472BF8E24A}" sibTransId="{D5AE858E-1630-48FC-92D1-03AC29110C6D}"/>
    <dgm:cxn modelId="{D35D2895-8E0A-421F-A865-9F8237770E0B}" srcId="{C0285215-F1BE-4117-9174-2364A79D6DBE}" destId="{95ED0B54-4E15-4F0D-BEDB-349E72422D43}" srcOrd="3" destOrd="0" parTransId="{C0B13A7F-F02B-454E-A336-3F9EA7469941}" sibTransId="{947AE872-D7B1-4D08-982D-14711F5535DF}"/>
    <dgm:cxn modelId="{A1E12AEB-FE03-4EEA-A3CC-2B6F739C9550}" type="presParOf" srcId="{4EFC7D67-0B55-4E68-B8EA-319551725ECF}" destId="{39F64C57-E4E6-4632-B628-E681111E6EB6}" srcOrd="0" destOrd="0" presId="urn:microsoft.com/office/officeart/2018/2/layout/IconCircleList"/>
    <dgm:cxn modelId="{B5145043-F78C-4766-B3C5-4AE0AC21AA06}" type="presParOf" srcId="{39F64C57-E4E6-4632-B628-E681111E6EB6}" destId="{9DD16AE8-D61F-44B4-A184-BCE70B173360}" srcOrd="0" destOrd="0" presId="urn:microsoft.com/office/officeart/2018/2/layout/IconCircleList"/>
    <dgm:cxn modelId="{B49ACDBD-C8D6-43D6-B1AC-D55BD90BBF67}" type="presParOf" srcId="{9DD16AE8-D61F-44B4-A184-BCE70B173360}" destId="{C9EC0EF2-B07F-4542-98E0-7048E02DEC0D}" srcOrd="0" destOrd="0" presId="urn:microsoft.com/office/officeart/2018/2/layout/IconCircleList"/>
    <dgm:cxn modelId="{05843CE8-3E98-42A8-BCCC-044BAD2D395A}" type="presParOf" srcId="{9DD16AE8-D61F-44B4-A184-BCE70B173360}" destId="{7A75EC83-2DD3-4ACB-AF75-01CB3ED79CA0}" srcOrd="1" destOrd="0" presId="urn:microsoft.com/office/officeart/2018/2/layout/IconCircleList"/>
    <dgm:cxn modelId="{1D6502D7-3D03-4ECC-95BF-0451320732BA}" type="presParOf" srcId="{9DD16AE8-D61F-44B4-A184-BCE70B173360}" destId="{4AD3D94D-17CF-4F51-9965-D29EBE6F32A7}" srcOrd="2" destOrd="0" presId="urn:microsoft.com/office/officeart/2018/2/layout/IconCircleList"/>
    <dgm:cxn modelId="{49619137-2D0C-40BC-A260-A02DE82D3C77}" type="presParOf" srcId="{9DD16AE8-D61F-44B4-A184-BCE70B173360}" destId="{6314DD19-2905-4B7A-998F-1BC521CDBBE9}" srcOrd="3" destOrd="0" presId="urn:microsoft.com/office/officeart/2018/2/layout/IconCircleList"/>
    <dgm:cxn modelId="{B09B821E-65EA-4FBA-9959-E4BF23D9B758}" type="presParOf" srcId="{39F64C57-E4E6-4632-B628-E681111E6EB6}" destId="{4C1AD6F5-B982-4661-A194-2465AE649D16}" srcOrd="1" destOrd="0" presId="urn:microsoft.com/office/officeart/2018/2/layout/IconCircleList"/>
    <dgm:cxn modelId="{D231337B-13DA-44B8-AC51-076279E79CD4}" type="presParOf" srcId="{39F64C57-E4E6-4632-B628-E681111E6EB6}" destId="{A6641B55-7705-4D08-B5D3-2BC4DF1E8D77}" srcOrd="2" destOrd="0" presId="urn:microsoft.com/office/officeart/2018/2/layout/IconCircleList"/>
    <dgm:cxn modelId="{A3C50889-CCF9-4EAB-A4C6-E017EF0710C3}" type="presParOf" srcId="{A6641B55-7705-4D08-B5D3-2BC4DF1E8D77}" destId="{4312AA7F-ED47-41D9-A7E9-999A7BD0A027}" srcOrd="0" destOrd="0" presId="urn:microsoft.com/office/officeart/2018/2/layout/IconCircleList"/>
    <dgm:cxn modelId="{16E609E3-46A9-4FBE-9DBF-0E2693E1D599}" type="presParOf" srcId="{A6641B55-7705-4D08-B5D3-2BC4DF1E8D77}" destId="{76FFAB74-E7EF-45A6-A2C4-463A62BCD2E8}" srcOrd="1" destOrd="0" presId="urn:microsoft.com/office/officeart/2018/2/layout/IconCircleList"/>
    <dgm:cxn modelId="{5C8DECCC-3BB8-499C-B3BF-D50E0FF57174}" type="presParOf" srcId="{A6641B55-7705-4D08-B5D3-2BC4DF1E8D77}" destId="{BD8D3D2C-D0F0-4371-AFCC-95346F617A0A}" srcOrd="2" destOrd="0" presId="urn:microsoft.com/office/officeart/2018/2/layout/IconCircleList"/>
    <dgm:cxn modelId="{61DCABB2-A1A7-4841-B0C6-AA2204CE9B08}" type="presParOf" srcId="{A6641B55-7705-4D08-B5D3-2BC4DF1E8D77}" destId="{8CB6DC0D-7DA4-4236-B325-129C420A933B}" srcOrd="3" destOrd="0" presId="urn:microsoft.com/office/officeart/2018/2/layout/IconCircleList"/>
    <dgm:cxn modelId="{EE28446E-9A53-456F-A3AC-975CCC525BD5}" type="presParOf" srcId="{39F64C57-E4E6-4632-B628-E681111E6EB6}" destId="{76DB31AF-78AE-4D4C-A8FD-BA71D439A1B6}" srcOrd="3" destOrd="0" presId="urn:microsoft.com/office/officeart/2018/2/layout/IconCircleList"/>
    <dgm:cxn modelId="{166E3544-5D06-48F3-9B19-6CC6636C0797}" type="presParOf" srcId="{39F64C57-E4E6-4632-B628-E681111E6EB6}" destId="{CAAC4BE4-917C-479D-B595-A073EE0193CE}" srcOrd="4" destOrd="0" presId="urn:microsoft.com/office/officeart/2018/2/layout/IconCircleList"/>
    <dgm:cxn modelId="{64342BAA-4A28-4CB5-B631-1178532A9C52}" type="presParOf" srcId="{CAAC4BE4-917C-479D-B595-A073EE0193CE}" destId="{1537C348-0030-41E0-8FFD-4F8B0A4B2BF8}" srcOrd="0" destOrd="0" presId="urn:microsoft.com/office/officeart/2018/2/layout/IconCircleList"/>
    <dgm:cxn modelId="{726CA77F-A5AE-4DF4-87F7-E65D2745AEC8}" type="presParOf" srcId="{CAAC4BE4-917C-479D-B595-A073EE0193CE}" destId="{D6C32677-E13F-4124-8F67-0497510B67FB}" srcOrd="1" destOrd="0" presId="urn:microsoft.com/office/officeart/2018/2/layout/IconCircleList"/>
    <dgm:cxn modelId="{A74ACBD9-6B66-4BDB-B890-1A8EBC4213C6}" type="presParOf" srcId="{CAAC4BE4-917C-479D-B595-A073EE0193CE}" destId="{172C3C19-A844-4D77-A729-A0C8E9DAEDAA}" srcOrd="2" destOrd="0" presId="urn:microsoft.com/office/officeart/2018/2/layout/IconCircleList"/>
    <dgm:cxn modelId="{69BA321A-6153-42E7-A3F5-97361861BA3C}" type="presParOf" srcId="{CAAC4BE4-917C-479D-B595-A073EE0193CE}" destId="{C9E6B604-CA3B-42D9-B830-23B2C3FF52E5}" srcOrd="3" destOrd="0" presId="urn:microsoft.com/office/officeart/2018/2/layout/IconCircleList"/>
    <dgm:cxn modelId="{5A98B37A-0B1F-4480-8792-8BF665D9BB2C}" type="presParOf" srcId="{39F64C57-E4E6-4632-B628-E681111E6EB6}" destId="{9E28A954-149B-4A0F-863D-D22B83A5FD0B}" srcOrd="5" destOrd="0" presId="urn:microsoft.com/office/officeart/2018/2/layout/IconCircleList"/>
    <dgm:cxn modelId="{694D2DDE-97C6-4831-BA17-D90743C33F11}" type="presParOf" srcId="{39F64C57-E4E6-4632-B628-E681111E6EB6}" destId="{278BC7C0-1918-4556-9A41-EBF898025BAE}" srcOrd="6" destOrd="0" presId="urn:microsoft.com/office/officeart/2018/2/layout/IconCircleList"/>
    <dgm:cxn modelId="{D3A2B366-DBF6-4915-AA7A-11B5CB89B4CA}" type="presParOf" srcId="{278BC7C0-1918-4556-9A41-EBF898025BAE}" destId="{25243E71-738F-4A41-A666-94D914859648}" srcOrd="0" destOrd="0" presId="urn:microsoft.com/office/officeart/2018/2/layout/IconCircleList"/>
    <dgm:cxn modelId="{67981CA1-B249-4FD1-BE44-7ABBBDBD62CE}" type="presParOf" srcId="{278BC7C0-1918-4556-9A41-EBF898025BAE}" destId="{BB2402DD-150B-4235-8DF7-65474763979A}" srcOrd="1" destOrd="0" presId="urn:microsoft.com/office/officeart/2018/2/layout/IconCircleList"/>
    <dgm:cxn modelId="{5DDCB8D8-80EC-4C59-8C36-E7720259DDBA}" type="presParOf" srcId="{278BC7C0-1918-4556-9A41-EBF898025BAE}" destId="{BE754019-260F-4892-88AD-1F256BB424DA}" srcOrd="2" destOrd="0" presId="urn:microsoft.com/office/officeart/2018/2/layout/IconCircleList"/>
    <dgm:cxn modelId="{C72C4EEA-B6DF-4F02-9897-C940082F7BA9}" type="presParOf" srcId="{278BC7C0-1918-4556-9A41-EBF898025BAE}" destId="{ABB4852A-3F95-4409-94E5-D97AFAC6306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EC0EF2-B07F-4542-98E0-7048E02DEC0D}">
      <dsp:nvSpPr>
        <dsp:cNvPr id="0" name=""/>
        <dsp:cNvSpPr/>
      </dsp:nvSpPr>
      <dsp:spPr>
        <a:xfrm>
          <a:off x="86272" y="0"/>
          <a:ext cx="1086782" cy="10867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75EC83-2DD3-4ACB-AF75-01CB3ED79CA0}">
      <dsp:nvSpPr>
        <dsp:cNvPr id="0" name=""/>
        <dsp:cNvSpPr/>
      </dsp:nvSpPr>
      <dsp:spPr>
        <a:xfrm>
          <a:off x="310611" y="199543"/>
          <a:ext cx="630333" cy="630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4DD19-2905-4B7A-998F-1BC521CDBBE9}">
      <dsp:nvSpPr>
        <dsp:cNvPr id="0" name=""/>
        <dsp:cNvSpPr/>
      </dsp:nvSpPr>
      <dsp:spPr>
        <a:xfrm>
          <a:off x="1251601" y="0"/>
          <a:ext cx="2561700" cy="1086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Approach:</a:t>
          </a: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 Systematic literature review.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251601" y="0"/>
        <a:ext cx="2561700" cy="1086782"/>
      </dsp:txXfrm>
    </dsp:sp>
    <dsp:sp modelId="{4312AA7F-ED47-41D9-A7E9-999A7BD0A027}">
      <dsp:nvSpPr>
        <dsp:cNvPr id="0" name=""/>
        <dsp:cNvSpPr/>
      </dsp:nvSpPr>
      <dsp:spPr>
        <a:xfrm>
          <a:off x="4139223" y="29178"/>
          <a:ext cx="1086782" cy="10867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FAB74-E7EF-45A6-A2C4-463A62BCD2E8}">
      <dsp:nvSpPr>
        <dsp:cNvPr id="0" name=""/>
        <dsp:cNvSpPr/>
      </dsp:nvSpPr>
      <dsp:spPr>
        <a:xfrm>
          <a:off x="4399178" y="233462"/>
          <a:ext cx="630333" cy="630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6DC0D-7DA4-4236-B325-129C420A933B}">
      <dsp:nvSpPr>
        <dsp:cNvPr id="0" name=""/>
        <dsp:cNvSpPr/>
      </dsp:nvSpPr>
      <dsp:spPr>
        <a:xfrm>
          <a:off x="5287904" y="45491"/>
          <a:ext cx="2561700" cy="1086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Data Sources: Academic </a:t>
          </a: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journal, articles and industry reports.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287904" y="45491"/>
        <a:ext cx="2561700" cy="1086782"/>
      </dsp:txXfrm>
    </dsp:sp>
    <dsp:sp modelId="{1537C348-0030-41E0-8FFD-4F8B0A4B2BF8}">
      <dsp:nvSpPr>
        <dsp:cNvPr id="0" name=""/>
        <dsp:cNvSpPr/>
      </dsp:nvSpPr>
      <dsp:spPr>
        <a:xfrm>
          <a:off x="35660" y="3277831"/>
          <a:ext cx="1086782" cy="10867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32677-E13F-4124-8F67-0497510B67FB}">
      <dsp:nvSpPr>
        <dsp:cNvPr id="0" name=""/>
        <dsp:cNvSpPr/>
      </dsp:nvSpPr>
      <dsp:spPr>
        <a:xfrm>
          <a:off x="263885" y="3506055"/>
          <a:ext cx="630333" cy="630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6B604-CA3B-42D9-B830-23B2C3FF52E5}">
      <dsp:nvSpPr>
        <dsp:cNvPr id="0" name=""/>
        <dsp:cNvSpPr/>
      </dsp:nvSpPr>
      <dsp:spPr>
        <a:xfrm>
          <a:off x="1209410" y="3287558"/>
          <a:ext cx="2561700" cy="1086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Analysis Techniques:</a:t>
          </a: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 Comparative analysis.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1209410" y="3287558"/>
        <a:ext cx="2561700" cy="1086782"/>
      </dsp:txXfrm>
    </dsp:sp>
    <dsp:sp modelId="{25243E71-738F-4A41-A666-94D914859648}">
      <dsp:nvSpPr>
        <dsp:cNvPr id="0" name=""/>
        <dsp:cNvSpPr/>
      </dsp:nvSpPr>
      <dsp:spPr>
        <a:xfrm>
          <a:off x="3944667" y="3225568"/>
          <a:ext cx="1086782" cy="10867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2402DD-150B-4235-8DF7-65474763979A}">
      <dsp:nvSpPr>
        <dsp:cNvPr id="0" name=""/>
        <dsp:cNvSpPr/>
      </dsp:nvSpPr>
      <dsp:spPr>
        <a:xfrm>
          <a:off x="4139229" y="3486603"/>
          <a:ext cx="630333" cy="630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4852A-3F95-4409-94E5-D97AFAC63061}">
      <dsp:nvSpPr>
        <dsp:cNvPr id="0" name=""/>
        <dsp:cNvSpPr/>
      </dsp:nvSpPr>
      <dsp:spPr>
        <a:xfrm>
          <a:off x="5225834" y="3297285"/>
          <a:ext cx="2561700" cy="1086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Key Themes Identified:</a:t>
          </a: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 Operational efficiency and ethical considerations.</a:t>
          </a:r>
          <a:b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sz="2000" b="0" i="1" kern="1200" baseline="0" dirty="0">
              <a:latin typeface="Calibri" panose="020F0502020204030204" pitchFamily="34" charset="0"/>
              <a:cs typeface="Calibri" panose="020F0502020204030204" pitchFamily="34" charset="0"/>
            </a:rPr>
            <a:t>(Sousa, Rodrigues &amp; </a:t>
          </a:r>
          <a:r>
            <a:rPr lang="en-US" sz="2000" b="0" i="1" kern="1200" baseline="0" dirty="0" err="1">
              <a:latin typeface="Calibri" panose="020F0502020204030204" pitchFamily="34" charset="0"/>
              <a:cs typeface="Calibri" panose="020F0502020204030204" pitchFamily="34" charset="0"/>
            </a:rPr>
            <a:t>Brochado</a:t>
          </a:r>
          <a:r>
            <a:rPr lang="en-US" sz="2000" b="0" i="1" kern="1200" baseline="0" dirty="0">
              <a:latin typeface="Calibri" panose="020F0502020204030204" pitchFamily="34" charset="0"/>
              <a:cs typeface="Calibri" panose="020F0502020204030204" pitchFamily="34" charset="0"/>
            </a:rPr>
            <a:t>, 2023; Ali, Wu &amp; Zhuang, 2021)</a:t>
          </a: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225834" y="3297285"/>
        <a:ext cx="2561700" cy="10867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2/23/2025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2/23/2025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610FBCDE-EE59-33A6-32CA-9F6279AA435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12700"/>
            <a:ext cx="12192000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E45A58EF-738C-B1BA-F49A-84ADB68F8A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b="49858"/>
          <a:stretch/>
        </p:blipFill>
        <p:spPr>
          <a:xfrm>
            <a:off x="8401354" y="9452"/>
            <a:ext cx="2286000" cy="114624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7F78E2C-6843-1373-E993-79393D8584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49858"/>
          <a:stretch/>
        </p:blipFill>
        <p:spPr>
          <a:xfrm>
            <a:off x="10687351" y="9452"/>
            <a:ext cx="1504649" cy="114624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559DD38-C8CC-7B28-F492-ACB263A81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DEFF3B2-90E8-5D9B-CEA8-00B05000BF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AE121A-5259-1180-7385-CE2C0343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b="1" cap="all" spc="3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810682D-F26A-B1BF-CD97-BB8BD31B2F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41247" y="1536192"/>
            <a:ext cx="10479215" cy="4480560"/>
          </a:xfrm>
        </p:spPr>
        <p:txBody>
          <a:bodyPr/>
          <a:lstStyle>
            <a:lvl1pPr marL="0" indent="0">
              <a:lnSpc>
                <a:spcPct val="75000"/>
              </a:lnSpc>
              <a:buNone/>
              <a:defRPr sz="80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58800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A1EF8CAB-74EE-F5E0-2A98-D49729C573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50000" t="1" b="49999"/>
          <a:stretch/>
        </p:blipFill>
        <p:spPr>
          <a:xfrm>
            <a:off x="6096000" y="0"/>
            <a:ext cx="6095999" cy="3429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8783521D-ED5D-D5DB-16FA-CD1B1203DF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283" r="87659"/>
          <a:stretch/>
        </p:blipFill>
        <p:spPr>
          <a:xfrm>
            <a:off x="0" y="5731979"/>
            <a:ext cx="1504645" cy="114640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381EED1-F8B1-76DD-2AF9-959C65437FF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D23ADF4-87AF-5693-9986-341478D502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2E5EE104-2241-C262-895C-BCA76913401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19B7E7AC-A0E6-BE9A-4728-8FE036CF35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6556375" cy="4479925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spcAft>
                <a:spcPts val="0"/>
              </a:spcAft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400"/>
            </a:lvl4pPr>
            <a:lvl5pPr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640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 01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F0337A6-0579-B5BC-C526-F7EBDDB8E8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50000" t="1" b="49999"/>
          <a:stretch/>
        </p:blipFill>
        <p:spPr>
          <a:xfrm>
            <a:off x="6096000" y="0"/>
            <a:ext cx="6095999" cy="3429000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4166F179-9203-AC2D-A267-E25FA28E9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BFC5468-5E1B-2FE4-DA95-D0CCC383D3E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17493C4-12E7-500C-5FD5-68370B57A2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149B5038-6091-D5DF-F2DA-3900885F498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442ADAB-F6BA-A55C-036E-C837F95C8F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35C9AB-B94F-CACD-3F8A-C5FE3B6959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111240" y="2231136"/>
            <a:ext cx="6080760" cy="4626864"/>
          </a:xfrm>
          <a:solidFill>
            <a:schemeClr val="accent6">
              <a:lumMod val="50000"/>
            </a:schemeClr>
          </a:solidFill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E121A-5259-1180-7385-CE2C0343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6931152" cy="557784"/>
          </a:xfrm>
        </p:spPr>
        <p:txBody>
          <a:bodyPr anchor="t"/>
          <a:lstStyle>
            <a:lvl1pPr>
              <a:defRPr sz="2000" b="1" cap="all" spc="3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810682D-F26A-B1BF-CD97-BB8BD31B2F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41247" y="1536192"/>
            <a:ext cx="6931152" cy="4480560"/>
          </a:xfrm>
        </p:spPr>
        <p:txBody>
          <a:bodyPr/>
          <a:lstStyle>
            <a:lvl1pPr marL="0" indent="0">
              <a:lnSpc>
                <a:spcPct val="75000"/>
              </a:lnSpc>
              <a:buNone/>
              <a:defRPr sz="80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945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E18B122A-848F-E50E-C503-3930933A5C6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8908"/>
          <a:stretch/>
        </p:blipFill>
        <p:spPr>
          <a:xfrm>
            <a:off x="8401354" y="0"/>
            <a:ext cx="3790646" cy="6857999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08CD9875-E4AF-D7EA-9F8B-D27F2C3104A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2297076"/>
            <a:ext cx="2286000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8513E8A3-5E78-5821-6B7B-AF6343ACA73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256415C-5388-7D35-1C15-8DA4ACDCA1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B78E2E7-B83A-F17C-9869-FED59DD512E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6556375" cy="44799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616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 02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321C850-160D-5CD7-B829-ADE752EA7A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50000"/>
          <a:stretch/>
        </p:blipFill>
        <p:spPr>
          <a:xfrm>
            <a:off x="6096000" y="0"/>
            <a:ext cx="6096000" cy="6857999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33105707-8D59-D00C-596A-380479D0E0D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2297076"/>
            <a:ext cx="2286000" cy="2286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DC4FC4F-BE00-1554-FEBD-DE21F3AB35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A310F08-0B34-7E1C-7605-4F81502355F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63371AFC-6FAC-3C10-CCC0-ECE8DB9E997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AE121A-5259-1180-7385-CE2C0343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b="1" cap="all" spc="3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810682D-F26A-B1BF-CD97-BB8BD31B2F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41247" y="1536192"/>
            <a:ext cx="10479024" cy="2679192"/>
          </a:xfrm>
        </p:spPr>
        <p:txBody>
          <a:bodyPr/>
          <a:lstStyle>
            <a:lvl1pPr marL="0" indent="0">
              <a:lnSpc>
                <a:spcPct val="75000"/>
              </a:lnSpc>
              <a:buNone/>
              <a:defRPr sz="80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35C9AB-B94F-CACD-3F8A-C5FE3B6959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62272"/>
            <a:ext cx="12188952" cy="2395728"/>
          </a:xfrm>
          <a:solidFill>
            <a:schemeClr val="accent6">
              <a:lumMod val="75000"/>
            </a:schemeClr>
          </a:solidFill>
        </p:spPr>
        <p:txBody>
          <a:bodyPr/>
          <a:lstStyle>
            <a:lvl1pPr marL="0" indent="0" algn="ctr">
              <a:buNone/>
              <a:defRPr>
                <a:solidFill>
                  <a:sysClr val="windowText" lastClr="000000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803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D0F0E0D3-11E9-A85D-821D-49C27B06B06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87659"/>
          <a:stretch/>
        </p:blipFill>
        <p:spPr>
          <a:xfrm>
            <a:off x="10687350" y="12700"/>
            <a:ext cx="1504649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7433D848-BBB0-8852-CBA7-96FB04BFAD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556"/>
          <a:stretch/>
        </p:blipFill>
        <p:spPr>
          <a:xfrm>
            <a:off x="10687351" y="4584700"/>
            <a:ext cx="1504649" cy="11303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A0A5B28-1267-FF8C-DD34-4AE0CE17FD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72FE7896-D379-408C-54BB-757C71F0DEF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49515" r="34180"/>
          <a:stretch/>
        </p:blipFill>
        <p:spPr>
          <a:xfrm>
            <a:off x="10687351" y="1141376"/>
            <a:ext cx="1504649" cy="11540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7E02B10-F9DF-509C-64D5-91DEB698817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791455" y="1536826"/>
            <a:ext cx="5650992" cy="557784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 sz="2000" b="1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91456" y="2267712"/>
            <a:ext cx="5650992" cy="376732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375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DCE1CF12-4201-C23B-7B9A-02EB4F8A79C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396"/>
          <a:stretch/>
        </p:blipFill>
        <p:spPr>
          <a:xfrm>
            <a:off x="0" y="5731980"/>
            <a:ext cx="12192000" cy="113872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513CE0C7-867A-80BB-9E96-3008375B7E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r="68854" b="83396"/>
          <a:stretch/>
        </p:blipFill>
        <p:spPr>
          <a:xfrm>
            <a:off x="0" y="12700"/>
            <a:ext cx="3797300" cy="113872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36CB758-B1DB-F2E0-00E7-BF5660C5F2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33598" b="49858"/>
          <a:stretch/>
        </p:blipFill>
        <p:spPr>
          <a:xfrm>
            <a:off x="0" y="9452"/>
            <a:ext cx="1517954" cy="11462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4024" y="841248"/>
            <a:ext cx="6556248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5">
            <a:extLst>
              <a:ext uri="{FF2B5EF4-FFF2-40B4-BE49-F238E27FC236}">
                <a16:creationId xmlns:a16="http://schemas.microsoft.com/office/drawing/2014/main" id="{A780F1E2-F795-D408-7361-9B32EA12F8E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836676"/>
            <a:ext cx="3785616" cy="5184648"/>
          </a:xfrm>
          <a:solidFill>
            <a:schemeClr val="accent6">
              <a:lumMod val="75000"/>
            </a:schemeClr>
          </a:solidFill>
        </p:spPr>
        <p:txBody>
          <a:bodyPr/>
          <a:lstStyle>
            <a:lvl1pPr marL="0" indent="0" algn="ctr">
              <a:buNone/>
              <a:defRPr>
                <a:solidFill>
                  <a:sysClr val="windowText" lastClr="000000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64023" y="1536827"/>
            <a:ext cx="6556247" cy="44799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055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0059F316-9319-477C-3BD8-C3B19F248A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87659"/>
          <a:stretch/>
        </p:blipFill>
        <p:spPr>
          <a:xfrm>
            <a:off x="10687350" y="12700"/>
            <a:ext cx="1504649" cy="6858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EF98D51-D262-470D-2214-A8A0EDB736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4584700"/>
            <a:ext cx="1504649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480B83D-EEC7-5C2D-9338-841D005457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69BE97B1-E4D2-AA2A-1E85-0D598735135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F227120C-DBC1-2EDA-E58C-E1DAD7E550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FDA3437-5725-1727-4B8A-FCE5955619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5C8D2AF-CEDF-4131-723C-91569E90C2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91456" y="1536827"/>
            <a:ext cx="5650992" cy="448056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74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F227120C-DBC1-2EDA-E58C-E1DAD7E550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FDA3437-5725-1727-4B8A-FCE5955619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5C8D2AF-CEDF-4131-723C-91569E90C2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 marL="342900" indent="-342900">
              <a:lnSpc>
                <a:spcPct val="90000"/>
              </a:lnSpc>
              <a:spcAft>
                <a:spcPts val="1800"/>
              </a:spcAft>
              <a:buSzPct val="100000"/>
              <a:buFont typeface="Arial" panose="020B0604020202020204" pitchFamily="34" charset="0"/>
              <a:buChar char="•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27448" y="1536827"/>
            <a:ext cx="6592824" cy="448056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3FD831DA-EDBD-A492-3E6D-6ABBF4438FC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87659" b="83148"/>
          <a:stretch/>
        </p:blipFill>
        <p:spPr>
          <a:xfrm>
            <a:off x="10687350" y="12700"/>
            <a:ext cx="1504649" cy="11557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00071AEB-E268-A464-7197-69FA762C3C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49444"/>
          <a:stretch/>
        </p:blipFill>
        <p:spPr>
          <a:xfrm>
            <a:off x="10687351" y="9452"/>
            <a:ext cx="1504649" cy="115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287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EC5788EE-4EDA-20FA-8EB9-2F0639E8A2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50000" t="1" b="49999"/>
          <a:stretch/>
        </p:blipFill>
        <p:spPr>
          <a:xfrm>
            <a:off x="6096000" y="0"/>
            <a:ext cx="6095999" cy="3429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D053CA0-7A9F-FC49-AD3F-F3280344D7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767F6939-7B7E-F49F-8219-DC8CDAC85D5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FACCA700-291A-CD50-0CF3-749300C8D7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0EFADD4D-8EF2-3DF8-F5F4-9459752D54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5B36F67-81DA-36AC-5D17-0172FF5A70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1248" y="1527048"/>
            <a:ext cx="10479024" cy="4498848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63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 03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35C9AB-B94F-CACD-3F8A-C5FE3B6959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2952" y="0"/>
            <a:ext cx="6099048" cy="6876288"/>
          </a:xfrm>
          <a:solidFill>
            <a:schemeClr val="accent6">
              <a:lumMod val="75000"/>
            </a:schemeClr>
          </a:solidFill>
        </p:spPr>
        <p:txBody>
          <a:bodyPr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4" name="Title 123">
            <a:extLst>
              <a:ext uri="{FF2B5EF4-FFF2-40B4-BE49-F238E27FC236}">
                <a16:creationId xmlns:a16="http://schemas.microsoft.com/office/drawing/2014/main" id="{5EF8E4BF-2FB4-FFDD-E565-805C47624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4" y="832104"/>
            <a:ext cx="6099048" cy="5219236"/>
          </a:xfrm>
        </p:spPr>
        <p:txBody>
          <a:bodyPr anchor="t"/>
          <a:lstStyle>
            <a:lvl1pPr>
              <a:lnSpc>
                <a:spcPct val="75000"/>
              </a:lnSpc>
              <a:defRPr sz="8000" b="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3" name="Text Placeholder 122">
            <a:extLst>
              <a:ext uri="{FF2B5EF4-FFF2-40B4-BE49-F238E27FC236}">
                <a16:creationId xmlns:a16="http://schemas.microsoft.com/office/drawing/2014/main" id="{25C59923-6546-AB3B-534C-22113CD9D67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401353" y="-1"/>
            <a:ext cx="3790650" cy="1155691"/>
          </a:xfrm>
          <a:custGeom>
            <a:avLst/>
            <a:gdLst>
              <a:gd name="connsiteX0" fmla="*/ 2293575 w 3790650"/>
              <a:gd name="connsiteY0" fmla="*/ 0 h 1155691"/>
              <a:gd name="connsiteX1" fmla="*/ 3790650 w 3790650"/>
              <a:gd name="connsiteY1" fmla="*/ 0 h 1155691"/>
              <a:gd name="connsiteX2" fmla="*/ 3790650 w 3790650"/>
              <a:gd name="connsiteY2" fmla="*/ 1098632 h 1155691"/>
              <a:gd name="connsiteX3" fmla="*/ 3775153 w 3790650"/>
              <a:gd name="connsiteY3" fmla="*/ 1104304 h 1155691"/>
              <a:gd name="connsiteX4" fmla="*/ 3435268 w 3790650"/>
              <a:gd name="connsiteY4" fmla="*/ 1155691 h 1155691"/>
              <a:gd name="connsiteX5" fmla="*/ 2292295 w 3790650"/>
              <a:gd name="connsiteY5" fmla="*/ 12701 h 1155691"/>
              <a:gd name="connsiteX6" fmla="*/ 1280 w 3790650"/>
              <a:gd name="connsiteY6" fmla="*/ 0 h 1155691"/>
              <a:gd name="connsiteX7" fmla="*/ 2284665 w 3790650"/>
              <a:gd name="connsiteY7" fmla="*/ 0 h 1155691"/>
              <a:gd name="connsiteX8" fmla="*/ 2285945 w 3790650"/>
              <a:gd name="connsiteY8" fmla="*/ 12701 h 1155691"/>
              <a:gd name="connsiteX9" fmla="*/ 1142973 w 3790650"/>
              <a:gd name="connsiteY9" fmla="*/ 1155691 h 1155691"/>
              <a:gd name="connsiteX10" fmla="*/ 0 w 3790650"/>
              <a:gd name="connsiteY10" fmla="*/ 12701 h 1155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90650" h="1155691">
                <a:moveTo>
                  <a:pt x="2293575" y="0"/>
                </a:moveTo>
                <a:lnTo>
                  <a:pt x="3790650" y="0"/>
                </a:lnTo>
                <a:lnTo>
                  <a:pt x="3790650" y="1098632"/>
                </a:lnTo>
                <a:lnTo>
                  <a:pt x="3775153" y="1104304"/>
                </a:lnTo>
                <a:cubicBezTo>
                  <a:pt x="3667783" y="1137700"/>
                  <a:pt x="3553627" y="1155691"/>
                  <a:pt x="3435268" y="1155691"/>
                </a:cubicBezTo>
                <a:cubicBezTo>
                  <a:pt x="2804021" y="1155691"/>
                  <a:pt x="2292295" y="643957"/>
                  <a:pt x="2292295" y="12701"/>
                </a:cubicBezTo>
                <a:close/>
                <a:moveTo>
                  <a:pt x="1280" y="0"/>
                </a:moveTo>
                <a:lnTo>
                  <a:pt x="2284665" y="0"/>
                </a:lnTo>
                <a:lnTo>
                  <a:pt x="2285945" y="12701"/>
                </a:lnTo>
                <a:cubicBezTo>
                  <a:pt x="2285945" y="643957"/>
                  <a:pt x="1774219" y="1155691"/>
                  <a:pt x="1142973" y="1155691"/>
                </a:cubicBezTo>
                <a:cubicBezTo>
                  <a:pt x="511726" y="1155691"/>
                  <a:pt x="0" y="643957"/>
                  <a:pt x="0" y="12701"/>
                </a:cubicBezTo>
                <a:close/>
              </a:path>
            </a:pathLst>
          </a:custGeom>
          <a:solidFill>
            <a:schemeClr val="accent6">
              <a:lumMod val="75000"/>
              <a:alpha val="25000"/>
            </a:schemeClr>
          </a:solidFill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880C9A0C-95B8-C535-9B78-63FDB782BE1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-3" y="5727700"/>
            <a:ext cx="12192003" cy="1130300"/>
          </a:xfrm>
          <a:custGeom>
            <a:avLst/>
            <a:gdLst>
              <a:gd name="connsiteX0" fmla="*/ 11823828 w 12192003"/>
              <a:gd name="connsiteY0" fmla="*/ 0 h 1130300"/>
              <a:gd name="connsiteX1" fmla="*/ 12163721 w 12192003"/>
              <a:gd name="connsiteY1" fmla="*/ 51387 h 1130300"/>
              <a:gd name="connsiteX2" fmla="*/ 12192003 w 12192003"/>
              <a:gd name="connsiteY2" fmla="*/ 61738 h 1130300"/>
              <a:gd name="connsiteX3" fmla="*/ 12192003 w 12192003"/>
              <a:gd name="connsiteY3" fmla="*/ 1130300 h 1130300"/>
              <a:gd name="connsiteX4" fmla="*/ 10681469 w 12192003"/>
              <a:gd name="connsiteY4" fmla="*/ 1130300 h 1130300"/>
              <a:gd name="connsiteX5" fmla="*/ 10686729 w 12192003"/>
              <a:gd name="connsiteY5" fmla="*/ 1026126 h 1130300"/>
              <a:gd name="connsiteX6" fmla="*/ 11823828 w 12192003"/>
              <a:gd name="connsiteY6" fmla="*/ 0 h 1130300"/>
              <a:gd name="connsiteX7" fmla="*/ 9531478 w 12192003"/>
              <a:gd name="connsiteY7" fmla="*/ 0 h 1130300"/>
              <a:gd name="connsiteX8" fmla="*/ 10668577 w 12192003"/>
              <a:gd name="connsiteY8" fmla="*/ 1026126 h 1130300"/>
              <a:gd name="connsiteX9" fmla="*/ 10673837 w 12192003"/>
              <a:gd name="connsiteY9" fmla="*/ 1130300 h 1130300"/>
              <a:gd name="connsiteX10" fmla="*/ 8389119 w 12192003"/>
              <a:gd name="connsiteY10" fmla="*/ 1130300 h 1130300"/>
              <a:gd name="connsiteX11" fmla="*/ 8394379 w 12192003"/>
              <a:gd name="connsiteY11" fmla="*/ 1026126 h 1130300"/>
              <a:gd name="connsiteX12" fmla="*/ 9531478 w 12192003"/>
              <a:gd name="connsiteY12" fmla="*/ 0 h 1130300"/>
              <a:gd name="connsiteX13" fmla="*/ 7239129 w 12192003"/>
              <a:gd name="connsiteY13" fmla="*/ 0 h 1130300"/>
              <a:gd name="connsiteX14" fmla="*/ 8376227 w 12192003"/>
              <a:gd name="connsiteY14" fmla="*/ 1026126 h 1130300"/>
              <a:gd name="connsiteX15" fmla="*/ 8381487 w 12192003"/>
              <a:gd name="connsiteY15" fmla="*/ 1130300 h 1130300"/>
              <a:gd name="connsiteX16" fmla="*/ 6096769 w 12192003"/>
              <a:gd name="connsiteY16" fmla="*/ 1130300 h 1130300"/>
              <a:gd name="connsiteX17" fmla="*/ 6102029 w 12192003"/>
              <a:gd name="connsiteY17" fmla="*/ 1026126 h 1130300"/>
              <a:gd name="connsiteX18" fmla="*/ 7239129 w 12192003"/>
              <a:gd name="connsiteY18" fmla="*/ 0 h 1130300"/>
              <a:gd name="connsiteX19" fmla="*/ 4946780 w 12192003"/>
              <a:gd name="connsiteY19" fmla="*/ 0 h 1130300"/>
              <a:gd name="connsiteX20" fmla="*/ 6083878 w 12192003"/>
              <a:gd name="connsiteY20" fmla="*/ 1026126 h 1130300"/>
              <a:gd name="connsiteX21" fmla="*/ 6089139 w 12192003"/>
              <a:gd name="connsiteY21" fmla="*/ 1130300 h 1130300"/>
              <a:gd name="connsiteX22" fmla="*/ 3804423 w 12192003"/>
              <a:gd name="connsiteY22" fmla="*/ 1130300 h 1130300"/>
              <a:gd name="connsiteX23" fmla="*/ 3809684 w 12192003"/>
              <a:gd name="connsiteY23" fmla="*/ 1026126 h 1130300"/>
              <a:gd name="connsiteX24" fmla="*/ 4946780 w 12192003"/>
              <a:gd name="connsiteY24" fmla="*/ 0 h 1130300"/>
              <a:gd name="connsiteX25" fmla="*/ 2654431 w 12192003"/>
              <a:gd name="connsiteY25" fmla="*/ 0 h 1130300"/>
              <a:gd name="connsiteX26" fmla="*/ 3791530 w 12192003"/>
              <a:gd name="connsiteY26" fmla="*/ 1026126 h 1130300"/>
              <a:gd name="connsiteX27" fmla="*/ 3796791 w 12192003"/>
              <a:gd name="connsiteY27" fmla="*/ 1130300 h 1130300"/>
              <a:gd name="connsiteX28" fmla="*/ 1512072 w 12192003"/>
              <a:gd name="connsiteY28" fmla="*/ 1130300 h 1130300"/>
              <a:gd name="connsiteX29" fmla="*/ 1517332 w 12192003"/>
              <a:gd name="connsiteY29" fmla="*/ 1026126 h 1130300"/>
              <a:gd name="connsiteX30" fmla="*/ 2654431 w 12192003"/>
              <a:gd name="connsiteY30" fmla="*/ 0 h 1130300"/>
              <a:gd name="connsiteX31" fmla="*/ 362080 w 12192003"/>
              <a:gd name="connsiteY31" fmla="*/ 0 h 1130300"/>
              <a:gd name="connsiteX32" fmla="*/ 1499179 w 12192003"/>
              <a:gd name="connsiteY32" fmla="*/ 1026126 h 1130300"/>
              <a:gd name="connsiteX33" fmla="*/ 1504439 w 12192003"/>
              <a:gd name="connsiteY33" fmla="*/ 1130300 h 1130300"/>
              <a:gd name="connsiteX34" fmla="*/ 0 w 12192003"/>
              <a:gd name="connsiteY34" fmla="*/ 1130300 h 1130300"/>
              <a:gd name="connsiteX35" fmla="*/ 0 w 12192003"/>
              <a:gd name="connsiteY35" fmla="*/ 59507 h 1130300"/>
              <a:gd name="connsiteX36" fmla="*/ 22187 w 12192003"/>
              <a:gd name="connsiteY36" fmla="*/ 51387 h 1130300"/>
              <a:gd name="connsiteX37" fmla="*/ 362080 w 12192003"/>
              <a:gd name="connsiteY37" fmla="*/ 0 h 113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192003" h="1130300">
                <a:moveTo>
                  <a:pt x="11823828" y="0"/>
                </a:moveTo>
                <a:cubicBezTo>
                  <a:pt x="11942189" y="0"/>
                  <a:pt x="12056349" y="17991"/>
                  <a:pt x="12163721" y="51387"/>
                </a:cubicBezTo>
                <a:lnTo>
                  <a:pt x="12192003" y="61738"/>
                </a:lnTo>
                <a:lnTo>
                  <a:pt x="12192003" y="1130300"/>
                </a:lnTo>
                <a:lnTo>
                  <a:pt x="10681469" y="1130300"/>
                </a:lnTo>
                <a:lnTo>
                  <a:pt x="10686729" y="1026126"/>
                </a:lnTo>
                <a:cubicBezTo>
                  <a:pt x="10745262" y="449767"/>
                  <a:pt x="11232021" y="0"/>
                  <a:pt x="11823828" y="0"/>
                </a:cubicBezTo>
                <a:close/>
                <a:moveTo>
                  <a:pt x="9531478" y="0"/>
                </a:moveTo>
                <a:cubicBezTo>
                  <a:pt x="10123285" y="0"/>
                  <a:pt x="10610044" y="449767"/>
                  <a:pt x="10668577" y="1026126"/>
                </a:cubicBezTo>
                <a:lnTo>
                  <a:pt x="10673837" y="1130300"/>
                </a:lnTo>
                <a:lnTo>
                  <a:pt x="8389119" y="1130300"/>
                </a:lnTo>
                <a:lnTo>
                  <a:pt x="8394379" y="1026126"/>
                </a:lnTo>
                <a:cubicBezTo>
                  <a:pt x="8452912" y="449767"/>
                  <a:pt x="8939671" y="0"/>
                  <a:pt x="9531478" y="0"/>
                </a:cubicBezTo>
                <a:close/>
                <a:moveTo>
                  <a:pt x="7239129" y="0"/>
                </a:moveTo>
                <a:cubicBezTo>
                  <a:pt x="7830936" y="0"/>
                  <a:pt x="8317694" y="449767"/>
                  <a:pt x="8376227" y="1026126"/>
                </a:cubicBezTo>
                <a:lnTo>
                  <a:pt x="8381487" y="1130300"/>
                </a:lnTo>
                <a:lnTo>
                  <a:pt x="6096769" y="1130300"/>
                </a:lnTo>
                <a:lnTo>
                  <a:pt x="6102029" y="1026126"/>
                </a:lnTo>
                <a:cubicBezTo>
                  <a:pt x="6160563" y="449767"/>
                  <a:pt x="6647322" y="0"/>
                  <a:pt x="7239129" y="0"/>
                </a:cubicBezTo>
                <a:close/>
                <a:moveTo>
                  <a:pt x="4946780" y="0"/>
                </a:moveTo>
                <a:cubicBezTo>
                  <a:pt x="5538587" y="0"/>
                  <a:pt x="6025345" y="449767"/>
                  <a:pt x="6083878" y="1026126"/>
                </a:cubicBezTo>
                <a:lnTo>
                  <a:pt x="6089139" y="1130300"/>
                </a:lnTo>
                <a:lnTo>
                  <a:pt x="3804423" y="1130300"/>
                </a:lnTo>
                <a:lnTo>
                  <a:pt x="3809684" y="1026126"/>
                </a:lnTo>
                <a:cubicBezTo>
                  <a:pt x="3868216" y="449767"/>
                  <a:pt x="4354972" y="0"/>
                  <a:pt x="4946780" y="0"/>
                </a:cubicBezTo>
                <a:close/>
                <a:moveTo>
                  <a:pt x="2654431" y="0"/>
                </a:moveTo>
                <a:cubicBezTo>
                  <a:pt x="3246238" y="0"/>
                  <a:pt x="3732997" y="449767"/>
                  <a:pt x="3791530" y="1026126"/>
                </a:cubicBezTo>
                <a:lnTo>
                  <a:pt x="3796791" y="1130300"/>
                </a:lnTo>
                <a:lnTo>
                  <a:pt x="1512072" y="1130300"/>
                </a:lnTo>
                <a:lnTo>
                  <a:pt x="1517332" y="1026126"/>
                </a:lnTo>
                <a:cubicBezTo>
                  <a:pt x="1575865" y="449767"/>
                  <a:pt x="2062624" y="0"/>
                  <a:pt x="2654431" y="0"/>
                </a:cubicBezTo>
                <a:close/>
                <a:moveTo>
                  <a:pt x="362080" y="0"/>
                </a:moveTo>
                <a:cubicBezTo>
                  <a:pt x="953887" y="0"/>
                  <a:pt x="1440646" y="449767"/>
                  <a:pt x="1499179" y="1026126"/>
                </a:cubicBezTo>
                <a:lnTo>
                  <a:pt x="1504439" y="1130300"/>
                </a:lnTo>
                <a:lnTo>
                  <a:pt x="0" y="1130300"/>
                </a:lnTo>
                <a:lnTo>
                  <a:pt x="0" y="59507"/>
                </a:lnTo>
                <a:lnTo>
                  <a:pt x="22187" y="51387"/>
                </a:lnTo>
                <a:cubicBezTo>
                  <a:pt x="129559" y="17991"/>
                  <a:pt x="243719" y="0"/>
                  <a:pt x="362080" y="0"/>
                </a:cubicBezTo>
                <a:close/>
              </a:path>
            </a:pathLst>
          </a:custGeom>
          <a:solidFill>
            <a:schemeClr val="accent6">
              <a:lumMod val="75000"/>
              <a:alpha val="25000"/>
            </a:schemeClr>
          </a:solidFill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70972619-C968-1257-58C9-0DC6616429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5724189"/>
            <a:ext cx="1503729" cy="1133811"/>
          </a:xfrm>
          <a:custGeom>
            <a:avLst/>
            <a:gdLst>
              <a:gd name="connsiteX0" fmla="*/ 367995 w 1503729"/>
              <a:gd name="connsiteY0" fmla="*/ 19 h 1133811"/>
              <a:gd name="connsiteX1" fmla="*/ 1481576 w 1503729"/>
              <a:gd name="connsiteY1" fmla="*/ 913359 h 1133811"/>
              <a:gd name="connsiteX2" fmla="*/ 1503729 w 1503729"/>
              <a:gd name="connsiteY2" fmla="*/ 1133811 h 1133811"/>
              <a:gd name="connsiteX3" fmla="*/ 1371482 w 1503729"/>
              <a:gd name="connsiteY3" fmla="*/ 1133811 h 1133811"/>
              <a:gd name="connsiteX4" fmla="*/ 1275407 w 1503729"/>
              <a:gd name="connsiteY4" fmla="*/ 1118667 h 1133811"/>
              <a:gd name="connsiteX5" fmla="*/ 367995 w 1503729"/>
              <a:gd name="connsiteY5" fmla="*/ 19 h 1133811"/>
              <a:gd name="connsiteX6" fmla="*/ 367996 w 1503729"/>
              <a:gd name="connsiteY6" fmla="*/ 0 h 1133811"/>
              <a:gd name="connsiteX7" fmla="*/ 33218 w 1503729"/>
              <a:gd name="connsiteY7" fmla="*/ 808204 h 1133811"/>
              <a:gd name="connsiteX8" fmla="*/ 0 w 1503729"/>
              <a:gd name="connsiteY8" fmla="*/ 838393 h 1133811"/>
              <a:gd name="connsiteX9" fmla="*/ 0 w 1503729"/>
              <a:gd name="connsiteY9" fmla="*/ 61671 h 1133811"/>
              <a:gd name="connsiteX10" fmla="*/ 28102 w 1503729"/>
              <a:gd name="connsiteY10" fmla="*/ 51386 h 1133811"/>
              <a:gd name="connsiteX11" fmla="*/ 367996 w 1503729"/>
              <a:gd name="connsiteY11" fmla="*/ 0 h 113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03729" h="1133811">
                <a:moveTo>
                  <a:pt x="367995" y="19"/>
                </a:moveTo>
                <a:cubicBezTo>
                  <a:pt x="917788" y="3008"/>
                  <a:pt x="1375686" y="394157"/>
                  <a:pt x="1481576" y="913359"/>
                </a:cubicBezTo>
                <a:lnTo>
                  <a:pt x="1503729" y="1133811"/>
                </a:lnTo>
                <a:lnTo>
                  <a:pt x="1371482" y="1133811"/>
                </a:lnTo>
                <a:lnTo>
                  <a:pt x="1275407" y="1118667"/>
                </a:lnTo>
                <a:cubicBezTo>
                  <a:pt x="757177" y="1010082"/>
                  <a:pt x="368000" y="550498"/>
                  <a:pt x="367995" y="19"/>
                </a:cubicBezTo>
                <a:close/>
                <a:moveTo>
                  <a:pt x="367996" y="0"/>
                </a:moveTo>
                <a:cubicBezTo>
                  <a:pt x="367996" y="315623"/>
                  <a:pt x="240061" y="601366"/>
                  <a:pt x="33218" y="808204"/>
                </a:cubicBezTo>
                <a:lnTo>
                  <a:pt x="0" y="838393"/>
                </a:lnTo>
                <a:lnTo>
                  <a:pt x="0" y="61671"/>
                </a:lnTo>
                <a:lnTo>
                  <a:pt x="28102" y="51386"/>
                </a:lnTo>
                <a:cubicBezTo>
                  <a:pt x="135475" y="17991"/>
                  <a:pt x="249634" y="0"/>
                  <a:pt x="367996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 w="4154" cap="flat">
            <a:noFill/>
            <a:prstDash val="solid"/>
            <a:miter/>
          </a:ln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93" name="Text Placeholder 92">
            <a:extLst>
              <a:ext uri="{FF2B5EF4-FFF2-40B4-BE49-F238E27FC236}">
                <a16:creationId xmlns:a16="http://schemas.microsoft.com/office/drawing/2014/main" id="{0A4A3873-48BC-94DF-6006-FC7F81660A5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01353" y="0"/>
            <a:ext cx="3790647" cy="1143002"/>
          </a:xfrm>
          <a:custGeom>
            <a:avLst/>
            <a:gdLst>
              <a:gd name="connsiteX0" fmla="*/ 3790647 w 3790647"/>
              <a:gd name="connsiteY0" fmla="*/ 304585 h 1143002"/>
              <a:gd name="connsiteX1" fmla="*/ 3790647 w 3790647"/>
              <a:gd name="connsiteY1" fmla="*/ 1081329 h 1143002"/>
              <a:gd name="connsiteX2" fmla="*/ 3762543 w 3790647"/>
              <a:gd name="connsiteY2" fmla="*/ 1091615 h 1143002"/>
              <a:gd name="connsiteX3" fmla="*/ 3422649 w 3790647"/>
              <a:gd name="connsiteY3" fmla="*/ 1143002 h 1143002"/>
              <a:gd name="connsiteX4" fmla="*/ 3757427 w 3790647"/>
              <a:gd name="connsiteY4" fmla="*/ 334777 h 1143002"/>
              <a:gd name="connsiteX5" fmla="*/ 2285997 w 3790647"/>
              <a:gd name="connsiteY5" fmla="*/ 17 h 1143002"/>
              <a:gd name="connsiteX6" fmla="*/ 3422650 w 3790647"/>
              <a:gd name="connsiteY6" fmla="*/ 1142983 h 1143002"/>
              <a:gd name="connsiteX7" fmla="*/ 2285997 w 3790647"/>
              <a:gd name="connsiteY7" fmla="*/ 17 h 1143002"/>
              <a:gd name="connsiteX8" fmla="*/ 0 w 3790647"/>
              <a:gd name="connsiteY8" fmla="*/ 17 h 1143002"/>
              <a:gd name="connsiteX9" fmla="*/ 1136650 w 3790647"/>
              <a:gd name="connsiteY9" fmla="*/ 1142983 h 1143002"/>
              <a:gd name="connsiteX10" fmla="*/ 0 w 3790647"/>
              <a:gd name="connsiteY10" fmla="*/ 17 h 1143002"/>
              <a:gd name="connsiteX11" fmla="*/ 2279650 w 3790647"/>
              <a:gd name="connsiteY11" fmla="*/ 0 h 1143002"/>
              <a:gd name="connsiteX12" fmla="*/ 1136650 w 3790647"/>
              <a:gd name="connsiteY12" fmla="*/ 1143002 h 1143002"/>
              <a:gd name="connsiteX13" fmla="*/ 2279650 w 3790647"/>
              <a:gd name="connsiteY13" fmla="*/ 0 h 114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790647" h="1143002">
                <a:moveTo>
                  <a:pt x="3790647" y="304585"/>
                </a:moveTo>
                <a:lnTo>
                  <a:pt x="3790647" y="1081329"/>
                </a:lnTo>
                <a:lnTo>
                  <a:pt x="3762543" y="1091615"/>
                </a:lnTo>
                <a:cubicBezTo>
                  <a:pt x="3655170" y="1125011"/>
                  <a:pt x="3541011" y="1143002"/>
                  <a:pt x="3422649" y="1143002"/>
                </a:cubicBezTo>
                <a:cubicBezTo>
                  <a:pt x="3422649" y="827371"/>
                  <a:pt x="3550584" y="541620"/>
                  <a:pt x="3757427" y="334777"/>
                </a:cubicBezTo>
                <a:close/>
                <a:moveTo>
                  <a:pt x="2285997" y="17"/>
                </a:moveTo>
                <a:cubicBezTo>
                  <a:pt x="2914332" y="3435"/>
                  <a:pt x="3422644" y="513848"/>
                  <a:pt x="3422650" y="1142983"/>
                </a:cubicBezTo>
                <a:cubicBezTo>
                  <a:pt x="2794315" y="1139567"/>
                  <a:pt x="2286006" y="629153"/>
                  <a:pt x="2285997" y="17"/>
                </a:cubicBezTo>
                <a:close/>
                <a:moveTo>
                  <a:pt x="0" y="17"/>
                </a:moveTo>
                <a:cubicBezTo>
                  <a:pt x="628334" y="3435"/>
                  <a:pt x="1136644" y="513848"/>
                  <a:pt x="1136650" y="1142983"/>
                </a:cubicBezTo>
                <a:cubicBezTo>
                  <a:pt x="508316" y="1139567"/>
                  <a:pt x="9" y="629153"/>
                  <a:pt x="0" y="17"/>
                </a:cubicBezTo>
                <a:close/>
                <a:moveTo>
                  <a:pt x="2279650" y="0"/>
                </a:moveTo>
                <a:cubicBezTo>
                  <a:pt x="2279650" y="631263"/>
                  <a:pt x="1767910" y="1143002"/>
                  <a:pt x="1136650" y="1143002"/>
                </a:cubicBezTo>
                <a:cubicBezTo>
                  <a:pt x="1136650" y="511739"/>
                  <a:pt x="1648390" y="0"/>
                  <a:pt x="227965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 w="4154" cap="flat">
            <a:noFill/>
            <a:prstDash val="solid"/>
            <a:miter/>
          </a:ln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pic>
        <p:nvPicPr>
          <p:cNvPr id="120" name="Graphic 119">
            <a:extLst>
              <a:ext uri="{FF2B5EF4-FFF2-40B4-BE49-F238E27FC236}">
                <a16:creationId xmlns:a16="http://schemas.microsoft.com/office/drawing/2014/main" id="{9C01A786-0C1A-6C4A-1466-1AE233D142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8908" b="83148"/>
          <a:stretch/>
        </p:blipFill>
        <p:spPr>
          <a:xfrm>
            <a:off x="8401354" y="12700"/>
            <a:ext cx="3790646" cy="115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71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0059F316-9319-477C-3BD8-C3B19F248A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87659"/>
          <a:stretch/>
        </p:blipFill>
        <p:spPr>
          <a:xfrm>
            <a:off x="10687350" y="12700"/>
            <a:ext cx="1504649" cy="6858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EF98D51-D262-470D-2214-A8A0EDB736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4584700"/>
            <a:ext cx="1504649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480B83D-EEC7-5C2D-9338-841D005457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69BE97B1-E4D2-AA2A-1E85-0D598735135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F227120C-DBC1-2EDA-E58C-E1DAD7E550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FDA3437-5725-1727-4B8A-FCE5955619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5C8D2AF-CEDF-4131-723C-91569E90C2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Aft>
                <a:spcPts val="1800"/>
              </a:spcAft>
              <a:buSzPct val="100000"/>
              <a:buNone/>
              <a:defRPr sz="2000" b="1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91456" y="1536827"/>
            <a:ext cx="5650992" cy="4480560"/>
          </a:xfrm>
        </p:spPr>
        <p:txBody>
          <a:bodyPr>
            <a:normAutofit/>
          </a:bodyPr>
          <a:lstStyle>
            <a:lvl1pPr marL="457200" indent="-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+mj-lt"/>
              <a:buAutoNum type="arabicPeriod"/>
              <a:defRPr sz="2000"/>
            </a:lvl1pPr>
            <a:lvl2pPr marL="914400" indent="-457200">
              <a:buSzPct val="100000"/>
              <a:buFont typeface="+mj-lt"/>
              <a:buAutoNum type="alphaLcPeriod"/>
              <a:defRPr sz="2000"/>
            </a:lvl2pPr>
            <a:lvl3pPr marL="1371600" indent="-457200">
              <a:buSzPct val="100000"/>
              <a:buFont typeface="+mj-lt"/>
              <a:buAutoNum type="romanLcPeriod"/>
              <a:defRPr sz="1800"/>
            </a:lvl3pPr>
            <a:lvl4pPr marL="1828800" indent="-457200">
              <a:buSzPct val="100000"/>
              <a:buFont typeface="+mj-lt"/>
              <a:buAutoNum type="arabicParenR"/>
              <a:defRPr sz="1800"/>
            </a:lvl4pPr>
            <a:lvl5pPr marL="2286000" indent="-457200">
              <a:buSzPct val="100000"/>
              <a:buFont typeface="+mj-lt"/>
              <a:buAutoNum type="alphaLcParenR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607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610FBCDE-EE59-33A6-32CA-9F6279AA435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0" y="12700"/>
            <a:ext cx="12192000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E45A58EF-738C-B1BA-F49A-84ADB68F8A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b="49858"/>
          <a:stretch/>
        </p:blipFill>
        <p:spPr>
          <a:xfrm>
            <a:off x="8401354" y="9452"/>
            <a:ext cx="2286000" cy="114624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7F78E2C-6843-1373-E993-79393D8584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49858"/>
          <a:stretch/>
        </p:blipFill>
        <p:spPr>
          <a:xfrm>
            <a:off x="10687351" y="9452"/>
            <a:ext cx="1504649" cy="114624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559DD38-C8CC-7B28-F492-ACB263A81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DEFF3B2-90E8-5D9B-CEA8-00B05000BF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13" name="Title 123">
            <a:extLst>
              <a:ext uri="{FF2B5EF4-FFF2-40B4-BE49-F238E27FC236}">
                <a16:creationId xmlns:a16="http://schemas.microsoft.com/office/drawing/2014/main" id="{0B9C7C4B-FC2C-5D51-5679-3D5ED8518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3" y="832104"/>
            <a:ext cx="10479088" cy="2587625"/>
          </a:xfrm>
        </p:spPr>
        <p:txBody>
          <a:bodyPr anchor="t"/>
          <a:lstStyle>
            <a:lvl1pPr>
              <a:lnSpc>
                <a:spcPct val="75000"/>
              </a:lnSpc>
              <a:defRPr sz="8000" b="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79F5B69-7199-E3E6-5554-6CC2207D48E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41375" y="3705309"/>
            <a:ext cx="10479088" cy="2587625"/>
          </a:xfrm>
        </p:spPr>
        <p:txBody>
          <a:bodyPr/>
          <a:lstStyle>
            <a:lvl1pPr marL="0" indent="0">
              <a:lnSpc>
                <a:spcPct val="130000"/>
              </a:lnSpc>
              <a:spcAft>
                <a:spcPts val="1000"/>
              </a:spcAft>
              <a:buNone/>
              <a:defRPr b="1" i="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30931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7936" y="6385422"/>
            <a:ext cx="843264" cy="288000"/>
          </a:xfrm>
          <a:prstGeom prst="rect">
            <a:avLst/>
          </a:prstGeom>
          <a:noFill/>
        </p:spPr>
        <p:txBody>
          <a:bodyPr lIns="0" tIns="0" rIns="0" bIns="0" anchor="ctr"/>
          <a:lstStyle>
            <a:lvl1pPr algn="r">
              <a:defRPr lang="en-ZA" sz="1000" b="0" smtClean="0">
                <a:solidFill>
                  <a:sysClr val="windowText" lastClr="000000"/>
                </a:solidFill>
              </a:defRPr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0"/>
        </a:spcBef>
        <a:spcAft>
          <a:spcPts val="1800"/>
        </a:spcAft>
        <a:buSzPct val="75000"/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industry/ai-tourism-2024" TargetMode="External"/><Relationship Id="rId2" Type="http://schemas.openxmlformats.org/officeDocument/2006/relationships/hyperlink" Target="https://openai.com/index/dall-e-2/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link.springer.com/chapter/10.1007/978-3-031-44131-8_29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appinventiv.com/blog/ai-in-hospitality/" TargetMode="Externa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C980EAE8-D289-2A94-66F2-642DA88A6AD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2952" y="0"/>
            <a:ext cx="6099048" cy="68580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Module Title: Contemporary Themes in the Hotel and Hospitality Sector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Module Code: BMIH6001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Student Name: Alexandra Gheorghe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Student Number: 2117801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Lecturer: Dr. Ernest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Balutie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Wavei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F917E-922A-1054-6306-D37C378F1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4" y="832104"/>
            <a:ext cx="6099048" cy="5219236"/>
          </a:xfrm>
        </p:spPr>
        <p:txBody>
          <a:bodyPr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US" sz="5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5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A97530A-782A-4353-0B54-258E3FABD7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401353" y="-1"/>
            <a:ext cx="3790650" cy="1155691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3A989C2B-E637-89D0-A05A-7FA7FC01E14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-3" y="5727700"/>
            <a:ext cx="5885237" cy="11303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24</a:t>
            </a:r>
            <a:r>
              <a:rPr lang="en-US" baseline="30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February 2025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846EB59-C2A2-CBD9-084E-5C5D2569C0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5724189"/>
            <a:ext cx="1503729" cy="1133811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CB1A0B70-4C2B-823F-2F20-C1DD16043F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01353" y="0"/>
            <a:ext cx="3790647" cy="114300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D50B0-02F8-A1E6-8A67-C0B7034A4743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54865" y="728796"/>
            <a:ext cx="5180174" cy="4480560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endParaRPr lang="en-US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AI in the Hospitality Industry</a:t>
            </a:r>
            <a:b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4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99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6923F-2B95-8D5A-8578-DBC0FC0DC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446919"/>
            <a:ext cx="10479024" cy="5577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FF7AA9-7C16-A939-67C8-DF700FEF7D8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8912" y="1373372"/>
            <a:ext cx="6556375" cy="4479925"/>
          </a:xfrm>
        </p:spPr>
        <p:txBody>
          <a:bodyPr>
            <a:noAutofit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hospitality industry is leveraging AI to enhance guest experiences and streamline operations.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AI-powered chatbots, virtual assistants, and predictive analytics improve responsiveness and personalization.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AI enables tailored recommendations, customized travel packages, and improved service efficiency.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As AI continues to evolve, its role in hospitality will become increasingly significant.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Appinventiv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2023; EHL Insights, 2024)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FEA6BC-F3A8-6DDC-F1F8-6348F54E8B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</a:pPr>
              <a:t>2</a:t>
            </a:fld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63ABFF-A902-5AE6-7E20-E71FEDE4A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8698" y="2254250"/>
            <a:ext cx="4521200" cy="234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63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1E0E93-C6B0-0C8B-16D2-354982229DB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79767" y="858952"/>
            <a:ext cx="5916233" cy="4480560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nalyzing guest preferences and behavior.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nstant responses, improving guest satisfaction.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mproved customer service but raise concerns about data privacy and human interaction reduction.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mportance of balancing AI automation with human-led services.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Batabyal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&amp; Das, 2019; Sharma, Singh &amp; Tyagi, 2024; International Journal of Hospitality Management, 2024)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6B8F8A13-ECE9-23B6-9762-1275CDB74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Overview</a:t>
            </a:r>
            <a:endParaRPr lang="en-US" sz="4800" dirty="0"/>
          </a:p>
        </p:txBody>
      </p:sp>
      <p:pic>
        <p:nvPicPr>
          <p:cNvPr id="21" name="Picture Placeholder 20" descr="A robot touching a screen&#10;&#10;AI-generated content may be incorrect.">
            <a:extLst>
              <a:ext uri="{FF2B5EF4-FFF2-40B4-BE49-F238E27FC236}">
                <a16:creationId xmlns:a16="http://schemas.microsoft.com/office/drawing/2014/main" id="{E5A12820-33A2-0873-708F-19FD70A062E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12369" r="12369"/>
          <a:stretch>
            <a:fillRect/>
          </a:stretch>
        </p:blipFill>
        <p:spPr>
          <a:xfrm>
            <a:off x="6275767" y="1347475"/>
            <a:ext cx="5916233" cy="4669277"/>
          </a:xfrm>
        </p:spPr>
      </p:pic>
    </p:spTree>
    <p:extLst>
      <p:ext uri="{BB962C8B-B14F-4D97-AF65-F5344CB8AC3E}">
        <p14:creationId xmlns:p14="http://schemas.microsoft.com/office/powerpoint/2010/main" val="174652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34DAF-F207-3061-24D6-6AFF55241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292" y="429904"/>
            <a:ext cx="6556248" cy="557784"/>
          </a:xfrm>
          <a:ln>
            <a:solidFill>
              <a:schemeClr val="accent1"/>
            </a:solidFill>
          </a:ln>
        </p:spPr>
        <p:txBody>
          <a:bodyPr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Research Methods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4F9477-0E09-541A-1BEE-18EAF43FE0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630748"/>
            <a:ext cx="843264" cy="288000"/>
          </a:xfrm>
          <a:ln>
            <a:solidFill>
              <a:schemeClr val="accent1"/>
            </a:solidFill>
          </a:ln>
        </p:spPr>
        <p:txBody>
          <a:bodyPr anchor="ctr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  <a:spcAft>
                  <a:spcPts val="600"/>
                </a:spcAft>
              </a:pPr>
              <a:t>4</a:t>
            </a:fld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EE93FECF-5B18-625C-DF97-F006A62F9FE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92924568"/>
              </p:ext>
            </p:extLst>
          </p:nvPr>
        </p:nvGraphicFramePr>
        <p:xfrm>
          <a:off x="3911591" y="1520160"/>
          <a:ext cx="8280409" cy="5603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 descr="A room with robots and a large screen">
            <a:extLst>
              <a:ext uri="{FF2B5EF4-FFF2-40B4-BE49-F238E27FC236}">
                <a16:creationId xmlns:a16="http://schemas.microsoft.com/office/drawing/2014/main" id="{6F12DAC5-14A2-B445-6D93-02DD77CD8EDC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61" b="18361"/>
          <a:stretch/>
        </p:blipFill>
        <p:spPr bwMode="auto">
          <a:xfrm>
            <a:off x="0" y="245327"/>
            <a:ext cx="3786188" cy="6858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47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2CB087B-CB5E-35C5-3AD8-D1A6E1AF8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052" y="218678"/>
            <a:ext cx="10479024" cy="5577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AI’s Impact on Hospitality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26DA25-1172-208C-2C26-5E3AF67E11D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56421" y="942804"/>
            <a:ext cx="5254753" cy="267919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P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– GDPR Regulations 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E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– Cost savings </a:t>
            </a:r>
          </a:p>
          <a:p>
            <a:pPr algn="just">
              <a:lnSpc>
                <a:spcPct val="150000"/>
              </a:lnSpc>
            </a:pPr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– Personalization and Ethical concern</a:t>
            </a:r>
          </a:p>
          <a:p>
            <a:pPr algn="just">
              <a:lnSpc>
                <a:spcPct val="150000"/>
              </a:lnSpc>
            </a:pPr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T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– AI Advancement sustained by continuous           investment.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 descr="A diagram of different colored squares&#10;&#10;AI-generated content may be incorrect.">
            <a:extLst>
              <a:ext uri="{FF2B5EF4-FFF2-40B4-BE49-F238E27FC236}">
                <a16:creationId xmlns:a16="http://schemas.microsoft.com/office/drawing/2014/main" id="{E46280D7-4518-D0BE-F620-CB3299B481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4849" y="1536192"/>
            <a:ext cx="3477110" cy="4572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18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AD0987-D595-9D33-A24C-ED016A62A8B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2434" y="1690826"/>
            <a:ext cx="5650992" cy="374980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Service efficiency – Chatbots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Guest loyalty - Personalized recommendations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GDPR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Costs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Risks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(Open AI, 2025)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7814C5-5D60-0866-7B45-798BC7C8D1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</a:pPr>
              <a:t>6</a:t>
            </a:fld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 descr="A group of people in a building&#10;&#10;AI-generated content may be incorrect.">
            <a:extLst>
              <a:ext uri="{FF2B5EF4-FFF2-40B4-BE49-F238E27FC236}">
                <a16:creationId xmlns:a16="http://schemas.microsoft.com/office/drawing/2014/main" id="{E6023857-CE93-39C3-1674-604F56A9F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96" y="223736"/>
            <a:ext cx="5745804" cy="644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3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65D67-56B9-4DBB-5270-4A51BFCDA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4413" y="184578"/>
            <a:ext cx="6556248" cy="5577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Guidelines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A99276-CD22-5991-4B69-10020DC7966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64414" y="1565030"/>
            <a:ext cx="6556247" cy="4479925"/>
          </a:xfrm>
        </p:spPr>
        <p:txBody>
          <a:bodyPr>
            <a:noAutofit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Enhancing Data Security: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AI-driven encryption to protect guest information.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Staff Training: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Upskilling employees for AI-human collaboration.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Cost-Effective AI Solutions: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Cloud-based AI for small hotels.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Balancing AI &amp; Human Touch: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Hybrid approaches to service delivery.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AI for Sustainability: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Smart energy and waste management systems.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Ethical AI Use: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Transparency and fairness in AI applications.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(OECD, 2024; SpringerLink, 2023; MDPI, 2024)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7D930E-9FE8-F230-9BDF-13B152862E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</a:pPr>
              <a:t>7</a:t>
            </a:fld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Picture 16" descr="A group of people in a room with a virtual screen&#10;&#10;AI-generated content may be incorrect.">
            <a:extLst>
              <a:ext uri="{FF2B5EF4-FFF2-40B4-BE49-F238E27FC236}">
                <a16:creationId xmlns:a16="http://schemas.microsoft.com/office/drawing/2014/main" id="{0AFD5084-AAE4-FB28-65CE-3B0D0088F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38" y="466928"/>
            <a:ext cx="5222664" cy="6050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99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9ACF3-596C-92A5-7AD1-A2B11C037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68" y="184578"/>
            <a:ext cx="10479024" cy="5577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Key impacts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75BAFA-03AB-7B89-1CA0-DC09783ECB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4068" y="2251166"/>
            <a:ext cx="10479024" cy="4134256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Enhanced Guest Experience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Operational Efficiency and Cost Reduction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Data-Driven Insights for Strategic Growth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Challenges and Ethical Considerations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Future of AI in Hospitality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EB7C78-0890-627E-C852-B11CAB85CF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</a:pPr>
              <a:t>8</a:t>
            </a:fld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00BE24-D561-B5CE-78E5-CD17618E5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021" y="2227634"/>
            <a:ext cx="5305979" cy="4630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8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6F643-9DF2-B730-72CE-75663E4F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512" y="393775"/>
            <a:ext cx="10479024" cy="5577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F29AD4-BB7A-FB89-7276-12ECA4CCCE5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512" y="1614648"/>
            <a:ext cx="10919952" cy="4479925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Open AI (2025)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“AI in Hospitality Industry- </a:t>
            </a:r>
            <a:r>
              <a:rPr lang="en-US" i="1" dirty="0" err="1">
                <a:latin typeface="Calibri" panose="020F0502020204030204" pitchFamily="34" charset="0"/>
                <a:cs typeface="Calibri" panose="020F0502020204030204" pitchFamily="34" charset="0"/>
              </a:rPr>
              <a:t>Insustry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Responses and Challenges.” Available at: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https://openai.com/index/dall-e-2/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Accessed 23</a:t>
            </a:r>
            <a:r>
              <a:rPr lang="en-US" i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February 2025.</a:t>
            </a:r>
          </a:p>
          <a:p>
            <a:pPr algn="just">
              <a:lnSpc>
                <a:spcPct val="150000"/>
              </a:lnSpc>
            </a:pP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OECD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(2024) 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"Artificial Intelligence and Tourism: Policy Insights”.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Retrieved from </a:t>
            </a:r>
            <a:r>
              <a:rPr lang="en-US" u="none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3"/>
              </a:rPr>
              <a:t>https://www.oecd.org/industry/ai-tourism-2024</a:t>
            </a:r>
            <a:r>
              <a:rPr lang="en-US" u="none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Sousa, A., Rodrigues, P.M.M., and </a:t>
            </a:r>
            <a:r>
              <a:rPr lang="en-US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Brochado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A. (2023) 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“Applications of Artificial Intelligence in Tourism and Hospitality: A Systematic Literature Review”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in Advances in Tourism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Technology and Systems. Springer, Cham.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https://link.springer.com/chapter/10.1007/978-3-031-44131-8_29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 23</a:t>
            </a:r>
            <a:r>
              <a:rPr lang="en-US" baseline="30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rd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February 2025 ). </a:t>
            </a:r>
          </a:p>
          <a:p>
            <a:pPr algn="just">
              <a:lnSpc>
                <a:spcPct val="150000"/>
              </a:lnSpc>
            </a:pPr>
            <a:endParaRPr lang="en-US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5AA3C-075D-E8DD-D48B-DA9E07CBE0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</a:pPr>
              <a:t>9</a:t>
            </a:fld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28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333A90-2ED2-EF64-F9B3-7807A3275B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B67B645E-C5E5-4727-B977-D372A0AA71D9}" type="slidenum">
              <a:rPr lang="en-US" smtClean="0">
                <a:latin typeface="Calibri" panose="020F0502020204030204" pitchFamily="34" charset="0"/>
                <a:cs typeface="Calibri" panose="020F0502020204030204" pitchFamily="34" charset="0"/>
              </a:rPr>
              <a:pPr algn="just">
                <a:lnSpc>
                  <a:spcPct val="150000"/>
                </a:lnSpc>
              </a:pPr>
              <a:t>10</a:t>
            </a:fld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30CA42-4546-1566-9BF0-C6A9F49C2E9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1248" y="2030574"/>
            <a:ext cx="10479024" cy="4498848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Batabyal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D. and Das, D.K. (eds) (2019) 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“Global trends, practices, and challenges in contemporary tourism and hospitality management”. 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Hershey, Pennsylvania: Business Science Reference, an imprint of IGI Global. 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Appinventiv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(2023</a:t>
            </a:r>
            <a:r>
              <a:rPr lang="en-US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 “AI in Hospitality: 10 Use Cases on How Artificial Intelligence Is Transforming the Industry”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en-US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Appinventiv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https://appinventiv.com/blog/ai-in-hospitality/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 18</a:t>
            </a:r>
            <a:r>
              <a:rPr lang="en-US" baseline="300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</a:t>
            </a:r>
            <a:r>
              <a:rPr lang="en-US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February 2025). </a:t>
            </a:r>
          </a:p>
          <a:p>
            <a:pPr algn="just">
              <a:lnSpc>
                <a:spcPct val="150000"/>
              </a:lnSpc>
            </a:pPr>
            <a:endParaRPr lang="en-US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41248" y="949572"/>
            <a:ext cx="3375026" cy="10858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8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US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22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AE480-D58D-8A4F-D9AD-3E0956702A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fld id="{B67B645E-C5E5-4727-B977-D372A0AA71D9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 descr="A poster of a robot and a hand shaking hands&#10;&#10;AI-generated content may be incorrect.">
            <a:extLst>
              <a:ext uri="{FF2B5EF4-FFF2-40B4-BE49-F238E27FC236}">
                <a16:creationId xmlns:a16="http://schemas.microsoft.com/office/drawing/2014/main" id="{D45D587A-A359-7382-FB1A-A5152D690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497" y="178788"/>
            <a:ext cx="6206247" cy="650042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57200" y="579446"/>
            <a:ext cx="4928839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When used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correctly, </a:t>
            </a:r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AI can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support hospitality professionals rather than replace them. The best experiences will come from a hybrid approach, where AI handles routine tasks, allowing staff to focus on building authentic guest relationships.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Looking ahead, I believe the industry’s greatest </a:t>
            </a:r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challenge and opportunity is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finding this perfect balance between AI and human service. Hotels that master this balance will be the ones that truly redefine modern hospitality.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29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">
  <a:themeElements>
    <a:clrScheme name="TM66835393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5BC7E"/>
      </a:accent1>
      <a:accent2>
        <a:srgbClr val="FFC330"/>
      </a:accent2>
      <a:accent3>
        <a:srgbClr val="BE80FF"/>
      </a:accent3>
      <a:accent4>
        <a:srgbClr val="FF8345"/>
      </a:accent4>
      <a:accent5>
        <a:srgbClr val="FF70BF"/>
      </a:accent5>
      <a:accent6>
        <a:srgbClr val="60A2F5"/>
      </a:accent6>
      <a:hlink>
        <a:srgbClr val="5C4EDC"/>
      </a:hlink>
      <a:folHlink>
        <a:srgbClr val="7FC5FF"/>
      </a:folHlink>
    </a:clrScheme>
    <a:fontScheme name="Custom 32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66835393_win32_SD_v3" id="{4170EB69-3ACE-4C18-BE4C-C6CBD8BF8A79}" vid="{8A480AB3-AE5D-4813-AA67-ADACC5EA6C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Props1.xml><?xml version="1.0" encoding="utf-8"?>
<ds:datastoreItem xmlns:ds="http://schemas.openxmlformats.org/officeDocument/2006/customXml" ds:itemID="{55E72E99-0076-433E-AD3A-575A11FAB73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6EB691-4DD5-4558-B7D1-3EA8CC81E2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B247F30-5811-40C0-99EC-CF53200590BE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536</Words>
  <Application>Microsoft Office PowerPoint</Application>
  <PresentationFormat>Widescreen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Light</vt:lpstr>
      <vt:lpstr>Arial</vt:lpstr>
      <vt:lpstr>Calibri</vt:lpstr>
      <vt:lpstr>Times New Roman</vt:lpstr>
      <vt:lpstr>Wingdings</vt:lpstr>
      <vt:lpstr>Custom</vt:lpstr>
      <vt:lpstr> </vt:lpstr>
      <vt:lpstr>Introduction</vt:lpstr>
      <vt:lpstr>Overview</vt:lpstr>
      <vt:lpstr>Research Methods</vt:lpstr>
      <vt:lpstr>AI’s Impact on Hospitality</vt:lpstr>
      <vt:lpstr>PowerPoint Presentation</vt:lpstr>
      <vt:lpstr>Guidelines</vt:lpstr>
      <vt:lpstr>Key impacts 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/>
  <cp:lastModifiedBy>anna</cp:lastModifiedBy>
  <cp:revision>22</cp:revision>
  <dcterms:created xsi:type="dcterms:W3CDTF">2025-02-23T10:10:24Z</dcterms:created>
  <dcterms:modified xsi:type="dcterms:W3CDTF">2025-02-23T14:46:06Z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