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29/04/2012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2130425"/>
            <a:ext cx="6190456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Lesson 5</a:t>
            </a:r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Negatives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Negatives</a:t>
            </a:r>
            <a:r>
              <a:rPr lang="en-US" altLang="zh-CN" dirty="0" smtClean="0"/>
              <a:t>/</a:t>
            </a:r>
            <a:r>
              <a:rPr lang="en-GB" dirty="0" smtClean="0"/>
              <a:t> 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zh-TW" altLang="en-US" dirty="0" smtClean="0"/>
              <a:t>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Negatives in Classical Chinese fall into two broad groups: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Negatives used in verbal sentences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Negatives used in nominal sentences</a:t>
            </a:r>
          </a:p>
          <a:p>
            <a:pPr lvl="1">
              <a:buNone/>
            </a:pPr>
            <a:endParaRPr lang="en-GB" dirty="0" smtClean="0"/>
          </a:p>
          <a:p>
            <a:pPr lvl="0">
              <a:buClr>
                <a:srgbClr val="727CA3"/>
              </a:buClr>
            </a:pPr>
            <a:r>
              <a:rPr lang="en-GB" dirty="0" smtClean="0">
                <a:solidFill>
                  <a:prstClr val="black"/>
                </a:solidFill>
              </a:rPr>
              <a:t>Negatives in verbal sentences (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zh-TW" altLang="en-US" dirty="0" smtClean="0"/>
              <a:t>不，</a:t>
            </a:r>
            <a:r>
              <a:rPr lang="en-GB" dirty="0" err="1" smtClean="0"/>
              <a:t>fú</a:t>
            </a:r>
            <a:r>
              <a:rPr lang="en-GB" dirty="0" smtClean="0"/>
              <a:t> </a:t>
            </a:r>
            <a:r>
              <a:rPr lang="zh-TW" altLang="en-US" dirty="0" smtClean="0"/>
              <a:t>弗，</a:t>
            </a:r>
            <a:r>
              <a:rPr lang="en-GB" dirty="0" err="1" smtClean="0"/>
              <a:t>wú</a:t>
            </a:r>
            <a:r>
              <a:rPr lang="en-GB" dirty="0" smtClean="0"/>
              <a:t> </a:t>
            </a:r>
            <a:r>
              <a:rPr lang="zh-TW" altLang="en-US" dirty="0" smtClean="0"/>
              <a:t>無，</a:t>
            </a:r>
            <a:r>
              <a:rPr lang="en-GB" dirty="0" err="1" smtClean="0"/>
              <a:t>wèi</a:t>
            </a:r>
            <a:r>
              <a:rPr lang="en-GB" dirty="0" smtClean="0"/>
              <a:t> </a:t>
            </a:r>
            <a:r>
              <a:rPr lang="zh-TW" altLang="en-US" dirty="0" smtClean="0"/>
              <a:t>未，</a:t>
            </a:r>
            <a:r>
              <a:rPr lang="en-GB" dirty="0" err="1" smtClean="0"/>
              <a:t>wù</a:t>
            </a:r>
            <a:r>
              <a:rPr lang="en-GB" dirty="0" smtClean="0"/>
              <a:t> </a:t>
            </a:r>
            <a:r>
              <a:rPr lang="zh-TW" altLang="en-US" dirty="0" smtClean="0"/>
              <a:t>勿</a:t>
            </a:r>
            <a:r>
              <a:rPr lang="en-GB" altLang="zh-TW" dirty="0" smtClean="0"/>
              <a:t>)</a:t>
            </a:r>
          </a:p>
          <a:p>
            <a:pPr lvl="0">
              <a:buClr>
                <a:srgbClr val="727CA3"/>
              </a:buClr>
            </a:pPr>
            <a:endParaRPr lang="en-GB" dirty="0" smtClean="0">
              <a:solidFill>
                <a:prstClr val="black"/>
              </a:solidFill>
            </a:endParaRPr>
          </a:p>
          <a:p>
            <a:pPr marL="514350" indent="-514350">
              <a:buClr>
                <a:srgbClr val="727CA3"/>
              </a:buClr>
            </a:pPr>
            <a:r>
              <a:rPr lang="en-GB" b="1" dirty="0" err="1" smtClean="0"/>
              <a:t>bù</a:t>
            </a:r>
            <a:r>
              <a:rPr lang="en-GB" b="1" dirty="0" smtClean="0"/>
              <a:t> </a:t>
            </a:r>
            <a:r>
              <a:rPr lang="zh-TW" altLang="en-US" b="1" dirty="0" smtClean="0"/>
              <a:t>不</a:t>
            </a:r>
            <a:r>
              <a:rPr lang="zh-TW" altLang="en-US" dirty="0" smtClean="0"/>
              <a:t> </a:t>
            </a:r>
            <a:r>
              <a:rPr lang="en-GB" altLang="zh-TW" dirty="0" smtClean="0"/>
              <a:t>is used as the general negation for verbal sentences; it is place immediately before the verb it negates</a:t>
            </a:r>
          </a:p>
          <a:p>
            <a:pPr marL="514350" lvl="0" indent="-514350">
              <a:buClr>
                <a:srgbClr val="727CA3"/>
              </a:buClr>
              <a:buNone/>
            </a:pPr>
            <a:endParaRPr lang="en-GB" dirty="0" smtClean="0">
              <a:solidFill>
                <a:prstClr val="black"/>
              </a:solidFill>
            </a:endParaRPr>
          </a:p>
          <a:p>
            <a:pPr marL="514350" lvl="0" indent="-514350">
              <a:buClr>
                <a:srgbClr val="727CA3"/>
              </a:buClr>
              <a:buNone/>
            </a:pPr>
            <a:r>
              <a:rPr lang="en-GB" dirty="0" smtClean="0">
                <a:solidFill>
                  <a:prstClr val="black"/>
                </a:solidFill>
              </a:rPr>
              <a:t>Examples: </a:t>
            </a:r>
          </a:p>
          <a:p>
            <a:pPr marL="514350" lvl="0" indent="-514350">
              <a:buClr>
                <a:srgbClr val="727CA3"/>
              </a:buClr>
              <a:buNone/>
            </a:pPr>
            <a:r>
              <a:rPr lang="zh-CN" altLang="en-US" dirty="0" smtClean="0"/>
              <a:t>王不言 </a:t>
            </a:r>
            <a:r>
              <a:rPr lang="en-GB" altLang="zh-CN" dirty="0" err="1" smtClean="0"/>
              <a:t>wáng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bù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yán</a:t>
            </a:r>
            <a:r>
              <a:rPr lang="en-GB" altLang="zh-CN" dirty="0" smtClean="0"/>
              <a:t> ‘The king does not speak’</a:t>
            </a:r>
          </a:p>
          <a:p>
            <a:pPr marL="514350" lvl="0" indent="-514350">
              <a:buClr>
                <a:srgbClr val="727CA3"/>
              </a:buClr>
              <a:buNone/>
            </a:pPr>
            <a:r>
              <a:rPr lang="zh-CN" altLang="en-US" dirty="0" smtClean="0"/>
              <a:t>孔子不來 </a:t>
            </a:r>
            <a:r>
              <a:rPr lang="en-GB" altLang="zh-CN" dirty="0" err="1" smtClean="0">
                <a:cs typeface="Calibri" pitchFamily="34" charset="0"/>
              </a:rPr>
              <a:t>Kǒngzǐ</a:t>
            </a:r>
            <a:r>
              <a:rPr lang="en-GB" altLang="zh-CN" dirty="0" smtClean="0">
                <a:cs typeface="Calibri" pitchFamily="34" charset="0"/>
              </a:rPr>
              <a:t> </a:t>
            </a:r>
            <a:r>
              <a:rPr lang="en-GB" altLang="zh-CN" dirty="0" err="1" smtClean="0">
                <a:cs typeface="Calibri" pitchFamily="34" charset="0"/>
              </a:rPr>
              <a:t>bù</a:t>
            </a:r>
            <a:r>
              <a:rPr lang="en-GB" altLang="zh-CN" dirty="0" smtClean="0">
                <a:cs typeface="Calibri" pitchFamily="34" charset="0"/>
              </a:rPr>
              <a:t> </a:t>
            </a:r>
            <a:r>
              <a:rPr lang="en-GB" altLang="zh-CN" dirty="0" err="1" smtClean="0">
                <a:cs typeface="Calibri" pitchFamily="34" charset="0"/>
              </a:rPr>
              <a:t>lái</a:t>
            </a:r>
            <a:r>
              <a:rPr lang="zh-CN" altLang="en-US" dirty="0" smtClean="0">
                <a:cs typeface="Calibri" pitchFamily="34" charset="0"/>
              </a:rPr>
              <a:t> </a:t>
            </a:r>
            <a:r>
              <a:rPr lang="en-GB" altLang="zh-CN" dirty="0" smtClean="0">
                <a:cs typeface="Calibri" pitchFamily="34" charset="0"/>
              </a:rPr>
              <a:t>‘Confucius does not come/will not come’</a:t>
            </a:r>
          </a:p>
          <a:p>
            <a:pPr marL="514350" lvl="0" indent="-514350">
              <a:buClr>
                <a:srgbClr val="727CA3"/>
              </a:buClr>
              <a:buNone/>
            </a:pPr>
            <a:endParaRPr lang="en-GB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buClr>
                <a:srgbClr val="727CA3"/>
              </a:buClr>
              <a:buNone/>
            </a:pPr>
            <a:endParaRPr lang="en-GB" dirty="0" smtClean="0">
              <a:solidFill>
                <a:prstClr val="black"/>
              </a:solidFill>
            </a:endParaRPr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zh-TW" altLang="en-US" dirty="0" smtClean="0"/>
              <a:t>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zh-TW" altLang="en-US" dirty="0" smtClean="0"/>
              <a:t>不 </a:t>
            </a:r>
            <a:r>
              <a:rPr lang="en-GB" altLang="zh-TW" dirty="0" smtClean="0"/>
              <a:t>is also used to negate </a:t>
            </a:r>
            <a:r>
              <a:rPr lang="en-GB" altLang="zh-TW" dirty="0" err="1" smtClean="0"/>
              <a:t>stative</a:t>
            </a:r>
            <a:r>
              <a:rPr lang="en-GB" altLang="zh-TW" dirty="0" smtClean="0"/>
              <a:t> verbs</a:t>
            </a:r>
            <a:endParaRPr lang="en-GB" altLang="zh-TW" dirty="0"/>
          </a:p>
          <a:p>
            <a:pPr>
              <a:buNone/>
            </a:pPr>
            <a:r>
              <a:rPr lang="en-GB" altLang="zh-TW" dirty="0" smtClean="0"/>
              <a:t>Example: </a:t>
            </a:r>
          </a:p>
          <a:p>
            <a:pPr>
              <a:buNone/>
            </a:pPr>
            <a:r>
              <a:rPr lang="zh-CN" altLang="en-US" dirty="0" smtClean="0"/>
              <a:t>人不少</a:t>
            </a:r>
            <a:r>
              <a:rPr lang="en-GB" altLang="zh-CN" dirty="0" smtClean="0"/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rén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shǎo</a:t>
            </a:r>
            <a:r>
              <a:rPr lang="en-GB" altLang="zh-CN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dirty="0" smtClean="0"/>
              <a:t>‘the people are not few’</a:t>
            </a:r>
          </a:p>
          <a:p>
            <a:pPr>
              <a:buNone/>
            </a:pPr>
            <a:r>
              <a:rPr lang="zh-CN" altLang="en-US" dirty="0" smtClean="0"/>
              <a:t>山不高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shān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gāo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dirty="0" smtClean="0"/>
              <a:t>‘the mountain is not high’</a:t>
            </a:r>
          </a:p>
          <a:p>
            <a:pPr>
              <a:buNone/>
            </a:pPr>
            <a:endParaRPr lang="en-GB" altLang="zh-CN" dirty="0" smtClean="0"/>
          </a:p>
          <a:p>
            <a:r>
              <a:rPr lang="en-GB" dirty="0" smtClean="0"/>
              <a:t>A frequently encountered combination is </a:t>
            </a:r>
            <a:r>
              <a:rPr lang="en-GB" i="1" dirty="0" err="1" smtClean="0"/>
              <a:t>bu</a:t>
            </a:r>
            <a:r>
              <a:rPr lang="en-GB" i="1" dirty="0" smtClean="0"/>
              <a:t> de </a:t>
            </a:r>
            <a:r>
              <a:rPr lang="en-GB" i="1" dirty="0" err="1" smtClean="0"/>
              <a:t>er</a:t>
            </a:r>
            <a:r>
              <a:rPr lang="en-GB" i="1" dirty="0" smtClean="0"/>
              <a:t> </a:t>
            </a:r>
            <a:r>
              <a:rPr lang="en-GB" dirty="0" err="1" smtClean="0"/>
              <a:t>不得而</a:t>
            </a:r>
            <a:r>
              <a:rPr lang="en-GB" dirty="0" smtClean="0"/>
              <a:t>+ verb, an idiomatic phrase similar in meaning to </a:t>
            </a:r>
            <a:r>
              <a:rPr lang="en-GB" i="1" dirty="0" err="1" smtClean="0"/>
              <a:t>bu</a:t>
            </a:r>
            <a:r>
              <a:rPr lang="en-GB" i="1" dirty="0" smtClean="0"/>
              <a:t> </a:t>
            </a:r>
            <a:r>
              <a:rPr lang="en-GB" i="1" dirty="0" err="1" smtClean="0"/>
              <a:t>neng</a:t>
            </a:r>
            <a:r>
              <a:rPr lang="en-GB" dirty="0" err="1" smtClean="0"/>
              <a:t>不能</a:t>
            </a:r>
            <a:r>
              <a:rPr lang="en-GB" dirty="0" smtClean="0"/>
              <a:t> + verb:  ‘not be able to …’</a:t>
            </a:r>
          </a:p>
          <a:p>
            <a:pPr>
              <a:buNone/>
            </a:pPr>
            <a:r>
              <a:rPr lang="zh-TW" altLang="en-US" dirty="0" smtClean="0"/>
              <a:t>臣不得而為也 </a:t>
            </a:r>
            <a:r>
              <a:rPr lang="en-GB" altLang="zh-TW" i="1" dirty="0" err="1" smtClean="0"/>
              <a:t>chén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bù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dé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ér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wéi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yě</a:t>
            </a:r>
            <a:r>
              <a:rPr lang="en-GB" altLang="zh-TW" i="1" dirty="0" smtClean="0"/>
              <a:t> </a:t>
            </a:r>
            <a:r>
              <a:rPr lang="en-GB" altLang="zh-TW" dirty="0" smtClean="0"/>
              <a:t>	‘</a:t>
            </a:r>
            <a:r>
              <a:rPr lang="en-GB" dirty="0" smtClean="0"/>
              <a:t>I cannot do [this]’</a:t>
            </a:r>
            <a:endParaRPr lang="en-GB" altLang="zh-CN" dirty="0" smtClean="0"/>
          </a:p>
          <a:p>
            <a:pPr>
              <a:buNone/>
            </a:pPr>
            <a:endParaRPr lang="en-US" altLang="zh-CN" dirty="0" smtClean="0"/>
          </a:p>
          <a:p>
            <a:pPr marL="731520" lvl="1" indent="-457200">
              <a:buFont typeface="+mj-lt"/>
              <a:buAutoNum type="arabicPeriod"/>
            </a:pPr>
            <a:endParaRPr lang="en-GB" altLang="zh-CN" dirty="0" smtClean="0"/>
          </a:p>
          <a:p>
            <a:endParaRPr lang="en-GB" altLang="zh-CN" dirty="0" smtClean="0"/>
          </a:p>
          <a:p>
            <a:pPr>
              <a:buNone/>
            </a:pPr>
            <a:endParaRPr lang="en-GB" altLang="zh-TW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zh-TW" altLang="en-US" dirty="0" smtClean="0"/>
              <a:t>不</a:t>
            </a:r>
            <a:r>
              <a:rPr lang="en-GB" altLang="zh-TW" dirty="0" smtClean="0"/>
              <a:t>: rules of usage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Special rules apply when sentences with object pronouns (</a:t>
            </a:r>
            <a:r>
              <a:rPr lang="en-GB" dirty="0" err="1" smtClean="0"/>
              <a:t>wú</a:t>
            </a:r>
            <a:r>
              <a:rPr lang="en-GB" dirty="0" smtClean="0"/>
              <a:t> </a:t>
            </a:r>
            <a:r>
              <a:rPr lang="zh-TW" altLang="en-US" dirty="0" smtClean="0"/>
              <a:t>吾</a:t>
            </a:r>
            <a:r>
              <a:rPr lang="en-GB" altLang="zh-TW" dirty="0" smtClean="0"/>
              <a:t>, </a:t>
            </a:r>
            <a:r>
              <a:rPr lang="en-GB" altLang="zh-TW" dirty="0" err="1" smtClean="0"/>
              <a:t>zhī</a:t>
            </a:r>
            <a:r>
              <a:rPr lang="en-GB" altLang="zh-TW" dirty="0" smtClean="0"/>
              <a:t> </a:t>
            </a:r>
            <a:r>
              <a:rPr lang="zh-CN" altLang="en-US" dirty="0" smtClean="0"/>
              <a:t>之</a:t>
            </a:r>
            <a:r>
              <a:rPr lang="en-GB" altLang="zh-CN" dirty="0" smtClean="0"/>
              <a:t> etc.) </a:t>
            </a:r>
            <a:r>
              <a:rPr lang="en-GB" dirty="0" smtClean="0"/>
              <a:t>are negated by 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zh-TW" altLang="en-US" dirty="0" smtClean="0"/>
              <a:t>不</a:t>
            </a:r>
            <a:r>
              <a:rPr lang="en-GB" altLang="zh-TW" dirty="0" smtClean="0"/>
              <a:t>:</a:t>
            </a:r>
            <a:r>
              <a:rPr lang="en-GB" altLang="zh-CN" dirty="0" smtClean="0"/>
              <a:t> </a:t>
            </a:r>
          </a:p>
          <a:p>
            <a:pPr marL="731520" lvl="1" indent="-457200"/>
            <a:r>
              <a:rPr lang="en-GB" altLang="zh-CN" dirty="0" smtClean="0"/>
              <a:t>the object pronoun is sometimes placed between 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zh-TW" altLang="en-US" dirty="0" smtClean="0"/>
              <a:t>不 </a:t>
            </a:r>
            <a:r>
              <a:rPr lang="en-GB" altLang="zh-TW" dirty="0" smtClean="0"/>
              <a:t>and the verb it negates. E.g.  </a:t>
            </a:r>
          </a:p>
          <a:p>
            <a:pPr marL="731520" lvl="1" indent="-457200">
              <a:buNone/>
            </a:pPr>
            <a:r>
              <a:rPr lang="zh-TW" altLang="en-US" dirty="0" smtClean="0"/>
              <a:t>不吾敬 </a:t>
            </a:r>
            <a:r>
              <a:rPr lang="en-GB" altLang="zh-TW" dirty="0" err="1" smtClean="0"/>
              <a:t>bù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wú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jìng</a:t>
            </a:r>
            <a:r>
              <a:rPr lang="en-GB" altLang="zh-TW" dirty="0" smtClean="0"/>
              <a:t> ‘[he] does not respect me’</a:t>
            </a:r>
          </a:p>
          <a:p>
            <a:pPr marL="731520" lvl="1" indent="-457200">
              <a:buNone/>
            </a:pPr>
            <a:r>
              <a:rPr lang="zh-TW" altLang="en-US" dirty="0" smtClean="0"/>
              <a:t>不我衣 </a:t>
            </a:r>
            <a:r>
              <a:rPr lang="en-GB" altLang="zh-TW" dirty="0" err="1" smtClean="0"/>
              <a:t>bù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wǒ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yī</a:t>
            </a:r>
            <a:r>
              <a:rPr lang="en-GB" altLang="zh-TW" dirty="0" smtClean="0"/>
              <a:t> ‘[they] don’t dress me’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Very often, however, the object pronoun is omitted altogether, especially when the context is clear. E.g.</a:t>
            </a:r>
            <a:r>
              <a:rPr lang="zh-CN" altLang="en-US" dirty="0" smtClean="0"/>
              <a:t> </a:t>
            </a:r>
            <a:endParaRPr lang="en-GB" dirty="0" smtClean="0"/>
          </a:p>
          <a:p>
            <a:pPr lvl="1">
              <a:buNone/>
            </a:pPr>
            <a:r>
              <a:rPr lang="zh-CN" altLang="en-US" dirty="0" smtClean="0"/>
              <a:t>王不見。</a:t>
            </a:r>
            <a:r>
              <a:rPr lang="en-GB" altLang="zh-CN" dirty="0" err="1" smtClean="0"/>
              <a:t>wáng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bù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jiàn</a:t>
            </a:r>
            <a:r>
              <a:rPr lang="en-GB" altLang="zh-CN" dirty="0" smtClean="0"/>
              <a:t> ‘The king did not receive [him]’ instead of</a:t>
            </a:r>
            <a:r>
              <a:rPr lang="zh-CN" altLang="en-US" dirty="0" smtClean="0"/>
              <a:t>王不見之 </a:t>
            </a:r>
            <a:r>
              <a:rPr lang="en-GB" altLang="zh-CN" dirty="0" err="1" smtClean="0"/>
              <a:t>wáng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bù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jiàn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zhī</a:t>
            </a:r>
            <a:endParaRPr lang="en-GB" altLang="zh-CN" dirty="0" smtClean="0"/>
          </a:p>
          <a:p>
            <a:pPr lvl="1">
              <a:buNone/>
            </a:pPr>
            <a:r>
              <a:rPr lang="zh-TW" altLang="en-US" dirty="0" smtClean="0"/>
              <a:t>一聞人之過，終身不忘。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yī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wén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rén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zhī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guò</a:t>
            </a:r>
            <a:r>
              <a:rPr lang="en-GB" altLang="zh-TW" dirty="0" smtClean="0"/>
              <a:t>, </a:t>
            </a:r>
            <a:r>
              <a:rPr lang="en-GB" altLang="zh-TW" dirty="0" err="1" smtClean="0"/>
              <a:t>zhōng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shēn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bù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wàng</a:t>
            </a:r>
            <a:r>
              <a:rPr lang="en-GB" altLang="zh-TW" dirty="0" smtClean="0"/>
              <a:t> ‘once [he] had heard about another man’s faults, he would not forget them all his life’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fú</a:t>
            </a:r>
            <a:r>
              <a:rPr lang="en-GB" dirty="0" smtClean="0"/>
              <a:t> </a:t>
            </a:r>
            <a:r>
              <a:rPr lang="zh-TW" altLang="en-US" dirty="0" smtClean="0"/>
              <a:t>弗 </a:t>
            </a:r>
            <a:r>
              <a:rPr lang="en-GB" altLang="zh-TW" dirty="0" smtClean="0"/>
              <a:t>‘not it’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err="1" smtClean="0"/>
              <a:t>fú</a:t>
            </a:r>
            <a:r>
              <a:rPr lang="en-GB" i="1" dirty="0" smtClean="0"/>
              <a:t> </a:t>
            </a:r>
            <a:r>
              <a:rPr lang="en-GB" dirty="0" smtClean="0"/>
              <a:t>弗 is by many grammarians understood to be a fusion of </a:t>
            </a:r>
            <a:r>
              <a:rPr lang="en-GB" i="1" dirty="0" err="1" smtClean="0"/>
              <a:t>bú</a:t>
            </a:r>
            <a:r>
              <a:rPr lang="en-GB" i="1" dirty="0" smtClean="0"/>
              <a:t> </a:t>
            </a:r>
            <a:r>
              <a:rPr lang="en-GB" i="1" dirty="0" err="1" smtClean="0"/>
              <a:t>zhī</a:t>
            </a:r>
            <a:r>
              <a:rPr lang="en-GB" i="1" dirty="0" smtClean="0"/>
              <a:t>  </a:t>
            </a:r>
            <a:r>
              <a:rPr lang="en-GB" dirty="0" err="1" smtClean="0"/>
              <a:t>不之</a:t>
            </a:r>
            <a:r>
              <a:rPr lang="en-GB" dirty="0" smtClean="0"/>
              <a:t>, possibly the result of the inversion of verb and object pronoun after </a:t>
            </a:r>
            <a:r>
              <a:rPr lang="en-GB" i="1" dirty="0" err="1" smtClean="0"/>
              <a:t>bu</a:t>
            </a:r>
            <a:r>
              <a:rPr lang="en-GB" i="1" dirty="0" smtClean="0"/>
              <a:t> </a:t>
            </a:r>
            <a:r>
              <a:rPr lang="en-GB" dirty="0" smtClean="0"/>
              <a:t>不. E.g.</a:t>
            </a:r>
          </a:p>
          <a:p>
            <a:pPr lvl="1"/>
            <a:r>
              <a:rPr lang="zh-CN" altLang="en-US" dirty="0" smtClean="0"/>
              <a:t>我識之 </a:t>
            </a:r>
            <a:r>
              <a:rPr lang="en-GB" altLang="zh-CN" dirty="0" err="1" smtClean="0"/>
              <a:t>wǒ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shí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smtClean="0"/>
              <a:t>	</a:t>
            </a:r>
            <a:r>
              <a:rPr lang="en-GB" altLang="zh-CN" dirty="0" smtClean="0"/>
              <a:t>‘I know him’</a:t>
            </a:r>
          </a:p>
          <a:p>
            <a:pPr lvl="1"/>
            <a:r>
              <a:rPr lang="zh-CN" altLang="en-US" dirty="0" smtClean="0"/>
              <a:t>我不之識 </a:t>
            </a:r>
            <a:r>
              <a:rPr lang="en-GB" altLang="zh-CN" dirty="0" smtClean="0">
                <a:sym typeface="Wingdings" pitchFamily="2" charset="2"/>
              </a:rPr>
              <a:t> </a:t>
            </a:r>
            <a:r>
              <a:rPr lang="zh-CN" altLang="en-US" dirty="0" smtClean="0"/>
              <a:t>我</a:t>
            </a:r>
            <a:r>
              <a:rPr lang="zh-TW" altLang="en-US" dirty="0" smtClean="0"/>
              <a:t>弗</a:t>
            </a:r>
            <a:r>
              <a:rPr lang="zh-CN" altLang="en-US" dirty="0" smtClean="0"/>
              <a:t>識</a:t>
            </a:r>
            <a:r>
              <a:rPr lang="en-GB" altLang="zh-CN" dirty="0" smtClean="0"/>
              <a:t>	‘I do not know him’</a:t>
            </a:r>
          </a:p>
          <a:p>
            <a:pPr lvl="1">
              <a:buNone/>
            </a:pPr>
            <a:r>
              <a:rPr lang="en-GB" dirty="0" smtClean="0">
                <a:sym typeface="Wingdings" pitchFamily="2" charset="2"/>
              </a:rPr>
              <a:t> the pronoun object is always implied in </a:t>
            </a:r>
            <a:r>
              <a:rPr lang="zh-TW" altLang="en-US" dirty="0" smtClean="0"/>
              <a:t>弗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another interpretation as to what distinguishes </a:t>
            </a:r>
            <a:r>
              <a:rPr lang="en-GB" i="1" dirty="0" err="1" smtClean="0"/>
              <a:t>fú</a:t>
            </a:r>
            <a:r>
              <a:rPr lang="en-GB" dirty="0" smtClean="0"/>
              <a:t> </a:t>
            </a:r>
            <a:r>
              <a:rPr lang="zh-TW" altLang="en-US" dirty="0" smtClean="0"/>
              <a:t>弗 </a:t>
            </a:r>
            <a:r>
              <a:rPr lang="en-GB" dirty="0" smtClean="0"/>
              <a:t>from 不</a:t>
            </a:r>
            <a:r>
              <a:rPr lang="en-GB" i="1" dirty="0" smtClean="0"/>
              <a:t> </a:t>
            </a:r>
            <a:r>
              <a:rPr lang="en-GB" dirty="0" smtClean="0"/>
              <a:t>regards 弗</a:t>
            </a:r>
            <a:r>
              <a:rPr lang="en-GB" i="1" dirty="0" smtClean="0"/>
              <a:t> </a:t>
            </a:r>
            <a:r>
              <a:rPr lang="en-GB" dirty="0" smtClean="0"/>
              <a:t>as</a:t>
            </a:r>
            <a:r>
              <a:rPr lang="en-GB" i="1" dirty="0" smtClean="0"/>
              <a:t> </a:t>
            </a:r>
            <a:r>
              <a:rPr lang="en-GB" dirty="0" smtClean="0"/>
              <a:t>negative causative (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en-GB" dirty="0" err="1" smtClean="0"/>
              <a:t>shǐ</a:t>
            </a:r>
            <a:r>
              <a:rPr lang="en-GB" dirty="0" smtClean="0"/>
              <a:t> </a:t>
            </a:r>
            <a:r>
              <a:rPr lang="zh-CN" altLang="en-US" dirty="0" smtClean="0"/>
              <a:t>不使</a:t>
            </a:r>
            <a:r>
              <a:rPr lang="en-GB" altLang="zh-CN" dirty="0" smtClean="0"/>
              <a:t>) </a:t>
            </a:r>
            <a:r>
              <a:rPr lang="en-GB" dirty="0" smtClean="0"/>
              <a:t> ‘to let not happen’, ‘to prevent from happening’, ‘to refuse to do’. E.g.</a:t>
            </a:r>
          </a:p>
          <a:p>
            <a:pPr lvl="1"/>
            <a:r>
              <a:rPr lang="zh-CN" altLang="en-US" dirty="0" smtClean="0"/>
              <a:t>吾弗敬子矣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wú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fú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jìng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zǐ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yǐ</a:t>
            </a:r>
            <a:r>
              <a:rPr lang="en-GB" altLang="zh-CN" dirty="0" smtClean="0"/>
              <a:t>	‘I refuse to respect you, Sir’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Wèi</a:t>
            </a:r>
            <a:r>
              <a:rPr lang="en-GB" i="1" dirty="0" smtClean="0"/>
              <a:t> </a:t>
            </a:r>
            <a:r>
              <a:rPr lang="en-GB" dirty="0" smtClean="0"/>
              <a:t>未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i="1" dirty="0" err="1" smtClean="0"/>
              <a:t>Wèi</a:t>
            </a:r>
            <a:r>
              <a:rPr lang="en-GB" i="1" dirty="0" smtClean="0"/>
              <a:t> </a:t>
            </a:r>
            <a:r>
              <a:rPr lang="en-GB" dirty="0" smtClean="0"/>
              <a:t>未 is a verbal negation meaning ‘not yet’ or ‘never’. </a:t>
            </a:r>
          </a:p>
          <a:p>
            <a:r>
              <a:rPr lang="en-GB" dirty="0" smtClean="0"/>
              <a:t>Note:  The object pronoun </a:t>
            </a:r>
            <a:r>
              <a:rPr lang="zh-TW" altLang="en-US" dirty="0" smtClean="0"/>
              <a:t>之 </a:t>
            </a:r>
            <a:r>
              <a:rPr lang="en-GB" altLang="zh-TW" dirty="0" smtClean="0"/>
              <a:t>is not omitted</a:t>
            </a:r>
            <a:r>
              <a:rPr lang="en-GB" dirty="0" smtClean="0"/>
              <a:t>; there regularly occurs an inversion of verb and object pronoun with this negation. E.g.</a:t>
            </a:r>
          </a:p>
          <a:p>
            <a:pPr>
              <a:buNone/>
            </a:pPr>
            <a:r>
              <a:rPr lang="zh-TW" altLang="en-US" dirty="0" smtClean="0"/>
              <a:t>天下未之聞也 </a:t>
            </a:r>
            <a:r>
              <a:rPr lang="en-GB" altLang="zh-TW" dirty="0" err="1" smtClean="0"/>
              <a:t>tiān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xià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wèi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zhī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wén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yě</a:t>
            </a:r>
            <a:r>
              <a:rPr lang="en-GB" altLang="zh-TW" dirty="0" smtClean="0"/>
              <a:t> </a:t>
            </a:r>
          </a:p>
          <a:p>
            <a:pPr>
              <a:buNone/>
            </a:pPr>
            <a:r>
              <a:rPr lang="en-GB" altLang="zh-TW" dirty="0" smtClean="0"/>
              <a:t>‘The world have never/not yet heard about it’</a:t>
            </a:r>
          </a:p>
          <a:p>
            <a:pPr>
              <a:buNone/>
            </a:pPr>
            <a:endParaRPr lang="en-GB" altLang="zh-TW" dirty="0" smtClean="0"/>
          </a:p>
          <a:p>
            <a:pPr>
              <a:buNone/>
            </a:pPr>
            <a:r>
              <a:rPr lang="zh-TW" altLang="en-US" dirty="0" smtClean="0"/>
              <a:t>天下未之有也 </a:t>
            </a:r>
            <a:r>
              <a:rPr lang="en-GB" altLang="zh-TW" dirty="0" err="1" smtClean="0"/>
              <a:t>tiān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xià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wèi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zhī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yǒu</a:t>
            </a:r>
            <a:r>
              <a:rPr lang="en-GB" altLang="zh-TW" dirty="0" smtClean="0"/>
              <a:t> </a:t>
            </a:r>
            <a:r>
              <a:rPr lang="en-GB" altLang="zh-TW" dirty="0" err="1" smtClean="0"/>
              <a:t>yě</a:t>
            </a:r>
            <a:r>
              <a:rPr lang="en-GB" altLang="zh-TW" dirty="0" smtClean="0"/>
              <a:t> </a:t>
            </a:r>
          </a:p>
          <a:p>
            <a:pPr>
              <a:buNone/>
            </a:pPr>
            <a:r>
              <a:rPr lang="en-GB" dirty="0" smtClean="0"/>
              <a:t>‘There was never such a thing in the world’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Fēi</a:t>
            </a:r>
            <a:r>
              <a:rPr lang="en-GB" i="1" dirty="0" smtClean="0"/>
              <a:t> </a:t>
            </a:r>
            <a:r>
              <a:rPr lang="zh-TW" altLang="en-US" dirty="0" smtClean="0"/>
              <a:t>非 </a:t>
            </a:r>
            <a:r>
              <a:rPr lang="en-GB" altLang="zh-TW" dirty="0" smtClean="0"/>
              <a:t>‘it is not so that’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i="1" dirty="0" err="1" smtClean="0"/>
              <a:t>Fēi</a:t>
            </a:r>
            <a:r>
              <a:rPr lang="en-GB" i="1" dirty="0" smtClean="0"/>
              <a:t> </a:t>
            </a:r>
            <a:r>
              <a:rPr lang="en-GB" dirty="0" smtClean="0"/>
              <a:t>非 might be a contraction of </a:t>
            </a:r>
            <a:r>
              <a:rPr lang="en-GB" dirty="0" err="1" smtClean="0"/>
              <a:t>bu</a:t>
            </a:r>
            <a:r>
              <a:rPr lang="en-GB" dirty="0" smtClean="0"/>
              <a:t> 不 and the (</a:t>
            </a:r>
            <a:r>
              <a:rPr lang="en-GB" dirty="0" err="1" smtClean="0"/>
              <a:t>preclassical</a:t>
            </a:r>
            <a:r>
              <a:rPr lang="en-GB" dirty="0" smtClean="0"/>
              <a:t>) copula </a:t>
            </a:r>
            <a:r>
              <a:rPr lang="en-GB" dirty="0" err="1" smtClean="0"/>
              <a:t>wéi</a:t>
            </a:r>
            <a:r>
              <a:rPr lang="en-GB" dirty="0" smtClean="0"/>
              <a:t> 唯 ‘to be’ </a:t>
            </a:r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it is thus used as a negation of nominal sentences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A </a:t>
            </a:r>
            <a:r>
              <a:rPr lang="en-GB" altLang="zh-CN" dirty="0" smtClean="0"/>
              <a:t> </a:t>
            </a:r>
            <a:r>
              <a:rPr lang="en-GB" dirty="0" smtClean="0"/>
              <a:t>B </a:t>
            </a:r>
            <a:r>
              <a:rPr lang="en-GB" i="1" dirty="0" err="1" smtClean="0"/>
              <a:t>yĕ</a:t>
            </a:r>
            <a:r>
              <a:rPr lang="en-GB" i="1" dirty="0" smtClean="0"/>
              <a:t> </a:t>
            </a:r>
            <a:r>
              <a:rPr lang="zh-TW" altLang="en-US" dirty="0" smtClean="0"/>
              <a:t>也</a:t>
            </a:r>
            <a:r>
              <a:rPr lang="en-GB" altLang="zh-TW" dirty="0" smtClean="0"/>
              <a:t>	‘A is B’ (positive)</a:t>
            </a:r>
          </a:p>
          <a:p>
            <a:pPr>
              <a:buNone/>
            </a:pPr>
            <a:r>
              <a:rPr lang="en-GB" dirty="0" smtClean="0"/>
              <a:t>A 非 B (</a:t>
            </a:r>
            <a:r>
              <a:rPr lang="en-GB" i="1" dirty="0" err="1" smtClean="0"/>
              <a:t>yĕ</a:t>
            </a:r>
            <a:r>
              <a:rPr lang="en-GB" i="1" dirty="0" smtClean="0"/>
              <a:t> </a:t>
            </a:r>
            <a:r>
              <a:rPr lang="zh-TW" altLang="en-US" dirty="0" smtClean="0"/>
              <a:t>也</a:t>
            </a:r>
            <a:r>
              <a:rPr lang="en-GB" altLang="zh-TW" dirty="0" smtClean="0"/>
              <a:t>) ‘A is not B’ (negative)</a:t>
            </a:r>
          </a:p>
          <a:p>
            <a:pPr>
              <a:buNone/>
            </a:pPr>
            <a:endParaRPr lang="en-GB" altLang="zh-TW" dirty="0" smtClean="0"/>
          </a:p>
          <a:p>
            <a:pPr>
              <a:buNone/>
            </a:pPr>
            <a:r>
              <a:rPr lang="zh-CN" altLang="en-US" sz="2200" dirty="0" smtClean="0"/>
              <a:t>白馬非馬 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bái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mǎ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mǎ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en-GB" altLang="zh-CN" sz="2200" dirty="0" smtClean="0"/>
              <a:t>‘A white horse is not a horse’</a:t>
            </a:r>
          </a:p>
          <a:p>
            <a:pPr>
              <a:buNone/>
            </a:pPr>
            <a:r>
              <a:rPr lang="en-GB" sz="2200" dirty="0" err="1" smtClean="0"/>
              <a:t>非吾徒也</a:t>
            </a:r>
            <a:r>
              <a:rPr lang="en-GB" sz="2200" dirty="0" smtClean="0"/>
              <a:t>  </a:t>
            </a:r>
            <a:r>
              <a:rPr lang="en-GB" sz="2200" i="1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200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200" i="1" dirty="0" err="1" smtClean="0">
                <a:latin typeface="Calibri" pitchFamily="34" charset="0"/>
                <a:cs typeface="Calibri" pitchFamily="34" charset="0"/>
              </a:rPr>
              <a:t>tú</a:t>
            </a:r>
            <a:r>
              <a:rPr lang="en-GB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200" i="1" dirty="0" err="1" smtClean="0">
                <a:latin typeface="Calibri" pitchFamily="34" charset="0"/>
                <a:cs typeface="Calibri" pitchFamily="34" charset="0"/>
              </a:rPr>
              <a:t>yě</a:t>
            </a:r>
            <a:r>
              <a:rPr lang="en-GB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sz="2200" dirty="0" smtClean="0"/>
              <a:t>		‘[He] is not my follower!’</a:t>
            </a:r>
          </a:p>
          <a:p>
            <a:pPr>
              <a:buNone/>
            </a:pPr>
            <a:r>
              <a:rPr lang="zh-CN" altLang="en-US" sz="2200" dirty="0" smtClean="0"/>
              <a:t>池非不深也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chí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shēn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sz="2200" i="1" dirty="0" err="1" smtClean="0">
                <a:latin typeface="Calibri" pitchFamily="34" charset="0"/>
                <a:cs typeface="Calibri" pitchFamily="34" charset="0"/>
              </a:rPr>
              <a:t>yě</a:t>
            </a:r>
            <a:r>
              <a:rPr lang="en-GB" altLang="zh-CN" sz="2200" i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en-GB" altLang="zh-CN" sz="2200" dirty="0" smtClean="0">
                <a:cs typeface="Calibri" pitchFamily="34" charset="0"/>
              </a:rPr>
              <a:t>‘It is not so that the pond is not deep’</a:t>
            </a:r>
            <a:endParaRPr lang="en-GB" sz="2200" i="1" dirty="0" smtClean="0"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fēi</a:t>
            </a:r>
            <a:r>
              <a:rPr lang="en-GB" dirty="0" smtClean="0"/>
              <a:t> 非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Yet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非 is frequently found in a preverbal or sentence-initial position and then acts as a sentential or clausal negative, meaning ‘It is not the case that...’, or ‘It is not as if...’.</a:t>
            </a:r>
          </a:p>
          <a:p>
            <a:pPr>
              <a:buNone/>
            </a:pP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悲在心也非在手也	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bēi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zài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xīn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yě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zài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shǒu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yě</a:t>
            </a:r>
            <a:endParaRPr lang="en-GB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‘Grief is in the mind; it is not as if it was in the hand’</a:t>
            </a:r>
          </a:p>
          <a:p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In sentence-initial or preverbal position,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非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can also have a conditional meaning: ‘if not’, ‘unless’, ‘were it not for’.</a:t>
            </a:r>
          </a:p>
          <a:p>
            <a:pPr>
              <a:buNone/>
            </a:pPr>
            <a:endParaRPr lang="en-GB" altLang="zh-TW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非吳喪越</a:t>
            </a:r>
            <a:r>
              <a:rPr lang="zh-CN" altLang="en-US" dirty="0" smtClean="0">
                <a:latin typeface="Calibri" pitchFamily="34" charset="0"/>
                <a:cs typeface="Calibri" pitchFamily="34" charset="0"/>
              </a:rPr>
              <a:t>，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越必喪吳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	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sāng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Yuè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Yuè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bì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sāng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Wú</a:t>
            </a:r>
            <a:endParaRPr lang="zh-TW" altLang="en-US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‘If it is not Wu that ruins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Yue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Yue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is sure to ruin Wu’</a:t>
            </a:r>
          </a:p>
          <a:p>
            <a:pPr>
              <a:buNone/>
            </a:pP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非聖人</a:t>
            </a:r>
            <a:r>
              <a:rPr lang="zh-CN" altLang="en-US" dirty="0" smtClean="0">
                <a:latin typeface="Calibri" pitchFamily="34" charset="0"/>
                <a:cs typeface="Calibri" pitchFamily="34" charset="0"/>
              </a:rPr>
              <a:t>，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莫之能為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	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fēi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shéngrén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mò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néng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wéi</a:t>
            </a:r>
            <a:endParaRPr lang="en-GB" altLang="zh-TW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cs typeface="Calibri" pitchFamily="34" charset="0"/>
              </a:rPr>
              <a:t>‘If not a sage, nobody can do it’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Wú</a:t>
            </a:r>
            <a:r>
              <a:rPr lang="en-GB" i="1" dirty="0" smtClean="0"/>
              <a:t> </a:t>
            </a:r>
            <a:r>
              <a:rPr lang="zh-TW" altLang="en-US" dirty="0" smtClean="0"/>
              <a:t>無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zh-TW" altLang="en-US" dirty="0" smtClean="0"/>
              <a:t>無 </a:t>
            </a:r>
            <a:r>
              <a:rPr lang="en-US" altLang="zh-TW" dirty="0" smtClean="0"/>
              <a:t>/ </a:t>
            </a:r>
            <a:r>
              <a:rPr lang="zh-TW" altLang="en-US" dirty="0" smtClean="0"/>
              <a:t>无 </a:t>
            </a:r>
            <a:r>
              <a:rPr lang="en-GB" dirty="0" smtClean="0"/>
              <a:t>means ‘to have not’ or ‘there is no’ or ‘it does not happen that’</a:t>
            </a:r>
          </a:p>
          <a:p>
            <a:r>
              <a:rPr lang="zh-TW" altLang="en-US" dirty="0" smtClean="0"/>
              <a:t>無 </a:t>
            </a:r>
            <a:r>
              <a:rPr lang="en-GB" altLang="zh-TW" dirty="0" smtClean="0"/>
              <a:t>is the opposite of </a:t>
            </a:r>
            <a:r>
              <a:rPr lang="en-GB" altLang="zh-TW" i="1" dirty="0" err="1" smtClean="0"/>
              <a:t>yǒu</a:t>
            </a:r>
            <a:r>
              <a:rPr lang="en-GB" altLang="zh-TW" i="1" dirty="0" smtClean="0"/>
              <a:t> </a:t>
            </a:r>
            <a:r>
              <a:rPr lang="zh-CN" altLang="en-US" dirty="0" smtClean="0"/>
              <a:t>有</a:t>
            </a:r>
            <a:r>
              <a:rPr lang="en-GB" altLang="zh-CN" dirty="0" smtClean="0"/>
              <a:t>, ‘to have’, ‘there is’, ‘there exists’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Examples:</a:t>
            </a:r>
          </a:p>
          <a:p>
            <a:pPr>
              <a:buNone/>
            </a:pPr>
            <a:r>
              <a:rPr lang="zh-TW" altLang="en-US" dirty="0" smtClean="0"/>
              <a:t>越國無君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Yuè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guó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jūn</a:t>
            </a:r>
            <a:endParaRPr lang="en-GB" altLang="zh-TW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dirty="0" smtClean="0"/>
              <a:t>‘The state of </a:t>
            </a:r>
            <a:r>
              <a:rPr lang="en-GB" dirty="0" err="1" smtClean="0"/>
              <a:t>Yue</a:t>
            </a:r>
            <a:r>
              <a:rPr lang="en-GB" dirty="0" smtClean="0"/>
              <a:t> was without a ruler.’</a:t>
            </a:r>
          </a:p>
          <a:p>
            <a:pPr>
              <a:buNone/>
            </a:pPr>
            <a:r>
              <a:rPr lang="zh-TW" altLang="en-US" dirty="0" smtClean="0"/>
              <a:t>民無常處 </a:t>
            </a:r>
            <a:r>
              <a:rPr lang="en-GB" altLang="zh-TW" i="1" dirty="0" err="1" smtClean="0"/>
              <a:t>mín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wú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cháng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chù</a:t>
            </a:r>
            <a:endParaRPr lang="en-GB" altLang="zh-TW" i="1" dirty="0" smtClean="0"/>
          </a:p>
          <a:p>
            <a:pPr>
              <a:buNone/>
            </a:pPr>
            <a:r>
              <a:rPr lang="en-GB" dirty="0" smtClean="0"/>
              <a:t>‘The people have no constant abode.’</a:t>
            </a:r>
          </a:p>
          <a:p>
            <a:pPr>
              <a:buNone/>
            </a:pPr>
            <a:r>
              <a:rPr lang="zh-TW" altLang="en-US" dirty="0" smtClean="0"/>
              <a:t>無父無君，是禽獸也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fù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jūn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shì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qín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shòu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yě</a:t>
            </a:r>
            <a:endParaRPr lang="en-GB" altLang="zh-TW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en-GB" dirty="0" smtClean="0"/>
              <a:t>‘To acknowledge (lit. ‘have’) neither father nor ruler,  this is to be in the state of beasts.’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Wú</a:t>
            </a:r>
            <a:r>
              <a:rPr lang="en-GB" i="1" dirty="0" smtClean="0"/>
              <a:t> </a:t>
            </a:r>
            <a:r>
              <a:rPr lang="zh-TW" altLang="en-US" dirty="0" smtClean="0"/>
              <a:t>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characters </a:t>
            </a:r>
            <a:r>
              <a:rPr lang="zh-TW" altLang="en-US" dirty="0" smtClean="0"/>
              <a:t>毋 </a:t>
            </a:r>
            <a:r>
              <a:rPr lang="en-GB" dirty="0" smtClean="0"/>
              <a:t>and </a:t>
            </a:r>
            <a:r>
              <a:rPr lang="zh-TW" altLang="en-US" dirty="0" smtClean="0"/>
              <a:t>無 </a:t>
            </a:r>
            <a:r>
              <a:rPr lang="en-GB" altLang="zh-TW" dirty="0" smtClean="0"/>
              <a:t>w</a:t>
            </a:r>
            <a:r>
              <a:rPr lang="en-GB" dirty="0" smtClean="0"/>
              <a:t>ere probably already homophonous in the late Zhou period (4-3</a:t>
            </a:r>
            <a:r>
              <a:rPr lang="en-GB" baseline="30000" dirty="0" smtClean="0"/>
              <a:t>rd</a:t>
            </a:r>
            <a:r>
              <a:rPr lang="en-GB" dirty="0" smtClean="0"/>
              <a:t> c. B.C.) but seem to have represented different words initially.</a:t>
            </a:r>
          </a:p>
          <a:p>
            <a:r>
              <a:rPr lang="en-GB" dirty="0" smtClean="0"/>
              <a:t>Wu 毋 has a prohibitive meaning, ‘do not’: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毋怠荒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dài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huāng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/>
              <a:t>	‘Don’t be lazy!’</a:t>
            </a:r>
          </a:p>
          <a:p>
            <a:pPr>
              <a:buNone/>
            </a:pPr>
            <a:r>
              <a:rPr lang="en-GB" dirty="0" smtClean="0"/>
              <a:t>毋妄言 </a:t>
            </a:r>
            <a:r>
              <a:rPr lang="en-GB" i="1" dirty="0" err="1" smtClean="0"/>
              <a:t>wú</a:t>
            </a:r>
            <a:r>
              <a:rPr lang="en-GB" i="1" dirty="0" smtClean="0"/>
              <a:t> </a:t>
            </a:r>
            <a:r>
              <a:rPr lang="en-GB" i="1" dirty="0" err="1" smtClean="0"/>
              <a:t>wàng</a:t>
            </a:r>
            <a:r>
              <a:rPr lang="en-GB" i="1" dirty="0" smtClean="0"/>
              <a:t> </a:t>
            </a:r>
            <a:r>
              <a:rPr lang="en-GB" i="1" dirty="0" err="1" smtClean="0"/>
              <a:t>yán</a:t>
            </a:r>
            <a:r>
              <a:rPr lang="en-GB" dirty="0" smtClean="0"/>
              <a:t>		‘Do not talk carelessly!’</a:t>
            </a:r>
          </a:p>
          <a:p>
            <a:pPr>
              <a:buNone/>
            </a:pPr>
            <a:r>
              <a:rPr lang="zh-TW" altLang="en-US" dirty="0" smtClean="0"/>
              <a:t>毋失時 </a:t>
            </a:r>
            <a:r>
              <a:rPr lang="en-GB" altLang="zh-TW" i="1" dirty="0" err="1" smtClean="0"/>
              <a:t>wú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shī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shí</a:t>
            </a:r>
            <a:r>
              <a:rPr lang="en-GB" altLang="zh-TW" i="1" dirty="0" smtClean="0"/>
              <a:t>		</a:t>
            </a:r>
            <a:r>
              <a:rPr lang="en-GB" altLang="zh-TW" dirty="0" smtClean="0"/>
              <a:t>‘Don’t loose time!’</a:t>
            </a:r>
          </a:p>
          <a:p>
            <a:pPr>
              <a:buNone/>
            </a:pPr>
            <a:endParaRPr lang="en-GB" i="1" dirty="0" smtClean="0"/>
          </a:p>
          <a:p>
            <a:pPr>
              <a:buNone/>
            </a:pPr>
            <a:r>
              <a:rPr lang="en-GB" dirty="0" smtClean="0"/>
              <a:t>Note: </a:t>
            </a:r>
          </a:p>
          <a:p>
            <a:pPr>
              <a:buNone/>
            </a:pPr>
            <a:r>
              <a:rPr lang="en-GB" dirty="0" smtClean="0"/>
              <a:t>毋 is similar to </a:t>
            </a:r>
            <a:r>
              <a:rPr lang="en-GB" i="1" dirty="0" err="1" smtClean="0"/>
              <a:t>búyào</a:t>
            </a:r>
            <a:r>
              <a:rPr lang="en-GB" dirty="0" smtClean="0"/>
              <a:t> </a:t>
            </a:r>
            <a:r>
              <a:rPr lang="zh-CN" altLang="en-US" dirty="0" smtClean="0"/>
              <a:t>不要 </a:t>
            </a:r>
            <a:r>
              <a:rPr lang="en-GB" altLang="zh-CN" dirty="0" smtClean="0"/>
              <a:t>in modern Chinese.</a:t>
            </a:r>
          </a:p>
          <a:p>
            <a:pPr>
              <a:buNone/>
            </a:pPr>
            <a:r>
              <a:rPr lang="en-GB" dirty="0" smtClean="0"/>
              <a:t>毋 is often written </a:t>
            </a:r>
            <a:r>
              <a:rPr lang="zh-TW" altLang="en-US" dirty="0" smtClean="0"/>
              <a:t>無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zh-TW" i="1" dirty="0" err="1" smtClean="0"/>
              <a:t>wù</a:t>
            </a:r>
            <a:r>
              <a:rPr lang="en-GB" altLang="zh-TW" dirty="0" smtClean="0"/>
              <a:t> </a:t>
            </a:r>
            <a:r>
              <a:rPr lang="zh-TW" altLang="en-US" dirty="0" smtClean="0"/>
              <a:t>勿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altLang="zh-TW" i="1" dirty="0" err="1" smtClean="0"/>
              <a:t>wù</a:t>
            </a:r>
            <a:r>
              <a:rPr lang="en-GB" dirty="0" smtClean="0"/>
              <a:t> </a:t>
            </a:r>
            <a:r>
              <a:rPr lang="zh-TW" altLang="en-US" dirty="0" smtClean="0"/>
              <a:t>勿 </a:t>
            </a:r>
            <a:r>
              <a:rPr lang="en-GB" dirty="0" smtClean="0"/>
              <a:t>is a prohibitive negation, i.e. a negative imperative:  ‘do not’</a:t>
            </a:r>
          </a:p>
          <a:p>
            <a:r>
              <a:rPr lang="en-GB" altLang="zh-TW" i="1" dirty="0" err="1" smtClean="0"/>
              <a:t>wù</a:t>
            </a:r>
            <a:r>
              <a:rPr lang="en-GB" dirty="0" smtClean="0"/>
              <a:t> </a:t>
            </a:r>
            <a:r>
              <a:rPr lang="zh-TW" altLang="en-US" dirty="0" smtClean="0"/>
              <a:t>勿 </a:t>
            </a:r>
            <a:r>
              <a:rPr lang="en-GB" altLang="zh-TW" dirty="0" smtClean="0"/>
              <a:t>is a fusion of </a:t>
            </a:r>
            <a:r>
              <a:rPr lang="en-GB" altLang="zh-TW" i="1" dirty="0" err="1" smtClean="0"/>
              <a:t>w</a:t>
            </a:r>
            <a:r>
              <a:rPr lang="en-GB" i="1" dirty="0" err="1" smtClean="0"/>
              <a:t>ú</a:t>
            </a:r>
            <a:r>
              <a:rPr lang="en-GB" i="1" dirty="0" smtClean="0"/>
              <a:t> </a:t>
            </a:r>
            <a:r>
              <a:rPr lang="zh-TW" altLang="en-US" dirty="0" smtClean="0"/>
              <a:t>毋 </a:t>
            </a:r>
            <a:r>
              <a:rPr lang="en-GB" altLang="zh-TW" dirty="0" smtClean="0"/>
              <a:t>+ </a:t>
            </a:r>
            <a:r>
              <a:rPr lang="zh-CN" altLang="en-US" dirty="0" smtClean="0"/>
              <a:t>之</a:t>
            </a:r>
            <a:endParaRPr lang="en-GB" dirty="0" smtClean="0"/>
          </a:p>
          <a:p>
            <a:r>
              <a:rPr lang="en-GB" altLang="zh-TW" dirty="0" smtClean="0"/>
              <a:t>Some scholars (</a:t>
            </a:r>
            <a:r>
              <a:rPr lang="en-GB" altLang="zh-TW" dirty="0" err="1" smtClean="0"/>
              <a:t>Gassmann</a:t>
            </a:r>
            <a:r>
              <a:rPr lang="en-GB" altLang="zh-TW" dirty="0" smtClean="0"/>
              <a:t> 1997: 258-59) interpret </a:t>
            </a:r>
            <a:r>
              <a:rPr lang="zh-TW" altLang="en-US" dirty="0" smtClean="0"/>
              <a:t>勿 </a:t>
            </a:r>
            <a:r>
              <a:rPr lang="en-GB" altLang="zh-TW" dirty="0" smtClean="0"/>
              <a:t>in analogy to </a:t>
            </a:r>
            <a:r>
              <a:rPr lang="en-GB" i="1" dirty="0" err="1" smtClean="0"/>
              <a:t>fú</a:t>
            </a:r>
            <a:r>
              <a:rPr lang="en-GB" dirty="0" smtClean="0"/>
              <a:t> </a:t>
            </a:r>
            <a:r>
              <a:rPr lang="zh-TW" altLang="en-US" dirty="0" smtClean="0"/>
              <a:t>弗 </a:t>
            </a:r>
            <a:r>
              <a:rPr lang="en-GB" altLang="zh-TW" dirty="0" smtClean="0"/>
              <a:t>as a negative causative form, hence ‘do not let’ or ‘refuse to!’</a:t>
            </a:r>
          </a:p>
          <a:p>
            <a:pPr>
              <a:buNone/>
            </a:pPr>
            <a:endParaRPr lang="en-GB" altLang="zh-TW" dirty="0" smtClean="0"/>
          </a:p>
          <a:p>
            <a:pPr>
              <a:buNone/>
            </a:pPr>
            <a:r>
              <a:rPr lang="en-GB" altLang="zh-TW" dirty="0" smtClean="0"/>
              <a:t>Examples:</a:t>
            </a:r>
          </a:p>
          <a:p>
            <a:pPr>
              <a:buNone/>
            </a:pPr>
            <a:r>
              <a:rPr lang="zh-TW" altLang="en-US" dirty="0" smtClean="0"/>
              <a:t>勿</a:t>
            </a:r>
            <a:r>
              <a:rPr lang="zh-CN" altLang="en-US" dirty="0" smtClean="0"/>
              <a:t>聼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wù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tīng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en-GB" altLang="zh-CN" dirty="0" smtClean="0">
                <a:latin typeface="Calibri" pitchFamily="34" charset="0"/>
                <a:cs typeface="Calibri" pitchFamily="34" charset="0"/>
              </a:rPr>
              <a:t>‘do not listen to it’</a:t>
            </a:r>
            <a:r>
              <a:rPr lang="zh-CN" altLang="en-US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cs typeface="Calibri" pitchFamily="34" charset="0"/>
              </a:rPr>
              <a:t>(Remember to translate the implied </a:t>
            </a:r>
            <a:r>
              <a:rPr lang="zh-CN" altLang="en-US" dirty="0" smtClean="0"/>
              <a:t>之 </a:t>
            </a:r>
            <a:r>
              <a:rPr lang="en-GB" altLang="zh-CN" dirty="0" smtClean="0"/>
              <a:t>‘it’)</a:t>
            </a:r>
          </a:p>
          <a:p>
            <a:pPr>
              <a:buNone/>
            </a:pPr>
            <a:r>
              <a:rPr lang="zh-CN" altLang="en-US" dirty="0" smtClean="0"/>
              <a:t>王請勿疑</a:t>
            </a:r>
            <a:r>
              <a:rPr lang="en-GB" altLang="zh-CN" dirty="0" smtClean="0"/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wáng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qǐng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wù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yǐ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en-GB" altLang="zh-CN" dirty="0" smtClean="0">
                <a:latin typeface="Calibri" pitchFamily="34" charset="0"/>
                <a:cs typeface="Calibri" pitchFamily="34" charset="0"/>
              </a:rPr>
              <a:t>‘[I] beg your, my King, do not doubt it.’ or ‘‘[I] beg your, my King, do not let this make you doubtful.’</a:t>
            </a:r>
            <a:endParaRPr lang="en-GB" altLang="zh-CN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altLang="zh-CN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en-GB" altLang="zh-CN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莫 </a:t>
            </a:r>
            <a:r>
              <a:rPr lang="en-GB" dirty="0" err="1" smtClean="0"/>
              <a:t>mò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zh-TW" altLang="en-US" dirty="0" smtClean="0"/>
              <a:t>莫 </a:t>
            </a:r>
            <a:r>
              <a:rPr lang="en-GB" dirty="0" err="1" smtClean="0"/>
              <a:t>mò</a:t>
            </a:r>
            <a:r>
              <a:rPr lang="en-GB" dirty="0" smtClean="0"/>
              <a:t> is a </a:t>
            </a:r>
            <a:r>
              <a:rPr lang="en-GB" b="1" dirty="0" smtClean="0"/>
              <a:t>negative distributive </a:t>
            </a:r>
            <a:r>
              <a:rPr lang="en-GB" dirty="0" smtClean="0"/>
              <a:t>(no part of…), ‘none’, ‘in no case’</a:t>
            </a:r>
          </a:p>
          <a:p>
            <a:r>
              <a:rPr lang="zh-TW" altLang="en-US" dirty="0" smtClean="0"/>
              <a:t>莫 </a:t>
            </a:r>
            <a:r>
              <a:rPr lang="en-GB" altLang="zh-TW" dirty="0" smtClean="0"/>
              <a:t>is the opposite of </a:t>
            </a:r>
            <a:r>
              <a:rPr lang="en-GB" altLang="zh-TW" i="1" dirty="0" err="1" smtClean="0"/>
              <a:t>huò</a:t>
            </a:r>
            <a:r>
              <a:rPr lang="en-GB" altLang="zh-TW" i="1" dirty="0" smtClean="0"/>
              <a:t> </a:t>
            </a:r>
            <a:r>
              <a:rPr lang="zh-CN" altLang="en-US" dirty="0" smtClean="0"/>
              <a:t>或</a:t>
            </a:r>
            <a:r>
              <a:rPr lang="en-GB" altLang="zh-CN" dirty="0" smtClean="0"/>
              <a:t>, ‘someone’, ‘in some cases’, ‘sometimes’</a:t>
            </a:r>
          </a:p>
          <a:p>
            <a:pPr>
              <a:buNone/>
            </a:pPr>
            <a:r>
              <a:rPr lang="en-GB" dirty="0" smtClean="0"/>
              <a:t>Examples:</a:t>
            </a:r>
          </a:p>
          <a:p>
            <a:pPr>
              <a:buNone/>
            </a:pPr>
            <a:r>
              <a:rPr lang="zh-CN" altLang="en-US" dirty="0" smtClean="0"/>
              <a:t>莫能止之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mò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néng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zhǐ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cs typeface="Calibri" pitchFamily="34" charset="0"/>
              </a:rPr>
              <a:t>	‘no one was able to stop it’</a:t>
            </a:r>
            <a:endParaRPr lang="en-US" altLang="zh-CN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zh-CN" altLang="en-US" dirty="0" smtClean="0"/>
              <a:t>莫不欲之</a:t>
            </a:r>
            <a:r>
              <a:rPr lang="en-GB" altLang="zh-CN" dirty="0" smtClean="0"/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mò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néng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yù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altLang="zh-CN" i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en-GB" altLang="zh-CN" dirty="0" smtClean="0">
                <a:latin typeface="Calibri" pitchFamily="34" charset="0"/>
                <a:cs typeface="Calibri" pitchFamily="34" charset="0"/>
              </a:rPr>
              <a:t>‘there was none who did not desire it’</a:t>
            </a:r>
            <a:endParaRPr lang="en-US" altLang="zh-CN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zh-TW" altLang="en-US" dirty="0" smtClean="0"/>
              <a:t>莫大 </a:t>
            </a:r>
            <a:r>
              <a:rPr lang="en-GB" altLang="zh-TW" dirty="0" err="1" smtClean="0"/>
              <a:t>mòdà</a:t>
            </a:r>
            <a:r>
              <a:rPr lang="zh-CN" altLang="en-US" dirty="0" smtClean="0"/>
              <a:t> </a:t>
            </a:r>
            <a:r>
              <a:rPr lang="en-GB" altLang="zh-CN" dirty="0" smtClean="0"/>
              <a:t>‘none is bigger’ </a:t>
            </a:r>
            <a:r>
              <a:rPr lang="en-GB" altLang="zh-CN" dirty="0" smtClean="0">
                <a:sym typeface="Wingdings" pitchFamily="2" charset="2"/>
              </a:rPr>
              <a:t> ‘the greatest’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Hanfeizi</a:t>
            </a:r>
            <a:r>
              <a:rPr lang="en-GB" dirty="0" smtClean="0"/>
              <a:t> </a:t>
            </a:r>
            <a:r>
              <a:rPr lang="zh-CN" altLang="en-US" dirty="0" smtClean="0"/>
              <a:t>韓非子</a:t>
            </a:r>
            <a:r>
              <a:rPr lang="en-GB" altLang="zh-CN" dirty="0" smtClean="0"/>
              <a:t>, chapter 15.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zh-TW" altLang="en-US" b="1" dirty="0" smtClean="0"/>
              <a:t>楚人有</a:t>
            </a:r>
            <a:r>
              <a:rPr lang="zh-TW" altLang="en-US" dirty="0" smtClean="0"/>
              <a:t>鬻楯與矛</a:t>
            </a:r>
            <a:r>
              <a:rPr lang="zh-TW" altLang="en-US" b="1" dirty="0" smtClean="0"/>
              <a:t>者</a:t>
            </a:r>
            <a:r>
              <a:rPr lang="zh-TW" altLang="en-US" dirty="0" smtClean="0"/>
              <a:t>，譽之曰：「吾楯之堅，莫能陷也。」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b="1" dirty="0" smtClean="0"/>
              <a:t>又</a:t>
            </a:r>
            <a:r>
              <a:rPr lang="zh-TW" altLang="en-US" dirty="0" smtClean="0"/>
              <a:t>譽其矛曰：「吾矛之利，於物無不陷也。」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或曰：「以</a:t>
            </a:r>
            <a:r>
              <a:rPr lang="zh-TW" altLang="en-US" b="1" dirty="0" smtClean="0"/>
              <a:t>子之矛</a:t>
            </a:r>
            <a:r>
              <a:rPr lang="zh-TW" altLang="en-US" dirty="0" smtClean="0"/>
              <a:t>陷</a:t>
            </a:r>
            <a:r>
              <a:rPr lang="zh-TW" altLang="en-US" b="1" dirty="0" smtClean="0"/>
              <a:t>子之楯</a:t>
            </a:r>
            <a:r>
              <a:rPr lang="zh-TW" altLang="en-US" dirty="0" smtClean="0"/>
              <a:t>何如？」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其人</a:t>
            </a:r>
            <a:r>
              <a:rPr lang="zh-TW" altLang="en-US" b="1" dirty="0" smtClean="0"/>
              <a:t>弗</a:t>
            </a:r>
            <a:r>
              <a:rPr lang="zh-TW" altLang="en-US" dirty="0" smtClean="0"/>
              <a:t>能應也。</a:t>
            </a:r>
            <a:endParaRPr lang="en-GB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夫不可陷之楯與無不陷之矛，不可同世而立。</a:t>
            </a:r>
            <a:endParaRPr lang="en-GB" altLang="zh-TW" dirty="0" smtClean="0"/>
          </a:p>
          <a:p>
            <a:pPr marL="514350" indent="-51435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>
                <a:latin typeface="Calibri" pitchFamily="34" charset="0"/>
                <a:cs typeface="Calibri" pitchFamily="34" charset="0"/>
              </a:rPr>
              <a:t>Chǔ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rén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yǒu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dùn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yǔ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máo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zhě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yuē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dùn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jiān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wù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mò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néng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xiàn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yě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yòu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qí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máo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yuē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máo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lì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wù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xiàn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yě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huò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yuē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yǐ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zǐ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máo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xiàn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zǐ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dùn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hé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rú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qí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rén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fú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néng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yīng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yě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fū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kě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xiàn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dùn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yǔ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xiàn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máo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kě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tóng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shì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ér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lì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.</a:t>
            </a:r>
            <a:endParaRPr lang="en-GB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765</TotalTime>
  <Words>1015</Words>
  <Application>Microsoft Office PowerPoint</Application>
  <PresentationFormat>On-screen Show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Origin</vt:lpstr>
      <vt:lpstr>Lesson 5 Negatives</vt:lpstr>
      <vt:lpstr>Negatives/ bù 不</vt:lpstr>
      <vt:lpstr>bù 不</vt:lpstr>
      <vt:lpstr>bù 不: rules of usage</vt:lpstr>
      <vt:lpstr>fú 弗 ‘not it’</vt:lpstr>
      <vt:lpstr>Wèi 未</vt:lpstr>
      <vt:lpstr>Fēi 非 ‘it is not so that’</vt:lpstr>
      <vt:lpstr>fēi 非</vt:lpstr>
      <vt:lpstr>Wú 無</vt:lpstr>
      <vt:lpstr>Wú 毋</vt:lpstr>
      <vt:lpstr>wù 勿</vt:lpstr>
      <vt:lpstr>莫 mò</vt:lpstr>
      <vt:lpstr>Hanfeizi 韓非子, chapter 15.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</cp:lastModifiedBy>
  <cp:revision>79</cp:revision>
  <dcterms:created xsi:type="dcterms:W3CDTF">2012-02-02T07:21:05Z</dcterms:created>
  <dcterms:modified xsi:type="dcterms:W3CDTF">2012-04-29T20:13:41Z</dcterms:modified>
</cp:coreProperties>
</file>