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notesSlides/notesSlide5.xml" ContentType="application/vnd.openxmlformats-officedocument.presentationml.notesSlide+xml"/>
  <Override PartName="/ppt/tags/tag5.xml" ContentType="application/vnd.openxmlformats-officedocument.presentationml.tags+xml"/>
  <Override PartName="/ppt/notesSlides/notesSlide6.xml" ContentType="application/vnd.openxmlformats-officedocument.presentationml.notesSlide+xml"/>
  <Override PartName="/ppt/tags/tag6.xml" ContentType="application/vnd.openxmlformats-officedocument.presentationml.tags+xml"/>
  <Override PartName="/ppt/notesSlides/notesSlide7.xml" ContentType="application/vnd.openxmlformats-officedocument.presentationml.notesSlide+xml"/>
  <Override PartName="/ppt/tags/tag7.xml" ContentType="application/vnd.openxmlformats-officedocument.presentationml.tags+xml"/>
  <Override PartName="/ppt/notesSlides/notesSlide8.xml" ContentType="application/vnd.openxmlformats-officedocument.presentationml.notesSlide+xml"/>
  <Override PartName="/ppt/tags/tag8.xml" ContentType="application/vnd.openxmlformats-officedocument.presentationml.tags+xml"/>
  <Override PartName="/ppt/notesSlides/notesSlide9.xml" ContentType="application/vnd.openxmlformats-officedocument.presentationml.notesSlide+xml"/>
  <Override PartName="/ppt/tags/tag9.xml" ContentType="application/vnd.openxmlformats-officedocument.presentationml.tags+xml"/>
  <Override PartName="/ppt/notesSlides/notesSlide10.xml" ContentType="application/vnd.openxmlformats-officedocument.presentationml.notesSlide+xml"/>
  <Override PartName="/ppt/tags/tag10.xml" ContentType="application/vnd.openxmlformats-officedocument.presentationml.tags+xml"/>
  <Override PartName="/ppt/notesSlides/notesSlide11.xml" ContentType="application/vnd.openxmlformats-officedocument.presentationml.notesSlide+xml"/>
  <Override PartName="/ppt/tags/tag11.xml" ContentType="application/vnd.openxmlformats-officedocument.presentationml.tags+xml"/>
  <Override PartName="/ppt/notesSlides/notesSlide12.xml" ContentType="application/vnd.openxmlformats-officedocument.presentationml.notesSlide+xml"/>
  <Override PartName="/ppt/tags/tag12.xml" ContentType="application/vnd.openxmlformats-officedocument.presentationml.tags+xml"/>
  <Override PartName="/ppt/notesSlides/notesSlide13.xml" ContentType="application/vnd.openxmlformats-officedocument.presentationml.notesSlide+xml"/>
  <Override PartName="/ppt/tags/tag13.xml" ContentType="application/vnd.openxmlformats-officedocument.presentationml.tags+xml"/>
  <Override PartName="/ppt/notesSlides/notesSlide14.xml" ContentType="application/vnd.openxmlformats-officedocument.presentationml.notesSlide+xml"/>
  <Override PartName="/ppt/tags/tag14.xml" ContentType="application/vnd.openxmlformats-officedocument.presentationml.tags+xml"/>
  <Override PartName="/ppt/notesSlides/notesSlide15.xml" ContentType="application/vnd.openxmlformats-officedocument.presentationml.notesSlide+xml"/>
  <Override PartName="/ppt/tags/tag15.xml" ContentType="application/vnd.openxmlformats-officedocument.presentationml.tags+xml"/>
  <Override PartName="/ppt/notesSlides/notesSlide16.xml" ContentType="application/vnd.openxmlformats-officedocument.presentationml.notesSlide+xml"/>
  <Override PartName="/ppt/tags/tag16.xml" ContentType="application/vnd.openxmlformats-officedocument.presentationml.tags+xml"/>
  <Override PartName="/ppt/notesSlides/notesSlide17.xml" ContentType="application/vnd.openxmlformats-officedocument.presentationml.notesSlide+xml"/>
  <Override PartName="/ppt/tags/tag17.xml" ContentType="application/vnd.openxmlformats-officedocument.presentationml.tags+xml"/>
  <Override PartName="/ppt/notesSlides/notesSlide18.xml" ContentType="application/vnd.openxmlformats-officedocument.presentationml.notesSlide+xml"/>
  <Override PartName="/ppt/tags/tag18.xml" ContentType="application/vnd.openxmlformats-officedocument.presentationml.tags+xml"/>
  <Override PartName="/ppt/notesSlides/notesSlide19.xml" ContentType="application/vnd.openxmlformats-officedocument.presentationml.notesSlide+xml"/>
  <Override PartName="/ppt/tags/tag19.xml" ContentType="application/vnd.openxmlformats-officedocument.presentationml.tags+xml"/>
  <Override PartName="/ppt/notesSlides/notesSlide20.xml" ContentType="application/vnd.openxmlformats-officedocument.presentationml.notesSlide+xml"/>
  <Override PartName="/ppt/tags/tag20.xml" ContentType="application/vnd.openxmlformats-officedocument.presentationml.tags+xml"/>
  <Override PartName="/ppt/notesSlides/notesSlide21.xml" ContentType="application/vnd.openxmlformats-officedocument.presentationml.notesSlide+xml"/>
  <Override PartName="/ppt/tags/tag21.xml" ContentType="application/vnd.openxmlformats-officedocument.presentationml.tags+xml"/>
  <Override PartName="/ppt/notesSlides/notesSlide22.xml" ContentType="application/vnd.openxmlformats-officedocument.presentationml.notesSlide+xml"/>
  <Override PartName="/ppt/tags/tag22.xml" ContentType="application/vnd.openxmlformats-officedocument.presentationml.tags+xml"/>
  <Override PartName="/ppt/notesSlides/notesSlide23.xml" ContentType="application/vnd.openxmlformats-officedocument.presentationml.notesSlide+xml"/>
  <Override PartName="/ppt/tags/tag23.xml" ContentType="application/vnd.openxmlformats-officedocument.presentationml.tags+xml"/>
  <Override PartName="/ppt/notesSlides/notesSlide24.xml" ContentType="application/vnd.openxmlformats-officedocument.presentationml.notesSlide+xml"/>
  <Override PartName="/ppt/tags/tag24.xml" ContentType="application/vnd.openxmlformats-officedocument.presentationml.tags+xml"/>
  <Override PartName="/ppt/notesSlides/notesSlide25.xml" ContentType="application/vnd.openxmlformats-officedocument.presentationml.notesSlide+xml"/>
  <Override PartName="/ppt/tags/tag25.xml" ContentType="application/vnd.openxmlformats-officedocument.presentationml.tags+xml"/>
  <Override PartName="/ppt/notesSlides/notesSlide26.xml" ContentType="application/vnd.openxmlformats-officedocument.presentationml.notesSlide+xml"/>
  <Override PartName="/ppt/tags/tag26.xml" ContentType="application/vnd.openxmlformats-officedocument.presentationml.tags+xml"/>
  <Override PartName="/ppt/notesSlides/notesSlide27.xml" ContentType="application/vnd.openxmlformats-officedocument.presentationml.notesSlide+xml"/>
  <Override PartName="/ppt/tags/tag27.xml" ContentType="application/vnd.openxmlformats-officedocument.presentationml.tags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34"/>
  </p:notesMasterIdLst>
  <p:handoutMasterIdLst>
    <p:handoutMasterId r:id="rId35"/>
  </p:handoutMasterIdLst>
  <p:sldIdLst>
    <p:sldId id="309" r:id="rId5"/>
    <p:sldId id="311" r:id="rId6"/>
    <p:sldId id="268" r:id="rId7"/>
    <p:sldId id="272" r:id="rId8"/>
    <p:sldId id="273" r:id="rId9"/>
    <p:sldId id="303" r:id="rId10"/>
    <p:sldId id="299" r:id="rId11"/>
    <p:sldId id="300" r:id="rId12"/>
    <p:sldId id="279" r:id="rId13"/>
    <p:sldId id="275" r:id="rId14"/>
    <p:sldId id="302" r:id="rId15"/>
    <p:sldId id="281" r:id="rId16"/>
    <p:sldId id="282" r:id="rId17"/>
    <p:sldId id="283" r:id="rId18"/>
    <p:sldId id="285" r:id="rId19"/>
    <p:sldId id="286" r:id="rId20"/>
    <p:sldId id="287" r:id="rId21"/>
    <p:sldId id="289" r:id="rId22"/>
    <p:sldId id="288" r:id="rId23"/>
    <p:sldId id="292" r:id="rId24"/>
    <p:sldId id="305" r:id="rId25"/>
    <p:sldId id="306" r:id="rId26"/>
    <p:sldId id="290" r:id="rId27"/>
    <p:sldId id="291" r:id="rId28"/>
    <p:sldId id="293" r:id="rId29"/>
    <p:sldId id="271" r:id="rId30"/>
    <p:sldId id="295" r:id="rId31"/>
    <p:sldId id="307" r:id="rId32"/>
    <p:sldId id="265" r:id="rId33"/>
  </p:sldIdLst>
  <p:sldSz cx="16257588" cy="9144000"/>
  <p:notesSz cx="6888163" cy="10020300"/>
  <p:custDataLst>
    <p:tags r:id="rId36"/>
  </p:custDataLst>
  <p:defaultTextStyle>
    <a:defPPr>
      <a:defRPr lang="en-US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elwood, Rob" initials="SR" lastIdx="1" clrIdx="0">
    <p:extLst>
      <p:ext uri="{19B8F6BF-5375-455C-9EA6-DF929625EA0E}">
        <p15:presenceInfo xmlns:p15="http://schemas.microsoft.com/office/powerpoint/2012/main" userId="S::rselwood@capitallaw.co.uk::4c01d6a8-6e80-4de1-82a6-a43e3368fd59" providerId="AD"/>
      </p:ext>
    </p:extLst>
  </p:cmAuthor>
  <p:cmAuthor id="2" name="Nina Holmes" initials="NH" lastIdx="1" clrIdx="1">
    <p:extLst>
      <p:ext uri="{19B8F6BF-5375-455C-9EA6-DF929625EA0E}">
        <p15:presenceInfo xmlns:p15="http://schemas.microsoft.com/office/powerpoint/2012/main" userId="S::nholmes@capitallaw.co.uk::c924cee4-6309-4b25-a8f1-4a247f1513cd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1837E"/>
    <a:srgbClr val="E63200"/>
    <a:srgbClr val="D6D1CA"/>
    <a:srgbClr val="574E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1680" autoAdjust="0"/>
  </p:normalViewPr>
  <p:slideViewPr>
    <p:cSldViewPr snapToGrid="0" snapToObjects="1">
      <p:cViewPr varScale="1">
        <p:scale>
          <a:sx n="36" d="100"/>
          <a:sy n="36" d="100"/>
        </p:scale>
        <p:origin x="138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7032"/>
    </p:cViewPr>
  </p:sorterViewPr>
  <p:notesViewPr>
    <p:cSldViewPr snapToGrid="0" snapToObjects="1">
      <p:cViewPr varScale="1">
        <p:scale>
          <a:sx n="60" d="100"/>
          <a:sy n="60" d="100"/>
        </p:scale>
        <p:origin x="3259" y="29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42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gs" Target="tags/tag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ily Allison" userId="21cce484-1416-465f-bff8-3ec9acead2dc" providerId="ADAL" clId="{24344A19-1C2B-4813-A57A-F79F0AC4260B}"/>
    <pc:docChg chg="modSld">
      <pc:chgData name="Emily Allison" userId="21cce484-1416-465f-bff8-3ec9acead2dc" providerId="ADAL" clId="{24344A19-1C2B-4813-A57A-F79F0AC4260B}" dt="2024-02-21T16:29:30.911" v="1" actId="20577"/>
      <pc:docMkLst>
        <pc:docMk/>
      </pc:docMkLst>
      <pc:sldChg chg="modSp mod">
        <pc:chgData name="Emily Allison" userId="21cce484-1416-465f-bff8-3ec9acead2dc" providerId="ADAL" clId="{24344A19-1C2B-4813-A57A-F79F0AC4260B}" dt="2024-02-21T16:29:30.911" v="1" actId="20577"/>
        <pc:sldMkLst>
          <pc:docMk/>
          <pc:sldMk cId="1394641157" sldId="311"/>
        </pc:sldMkLst>
        <pc:spChg chg="mod">
          <ac:chgData name="Emily Allison" userId="21cce484-1416-465f-bff8-3ec9acead2dc" providerId="ADAL" clId="{24344A19-1C2B-4813-A57A-F79F0AC4260B}" dt="2024-02-21T16:29:30.911" v="1" actId="20577"/>
          <ac:spMkLst>
            <pc:docMk/>
            <pc:sldMk cId="1394641157" sldId="311"/>
            <ac:spMk id="5" creationId="{EF05829D-880C-4C4F-9830-12D0023DBAB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6E08121-8E66-4F07-A4C3-E9E9511B6A1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F41125-879C-45F0-8D4C-A66B962174F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4269B154-9BF4-4294-9D8C-9AE34BC34751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827993-5E12-4383-9FB3-3CFC02FB2E8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E3E2E5-EA93-412E-A82D-08F186A690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DC77B895-4A26-48EF-8383-3F850998A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583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A2229BE7-A07E-F243-B57A-C9D666A6AC11}" type="datetimeFigureOut">
              <a:rPr lang="en-GB" smtClean="0"/>
              <a:t>21/02/2024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2538"/>
            <a:ext cx="6011863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2269"/>
            <a:ext cx="5510530" cy="3945493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703C78D4-3E6E-7541-B5CD-7881E3C09C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35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3674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28049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8512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1739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u="none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269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01923" lvl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1078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7</a:t>
            </a:fld>
            <a:endParaRPr lang="en-GB"/>
          </a:p>
        </p:txBody>
      </p:sp>
      <p:sp>
        <p:nvSpPr>
          <p:cNvPr id="6" name="Notes Placeholder 5">
            <a:extLst>
              <a:ext uri="{FF2B5EF4-FFF2-40B4-BE49-F238E27FC236}">
                <a16:creationId xmlns:a16="http://schemas.microsoft.com/office/drawing/2014/main" id="{5564A8A6-82B1-4CC0-BCC1-2BE6EB0CAB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2602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0907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3584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10</a:t>
            </a:fld>
            <a:endParaRPr lang="en-GB"/>
          </a:p>
        </p:txBody>
      </p:sp>
      <p:sp>
        <p:nvSpPr>
          <p:cNvPr id="6" name="Notes Placeholder 5">
            <a:extLst>
              <a:ext uri="{FF2B5EF4-FFF2-40B4-BE49-F238E27FC236}">
                <a16:creationId xmlns:a16="http://schemas.microsoft.com/office/drawing/2014/main" id="{9474E9ED-AFC5-4C58-9F47-906BB5E7D1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4036317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89470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6099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6934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5865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1250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5053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9522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4406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63397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0062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442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03250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95159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80987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85168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59910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87072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42978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3C78D4-3E6E-7541-B5CD-7881E3C09CC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137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3824" y="2225277"/>
            <a:ext cx="8168098" cy="1359090"/>
          </a:xfrm>
        </p:spPr>
        <p:txBody>
          <a:bodyPr anchor="t" anchorCtr="0"/>
          <a:lstStyle>
            <a:lvl1pPr algn="l">
              <a:lnSpc>
                <a:spcPct val="92000"/>
              </a:lnSpc>
              <a:defRPr sz="48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4415" y="3559978"/>
            <a:ext cx="8157142" cy="1359090"/>
          </a:xfrm>
        </p:spPr>
        <p:txBody>
          <a:bodyPr wrap="square" anchor="t">
            <a:spAutoFit/>
          </a:bodyPr>
          <a:lstStyle>
            <a:lvl1pPr marL="0" indent="0" algn="l">
              <a:lnSpc>
                <a:spcPct val="92000"/>
              </a:lnSpc>
              <a:buNone/>
              <a:defRPr sz="4800" b="0">
                <a:solidFill>
                  <a:schemeClr val="tx1"/>
                </a:solidFill>
              </a:defRPr>
            </a:lvl1pPr>
            <a:lvl2pPr marL="609600" indent="0" algn="ctr">
              <a:buNone/>
              <a:defRPr sz="2667"/>
            </a:lvl2pPr>
            <a:lvl3pPr marL="1219200" indent="0" algn="ctr">
              <a:buNone/>
              <a:defRPr sz="2400"/>
            </a:lvl3pPr>
            <a:lvl4pPr marL="1828800" indent="0" algn="ctr">
              <a:buNone/>
              <a:defRPr sz="2133"/>
            </a:lvl4pPr>
            <a:lvl5pPr marL="2438400" indent="0" algn="ctr">
              <a:buNone/>
              <a:defRPr sz="2133"/>
            </a:lvl5pPr>
            <a:lvl6pPr marL="3048000" indent="0" algn="ctr">
              <a:buNone/>
              <a:defRPr sz="2133"/>
            </a:lvl6pPr>
            <a:lvl7pPr marL="3657600" indent="0" algn="ctr">
              <a:buNone/>
              <a:defRPr sz="2133"/>
            </a:lvl7pPr>
            <a:lvl8pPr marL="4267200" indent="0" algn="ctr">
              <a:buNone/>
              <a:defRPr sz="2133"/>
            </a:lvl8pPr>
            <a:lvl9pPr marL="4876800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2018 Capital People Limited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F98E3AA-1E86-8646-8B05-137B9C861405}"/>
              </a:ext>
            </a:extLst>
          </p:cNvPr>
          <p:cNvCxnSpPr>
            <a:cxnSpLocks/>
          </p:cNvCxnSpPr>
          <p:nvPr userDrawn="1"/>
        </p:nvCxnSpPr>
        <p:spPr>
          <a:xfrm>
            <a:off x="631257" y="4569048"/>
            <a:ext cx="2295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8810676-7FAE-AC49-8346-D249CC86593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4012" y="4657085"/>
            <a:ext cx="2283036" cy="26198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date</a:t>
            </a:r>
            <a:endParaRPr lang="en-GB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24F486E-DE77-1843-BD39-44AF3B3506E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8727" y="5144848"/>
            <a:ext cx="2828100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2018 Capital People Limited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EEC36FD5-ECBC-AF4D-9AE4-6E8B8B5399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225277"/>
            <a:ext cx="8168098" cy="1359090"/>
          </a:xfrm>
        </p:spPr>
        <p:txBody>
          <a:bodyPr anchor="t" anchorCtr="0"/>
          <a:lstStyle>
            <a:lvl1pPr algn="l">
              <a:lnSpc>
                <a:spcPct val="92000"/>
              </a:lnSpc>
              <a:defRPr sz="48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04D4E74E-0012-3040-949B-752A4C805B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4415" y="3559978"/>
            <a:ext cx="8157142" cy="1359090"/>
          </a:xfrm>
        </p:spPr>
        <p:txBody>
          <a:bodyPr wrap="square" anchor="t">
            <a:spAutoFit/>
          </a:bodyPr>
          <a:lstStyle>
            <a:lvl1pPr marL="0" indent="0" algn="l">
              <a:lnSpc>
                <a:spcPct val="92000"/>
              </a:lnSpc>
              <a:buNone/>
              <a:defRPr sz="4800" b="0">
                <a:solidFill>
                  <a:schemeClr val="tx1"/>
                </a:solidFill>
              </a:defRPr>
            </a:lvl1pPr>
            <a:lvl2pPr marL="609600" indent="0" algn="ctr">
              <a:buNone/>
              <a:defRPr sz="2667"/>
            </a:lvl2pPr>
            <a:lvl3pPr marL="1219200" indent="0" algn="ctr">
              <a:buNone/>
              <a:defRPr sz="2400"/>
            </a:lvl3pPr>
            <a:lvl4pPr marL="1828800" indent="0" algn="ctr">
              <a:buNone/>
              <a:defRPr sz="2133"/>
            </a:lvl4pPr>
            <a:lvl5pPr marL="2438400" indent="0" algn="ctr">
              <a:buNone/>
              <a:defRPr sz="2133"/>
            </a:lvl5pPr>
            <a:lvl6pPr marL="3048000" indent="0" algn="ctr">
              <a:buNone/>
              <a:defRPr sz="2133"/>
            </a:lvl6pPr>
            <a:lvl7pPr marL="3657600" indent="0" algn="ctr">
              <a:buNone/>
              <a:defRPr sz="2133"/>
            </a:lvl7pPr>
            <a:lvl8pPr marL="4267200" indent="0" algn="ctr">
              <a:buNone/>
              <a:defRPr sz="2133"/>
            </a:lvl8pPr>
            <a:lvl9pPr marL="4876800" indent="0" algn="ctr">
              <a:buNone/>
              <a:defRPr sz="213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46A7401-EF49-6644-BF4B-3662228A4EEE}"/>
              </a:ext>
            </a:extLst>
          </p:cNvPr>
          <p:cNvCxnSpPr>
            <a:cxnSpLocks/>
          </p:cNvCxnSpPr>
          <p:nvPr userDrawn="1"/>
        </p:nvCxnSpPr>
        <p:spPr>
          <a:xfrm>
            <a:off x="631257" y="4569048"/>
            <a:ext cx="2295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A223FA4B-1028-AF49-AE1F-0F64B3D8D348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44012" y="4657085"/>
            <a:ext cx="2283036" cy="26198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date</a:t>
            </a:r>
            <a:endParaRPr lang="en-GB" dirty="0"/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B6D1BCC1-C66C-AE41-BC60-15F5BFC9662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80314" y="5144848"/>
            <a:ext cx="2434674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139757AE-9E90-4145-928E-608C85BD906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727" y="5144848"/>
            <a:ext cx="2434674" cy="1230313"/>
          </a:xfrm>
        </p:spPr>
        <p:txBody>
          <a:bodyPr/>
          <a:lstStyle>
            <a:lvl2pPr>
              <a:defRPr i="1"/>
            </a:lvl2pPr>
            <a:lvl3pPr marL="0" indent="0">
              <a:buNone/>
              <a:defRPr b="0"/>
            </a:lvl3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998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31213-871B-F44C-9951-9B97A0A4F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D6414B-4366-284C-8BC8-AFB7EB09D52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GB"/>
              <a:t>© 2018 Capital People Limited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80A52A-EFA5-8B4C-96C8-BF364FC6159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57224" y="1957388"/>
            <a:ext cx="14901864" cy="5757863"/>
          </a:xfrm>
        </p:spPr>
        <p:txBody>
          <a:bodyPr numCol="2" spcCol="360000"/>
          <a:lstStyle>
            <a:lvl1pPr marL="635000" indent="-635000">
              <a:spcAft>
                <a:spcPts val="1400"/>
              </a:spcAft>
              <a:buClr>
                <a:schemeClr val="accent3"/>
              </a:buClr>
              <a:buFont typeface="+mj-lt"/>
              <a:buNone/>
              <a:tabLst/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01	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1397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2018 Capital People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19E46A1-8E78-5442-849E-086C001DAE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971347"/>
            <a:ext cx="7386638" cy="5543550"/>
          </a:xfrm>
        </p:spPr>
        <p:txBody>
          <a:bodyPr/>
          <a:lstStyle>
            <a:lvl1pPr>
              <a:defRPr sz="2400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4313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, content and log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2018 Capital People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819E46A1-8E78-5442-849E-086C001DAEA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0815637" y="1971347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30A7DD4-3CBD-F246-BC53-6BEBEA133B3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62257" y="2037805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1DA8D82E-AEB3-3A45-A5CB-6EB9FF9F053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0815637" y="3774022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71A40A3F-DB43-0746-9BDF-2279BF951BC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262257" y="3840480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15" name="Text Placeholder 9">
            <a:extLst>
              <a:ext uri="{FF2B5EF4-FFF2-40B4-BE49-F238E27FC236}">
                <a16:creationId xmlns:a16="http://schemas.microsoft.com/office/drawing/2014/main" id="{BB65BB96-9728-4C43-BE5A-54FDF86B359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0815637" y="5576696"/>
            <a:ext cx="4829175" cy="986166"/>
          </a:xfrm>
        </p:spPr>
        <p:txBody>
          <a:bodyPr/>
          <a:lstStyle>
            <a:lvl1pPr>
              <a:defRPr sz="2400" b="0" i="1">
                <a:solidFill>
                  <a:schemeClr val="tx1"/>
                </a:solidFill>
              </a:defRPr>
            </a:lvl1pPr>
            <a:lvl2pPr marL="0" indent="0">
              <a:buFont typeface="Arial" panose="020B0604020202020204" pitchFamily="34" charset="0"/>
              <a:buNone/>
              <a:defRPr sz="2400" b="0"/>
            </a:lvl2pPr>
            <a:lvl3pPr marL="324000" indent="-324000">
              <a:defRPr sz="2400" b="0"/>
            </a:lvl3pPr>
            <a:lvl4pPr marL="342900" indent="-342900">
              <a:buFont typeface=".AppleSystemUIFont"/>
              <a:buChar char="—"/>
              <a:defRPr sz="2400" b="1"/>
            </a:lvl4pPr>
            <a:lvl5pPr>
              <a:defRPr sz="2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E28A0DD3-F4D7-7E4B-ABE2-85198553A9C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262257" y="5643154"/>
            <a:ext cx="2279469" cy="1534069"/>
          </a:xfrm>
        </p:spPr>
        <p:txBody>
          <a:bodyPr/>
          <a:lstStyle>
            <a:lvl1pPr>
              <a:defRPr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52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Title and 2 col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63735" y="1996192"/>
            <a:ext cx="3600000" cy="58550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2018 Capital People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12072173" y="1996192"/>
            <a:ext cx="3600000" cy="58550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2458AB-7C60-C241-AC53-51EF607B2EC8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633573" y="1972385"/>
            <a:ext cx="6667340" cy="5855035"/>
          </a:xfrm>
        </p:spPr>
        <p:txBody>
          <a:bodyPr/>
          <a:lstStyle>
            <a:lvl1pPr>
              <a:lnSpc>
                <a:spcPct val="91000"/>
              </a:lnSpc>
              <a:defRPr sz="4800" b="0" i="0">
                <a:solidFill>
                  <a:schemeClr val="accent3"/>
                </a:solidFill>
                <a:latin typeface="+mn-lt"/>
              </a:defRPr>
            </a:lvl1pPr>
            <a:lvl2pPr>
              <a:lnSpc>
                <a:spcPct val="91000"/>
              </a:lnSpc>
              <a:defRPr sz="4800" b="1" i="0">
                <a:solidFill>
                  <a:schemeClr val="accent3"/>
                </a:solidFill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1609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63735" y="1996192"/>
            <a:ext cx="3600000" cy="58550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2018 Capital People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12072173" y="1996192"/>
            <a:ext cx="3600000" cy="58550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FCC531C-CDCC-104E-889B-61BFCB3A34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6333" y="2032412"/>
            <a:ext cx="6888730" cy="5365750"/>
          </a:xfrm>
        </p:spPr>
        <p:txBody>
          <a:bodyPr/>
          <a:lstStyle>
            <a:lvl1pPr>
              <a:lnSpc>
                <a:spcPct val="87000"/>
              </a:lnSpc>
              <a:defRPr sz="5800" b="1" i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0637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2018 Capital People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FCC531C-CDCC-104E-889B-61BFCB3A345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36332" y="1986112"/>
            <a:ext cx="7662715" cy="5365750"/>
          </a:xfrm>
        </p:spPr>
        <p:txBody>
          <a:bodyPr/>
          <a:lstStyle>
            <a:lvl1pPr>
              <a:lnSpc>
                <a:spcPct val="87000"/>
              </a:lnSpc>
              <a:defRPr sz="6000" b="1" i="0">
                <a:solidFill>
                  <a:schemeClr val="accent3"/>
                </a:solidFill>
                <a:latin typeface="+mj-l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1976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249" y="1996192"/>
            <a:ext cx="3600000" cy="58550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/>
              <a:t>© 2018 Capital People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442687" y="1996192"/>
            <a:ext cx="3600000" cy="58550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graph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249" y="1996192"/>
            <a:ext cx="3600000" cy="58550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2018 Capital People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275F8AA-0040-0940-A2D9-673DFF40799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4442687" y="1996192"/>
            <a:ext cx="3600000" cy="585503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449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larg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4914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3573" y="1958097"/>
            <a:ext cx="9964474" cy="5855035"/>
          </a:xfrm>
        </p:spPr>
        <p:txBody>
          <a:bodyPr/>
          <a:lstStyle>
            <a:lvl1pPr>
              <a:defRPr sz="3400" b="1" i="0">
                <a:solidFill>
                  <a:schemeClr val="tx1"/>
                </a:solidFill>
                <a:latin typeface="+mn-lt"/>
              </a:defRPr>
            </a:lvl1pPr>
            <a:lvl2pPr>
              <a:defRPr sz="3400" b="0" i="0">
                <a:latin typeface="+mn-lt"/>
              </a:defRPr>
            </a:lvl2pPr>
            <a:lvl3pPr>
              <a:defRPr sz="3400">
                <a:latin typeface="+mn-lt"/>
              </a:defRPr>
            </a:lvl3pPr>
            <a:lvl4pPr>
              <a:defRPr sz="3400">
                <a:latin typeface="+mn-lt"/>
              </a:defRPr>
            </a:lvl4pPr>
            <a:lvl5pPr>
              <a:defRPr sz="3400">
                <a:latin typeface="+mn-lt"/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2018 Capital People Limited</a:t>
            </a:r>
            <a:endParaRPr lang="en-GB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4E4DE799-F596-4544-97D0-FC7918CA6ACA}"/>
              </a:ext>
            </a:extLst>
          </p:cNvPr>
          <p:cNvSpPr>
            <a:spLocks noGrp="1"/>
          </p:cNvSpPr>
          <p:nvPr>
            <p:ph type="subTitle" idx="13"/>
          </p:nvPr>
        </p:nvSpPr>
        <p:spPr>
          <a:xfrm>
            <a:off x="634989" y="974532"/>
            <a:ext cx="8871618" cy="246221"/>
          </a:xfrm>
        </p:spPr>
        <p:txBody>
          <a:bodyPr wrap="square">
            <a:sp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461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vi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1606594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120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 dirty="0"/>
              <a:t>© 2019 Capital People Limited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3" cy="380753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0472AB-B318-1849-B224-4EE07F1158D8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231BB2-D745-6F4E-9D1C-B15C1EFED922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0329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vi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1257" y="2504877"/>
            <a:ext cx="10189073" cy="803297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60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C0F8F7-FBAC-D146-ABB5-D7CE936334D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3" cy="380753"/>
          </a:xfrm>
          <a:prstGeom prst="rect">
            <a:avLst/>
          </a:prstGeom>
        </p:spPr>
      </p:pic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E4C052A-C4E1-3541-BA2D-FEF594B42853}"/>
              </a:ext>
            </a:extLst>
          </p:cNvPr>
          <p:cNvSpPr txBox="1">
            <a:spLocks/>
          </p:cNvSpPr>
          <p:nvPr userDrawn="1"/>
        </p:nvSpPr>
        <p:spPr>
          <a:xfrm>
            <a:off x="633685" y="8240160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bg1"/>
                </a:solidFill>
              </a:rPr>
              <a:t>© 2018 Capital Law Limited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0472AB-B318-1849-B224-4EE07F1158D8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4231BB2-D745-6F4E-9D1C-B15C1EFED922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524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Dvider">
    <p:bg>
      <p:bgPr>
        <a:solidFill>
          <a:srgbClr val="D6D1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© 2018 Capital People Limited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F09D3C-B006-5442-8D1A-4818BC22D5B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640725" y="729460"/>
            <a:ext cx="1333354" cy="380753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78B413B-295E-1D49-B228-D082B60138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1606594"/>
          </a:xfrm>
        </p:spPr>
        <p:txBody>
          <a:bodyPr anchor="t" anchorCtr="0"/>
          <a:lstStyle>
            <a:lvl1pPr algn="l">
              <a:lnSpc>
                <a:spcPct val="87000"/>
              </a:lnSpc>
              <a:defRPr sz="12000" b="1" i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408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31257" y="729314"/>
            <a:ext cx="4021850" cy="246221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4249" y="1996193"/>
            <a:ext cx="3600000" cy="5801784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33685" y="8240160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GB"/>
              <a:t>© 2018 Capital People Limited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6B8CF0A-056C-954C-B7C5-5FF3D3967816}"/>
              </a:ext>
            </a:extLst>
          </p:cNvPr>
          <p:cNvCxnSpPr>
            <a:cxnSpLocks/>
          </p:cNvCxnSpPr>
          <p:nvPr userDrawn="1"/>
        </p:nvCxnSpPr>
        <p:spPr>
          <a:xfrm>
            <a:off x="631257" y="631949"/>
            <a:ext cx="14985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C77F08E-A8DE-344E-8B35-65E3BC9261F1}"/>
              </a:ext>
            </a:extLst>
          </p:cNvPr>
          <p:cNvCxnSpPr>
            <a:cxnSpLocks/>
          </p:cNvCxnSpPr>
          <p:nvPr userDrawn="1"/>
        </p:nvCxnSpPr>
        <p:spPr>
          <a:xfrm>
            <a:off x="631257" y="8506873"/>
            <a:ext cx="14985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2521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3" r:id="rId2"/>
    <p:sldLayoutId id="2147483672" r:id="rId3"/>
    <p:sldLayoutId id="2147483673" r:id="rId4"/>
    <p:sldLayoutId id="2147483674" r:id="rId5"/>
    <p:sldLayoutId id="2147483675" r:id="rId6"/>
    <p:sldLayoutId id="2147483664" r:id="rId7"/>
    <p:sldLayoutId id="2147483666" r:id="rId8"/>
    <p:sldLayoutId id="2147483662" r:id="rId9"/>
    <p:sldLayoutId id="2147483667" r:id="rId10"/>
    <p:sldLayoutId id="2147483668" r:id="rId11"/>
    <p:sldLayoutId id="2147483669" r:id="rId12"/>
    <p:sldLayoutId id="2147483670" r:id="rId13"/>
    <p:sldLayoutId id="2147483671" r:id="rId14"/>
  </p:sldLayoutIdLst>
  <p:hf sldNum="0" hdr="0" dt="0"/>
  <p:txStyles>
    <p:titleStyle>
      <a:lvl1pPr algn="l" defTabSz="1219200" rtl="0" eaLnBrk="1" latinLnBrk="0" hangingPunct="1">
        <a:lnSpc>
          <a:spcPct val="100000"/>
        </a:lnSpc>
        <a:spcBef>
          <a:spcPct val="0"/>
        </a:spcBef>
        <a:buNone/>
        <a:defRPr sz="1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b="1" kern="1200">
          <a:solidFill>
            <a:schemeClr val="accent3"/>
          </a:solidFill>
          <a:latin typeface="+mj-lt"/>
          <a:ea typeface="+mn-ea"/>
          <a:cs typeface="+mn-cs"/>
        </a:defRPr>
      </a:lvl1pPr>
      <a:lvl2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227013" indent="-227013" algn="l" defTabSz="1219200" rtl="0" eaLnBrk="1" latinLnBrk="0" hangingPunct="1">
        <a:lnSpc>
          <a:spcPct val="100000"/>
        </a:lnSpc>
        <a:spcBef>
          <a:spcPts val="0"/>
        </a:spcBef>
        <a:buFont typeface=".AppleSystemUIFont"/>
        <a:buChar char="—"/>
        <a:tabLst/>
        <a:defRPr sz="1600" b="1" kern="1200">
          <a:solidFill>
            <a:schemeClr val="tx1"/>
          </a:solidFill>
          <a:latin typeface="+mj-lt"/>
          <a:ea typeface="+mn-ea"/>
          <a:cs typeface="+mn-cs"/>
        </a:defRPr>
      </a:lvl3pPr>
      <a:lvl4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1219200" rtl="0" eaLnBrk="1" latinLnBrk="0" hangingPunct="1">
        <a:lnSpc>
          <a:spcPct val="100000"/>
        </a:lnSpc>
        <a:spcBef>
          <a:spcPts val="0"/>
        </a:spcBef>
        <a:buFont typeface="Arial" panose="020B0604020202020204" pitchFamily="34" charset="0"/>
        <a:buNone/>
        <a:tabLst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6.xml"/><Relationship Id="rId5" Type="http://schemas.openxmlformats.org/officeDocument/2006/relationships/image" Target="../media/image6.png"/><Relationship Id="rId4" Type="http://schemas.openxmlformats.org/officeDocument/2006/relationships/hyperlink" Target="http://www.google.com/url?sa=i&amp;source=images&amp;cd=&amp;cad=rja&amp;docid=KjUI1-P4NyH3OM&amp;tbnid=Odwx5toSRkOVaM:&amp;ved=0CAgQjRwwAA&amp;url=http%3A%2F%2Fwww.faculty.londondeanery.ac.uk%2Fe-learning%2Fappraisal%2Fskilful-questioning-and-active-listening&amp;ei=GiJyUrmwJMjGtQbUroG4AQ&amp;psig=AFQjCNHCt94rFx3NsU_JcKZrknsUTZiHGA&amp;ust=1383297946637515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9.xml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2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1C054990-3DEC-1D48-B481-BDA2E40A4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14" name="Title 20">
            <a:extLst>
              <a:ext uri="{FF2B5EF4-FFF2-40B4-BE49-F238E27FC236}">
                <a16:creationId xmlns:a16="http://schemas.microsoft.com/office/drawing/2014/main" id="{AD87713C-B03A-4F9C-896E-85FA4571F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685" y="2426668"/>
            <a:ext cx="8168098" cy="2038635"/>
          </a:xfrm>
        </p:spPr>
        <p:txBody>
          <a:bodyPr/>
          <a:lstStyle/>
          <a:p>
            <a:r>
              <a:rPr lang="en-GB" dirty="0"/>
              <a:t>Employment Law </a:t>
            </a:r>
            <a:br>
              <a:rPr lang="en-GB" dirty="0"/>
            </a:br>
            <a:r>
              <a:rPr lang="en-GB" dirty="0"/>
              <a:t>MA/PGDip in Strategic People Management</a:t>
            </a:r>
          </a:p>
        </p:txBody>
      </p:sp>
      <p:pic>
        <p:nvPicPr>
          <p:cNvPr id="7" name="Picture 2" descr="University of Wales Trinity Saint David (@UWTSD) | Twitter">
            <a:extLst>
              <a:ext uri="{FF2B5EF4-FFF2-40B4-BE49-F238E27FC236}">
                <a16:creationId xmlns:a16="http://schemas.microsoft.com/office/drawing/2014/main" id="{D5F7F013-A044-4D36-A757-0AC06212F8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1922" y="1840442"/>
            <a:ext cx="3603228" cy="3603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782A52FE-D6C4-4DEE-A258-B5BFB9035597}"/>
              </a:ext>
            </a:extLst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2160079" y="3092472"/>
            <a:ext cx="3044856" cy="147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4854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03F97FA-8113-453D-B073-E0E169FE2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Capital Law Limited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C68B6FF-3683-4711-8938-1ACFA93F1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9159" y="2468443"/>
            <a:ext cx="8168098" cy="679545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05829D-880C-4C4F-9830-12D0023DBAB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21.02.2024</a:t>
            </a:r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42984BB-FB1B-4472-93CA-5AB1FA72BC2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Emily Allison</a:t>
            </a:r>
          </a:p>
          <a:p>
            <a:r>
              <a:rPr lang="en-GB" b="0" i="1" dirty="0">
                <a:solidFill>
                  <a:schemeClr val="tx1"/>
                </a:solidFill>
              </a:rPr>
              <a:t>Solicitor</a:t>
            </a:r>
          </a:p>
          <a:p>
            <a:r>
              <a:rPr lang="en-GB" b="0" dirty="0">
                <a:solidFill>
                  <a:schemeClr val="tx1"/>
                </a:solidFill>
              </a:rPr>
              <a:t>Employment</a:t>
            </a:r>
            <a:br>
              <a:rPr lang="en-GB" b="0" dirty="0">
                <a:solidFill>
                  <a:schemeClr val="tx1"/>
                </a:solidFill>
              </a:rPr>
            </a:br>
            <a:r>
              <a:rPr lang="en-GB" b="0" dirty="0">
                <a:solidFill>
                  <a:schemeClr val="tx1"/>
                </a:solidFill>
              </a:rPr>
              <a:t>Capital Law Ltd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4641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Aims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To equip managers with the necessary </a:t>
            </a:r>
          </a:p>
          <a:p>
            <a:r>
              <a:rPr lang="en-GB" dirty="0"/>
              <a:t>skills, knowledge, attitudes and </a:t>
            </a:r>
          </a:p>
          <a:p>
            <a:r>
              <a:rPr lang="en-GB" dirty="0"/>
              <a:t>behaviours required to: </a:t>
            </a:r>
          </a:p>
          <a:p>
            <a:endParaRPr lang="en-GB" dirty="0"/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/>
              <a:t>conduct effective investigations,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/>
              <a:t>analyse evidence and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/>
              <a:t>identify appropriate outcomes </a:t>
            </a:r>
          </a:p>
          <a:p>
            <a:endParaRPr lang="en-GB" dirty="0"/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00D29C17-1AEF-4BFE-AE2F-2E94B6CC2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3685" y="8240160"/>
            <a:ext cx="5486936" cy="184666"/>
          </a:xfrm>
        </p:spPr>
        <p:txBody>
          <a:bodyPr/>
          <a:lstStyle/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96997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Learning Objectives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marL="342900" lvl="0" indent="-342900">
              <a:buFont typeface="Georgia" panose="02040502050405020303" pitchFamily="18" charset="0"/>
              <a:buChar char="—"/>
            </a:pPr>
            <a:r>
              <a:rPr lang="en-GB" b="0" dirty="0"/>
              <a:t>Identify the need for effective investigations</a:t>
            </a:r>
          </a:p>
          <a:p>
            <a:pPr marL="342900" lvl="0" indent="-342900">
              <a:buFont typeface="Georgia" panose="02040502050405020303" pitchFamily="18" charset="0"/>
              <a:buChar char="—"/>
            </a:pPr>
            <a:r>
              <a:rPr lang="en-GB" b="0" dirty="0"/>
              <a:t>Define the characteristics of an effective investigation</a:t>
            </a:r>
          </a:p>
          <a:p>
            <a:pPr marL="342900" lvl="0" indent="-342900">
              <a:buFont typeface="Georgia" panose="02040502050405020303" pitchFamily="18" charset="0"/>
              <a:buChar char="—"/>
            </a:pPr>
            <a:r>
              <a:rPr lang="en-GB" b="0" dirty="0"/>
              <a:t>Discuss relevant employment law issues when conducting investigations</a:t>
            </a:r>
          </a:p>
          <a:p>
            <a:pPr marL="342900" lvl="0" indent="-342900">
              <a:buFont typeface="Georgia" panose="02040502050405020303" pitchFamily="18" charset="0"/>
              <a:buChar char="—"/>
            </a:pPr>
            <a:r>
              <a:rPr lang="en-GB" b="0" dirty="0"/>
              <a:t>Outline the process for conducting investigations</a:t>
            </a:r>
          </a:p>
          <a:p>
            <a:pPr marL="342900" lvl="0" indent="-342900">
              <a:buFont typeface="Georgia" panose="02040502050405020303" pitchFamily="18" charset="0"/>
              <a:buChar char="—"/>
            </a:pPr>
            <a:r>
              <a:rPr lang="en-GB" b="0" dirty="0"/>
              <a:t>Challenge inappropriate behaviour in an interview setting</a:t>
            </a:r>
          </a:p>
          <a:p>
            <a:pPr marL="342900" lvl="0" indent="-342900">
              <a:buFont typeface="Georgia" panose="02040502050405020303" pitchFamily="18" charset="0"/>
              <a:buChar char="—"/>
            </a:pPr>
            <a:r>
              <a:rPr lang="en-GB" b="0" dirty="0"/>
              <a:t>Demonstrate effective investigative skills through listening and questioning</a:t>
            </a:r>
          </a:p>
          <a:p>
            <a:pPr marL="342900" lvl="0" indent="-342900">
              <a:buFont typeface="Georgia" panose="02040502050405020303" pitchFamily="18" charset="0"/>
              <a:buChar char="—"/>
            </a:pPr>
            <a:r>
              <a:rPr lang="en-GB" b="0" dirty="0"/>
              <a:t>Deliver a balanced report with clear recommendations</a:t>
            </a:r>
          </a:p>
          <a:p>
            <a:pPr marL="342900" lvl="0" indent="-342900">
              <a:buFont typeface="Georgia" panose="02040502050405020303" pitchFamily="18" charset="0"/>
              <a:buChar char="—"/>
            </a:pPr>
            <a:r>
              <a:rPr lang="en-GB" b="0" dirty="0"/>
              <a:t>Analyse information and generate appropriate and fair outcomes</a:t>
            </a:r>
          </a:p>
          <a:p>
            <a:endParaRPr lang="en-GB" dirty="0"/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BE3D8CA6-7557-4E17-A802-1B5E6B0747F4}"/>
              </a:ext>
            </a:extLst>
          </p:cNvPr>
          <p:cNvSpPr txBox="1">
            <a:spLocks/>
          </p:cNvSpPr>
          <p:nvPr/>
        </p:nvSpPr>
        <p:spPr>
          <a:xfrm>
            <a:off x="786085" y="83002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97028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Why carry out investigations?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dirty="0"/>
              <a:t>Business reasons </a:t>
            </a:r>
          </a:p>
          <a:p>
            <a:pPr marL="666900" lvl="2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Why do we need to carry out investigations effectively? </a:t>
            </a:r>
          </a:p>
          <a:p>
            <a:pPr lvl="2" indent="0">
              <a:buNone/>
            </a:pPr>
            <a:endParaRPr lang="en-US" dirty="0">
              <a:latin typeface="+mj-lt"/>
            </a:endParaRPr>
          </a:p>
          <a:p>
            <a:pPr marL="666900" lvl="2" indent="-342900">
              <a:buFont typeface="Georgia" panose="02040502050405020303" pitchFamily="18" charset="0"/>
              <a:buChar char="—"/>
            </a:pPr>
            <a:r>
              <a:rPr lang="en-US" dirty="0"/>
              <a:t>Decide if there needs to be an investigation. </a:t>
            </a:r>
            <a:endParaRPr lang="en-GB" dirty="0">
              <a:latin typeface="+mj-lt"/>
            </a:endParaRPr>
          </a:p>
          <a:p>
            <a:pPr marL="342900" indent="-342900">
              <a:buFont typeface="Georgia" panose="02040502050405020303" pitchFamily="18" charset="0"/>
              <a:buChar char="—"/>
            </a:pPr>
            <a:endParaRPr lang="en-GB" dirty="0"/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dirty="0"/>
              <a:t>Potential impacts of ineffective investigations</a:t>
            </a:r>
          </a:p>
          <a:p>
            <a:pPr marL="342900" indent="-342900">
              <a:buFont typeface="Georgia" panose="02040502050405020303" pitchFamily="18" charset="0"/>
              <a:buChar char="–"/>
            </a:pPr>
            <a:endParaRPr lang="en-GB" dirty="0"/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73D47FAF-FF66-4233-B9AB-B3660ABB3C11}"/>
              </a:ext>
            </a:extLst>
          </p:cNvPr>
          <p:cNvSpPr txBox="1">
            <a:spLocks/>
          </p:cNvSpPr>
          <p:nvPr/>
        </p:nvSpPr>
        <p:spPr>
          <a:xfrm>
            <a:off x="786085" y="8239636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24298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Why carry out investigations?</a:t>
            </a: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477607BD-975E-4C7A-8945-62A69464A693}"/>
              </a:ext>
            </a:extLst>
          </p:cNvPr>
          <p:cNvSpPr txBox="1">
            <a:spLocks/>
          </p:cNvSpPr>
          <p:nvPr/>
        </p:nvSpPr>
        <p:spPr>
          <a:xfrm>
            <a:off x="786085" y="83002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1E04BB-59DC-4540-95D4-CBFE47B379F5}"/>
              </a:ext>
            </a:extLst>
          </p:cNvPr>
          <p:cNvSpPr txBox="1"/>
          <p:nvPr/>
        </p:nvSpPr>
        <p:spPr>
          <a:xfrm>
            <a:off x="9060873" y="2309842"/>
            <a:ext cx="656314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Must be:</a:t>
            </a:r>
            <a:endParaRPr lang="en-GB" dirty="0"/>
          </a:p>
          <a:p>
            <a:pPr marL="342900" indent="-342900">
              <a:buFontTx/>
              <a:buChar char="-"/>
            </a:pPr>
            <a:r>
              <a:rPr lang="en-GB" dirty="0"/>
              <a:t>Prompt</a:t>
            </a:r>
          </a:p>
          <a:p>
            <a:pPr marL="342900" indent="-342900">
              <a:buFontTx/>
              <a:buChar char="-"/>
            </a:pPr>
            <a:r>
              <a:rPr lang="en-GB" dirty="0"/>
              <a:t>Thorough</a:t>
            </a:r>
          </a:p>
          <a:p>
            <a:pPr marL="342900" indent="-342900">
              <a:buFontTx/>
              <a:buChar char="-"/>
            </a:pPr>
            <a:r>
              <a:rPr lang="en-GB" dirty="0"/>
              <a:t>Impartial / conducted by someone not directly connected with the allegation (where possible)</a:t>
            </a:r>
          </a:p>
          <a:p>
            <a:endParaRPr lang="en-GB" b="1" dirty="0"/>
          </a:p>
          <a:p>
            <a:r>
              <a:rPr lang="en-GB" b="1" dirty="0"/>
              <a:t>Purpose?</a:t>
            </a:r>
          </a:p>
          <a:p>
            <a:pPr marL="342900" indent="-342900">
              <a:buFontTx/>
              <a:buChar char="-"/>
            </a:pPr>
            <a:r>
              <a:rPr lang="en-GB" dirty="0"/>
              <a:t>To establish facts</a:t>
            </a:r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69738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0716781-04B5-4511-AA85-A18CB9446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5143253-9D5E-423E-886D-8A277F5673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  <a:defRPr/>
            </a:pPr>
            <a:r>
              <a:rPr lang="en-GB" sz="2400" dirty="0">
                <a:solidFill>
                  <a:schemeClr val="tx1"/>
                </a:solidFill>
              </a:rPr>
              <a:t>Discipline</a:t>
            </a:r>
          </a:p>
          <a:p>
            <a:pPr marL="342900" lvl="1" indent="-342900">
              <a:buFont typeface="Georgia" panose="02040502050405020303" pitchFamily="18" charset="0"/>
              <a:buChar char="—"/>
              <a:defRPr/>
            </a:pPr>
            <a:r>
              <a:rPr lang="en-GB" sz="2400" dirty="0"/>
              <a:t>Lying</a:t>
            </a:r>
          </a:p>
          <a:p>
            <a:pPr marL="342900" lvl="1" indent="-342900">
              <a:buFont typeface="Georgia" panose="02040502050405020303" pitchFamily="18" charset="0"/>
              <a:buChar char="—"/>
              <a:defRPr/>
            </a:pPr>
            <a:r>
              <a:rPr lang="en-GB" sz="2400" dirty="0"/>
              <a:t>Theft</a:t>
            </a:r>
          </a:p>
          <a:p>
            <a:pPr marL="342900" lvl="1" indent="-342900">
              <a:buFont typeface="Georgia" panose="02040502050405020303" pitchFamily="18" charset="0"/>
              <a:buChar char="—"/>
              <a:defRPr/>
            </a:pPr>
            <a:r>
              <a:rPr lang="en-GB" sz="2400" b="0" dirty="0">
                <a:latin typeface="+mn-lt"/>
              </a:rPr>
              <a:t>Falsification of records</a:t>
            </a:r>
          </a:p>
          <a:p>
            <a:pPr marL="342900" lvl="1" indent="-342900">
              <a:buFont typeface="Georgia" panose="02040502050405020303" pitchFamily="18" charset="0"/>
              <a:buChar char="—"/>
              <a:defRPr/>
            </a:pPr>
            <a:r>
              <a:rPr lang="en-GB" sz="2400" dirty="0"/>
              <a:t>Aggressive language or behaviour</a:t>
            </a:r>
          </a:p>
          <a:p>
            <a:pPr marL="342900" lvl="1" indent="-342900">
              <a:buFont typeface="Georgia" panose="02040502050405020303" pitchFamily="18" charset="0"/>
              <a:buChar char="—"/>
              <a:defRPr/>
            </a:pPr>
            <a:r>
              <a:rPr lang="en-GB" sz="2400" dirty="0"/>
              <a:t>Refusal to work </a:t>
            </a:r>
          </a:p>
          <a:p>
            <a:pPr marL="342900" lvl="1" indent="-342900">
              <a:buFont typeface="Georgia" panose="02040502050405020303" pitchFamily="18" charset="0"/>
              <a:buChar char="—"/>
              <a:defRPr/>
            </a:pPr>
            <a:r>
              <a:rPr lang="en-GB" sz="2400" dirty="0"/>
              <a:t>Casual/Unauthorised absence</a:t>
            </a:r>
          </a:p>
          <a:p>
            <a:pPr marL="342900" lvl="1" indent="-342900">
              <a:buFont typeface="Georgia" panose="02040502050405020303" pitchFamily="18" charset="0"/>
              <a:buChar char="—"/>
              <a:defRPr/>
            </a:pPr>
            <a:r>
              <a:rPr lang="en-GB" sz="2400" dirty="0"/>
              <a:t>Health &amp; Safety breaches</a:t>
            </a:r>
          </a:p>
          <a:p>
            <a:pPr marL="342900" lvl="1" indent="-342900">
              <a:buFont typeface="Georgia" panose="02040502050405020303" pitchFamily="18" charset="0"/>
              <a:buChar char="—"/>
              <a:defRPr/>
            </a:pPr>
            <a:r>
              <a:rPr lang="en-GB" sz="2400" dirty="0"/>
              <a:t>Fraud</a:t>
            </a:r>
          </a:p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B8C5E03-BDF4-4669-A1E3-27CCF0DC3DCD}"/>
              </a:ext>
            </a:extLst>
          </p:cNvPr>
          <p:cNvSpPr>
            <a:spLocks noGrp="1"/>
          </p:cNvSpPr>
          <p:nvPr>
            <p:ph idx="14"/>
          </p:nvPr>
        </p:nvSpPr>
        <p:spPr/>
        <p:txBody>
          <a:bodyPr/>
          <a:lstStyle/>
          <a:p>
            <a:pPr lvl="0">
              <a:spcBef>
                <a:spcPct val="20000"/>
              </a:spcBef>
              <a:defRPr/>
            </a:pPr>
            <a:r>
              <a:rPr lang="en-GB" sz="2400" dirty="0">
                <a:solidFill>
                  <a:schemeClr val="tx1"/>
                </a:solidFill>
                <a:latin typeface="+mn-lt"/>
                <a:cs typeface="Arial" pitchFamily="34" charset="0"/>
              </a:rPr>
              <a:t>Grievance</a:t>
            </a:r>
          </a:p>
          <a:p>
            <a:pPr marL="342900" lvl="0" indent="-342900">
              <a:spcBef>
                <a:spcPct val="20000"/>
              </a:spcBef>
              <a:buFont typeface="Georgia" panose="02040502050405020303" pitchFamily="18" charset="0"/>
              <a:buChar char="—"/>
              <a:defRPr/>
            </a:pPr>
            <a:r>
              <a:rPr lang="en-GB" sz="2400" b="0" dirty="0">
                <a:solidFill>
                  <a:schemeClr val="tx1"/>
                </a:solidFill>
                <a:cs typeface="Arial" pitchFamily="34" charset="0"/>
              </a:rPr>
              <a:t>Bullying</a:t>
            </a:r>
          </a:p>
          <a:p>
            <a:pPr marL="342900" lvl="0" indent="-342900">
              <a:spcBef>
                <a:spcPct val="20000"/>
              </a:spcBef>
              <a:buFont typeface="Georgia" panose="02040502050405020303" pitchFamily="18" charset="0"/>
              <a:buChar char="—"/>
              <a:defRPr/>
            </a:pPr>
            <a:r>
              <a:rPr lang="en-GB" sz="2400" b="0" dirty="0">
                <a:solidFill>
                  <a:schemeClr val="tx1"/>
                </a:solidFill>
                <a:cs typeface="Arial" pitchFamily="34" charset="0"/>
              </a:rPr>
              <a:t>Victimisation</a:t>
            </a:r>
          </a:p>
          <a:p>
            <a:pPr marL="342900" lvl="0" indent="-342900">
              <a:spcBef>
                <a:spcPct val="20000"/>
              </a:spcBef>
              <a:buFont typeface="Georgia" panose="02040502050405020303" pitchFamily="18" charset="0"/>
              <a:buChar char="—"/>
              <a:defRPr/>
            </a:pPr>
            <a:r>
              <a:rPr lang="en-GB" sz="2400" b="0" dirty="0">
                <a:solidFill>
                  <a:schemeClr val="tx1"/>
                </a:solidFill>
                <a:cs typeface="Arial" pitchFamily="34" charset="0"/>
              </a:rPr>
              <a:t>Discrimination</a:t>
            </a:r>
          </a:p>
          <a:p>
            <a:pPr marL="342900" lvl="0" indent="-342900">
              <a:spcBef>
                <a:spcPct val="20000"/>
              </a:spcBef>
              <a:buFont typeface="Georgia" panose="02040502050405020303" pitchFamily="18" charset="0"/>
              <a:buChar char="—"/>
              <a:defRPr/>
            </a:pPr>
            <a:r>
              <a:rPr lang="en-GB" sz="2400" b="0" dirty="0">
                <a:solidFill>
                  <a:schemeClr val="tx1"/>
                </a:solidFill>
                <a:cs typeface="Arial" pitchFamily="34" charset="0"/>
              </a:rPr>
              <a:t>Sexual harassment</a:t>
            </a:r>
          </a:p>
          <a:p>
            <a:pPr marL="342900" lvl="0" indent="-342900">
              <a:spcBef>
                <a:spcPct val="20000"/>
              </a:spcBef>
              <a:buFont typeface="Georgia" panose="02040502050405020303" pitchFamily="18" charset="0"/>
              <a:buChar char="—"/>
              <a:defRPr/>
            </a:pPr>
            <a:r>
              <a:rPr lang="en-GB" sz="2400" b="0" dirty="0">
                <a:solidFill>
                  <a:schemeClr val="tx1"/>
                </a:solidFill>
                <a:cs typeface="Arial" pitchFamily="34" charset="0"/>
              </a:rPr>
              <a:t>Unequal pay</a:t>
            </a:r>
          </a:p>
          <a:p>
            <a:pPr marL="342900" lvl="0" indent="-342900">
              <a:spcBef>
                <a:spcPct val="20000"/>
              </a:spcBef>
              <a:buFont typeface="Georgia" panose="02040502050405020303" pitchFamily="18" charset="0"/>
              <a:buChar char="—"/>
              <a:defRPr/>
            </a:pPr>
            <a:r>
              <a:rPr lang="en-GB" sz="2400" b="0" dirty="0">
                <a:solidFill>
                  <a:schemeClr val="tx1"/>
                </a:solidFill>
                <a:cs typeface="Arial" pitchFamily="34" charset="0"/>
              </a:rPr>
              <a:t>Whistleblowing</a:t>
            </a:r>
          </a:p>
          <a:p>
            <a:pPr lvl="0">
              <a:spcBef>
                <a:spcPct val="20000"/>
              </a:spcBef>
              <a:defRPr/>
            </a:pPr>
            <a:endParaRPr lang="en-GB" sz="2400" dirty="0">
              <a:solidFill>
                <a:schemeClr val="tx1"/>
              </a:solidFill>
              <a:latin typeface="+mn-lt"/>
              <a:cs typeface="Arial" pitchFamily="34" charset="0"/>
            </a:endParaRPr>
          </a:p>
          <a:p>
            <a:pPr lvl="0">
              <a:spcBef>
                <a:spcPct val="20000"/>
              </a:spcBef>
              <a:defRPr/>
            </a:pPr>
            <a:r>
              <a:rPr lang="en-GB" sz="2400" dirty="0">
                <a:solidFill>
                  <a:schemeClr val="tx1"/>
                </a:solidFill>
                <a:latin typeface="+mn-lt"/>
                <a:cs typeface="Arial" pitchFamily="34" charset="0"/>
              </a:rPr>
              <a:t>Appeal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sz="2400" b="0" dirty="0">
                <a:solidFill>
                  <a:schemeClr val="tx1"/>
                </a:solidFill>
                <a:latin typeface="+mn-lt"/>
              </a:rPr>
              <a:t>Redundancy Selection</a:t>
            </a:r>
          </a:p>
          <a:p>
            <a:endParaRPr lang="en-GB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543BF66-5751-4431-9D26-B7679F73C36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When to carry out an Investigation</a:t>
            </a:r>
          </a:p>
          <a:p>
            <a:endParaRPr lang="en-GB" dirty="0"/>
          </a:p>
        </p:txBody>
      </p:sp>
      <p:sp>
        <p:nvSpPr>
          <p:cNvPr id="9" name="Footer Placeholder 1">
            <a:extLst>
              <a:ext uri="{FF2B5EF4-FFF2-40B4-BE49-F238E27FC236}">
                <a16:creationId xmlns:a16="http://schemas.microsoft.com/office/drawing/2014/main" id="{864DF016-44EF-42B5-A1B5-D1C551EE9001}"/>
              </a:ext>
            </a:extLst>
          </p:cNvPr>
          <p:cNvSpPr txBox="1">
            <a:spLocks/>
          </p:cNvSpPr>
          <p:nvPr/>
        </p:nvSpPr>
        <p:spPr>
          <a:xfrm>
            <a:off x="786085" y="83002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83820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CDD63-CC26-41E4-91F5-0A9353F847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C3549-D022-4AFB-ACF5-5180CEBF4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Who investigates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12563FA-BDCA-460A-9B78-D40A762F360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00913" y="1972385"/>
            <a:ext cx="7516019" cy="1137613"/>
          </a:xfrm>
        </p:spPr>
        <p:txBody>
          <a:bodyPr/>
          <a:lstStyle/>
          <a:p>
            <a:r>
              <a:rPr lang="en-US" dirty="0"/>
              <a:t>Appointing the Investigation Officer</a:t>
            </a:r>
          </a:p>
          <a:p>
            <a:endParaRPr lang="en-US" b="0" dirty="0"/>
          </a:p>
          <a:p>
            <a:r>
              <a:rPr lang="en-US" b="0" dirty="0"/>
              <a:t>Consider: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27F0D88A-BDA4-4808-9E57-528A4874044D}"/>
              </a:ext>
            </a:extLst>
          </p:cNvPr>
          <p:cNvSpPr txBox="1">
            <a:spLocks/>
          </p:cNvSpPr>
          <p:nvPr/>
        </p:nvSpPr>
        <p:spPr>
          <a:xfrm>
            <a:off x="786085" y="83002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  <p:sp>
        <p:nvSpPr>
          <p:cNvPr id="8" name="Text Placeholder 5">
            <a:extLst>
              <a:ext uri="{FF2B5EF4-FFF2-40B4-BE49-F238E27FC236}">
                <a16:creationId xmlns:a16="http://schemas.microsoft.com/office/drawing/2014/main" id="{F557E615-EAE7-4C94-8693-761255638C1D}"/>
              </a:ext>
            </a:extLst>
          </p:cNvPr>
          <p:cNvSpPr txBox="1">
            <a:spLocks/>
          </p:cNvSpPr>
          <p:nvPr/>
        </p:nvSpPr>
        <p:spPr>
          <a:xfrm>
            <a:off x="7300913" y="3270173"/>
            <a:ext cx="8875349" cy="4178029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1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24000" indent="-3240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0" kern="120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3pPr>
            <a:lvl4pPr marL="342900" indent="-34290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.AppleSystemUIFont"/>
              <a:buChar char="—"/>
              <a:tabLst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1219200" rtl="0" eaLnBrk="1" latinLnBrk="0" hangingPunct="1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tabLst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3528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9624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5720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181600" indent="-304800" algn="l" defTabSz="1219200" rtl="0" eaLnBrk="1" latinLnBrk="0" hangingPunct="1">
              <a:lnSpc>
                <a:spcPct val="90000"/>
              </a:lnSpc>
              <a:spcBef>
                <a:spcPts val="667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i="1" dirty="0">
                <a:effectLst/>
                <a:latin typeface="Georgia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Are they personally involved in the matter being investigated?</a:t>
            </a:r>
            <a:endParaRPr lang="en-GB" sz="2200" b="0" dirty="0">
              <a:effectLst/>
              <a:latin typeface="Georgia" panose="02040502050405020303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i="1" dirty="0">
                <a:effectLst/>
                <a:latin typeface="Georgia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Would the appointment raise any conflict of interest concerns?</a:t>
            </a:r>
            <a:endParaRPr lang="en-GB" sz="2200" b="0" dirty="0">
              <a:effectLst/>
              <a:latin typeface="Georgia" panose="02040502050405020303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i="1" dirty="0">
                <a:effectLst/>
                <a:latin typeface="Georgia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Are they likely to be influenced by people involved in the matter?</a:t>
            </a:r>
            <a:endParaRPr lang="en-GB" sz="2200" b="0" dirty="0">
              <a:effectLst/>
              <a:latin typeface="Georgia" panose="02040502050405020303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i="1" dirty="0">
                <a:effectLst/>
                <a:latin typeface="Georgia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Might they be involved in any subsequent decision-making on the matter?</a:t>
            </a:r>
            <a:endParaRPr lang="en-GB" sz="2200" b="0" dirty="0">
              <a:effectLst/>
              <a:latin typeface="Georgia" panose="02040502050405020303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i="1" dirty="0">
                <a:effectLst/>
                <a:latin typeface="Georgia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 they have a good knowledge of the organisation and how it operates?</a:t>
            </a:r>
            <a:endParaRPr lang="en-GB" sz="2200" b="0" dirty="0">
              <a:effectLst/>
              <a:latin typeface="Georgia" panose="02040502050405020303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i="1" dirty="0">
                <a:effectLst/>
                <a:latin typeface="Georgia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their availability during the investigation's provisional time-frame?</a:t>
            </a:r>
            <a:endParaRPr lang="en-GB" sz="2200" b="0" dirty="0">
              <a:effectLst/>
              <a:latin typeface="Georgia" panose="02040502050405020303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i="1" dirty="0">
                <a:effectLst/>
                <a:latin typeface="Georgia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Are they trained or experienced in how to conduct investigations?</a:t>
            </a:r>
            <a:endParaRPr lang="en-GB" sz="2200" b="0" dirty="0">
              <a:effectLst/>
              <a:latin typeface="Georgia" panose="02040502050405020303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i="1" dirty="0">
                <a:effectLst/>
                <a:latin typeface="Georgia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confident are they at communicating in writing and orally?</a:t>
            </a:r>
            <a:endParaRPr lang="en-GB" sz="2200" b="0" dirty="0">
              <a:effectLst/>
              <a:latin typeface="Georgia" panose="02040502050405020303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base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b="0" i="1" dirty="0">
                <a:effectLst/>
                <a:latin typeface="Georgia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training or support may they require?</a:t>
            </a:r>
            <a:endParaRPr lang="en-GB" sz="2200" b="0" dirty="0">
              <a:effectLst/>
              <a:latin typeface="Georgia" panose="02040502050405020303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9996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Other Roles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Grievance Officer</a:t>
            </a:r>
          </a:p>
          <a:p>
            <a:pPr marL="457200" lvl="1" indent="-4572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Independent</a:t>
            </a:r>
          </a:p>
          <a:p>
            <a:pPr marL="457200" lvl="1" indent="-4572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Senior to the Investigation Officer</a:t>
            </a:r>
          </a:p>
          <a:p>
            <a:pPr marL="342900" lvl="1" indent="-342900">
              <a:buFont typeface="Georgia" panose="02040502050405020303" pitchFamily="18" charset="0"/>
              <a:buChar char="–"/>
            </a:pPr>
            <a:endParaRPr lang="en-US" dirty="0">
              <a:latin typeface="+mj-lt"/>
            </a:endParaRPr>
          </a:p>
          <a:p>
            <a:r>
              <a:rPr lang="en-US" dirty="0"/>
              <a:t>Disciplinary Officer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Normally the individual’s line manager or superior</a:t>
            </a:r>
          </a:p>
          <a:p>
            <a:pPr lvl="1"/>
            <a:endParaRPr lang="en-US" dirty="0">
              <a:latin typeface="+mj-lt"/>
            </a:endParaRPr>
          </a:p>
          <a:p>
            <a:r>
              <a:rPr lang="en-US" dirty="0"/>
              <a:t>Appeal Officer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Independent of the business area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Senior to the original decision-maker</a:t>
            </a:r>
          </a:p>
          <a:p>
            <a:pPr marL="342900" indent="-342900">
              <a:buFont typeface="Georgia" panose="02040502050405020303" pitchFamily="18" charset="0"/>
              <a:buChar char="–"/>
            </a:pPr>
            <a:endParaRPr lang="en-GB" b="0" dirty="0"/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0149B859-5E15-48AA-8F74-5338A81EF85D}"/>
              </a:ext>
            </a:extLst>
          </p:cNvPr>
          <p:cNvSpPr txBox="1">
            <a:spLocks/>
          </p:cNvSpPr>
          <p:nvPr/>
        </p:nvSpPr>
        <p:spPr>
          <a:xfrm>
            <a:off x="786085" y="8276602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592567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ACAS Code of Conduct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834086" y="975033"/>
            <a:ext cx="9810727" cy="6354739"/>
          </a:xfrm>
        </p:spPr>
        <p:txBody>
          <a:bodyPr/>
          <a:lstStyle/>
          <a:p>
            <a:r>
              <a:rPr lang="en-GB" b="0" i="1" dirty="0">
                <a:solidFill>
                  <a:srgbClr val="E63200"/>
                </a:solidFill>
              </a:rPr>
              <a:t>“Employers should carry out any necessary investigations, to establish the facts of the case.” </a:t>
            </a:r>
            <a:r>
              <a:rPr lang="en-GB" i="1" dirty="0"/>
              <a:t>—</a:t>
            </a:r>
            <a:r>
              <a:rPr lang="en-GB" dirty="0"/>
              <a:t>ACAS 2009</a:t>
            </a:r>
          </a:p>
          <a:p>
            <a:endParaRPr lang="en-GB" dirty="0"/>
          </a:p>
          <a:p>
            <a:r>
              <a:rPr lang="en-GB" dirty="0"/>
              <a:t>Matters should be investigated: </a:t>
            </a:r>
          </a:p>
          <a:p>
            <a:pPr marL="342900" indent="-342900">
              <a:buFont typeface="Georgia" panose="02040502050405020303" pitchFamily="18" charset="0"/>
              <a:buChar char="–"/>
            </a:pPr>
            <a:r>
              <a:rPr lang="en-GB" b="0" dirty="0"/>
              <a:t>without unreasonable delay</a:t>
            </a:r>
          </a:p>
          <a:p>
            <a:pPr marL="342900" indent="-342900">
              <a:buFont typeface="Georgia" panose="02040502050405020303" pitchFamily="18" charset="0"/>
              <a:buChar char="–"/>
            </a:pPr>
            <a:r>
              <a:rPr lang="en-GB" b="0" dirty="0"/>
              <a:t>by holding an investigatory meeting as necessary</a:t>
            </a:r>
          </a:p>
          <a:p>
            <a:pPr marL="342900" indent="-342900">
              <a:buFont typeface="Georgia" panose="02040502050405020303" pitchFamily="18" charset="0"/>
              <a:buChar char="–"/>
            </a:pPr>
            <a:r>
              <a:rPr lang="en-GB" b="0" dirty="0"/>
              <a:t>to establish the facts</a:t>
            </a:r>
          </a:p>
          <a:p>
            <a:pPr marL="342900" indent="-342900">
              <a:buFont typeface="Georgia" panose="02040502050405020303" pitchFamily="18" charset="0"/>
              <a:buChar char="–"/>
            </a:pPr>
            <a:r>
              <a:rPr lang="en-GB" b="0" dirty="0"/>
              <a:t>to collate evidence.</a:t>
            </a:r>
            <a:endParaRPr lang="en-GB" dirty="0"/>
          </a:p>
          <a:p>
            <a:r>
              <a:rPr lang="en-GB" dirty="0"/>
              <a:t>Employers need to: </a:t>
            </a:r>
          </a:p>
          <a:p>
            <a:pPr marL="342900" indent="-342900">
              <a:buFont typeface="Georgia" panose="02040502050405020303" pitchFamily="18" charset="0"/>
              <a:buChar char="–"/>
            </a:pPr>
            <a:r>
              <a:rPr lang="en-GB" b="0" dirty="0"/>
              <a:t>act consistently and fairly</a:t>
            </a:r>
          </a:p>
          <a:p>
            <a:pPr marL="342900" indent="-342900">
              <a:buFont typeface="Georgia" panose="02040502050405020303" pitchFamily="18" charset="0"/>
              <a:buChar char="–"/>
            </a:pPr>
            <a:r>
              <a:rPr lang="en-GB" b="0" dirty="0"/>
              <a:t>allow employee to state their case before any decisions are made</a:t>
            </a:r>
          </a:p>
          <a:p>
            <a:pPr marL="342900" indent="-342900">
              <a:buFont typeface="Georgia" panose="02040502050405020303" pitchFamily="18" charset="0"/>
              <a:buChar char="–"/>
            </a:pPr>
            <a:r>
              <a:rPr lang="en-GB" b="0" dirty="0"/>
              <a:t>should have different people for investigation and hearing.</a:t>
            </a:r>
          </a:p>
          <a:p>
            <a:r>
              <a:rPr lang="en-GB" dirty="0"/>
              <a:t>Suspension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Precautionary suspension should be: 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/>
              <a:t>immediate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/>
              <a:t>with pay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/>
              <a:t>brief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/>
              <a:t>kept under review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/>
              <a:t>not a sanction</a:t>
            </a:r>
          </a:p>
          <a:p>
            <a:pPr marL="342900" indent="-342900">
              <a:buFont typeface="Georgia" panose="02040502050405020303" pitchFamily="18" charset="0"/>
              <a:buChar char="–"/>
            </a:pPr>
            <a:endParaRPr lang="en-GB" b="0" dirty="0"/>
          </a:p>
          <a:p>
            <a:pPr marL="342900" indent="-342900">
              <a:buFont typeface="Georgia" panose="02040502050405020303" pitchFamily="18" charset="0"/>
              <a:buChar char="–"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DEC3BE-6CA4-4785-8994-025F5FFD71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75" y="3518837"/>
            <a:ext cx="3057525" cy="431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2045A0BE-CE98-4870-B68B-5070C60F92EE}"/>
              </a:ext>
            </a:extLst>
          </p:cNvPr>
          <p:cNvSpPr txBox="1">
            <a:spLocks/>
          </p:cNvSpPr>
          <p:nvPr/>
        </p:nvSpPr>
        <p:spPr>
          <a:xfrm>
            <a:off x="786085" y="83002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24399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29C8D-AF8E-474C-A4E9-EA36C3333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FB501-63AD-422B-8692-F4CA5FE6EE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Plan</a:t>
            </a:r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C04F0CA-ABEC-42BE-9509-CB4F0F3D566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28794" y="2639906"/>
            <a:ext cx="7386638" cy="3864188"/>
          </a:xfrm>
        </p:spPr>
        <p:txBody>
          <a:bodyPr/>
          <a:lstStyle/>
          <a:p>
            <a:r>
              <a:rPr lang="en-US" b="0" dirty="0"/>
              <a:t>The investigation plan should focus on: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endParaRPr lang="en-US" b="0" dirty="0"/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US" b="0" dirty="0"/>
              <a:t>What facts need to be established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US" b="0" dirty="0"/>
              <a:t>What evidence needs to be collected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US" b="0" dirty="0"/>
              <a:t>How to complete the investigation within the timeframe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US" b="0" dirty="0"/>
              <a:t>Reviewing company policies and procedures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US" b="0" dirty="0"/>
              <a:t>Identifying parties relevant to the investigation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US" b="0" dirty="0"/>
              <a:t>Deciding on the order of events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US" b="0" dirty="0"/>
              <a:t>When and where the meeting will take place</a:t>
            </a: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8A1B424C-96AF-4223-8F2A-DA506072BC23}"/>
              </a:ext>
            </a:extLst>
          </p:cNvPr>
          <p:cNvSpPr txBox="1">
            <a:spLocks/>
          </p:cNvSpPr>
          <p:nvPr/>
        </p:nvSpPr>
        <p:spPr>
          <a:xfrm>
            <a:off x="786085" y="83002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729646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b="1" dirty="0"/>
              <a:t>Policies and Procedures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Disciplinary Policy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Grievance Policy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Dignity at Work Policy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Data Protection Policy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Whistleblowing Policy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Managing for Attendance Policy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Improving Performance Procedure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Redundancy Policy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Bullying &amp; Harassment Policy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Smoking Policy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Etc.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endParaRPr lang="en-GB" b="0" dirty="0"/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6102728A-09D2-417C-8910-7A5FDE97213F}"/>
              </a:ext>
            </a:extLst>
          </p:cNvPr>
          <p:cNvSpPr txBox="1">
            <a:spLocks/>
          </p:cNvSpPr>
          <p:nvPr/>
        </p:nvSpPr>
        <p:spPr>
          <a:xfrm>
            <a:off x="786085" y="83002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086675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b="1" dirty="0"/>
              <a:t>Invite to Investigation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Written invite to investigation interview should inform:</a:t>
            </a:r>
            <a:endParaRPr lang="en-US" b="0" dirty="0"/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Allegations under investigation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Reserve right to amend allegations as  investigation progresses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Clarify matters that have been established to date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Purpose of the investigation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No decisions have been taken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Time, date, location of meeting</a:t>
            </a: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485D4626-FC95-40A7-9AE1-20B96DC0FA87}"/>
              </a:ext>
            </a:extLst>
          </p:cNvPr>
          <p:cNvSpPr txBox="1">
            <a:spLocks/>
          </p:cNvSpPr>
          <p:nvPr/>
        </p:nvSpPr>
        <p:spPr>
          <a:xfrm>
            <a:off x="786085" y="8322353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552221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b="1" dirty="0"/>
              <a:t>Poor Listeners	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Think of what they are going to say rather than listen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Don’t hold eye contact—demonstrates lack of interest, fear or criticism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Jump to conclusions without hearing the other person out / interrupt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Listen to their own dialogue inside their head instead of what the other person is meaning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Daydream or just "switch off“.</a:t>
            </a: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15EA3253-E9A4-4396-B23E-0DE02630250F}"/>
              </a:ext>
            </a:extLst>
          </p:cNvPr>
          <p:cNvSpPr txBox="1">
            <a:spLocks/>
          </p:cNvSpPr>
          <p:nvPr/>
        </p:nvSpPr>
        <p:spPr>
          <a:xfrm>
            <a:off x="786085" y="83002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976918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b="1" dirty="0"/>
              <a:t>Good Listeners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Look at the person they are listening to—making and maintaining eye contact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Maintain natural demeanour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Appear interested - nodding your head for example sends the silent message back to the talker that you have heard and understood.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Take an active part in the conversation—reflect </a:t>
            </a:r>
            <a:br>
              <a:rPr lang="en-GB" b="0" dirty="0">
                <a:cs typeface="Arial" pitchFamily="34" charset="0"/>
              </a:rPr>
            </a:br>
            <a:r>
              <a:rPr lang="en-GB" b="0" dirty="0">
                <a:cs typeface="Arial" pitchFamily="34" charset="0"/>
              </a:rPr>
              <a:t>back the words or meaning. Ask questions to express interest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Take account of body language.</a:t>
            </a: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7F91EB88-1A39-4651-BCFA-E2D84C144432}"/>
              </a:ext>
            </a:extLst>
          </p:cNvPr>
          <p:cNvSpPr txBox="1">
            <a:spLocks/>
          </p:cNvSpPr>
          <p:nvPr/>
        </p:nvSpPr>
        <p:spPr>
          <a:xfrm>
            <a:off x="786085" y="8322353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745684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b="1" dirty="0"/>
              <a:t>Effective Questioning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57285F7-AA2B-4CC3-AB3E-0FA784365A5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9977396"/>
              </p:ext>
            </p:extLst>
          </p:nvPr>
        </p:nvGraphicFramePr>
        <p:xfrm>
          <a:off x="7300913" y="1559645"/>
          <a:ext cx="6183882" cy="68289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1941">
                  <a:extLst>
                    <a:ext uri="{9D8B030D-6E8A-4147-A177-3AD203B41FA5}">
                      <a16:colId xmlns:a16="http://schemas.microsoft.com/office/drawing/2014/main" val="2912181089"/>
                    </a:ext>
                  </a:extLst>
                </a:gridCol>
                <a:gridCol w="3091941">
                  <a:extLst>
                    <a:ext uri="{9D8B030D-6E8A-4147-A177-3AD203B41FA5}">
                      <a16:colId xmlns:a16="http://schemas.microsoft.com/office/drawing/2014/main" val="2250240131"/>
                    </a:ext>
                  </a:extLst>
                </a:gridCol>
              </a:tblGrid>
              <a:tr h="1138154">
                <a:tc>
                  <a:txBody>
                    <a:bodyPr/>
                    <a:lstStyle/>
                    <a:p>
                      <a:r>
                        <a:rPr lang="en-GB" dirty="0"/>
                        <a:t>Effective Questions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Questions to avoid</a:t>
                      </a:r>
                    </a:p>
                  </a:txBody>
                  <a:tcPr>
                    <a:solidFill>
                      <a:srgbClr val="E632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9003926"/>
                  </a:ext>
                </a:extLst>
              </a:tr>
              <a:tr h="1138154">
                <a:tc>
                  <a:txBody>
                    <a:bodyPr/>
                    <a:lstStyle/>
                    <a:p>
                      <a:r>
                        <a:rPr lang="en-GB" dirty="0"/>
                        <a:t>Open and probing</a:t>
                      </a:r>
                    </a:p>
                  </a:txBody>
                  <a:tcPr>
                    <a:solidFill>
                      <a:srgbClr val="D6D1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Hypothetical</a:t>
                      </a:r>
                    </a:p>
                  </a:txBody>
                  <a:tcPr>
                    <a:solidFill>
                      <a:srgbClr val="D6D1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0221842"/>
                  </a:ext>
                </a:extLst>
              </a:tr>
              <a:tr h="1138154">
                <a:tc>
                  <a:txBody>
                    <a:bodyPr/>
                    <a:lstStyle/>
                    <a:p>
                      <a:r>
                        <a:rPr lang="en-GB" dirty="0"/>
                        <a:t>Reflecting</a:t>
                      </a:r>
                    </a:p>
                  </a:txBody>
                  <a:tcPr>
                    <a:solidFill>
                      <a:srgbClr val="D6D1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Leading</a:t>
                      </a:r>
                    </a:p>
                  </a:txBody>
                  <a:tcPr>
                    <a:solidFill>
                      <a:srgbClr val="D6D1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9637021"/>
                  </a:ext>
                </a:extLst>
              </a:tr>
              <a:tr h="1138154">
                <a:tc>
                  <a:txBody>
                    <a:bodyPr/>
                    <a:lstStyle/>
                    <a:p>
                      <a:r>
                        <a:rPr lang="en-GB" dirty="0"/>
                        <a:t>Closed or direct</a:t>
                      </a:r>
                    </a:p>
                  </a:txBody>
                  <a:tcPr>
                    <a:solidFill>
                      <a:srgbClr val="D6D1CA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Closed or direct</a:t>
                      </a:r>
                    </a:p>
                  </a:txBody>
                  <a:tcPr>
                    <a:solidFill>
                      <a:srgbClr val="D6D1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0446069"/>
                  </a:ext>
                </a:extLst>
              </a:tr>
              <a:tr h="1138154">
                <a:tc>
                  <a:txBody>
                    <a:bodyPr/>
                    <a:lstStyle/>
                    <a:p>
                      <a:r>
                        <a:rPr lang="en-GB" dirty="0"/>
                        <a:t>Summarising</a:t>
                      </a:r>
                    </a:p>
                  </a:txBody>
                  <a:tcPr>
                    <a:solidFill>
                      <a:srgbClr val="D6D1C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1219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Multiple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D6D1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3599205"/>
                  </a:ext>
                </a:extLst>
              </a:tr>
              <a:tr h="1138154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Use Pauses and Silence</a:t>
                      </a:r>
                    </a:p>
                  </a:txBody>
                  <a:tcPr>
                    <a:solidFill>
                      <a:srgbClr val="D6D1CA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rgbClr val="D6D1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048419"/>
                  </a:ext>
                </a:extLst>
              </a:tr>
            </a:tbl>
          </a:graphicData>
        </a:graphic>
      </p:graphicFrame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69C51DFE-61CC-43C0-94F1-D90A85BAF3A8}"/>
              </a:ext>
            </a:extLst>
          </p:cNvPr>
          <p:cNvSpPr txBox="1">
            <a:spLocks/>
          </p:cNvSpPr>
          <p:nvPr/>
        </p:nvSpPr>
        <p:spPr>
          <a:xfrm>
            <a:off x="786085" y="8322353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7465314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Questioning Skills— Funnelling</a:t>
            </a:r>
          </a:p>
        </p:txBody>
      </p:sp>
      <p:pic>
        <p:nvPicPr>
          <p:cNvPr id="21" name="Picture 7" descr="http://www.faculty.londondeanery.ac.uk/e-learning/appraisal/resolveUid/21d9d394f2a2c371f90ce77e0993c309">
            <a:hlinkClick r:id="rId4"/>
            <a:extLst>
              <a:ext uri="{FF2B5EF4-FFF2-40B4-BE49-F238E27FC236}">
                <a16:creationId xmlns:a16="http://schemas.microsoft.com/office/drawing/2014/main" id="{D93726AF-5D2A-4904-A678-4CA01D1864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2087" y="1935579"/>
            <a:ext cx="7422040" cy="50917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BE1F8B54-5098-49E1-9DD7-138B8ECC4C91}"/>
              </a:ext>
            </a:extLst>
          </p:cNvPr>
          <p:cNvSpPr txBox="1">
            <a:spLocks/>
          </p:cNvSpPr>
          <p:nvPr/>
        </p:nvSpPr>
        <p:spPr>
          <a:xfrm>
            <a:off x="786085" y="83002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85416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b="1" dirty="0"/>
              <a:t>Investigation Interviews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58175" y="1800225"/>
            <a:ext cx="7386638" cy="5543550"/>
          </a:xfrm>
        </p:spPr>
        <p:txBody>
          <a:bodyPr/>
          <a:lstStyle/>
          <a:p>
            <a:pPr marL="342900" indent="-342900">
              <a:spcAft>
                <a:spcPts val="600"/>
              </a:spcAft>
              <a:buFont typeface="Georgia" panose="02040502050405020303" pitchFamily="18" charset="0"/>
              <a:buChar char="—"/>
            </a:pPr>
            <a:r>
              <a:rPr lang="en-GB" b="0" dirty="0"/>
              <a:t>Confirm from the outset that it may be relied upon </a:t>
            </a:r>
          </a:p>
          <a:p>
            <a:pPr marL="342900" indent="-342900">
              <a:spcAft>
                <a:spcPts val="600"/>
              </a:spcAft>
              <a:buFont typeface="Georgia" panose="02040502050405020303" pitchFamily="18" charset="0"/>
              <a:buChar char="—"/>
            </a:pPr>
            <a:r>
              <a:rPr lang="en-GB" b="0" dirty="0"/>
              <a:t>Ensure you understand the interviewees points of view and identify what needs further enquiry</a:t>
            </a:r>
          </a:p>
          <a:p>
            <a:pPr marL="342900" indent="-342900">
              <a:spcAft>
                <a:spcPts val="600"/>
              </a:spcAft>
              <a:buFont typeface="Georgia" panose="02040502050405020303" pitchFamily="18" charset="0"/>
              <a:buChar char="—"/>
            </a:pPr>
            <a:r>
              <a:rPr lang="en-GB" b="0" dirty="0"/>
              <a:t>Investigate anything further that is raised</a:t>
            </a:r>
          </a:p>
          <a:p>
            <a:pPr marL="342900" indent="-342900">
              <a:spcAft>
                <a:spcPts val="600"/>
              </a:spcAft>
              <a:buFont typeface="Georgia" panose="02040502050405020303" pitchFamily="18" charset="0"/>
              <a:buChar char="—"/>
            </a:pPr>
            <a:r>
              <a:rPr lang="en-GB" b="0" dirty="0"/>
              <a:t>Stick to the point &amp; avoid hearsay/gossip</a:t>
            </a:r>
          </a:p>
          <a:p>
            <a:pPr marL="342900" lvl="4" indent="11113">
              <a:spcAft>
                <a:spcPts val="600"/>
              </a:spcAft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What happened to YOU?</a:t>
            </a:r>
          </a:p>
          <a:p>
            <a:pPr marL="342900" lvl="4" indent="11113">
              <a:spcAft>
                <a:spcPts val="600"/>
              </a:spcAft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What did YOU witness?</a:t>
            </a:r>
          </a:p>
          <a:p>
            <a:pPr marL="342900" indent="-342900">
              <a:spcAft>
                <a:spcPts val="600"/>
              </a:spcAft>
              <a:buFont typeface="Georgia" panose="02040502050405020303" pitchFamily="18" charset="0"/>
              <a:buChar char="—"/>
            </a:pPr>
            <a:r>
              <a:rPr lang="en-GB" b="0" dirty="0"/>
              <a:t>Take and agree an accurate record—summarise the key facts</a:t>
            </a: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0C857273-3D60-4F9C-995D-2F9B695E481B}"/>
              </a:ext>
            </a:extLst>
          </p:cNvPr>
          <p:cNvSpPr txBox="1">
            <a:spLocks/>
          </p:cNvSpPr>
          <p:nvPr/>
        </p:nvSpPr>
        <p:spPr>
          <a:xfrm>
            <a:off x="786085" y="8276602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580903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b="1" dirty="0"/>
              <a:t>Investigation Interviews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Must not: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Offer an opinion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Offer advice—except to assist with </a:t>
            </a:r>
            <a:br>
              <a:rPr lang="en-GB" dirty="0">
                <a:latin typeface="+mj-lt"/>
              </a:rPr>
            </a:br>
            <a:r>
              <a:rPr lang="en-GB" dirty="0">
                <a:latin typeface="+mj-lt"/>
              </a:rPr>
              <a:t>understanding evidence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Argue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Intimidate or bully</a:t>
            </a:r>
          </a:p>
          <a:p>
            <a:endParaRPr lang="en-GB" dirty="0"/>
          </a:p>
          <a:p>
            <a:r>
              <a:rPr lang="en-GB" dirty="0"/>
              <a:t>Should: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Encourage—nod head, ‘yes’, ‘tell me more’, ‘go on’, ‘please continue’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Verify—paraphrase, restate, summarise, ‘so what you are saying is….’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Challenge</a:t>
            </a: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673F7DA2-620A-461D-82BA-ADD46F849EAD}"/>
              </a:ext>
            </a:extLst>
          </p:cNvPr>
          <p:cNvSpPr txBox="1">
            <a:spLocks/>
          </p:cNvSpPr>
          <p:nvPr/>
        </p:nvSpPr>
        <p:spPr>
          <a:xfrm>
            <a:off x="786085" y="8392560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2020 Capital Law Limited</a:t>
            </a:r>
          </a:p>
        </p:txBody>
      </p:sp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E8604E7A-EC25-4574-8DA1-653F054C544D}"/>
              </a:ext>
            </a:extLst>
          </p:cNvPr>
          <p:cNvSpPr txBox="1">
            <a:spLocks/>
          </p:cNvSpPr>
          <p:nvPr/>
        </p:nvSpPr>
        <p:spPr>
          <a:xfrm>
            <a:off x="786085" y="8392560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339105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Fact versus Opinion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9353539-331C-4CF3-8189-BA6C10AD8653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9C01B150-FA9D-4C8E-8A5D-99E7D6FC7D22}"/>
              </a:ext>
            </a:extLst>
          </p:cNvPr>
          <p:cNvSpPr txBox="1">
            <a:spLocks/>
          </p:cNvSpPr>
          <p:nvPr/>
        </p:nvSpPr>
        <p:spPr>
          <a:xfrm>
            <a:off x="786085" y="83002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CDA7D7-8F15-4366-A4A7-EBEF8A2327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182" t="16900" r="70908" b="10694"/>
          <a:stretch/>
        </p:blipFill>
        <p:spPr>
          <a:xfrm>
            <a:off x="9648497" y="1911730"/>
            <a:ext cx="5549462" cy="5976344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574743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4A63B-5DAE-4504-B928-26F5A9034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097AE10-545D-4D41-AAA1-2B629C6D756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18931" y="1382624"/>
            <a:ext cx="7386638" cy="5543550"/>
          </a:xfrm>
        </p:spPr>
        <p:txBody>
          <a:bodyPr/>
          <a:lstStyle/>
          <a:p>
            <a:r>
              <a:rPr lang="en-GB" dirty="0"/>
              <a:t>Do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Keep in step with the thinking of the meeting and clear up outstanding points before it is too late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Discriminate between fact and opinion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Record the words actually used don’t substitute your own words or interpretations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Write in note fashion - be concise and accurate and avoid verbatim reporting unless essential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Use short clear sentences and paragraphs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Write your notes boldly and neatly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Check the finished product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Complete and type the notes within two days of the meeting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Ensure the individual has the opportunity to review and sign the notes </a:t>
            </a:r>
          </a:p>
          <a:p>
            <a:endParaRPr lang="en-GB" dirty="0"/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E52A5106-108B-4B23-9B9C-6637112BD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13" y="1971675"/>
            <a:ext cx="6667500" cy="5856288"/>
          </a:xfrm>
        </p:spPr>
        <p:txBody>
          <a:bodyPr/>
          <a:lstStyle/>
          <a:p>
            <a:r>
              <a:rPr lang="en-GB" b="1" dirty="0"/>
              <a:t>Note-taking</a:t>
            </a:r>
          </a:p>
        </p:txBody>
      </p:sp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F55967A9-7820-4C29-BAA3-B42B84F935D9}"/>
              </a:ext>
            </a:extLst>
          </p:cNvPr>
          <p:cNvSpPr txBox="1">
            <a:spLocks/>
          </p:cNvSpPr>
          <p:nvPr/>
        </p:nvSpPr>
        <p:spPr>
          <a:xfrm>
            <a:off x="786085" y="82932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444046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4A63B-5DAE-4504-B928-26F5A9034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097AE10-545D-4D41-AAA1-2B629C6D756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18931" y="1382624"/>
            <a:ext cx="7386638" cy="5543550"/>
          </a:xfrm>
        </p:spPr>
        <p:txBody>
          <a:bodyPr/>
          <a:lstStyle/>
          <a:p>
            <a:r>
              <a:rPr lang="en-GB" dirty="0"/>
              <a:t>Don’t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Permit the pace of discussion to get too fast for accurate note taking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Be judgemental and allow your own personal bias to creep into your interpretation 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Include unfamiliar abbreviations and jargon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Delay typing up your notes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Be over influenced by status or subject</a:t>
            </a:r>
          </a:p>
          <a:p>
            <a:r>
              <a:rPr lang="en-GB" dirty="0"/>
              <a:t>And remember...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The better your notes the easier your report will be to write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Hand written notes can be required by an Employment Tribunal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Think about what it will feel like to present and be cross examined under oath in an Employment Tribunal</a:t>
            </a:r>
          </a:p>
          <a:p>
            <a:endParaRPr lang="en-GB" dirty="0"/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E52A5106-108B-4B23-9B9C-6637112BD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13" y="1971675"/>
            <a:ext cx="6667500" cy="5856288"/>
          </a:xfrm>
        </p:spPr>
        <p:txBody>
          <a:bodyPr/>
          <a:lstStyle/>
          <a:p>
            <a:r>
              <a:rPr lang="en-GB" b="1" dirty="0"/>
              <a:t>Note-taking</a:t>
            </a:r>
          </a:p>
        </p:txBody>
      </p:sp>
      <p:sp>
        <p:nvSpPr>
          <p:cNvPr id="8" name="Footer Placeholder 1">
            <a:extLst>
              <a:ext uri="{FF2B5EF4-FFF2-40B4-BE49-F238E27FC236}">
                <a16:creationId xmlns:a16="http://schemas.microsoft.com/office/drawing/2014/main" id="{81D97FD6-8679-469F-8F08-73796267DFCB}"/>
              </a:ext>
            </a:extLst>
          </p:cNvPr>
          <p:cNvSpPr txBox="1">
            <a:spLocks/>
          </p:cNvSpPr>
          <p:nvPr/>
        </p:nvSpPr>
        <p:spPr>
          <a:xfrm>
            <a:off x="786085" y="8271101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370320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Witness Statements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Data Protection issues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Inconsistencies when notes are reviewed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/>
              <a:t>Confidential statements / Anonymity</a:t>
            </a: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8A102194-7F65-47C0-8B41-A13427C7E476}"/>
              </a:ext>
            </a:extLst>
          </p:cNvPr>
          <p:cNvSpPr txBox="1">
            <a:spLocks/>
          </p:cNvSpPr>
          <p:nvPr/>
        </p:nvSpPr>
        <p:spPr>
          <a:xfrm>
            <a:off x="786085" y="8322353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381815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b="1" dirty="0"/>
              <a:t>Other information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Forensic Information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endParaRPr lang="en-GB" dirty="0">
              <a:latin typeface="+mj-lt"/>
            </a:endParaRP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CCTV Footage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Attendance Recording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3</a:t>
            </a:r>
            <a:r>
              <a:rPr lang="en-GB" baseline="30000" dirty="0">
                <a:latin typeface="+mj-lt"/>
              </a:rPr>
              <a:t>rd</a:t>
            </a:r>
            <a:r>
              <a:rPr lang="en-GB" dirty="0">
                <a:latin typeface="+mj-lt"/>
              </a:rPr>
              <a:t> Party Statements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Social media 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Metadata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GB" dirty="0">
                <a:latin typeface="+mj-lt"/>
              </a:rPr>
              <a:t>Financial reports</a:t>
            </a: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4D8A1E9D-1A27-48D6-B7E2-FEBAF2792612}"/>
              </a:ext>
            </a:extLst>
          </p:cNvPr>
          <p:cNvSpPr txBox="1">
            <a:spLocks/>
          </p:cNvSpPr>
          <p:nvPr/>
        </p:nvSpPr>
        <p:spPr>
          <a:xfrm>
            <a:off x="786085" y="83002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019776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The Report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Introduction and terms of reference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 Summary of the process / Methodology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 Parties involved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 Chronology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 Allegation	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 Considerations &amp; Inconsistencies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 Findings &amp; Recommendations</a:t>
            </a:r>
          </a:p>
          <a:p>
            <a:pPr marL="342900" indent="-342900">
              <a:buFont typeface="Georgia" panose="02040502050405020303" pitchFamily="18" charset="0"/>
              <a:buChar char="—"/>
            </a:pPr>
            <a:r>
              <a:rPr lang="en-GB" b="0" dirty="0">
                <a:cs typeface="Arial" pitchFamily="34" charset="0"/>
              </a:rPr>
              <a:t> Appendices</a:t>
            </a:r>
            <a:endParaRPr lang="en-GB" b="0" dirty="0"/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058D2949-E8FD-45DC-9767-3C06DF480090}"/>
              </a:ext>
            </a:extLst>
          </p:cNvPr>
          <p:cNvSpPr txBox="1">
            <a:spLocks/>
          </p:cNvSpPr>
          <p:nvPr/>
        </p:nvSpPr>
        <p:spPr>
          <a:xfrm>
            <a:off x="786085" y="8322353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220506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BD23F9F5-144B-B240-BA5B-2FDA20956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0D6CFF4A-1746-BA4D-898D-46B6F112A5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6664B270-A4F3-EB41-A356-5027BAF411E3}"/>
              </a:ext>
            </a:extLst>
          </p:cNvPr>
          <p:cNvSpPr>
            <a:spLocks noGrp="1"/>
          </p:cNvSpPr>
          <p:nvPr>
            <p:ph idx="1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4A2FB4DC-2D77-A145-80BE-56B7FD868D02}"/>
              </a:ext>
            </a:extLst>
          </p:cNvPr>
          <p:cNvSpPr>
            <a:spLocks noGrp="1"/>
          </p:cNvSpPr>
          <p:nvPr>
            <p:ph idx="15"/>
          </p:nvPr>
        </p:nvSpPr>
        <p:spPr/>
        <p:txBody>
          <a:bodyPr/>
          <a:lstStyle/>
          <a:p>
            <a:pPr lvl="1"/>
            <a:r>
              <a:rPr lang="en-GB" dirty="0"/>
              <a:t>The Report:</a:t>
            </a:r>
          </a:p>
          <a:p>
            <a:pPr lvl="1"/>
            <a:r>
              <a:rPr lang="en-GB" dirty="0"/>
              <a:t>Top Tips</a:t>
            </a:r>
          </a:p>
        </p:txBody>
      </p:sp>
      <p:sp>
        <p:nvSpPr>
          <p:cNvPr id="8" name="Content Placeholder 17">
            <a:extLst>
              <a:ext uri="{FF2B5EF4-FFF2-40B4-BE49-F238E27FC236}">
                <a16:creationId xmlns:a16="http://schemas.microsoft.com/office/drawing/2014/main" id="{474547D1-D79C-4253-BD9C-6780A32FE4C8}"/>
              </a:ext>
            </a:extLst>
          </p:cNvPr>
          <p:cNvSpPr txBox="1">
            <a:spLocks/>
          </p:cNvSpPr>
          <p:nvPr/>
        </p:nvSpPr>
        <p:spPr bwMode="auto">
          <a:xfrm>
            <a:off x="6042021" y="1748699"/>
            <a:ext cx="5600763" cy="5979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defRPr/>
            </a:pPr>
            <a:r>
              <a:rPr lang="en-US" b="1" i="1" dirty="0">
                <a:latin typeface="+mj-lt"/>
              </a:rPr>
              <a:t>Accuracy 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GB" sz="2000" dirty="0">
                <a:latin typeface="+mj-lt"/>
              </a:rPr>
              <a:t>Say what you mean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GB" sz="2000" dirty="0">
                <a:latin typeface="+mj-lt"/>
              </a:rPr>
              <a:t>Be objective and stick to the facts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GB" sz="2000" dirty="0">
                <a:latin typeface="+mj-lt"/>
              </a:rPr>
              <a:t>Good punctuation 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GB" sz="2000" dirty="0">
                <a:latin typeface="+mj-lt"/>
              </a:rPr>
              <a:t>Good spelling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GB" sz="2000" dirty="0">
                <a:latin typeface="+mj-lt"/>
              </a:rPr>
              <a:t>Using the active rather than passive to avoid ambiguity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GB" sz="2000" dirty="0">
                <a:latin typeface="+mj-lt"/>
              </a:rPr>
              <a:t>Be consistent in terminology</a:t>
            </a:r>
          </a:p>
          <a:p>
            <a:pPr marL="742950" lvl="1" indent="-285750">
              <a:spcBef>
                <a:spcPct val="20000"/>
              </a:spcBef>
              <a:defRPr/>
            </a:pPr>
            <a:endParaRPr lang="en-GB" sz="2000" dirty="0">
              <a:latin typeface="+mj-lt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en-GB" b="1" i="1" dirty="0">
                <a:latin typeface="+mj-lt"/>
              </a:rPr>
              <a:t>Brevity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GB" sz="2000" dirty="0">
                <a:latin typeface="+mj-lt"/>
              </a:rPr>
              <a:t>Short simple words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GB" sz="2000" dirty="0">
                <a:latin typeface="+mj-lt"/>
              </a:rPr>
              <a:t>Short sentences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GB" sz="2000" dirty="0">
                <a:latin typeface="+mj-lt"/>
              </a:rPr>
              <a:t>Short, numbered paragraphs - whenever the topic changes 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r>
              <a:rPr lang="en-GB" sz="2000" dirty="0">
                <a:latin typeface="+mj-lt"/>
              </a:rPr>
              <a:t>Keep an impersonal tone and don’t assume an overly formal or legalistic writing style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  <a:defRPr/>
            </a:pPr>
            <a:endParaRPr lang="en-GB" sz="2000" dirty="0">
              <a:latin typeface="+mj-lt"/>
            </a:endParaRPr>
          </a:p>
        </p:txBody>
      </p:sp>
      <p:sp>
        <p:nvSpPr>
          <p:cNvPr id="9" name="Content Placeholder 17">
            <a:extLst>
              <a:ext uri="{FF2B5EF4-FFF2-40B4-BE49-F238E27FC236}">
                <a16:creationId xmlns:a16="http://schemas.microsoft.com/office/drawing/2014/main" id="{731B0B9F-B088-496A-A5F6-107EC565D26F}"/>
              </a:ext>
            </a:extLst>
          </p:cNvPr>
          <p:cNvSpPr txBox="1">
            <a:spLocks/>
          </p:cNvSpPr>
          <p:nvPr/>
        </p:nvSpPr>
        <p:spPr bwMode="auto">
          <a:xfrm>
            <a:off x="11457360" y="1748699"/>
            <a:ext cx="4538377" cy="528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Geneva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Geneva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Geneva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Geneva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Geneva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Geneva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Geneva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Geneva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Geneva" charset="-128"/>
              </a:defRPr>
            </a:lvl9pPr>
          </a:lstStyle>
          <a:p>
            <a:pPr>
              <a:buFontTx/>
              <a:buNone/>
            </a:pPr>
            <a:r>
              <a:rPr lang="en-GB" altLang="en-US" sz="2400" b="1" i="1" dirty="0">
                <a:latin typeface="+mj-lt"/>
              </a:rPr>
              <a:t>Clarity</a:t>
            </a:r>
          </a:p>
          <a:p>
            <a:pPr lvl="1"/>
            <a:r>
              <a:rPr lang="en-GB" altLang="en-US" sz="2000" dirty="0">
                <a:latin typeface="+mj-lt"/>
              </a:rPr>
              <a:t>Use Plain English </a:t>
            </a:r>
          </a:p>
          <a:p>
            <a:pPr lvl="1"/>
            <a:r>
              <a:rPr lang="en-GB" altLang="en-US" sz="2000" dirty="0">
                <a:latin typeface="+mj-lt"/>
              </a:rPr>
              <a:t>Only use jargon in the right place</a:t>
            </a:r>
          </a:p>
          <a:p>
            <a:pPr lvl="1"/>
            <a:r>
              <a:rPr lang="en-GB" altLang="en-US" sz="2000" dirty="0">
                <a:latin typeface="+mj-lt"/>
              </a:rPr>
              <a:t>Check that the flow of the writing is logical</a:t>
            </a:r>
          </a:p>
          <a:p>
            <a:pPr lvl="1"/>
            <a:r>
              <a:rPr lang="en-GB" altLang="en-US" sz="2000" dirty="0">
                <a:latin typeface="+mj-lt"/>
              </a:rPr>
              <a:t>Start by making the topic and purpose clear</a:t>
            </a:r>
          </a:p>
          <a:p>
            <a:pPr lvl="1"/>
            <a:r>
              <a:rPr lang="en-GB" altLang="en-US" sz="2000" dirty="0">
                <a:latin typeface="+mj-lt"/>
              </a:rPr>
              <a:t>Finish by making it clear what happens next</a:t>
            </a:r>
          </a:p>
          <a:p>
            <a:pPr lvl="1"/>
            <a:r>
              <a:rPr lang="en-GB" altLang="en-US" sz="2000" dirty="0">
                <a:latin typeface="+mj-lt"/>
              </a:rPr>
              <a:t>Check for ambiguity from the reader’s point of view</a:t>
            </a:r>
          </a:p>
          <a:p>
            <a:pPr lvl="1"/>
            <a:r>
              <a:rPr lang="en-GB" altLang="en-US" sz="2000" dirty="0">
                <a:latin typeface="+mj-lt"/>
              </a:rPr>
              <a:t>Avoid waffle</a:t>
            </a:r>
          </a:p>
          <a:p>
            <a:pPr>
              <a:buFontTx/>
              <a:buNone/>
            </a:pPr>
            <a:endParaRPr lang="en-GB" altLang="en-US" sz="1600" dirty="0">
              <a:latin typeface="Century Gothic" panose="020B0502020202020204" pitchFamily="34" charset="0"/>
            </a:endParaRPr>
          </a:p>
        </p:txBody>
      </p:sp>
      <p:sp>
        <p:nvSpPr>
          <p:cNvPr id="10" name="Footer Placeholder 1">
            <a:extLst>
              <a:ext uri="{FF2B5EF4-FFF2-40B4-BE49-F238E27FC236}">
                <a16:creationId xmlns:a16="http://schemas.microsoft.com/office/drawing/2014/main" id="{74093CFE-6E3F-4CA5-8307-AFA6AEAC358C}"/>
              </a:ext>
            </a:extLst>
          </p:cNvPr>
          <p:cNvSpPr txBox="1">
            <a:spLocks/>
          </p:cNvSpPr>
          <p:nvPr/>
        </p:nvSpPr>
        <p:spPr>
          <a:xfrm>
            <a:off x="786085" y="82877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117146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ED2AECF-F965-A849-84D8-96222EA02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0B2FF7-1C74-1C4E-B847-533F6BF4B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573" y="1972385"/>
            <a:ext cx="6667340" cy="5855035"/>
          </a:xfrm>
        </p:spPr>
        <p:txBody>
          <a:bodyPr/>
          <a:lstStyle/>
          <a:p>
            <a:r>
              <a:rPr lang="en-GB" b="1" dirty="0"/>
              <a:t>Considerations and inconsistencies</a:t>
            </a:r>
          </a:p>
          <a:p>
            <a:endParaRPr lang="en-GB" b="1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3C3322F9-9768-6F4A-90CA-7887F79E1DA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US" dirty="0"/>
              <a:t>Considerations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Motivations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 err="1">
                <a:latin typeface="+mj-lt"/>
              </a:rPr>
              <a:t>Organisational</a:t>
            </a:r>
            <a:r>
              <a:rPr lang="en-US" dirty="0">
                <a:latin typeface="+mj-lt"/>
              </a:rPr>
              <a:t> circumstances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Environment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Historical practices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Personal relationships</a:t>
            </a:r>
          </a:p>
          <a:p>
            <a:pPr lvl="1"/>
            <a:endParaRPr lang="en-US" dirty="0">
              <a:latin typeface="+mj-lt"/>
            </a:endParaRPr>
          </a:p>
          <a:p>
            <a:r>
              <a:rPr lang="en-US" dirty="0"/>
              <a:t>Inconsistencies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Contradictory statements</a:t>
            </a:r>
          </a:p>
          <a:p>
            <a:pPr marL="342900" lvl="1" indent="-342900">
              <a:buFont typeface="Georgia" panose="02040502050405020303" pitchFamily="18" charset="0"/>
              <a:buChar char="—"/>
            </a:pPr>
            <a:r>
              <a:rPr lang="en-US" dirty="0">
                <a:latin typeface="+mj-lt"/>
              </a:rPr>
              <a:t>Missing paperwork</a:t>
            </a:r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84183CB0-3C15-4094-AA88-9292D48638CA}"/>
              </a:ext>
            </a:extLst>
          </p:cNvPr>
          <p:cNvSpPr txBox="1">
            <a:spLocks/>
          </p:cNvSpPr>
          <p:nvPr/>
        </p:nvSpPr>
        <p:spPr>
          <a:xfrm>
            <a:off x="786085" y="8207894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522034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3FD16-9DBE-4D59-9C66-18EF95E19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57" y="729314"/>
            <a:ext cx="8875350" cy="246221"/>
          </a:xfrm>
        </p:spPr>
        <p:txBody>
          <a:bodyPr/>
          <a:lstStyle/>
          <a:p>
            <a:r>
              <a:rPr lang="en-GB" dirty="0"/>
              <a:t>Effective Investigations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39343-FE2E-47A6-A326-5C3D9E42A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Test your knowledge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AD40116-D427-4E8B-9B81-61F689F234E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180937" y="1495784"/>
            <a:ext cx="7386638" cy="554355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altLang="en-US" b="0" dirty="0"/>
              <a:t>Why do we need to carry out HR investigations effectively? </a:t>
            </a:r>
          </a:p>
          <a:p>
            <a:pPr marL="457200" indent="-457200">
              <a:buFont typeface="+mj-lt"/>
              <a:buAutoNum type="arabicPeriod"/>
            </a:pPr>
            <a:endParaRPr lang="en-GB" altLang="en-US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Can employees be suspended pending HR investigations?</a:t>
            </a:r>
          </a:p>
          <a:p>
            <a:pPr marL="457200" indent="-457200">
              <a:buFont typeface="+mj-lt"/>
              <a:buAutoNum type="arabicPeriod"/>
            </a:pPr>
            <a:endParaRPr lang="en-GB" altLang="en-US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What are the points to consider when appointing an Investigating Officer?</a:t>
            </a:r>
          </a:p>
          <a:p>
            <a:pPr marL="457200" indent="-457200">
              <a:buFont typeface="+mj-lt"/>
              <a:buAutoNum type="arabicPeriod"/>
            </a:pPr>
            <a:endParaRPr lang="en-GB" altLang="en-US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Should invitations to attend investigation meetings always be written? If so, what must they include?</a:t>
            </a:r>
          </a:p>
          <a:p>
            <a:pPr marL="457200" indent="-457200">
              <a:buFont typeface="+mj-lt"/>
              <a:buAutoNum type="arabicPeriod"/>
            </a:pPr>
            <a:endParaRPr lang="en-GB" altLang="en-US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How often can you interview witnesses during an investigation?</a:t>
            </a:r>
          </a:p>
          <a:p>
            <a:pPr marL="457200" indent="-457200">
              <a:buFont typeface="+mj-lt"/>
              <a:buAutoNum type="arabicPeriod"/>
            </a:pPr>
            <a:endParaRPr lang="en-GB" altLang="en-US" b="0" dirty="0"/>
          </a:p>
          <a:p>
            <a:pPr marL="457200" indent="-457200">
              <a:buFont typeface="+mj-lt"/>
              <a:buAutoNum type="arabicPeriod"/>
            </a:pPr>
            <a:r>
              <a:rPr lang="en-GB" b="0" dirty="0"/>
              <a:t>What 3 things should always be included in the investigation report?</a:t>
            </a:r>
          </a:p>
          <a:p>
            <a:endParaRPr lang="en-GB" b="0" dirty="0"/>
          </a:p>
        </p:txBody>
      </p:sp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DA76AFE0-A3D4-49A9-B9BB-E070AB3B8EA0}"/>
              </a:ext>
            </a:extLst>
          </p:cNvPr>
          <p:cNvSpPr txBox="1">
            <a:spLocks/>
          </p:cNvSpPr>
          <p:nvPr/>
        </p:nvSpPr>
        <p:spPr>
          <a:xfrm>
            <a:off x="786085" y="8254476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818548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6D1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4046AE4-BC3F-7B4B-A94C-3E9E5608B0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824" y="2458577"/>
            <a:ext cx="10383945" cy="2677656"/>
          </a:xfrm>
        </p:spPr>
        <p:txBody>
          <a:bodyPr/>
          <a:lstStyle/>
          <a:p>
            <a:r>
              <a:rPr lang="en-GB" sz="10000" dirty="0"/>
              <a:t>Thank you.</a:t>
            </a:r>
            <a:br>
              <a:rPr lang="en-GB" sz="10000" dirty="0"/>
            </a:br>
            <a:r>
              <a:rPr lang="en-GB" sz="10000" dirty="0"/>
              <a:t>Any 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FECA31-4641-174F-8A89-867086EB33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14113" y="1185667"/>
            <a:ext cx="2272508" cy="7365600"/>
          </a:xfrm>
          <a:prstGeom prst="rect">
            <a:avLst/>
          </a:prstGeom>
        </p:spPr>
      </p:pic>
      <p:sp>
        <p:nvSpPr>
          <p:cNvPr id="7" name="Footer Placeholder 1">
            <a:extLst>
              <a:ext uri="{FF2B5EF4-FFF2-40B4-BE49-F238E27FC236}">
                <a16:creationId xmlns:a16="http://schemas.microsoft.com/office/drawing/2014/main" id="{9A06569D-55A9-4225-B599-4DF1CFEA6B3A}"/>
              </a:ext>
            </a:extLst>
          </p:cNvPr>
          <p:cNvSpPr txBox="1">
            <a:spLocks/>
          </p:cNvSpPr>
          <p:nvPr/>
        </p:nvSpPr>
        <p:spPr>
          <a:xfrm>
            <a:off x="786085" y="8300227"/>
            <a:ext cx="5486936" cy="184666"/>
          </a:xfrm>
          <a:prstGeom prst="rect">
            <a:avLst/>
          </a:prstGeom>
        </p:spPr>
        <p:txBody>
          <a:bodyPr vert="horz" lIns="0" tIns="0" rIns="0" bIns="0" rtlCol="0" anchor="ctr">
            <a:spAutoFit/>
          </a:bodyPr>
          <a:lstStyle>
            <a:defPPr>
              <a:defRPr lang="en-US"/>
            </a:defPPr>
            <a:lvl1pPr marL="0" algn="l" defTabSz="1219200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© 2021 Capital Law Limited</a:t>
            </a:r>
          </a:p>
        </p:txBody>
      </p:sp>
    </p:spTree>
    <p:extLst>
      <p:ext uri="{BB962C8B-B14F-4D97-AF65-F5344CB8AC3E}">
        <p14:creationId xmlns:p14="http://schemas.microsoft.com/office/powerpoint/2010/main" val="173721588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36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Custom 33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5B6670"/>
      </a:accent1>
      <a:accent2>
        <a:srgbClr val="FFBA40"/>
      </a:accent2>
      <a:accent3>
        <a:srgbClr val="E63200"/>
      </a:accent3>
      <a:accent4>
        <a:srgbClr val="656D78"/>
      </a:accent4>
      <a:accent5>
        <a:srgbClr val="26A3A8"/>
      </a:accent5>
      <a:accent6>
        <a:srgbClr val="8F9E52"/>
      </a:accent6>
      <a:hlink>
        <a:srgbClr val="000000"/>
      </a:hlink>
      <a:folHlink>
        <a:srgbClr val="000000"/>
      </a:folHlink>
    </a:clrScheme>
    <a:fontScheme name="Georgia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apital Law_Template_MASTER" id="{BA70A9CB-A527-45FC-B77E-EBD6BE92C233}" vid="{3B6C60A1-4523-4113-A63D-DFBAB1B1E34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E1CEB72DD71B46BC8265427A534F0C" ma:contentTypeVersion="8" ma:contentTypeDescription="Create a new document." ma:contentTypeScope="" ma:versionID="a68962bccca99552b5c8b8221b94d6cd">
  <xsd:schema xmlns:xsd="http://www.w3.org/2001/XMLSchema" xmlns:xs="http://www.w3.org/2001/XMLSchema" xmlns:p="http://schemas.microsoft.com/office/2006/metadata/properties" xmlns:ns2="fe0da911-7dc8-4a19-93cb-49203d7b328f" targetNamespace="http://schemas.microsoft.com/office/2006/metadata/properties" ma:root="true" ma:fieldsID="204b1e7b1df07ef62b987d5381e0b40b" ns2:_="">
    <xsd:import namespace="fe0da911-7dc8-4a19-93cb-49203d7b328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0da911-7dc8-4a19-93cb-49203d7b328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BBD2FDB-584E-4CAA-BD0E-028304EBB05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11913EE-67E5-4CCE-884D-817D165959F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F498B83-C0D7-4836-88E1-5D7CC865ABB4}"/>
</file>

<file path=docProps/app.xml><?xml version="1.0" encoding="utf-8"?>
<Properties xmlns="http://schemas.openxmlformats.org/officeDocument/2006/extended-properties" xmlns:vt="http://schemas.openxmlformats.org/officeDocument/2006/docPropsVTypes">
  <Template>ARL - Effective Investigations</Template>
  <TotalTime>7044</TotalTime>
  <Words>1538</Words>
  <Application>Microsoft Office PowerPoint</Application>
  <PresentationFormat>Custom</PresentationFormat>
  <Paragraphs>353</Paragraphs>
  <Slides>29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.AppleSystemUIFont</vt:lpstr>
      <vt:lpstr>Arial</vt:lpstr>
      <vt:lpstr>Calibri</vt:lpstr>
      <vt:lpstr>Century Gothic</vt:lpstr>
      <vt:lpstr>Georgia</vt:lpstr>
      <vt:lpstr>Symbol</vt:lpstr>
      <vt:lpstr>Office Theme</vt:lpstr>
      <vt:lpstr>Employment Law  MA/PGDip in Strategic People Management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Effective Investigations</vt:lpstr>
      <vt:lpstr>Thank you.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Investigations</dc:title>
  <dc:creator>Selwood, Rob</dc:creator>
  <cp:lastModifiedBy>Emily Allison</cp:lastModifiedBy>
  <cp:revision>55</cp:revision>
  <cp:lastPrinted>2019-02-06T11:11:11Z</cp:lastPrinted>
  <dcterms:created xsi:type="dcterms:W3CDTF">2019-01-22T11:48:24Z</dcterms:created>
  <dcterms:modified xsi:type="dcterms:W3CDTF">2024-02-21T16:29:33Z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0x010100FA9532F140F0AF4994E5CB3B5DB773DA</vt:lpwstr>
  </property>
  <property fmtid="{D5CDD505-2E9C-101B-9397-08002B2CF9AE}" pid="3" name="ArticulateGUID">
    <vt:lpwstr>2A2403DC-C921-43AB-A9A4-B0527A12E7D7</vt:lpwstr>
  </property>
  <property fmtid="{D5CDD505-2E9C-101B-9397-08002B2CF9AE}" pid="4" name="ArticulatePath">
    <vt:lpwstr>https://capitallaw1-my.sharepoint.com/personal/mnewton_capitallaw_co_uk/Documents/ARL/Effective Investigations</vt:lpwstr>
  </property>
</Properties>
</file>