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s/slide38.xml" ContentType="application/vnd.openxmlformats-officedocument.presentationml.slide+xml"/>
  <Override PartName="/ppt/slides/slide47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s/slide36.xml" ContentType="application/vnd.openxmlformats-officedocument.presentationml.slide+xml"/>
  <Override PartName="/ppt/slides/slide45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slides/slide43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slides/slide32.xml" ContentType="application/vnd.openxmlformats-officedocument.presentationml.slide+xml"/>
  <Override PartName="/ppt/slides/slide41.xml" ContentType="application/vnd.openxmlformats-officedocument.presentationml.slide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s/slide39.xml" ContentType="application/vnd.openxmlformats-officedocument.presentationml.slide+xml"/>
  <Override PartName="/ppt/slides/slide48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Default Extension="bin" ContentType="application/vnd.openxmlformats-officedocument.oleObject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slides/slide4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Override PartName="/ppt/slides/slide44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s/slide4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slides/slide40.xml" ContentType="application/vnd.openxmlformats-officedocument.presentationml.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1" r:id="rId3"/>
    <p:sldId id="258" r:id="rId4"/>
    <p:sldId id="292" r:id="rId5"/>
    <p:sldId id="260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90" r:id="rId14"/>
    <p:sldId id="289" r:id="rId15"/>
    <p:sldId id="293" r:id="rId16"/>
    <p:sldId id="291" r:id="rId17"/>
    <p:sldId id="269" r:id="rId18"/>
    <p:sldId id="294" r:id="rId19"/>
    <p:sldId id="295" r:id="rId20"/>
    <p:sldId id="288" r:id="rId21"/>
    <p:sldId id="270" r:id="rId22"/>
    <p:sldId id="296" r:id="rId23"/>
    <p:sldId id="271" r:id="rId24"/>
    <p:sldId id="272" r:id="rId25"/>
    <p:sldId id="273" r:id="rId26"/>
    <p:sldId id="275" r:id="rId27"/>
    <p:sldId id="276" r:id="rId28"/>
    <p:sldId id="277" r:id="rId29"/>
    <p:sldId id="304" r:id="rId30"/>
    <p:sldId id="305" r:id="rId31"/>
    <p:sldId id="297" r:id="rId32"/>
    <p:sldId id="306" r:id="rId33"/>
    <p:sldId id="278" r:id="rId34"/>
    <p:sldId id="279" r:id="rId35"/>
    <p:sldId id="280" r:id="rId36"/>
    <p:sldId id="298" r:id="rId37"/>
    <p:sldId id="281" r:id="rId38"/>
    <p:sldId id="282" r:id="rId39"/>
    <p:sldId id="299" r:id="rId40"/>
    <p:sldId id="300" r:id="rId41"/>
    <p:sldId id="283" r:id="rId42"/>
    <p:sldId id="284" r:id="rId43"/>
    <p:sldId id="286" r:id="rId44"/>
    <p:sldId id="301" r:id="rId45"/>
    <p:sldId id="302" r:id="rId46"/>
    <p:sldId id="303" r:id="rId47"/>
    <p:sldId id="285" r:id="rId48"/>
    <p:sldId id="287" r:id="rId49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408000"/>
    <a:srgbClr val="008000"/>
    <a:srgbClr val="EFFEE8"/>
    <a:srgbClr val="D0FDB9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3122" autoAdjust="0"/>
  </p:normalViewPr>
  <p:slideViewPr>
    <p:cSldViewPr>
      <p:cViewPr varScale="1">
        <p:scale>
          <a:sx n="69" d="100"/>
          <a:sy n="69" d="100"/>
        </p:scale>
        <p:origin x="-140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8" Type="http://schemas.openxmlformats.org/officeDocument/2006/relationships/slide" Target="slides/slide7.xml"/><Relationship Id="rId51" Type="http://schemas.openxmlformats.org/officeDocument/2006/relationships/viewProps" Target="viewProps.xml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7.wmf"/></Relationships>
</file>

<file path=ppt/drawings/_rels/vmlDrawing3.v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image" Target="../media/image7.wmf"/></Relationships>
</file>

<file path=ppt/drawings/_rels/vmlDrawing5.v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image" Target="../media/image10.wmf"/></Relationships>
</file>

<file path=ppt/drawings/_rels/vmlDrawing6.vml.rels><?xml version="1.0" encoding="UTF-8" standalone="yes"?>
<Relationships xmlns="http://schemas.openxmlformats.org/package/2006/relationships"><Relationship Id="rId1" Type="http://schemas.openxmlformats.org/officeDocument/2006/relationships/image" Target="../media/image13.wmf"/></Relationships>
</file>

<file path=ppt/drawings/_rels/vmlDrawing7.v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2" Type="http://schemas.openxmlformats.org/officeDocument/2006/relationships/image" Target="../media/image15.wmf"/><Relationship Id="rId1" Type="http://schemas.openxmlformats.org/officeDocument/2006/relationships/image" Target="../media/image14.wmf"/><Relationship Id="rId6" Type="http://schemas.openxmlformats.org/officeDocument/2006/relationships/image" Target="../media/image19.wmf"/><Relationship Id="rId5" Type="http://schemas.openxmlformats.org/officeDocument/2006/relationships/image" Target="../media/image18.wmf"/><Relationship Id="rId4" Type="http://schemas.openxmlformats.org/officeDocument/2006/relationships/image" Target="../media/image17.wmf"/></Relationships>
</file>

<file path=ppt/drawings/_rels/vmlDrawing8.vml.rels><?xml version="1.0" encoding="UTF-8" standalone="yes"?>
<Relationships xmlns="http://schemas.openxmlformats.org/package/2006/relationships"><Relationship Id="rId3" Type="http://schemas.openxmlformats.org/officeDocument/2006/relationships/image" Target="../media/image22.wmf"/><Relationship Id="rId2" Type="http://schemas.openxmlformats.org/officeDocument/2006/relationships/image" Target="../media/image21.wmf"/><Relationship Id="rId1" Type="http://schemas.openxmlformats.org/officeDocument/2006/relationships/image" Target="../media/image20.wmf"/><Relationship Id="rId4" Type="http://schemas.openxmlformats.org/officeDocument/2006/relationships/image" Target="../media/image23.wmf"/></Relationships>
</file>

<file path=ppt/drawings/_rels/vmlDrawing9.vml.rels><?xml version="1.0" encoding="UTF-8" standalone="yes"?>
<Relationships xmlns="http://schemas.openxmlformats.org/package/2006/relationships"><Relationship Id="rId2" Type="http://schemas.openxmlformats.org/officeDocument/2006/relationships/image" Target="../media/image25.wmf"/><Relationship Id="rId1" Type="http://schemas.openxmlformats.org/officeDocument/2006/relationships/image" Target="../media/image24.wmf"/></Relationships>
</file>

<file path=ppt/drawings/_rels/vmlDrawing10.vml.rels><?xml version="1.0" encoding="UTF-8" standalone="yes"?>
<Relationships xmlns="http://schemas.openxmlformats.org/package/2006/relationships"><Relationship Id="rId3" Type="http://schemas.openxmlformats.org/officeDocument/2006/relationships/image" Target="../media/image28.wmf"/><Relationship Id="rId2" Type="http://schemas.openxmlformats.org/officeDocument/2006/relationships/image" Target="../media/image27.wmf"/><Relationship Id="rId1" Type="http://schemas.openxmlformats.org/officeDocument/2006/relationships/image" Target="../media/image26.wmf"/><Relationship Id="rId6" Type="http://schemas.openxmlformats.org/officeDocument/2006/relationships/image" Target="../media/image31.wmf"/><Relationship Id="rId5" Type="http://schemas.openxmlformats.org/officeDocument/2006/relationships/image" Target="../media/image30.wmf"/><Relationship Id="rId4" Type="http://schemas.openxmlformats.org/officeDocument/2006/relationships/image" Target="../media/image29.wmf"/></Relationships>
</file>

<file path=ppt/drawings/_rels/vmlDrawing11.vml.rels><?xml version="1.0" encoding="UTF-8" standalone="yes"?>
<Relationships xmlns="http://schemas.openxmlformats.org/package/2006/relationships"><Relationship Id="rId8" Type="http://schemas.openxmlformats.org/officeDocument/2006/relationships/image" Target="../media/image37.wmf"/><Relationship Id="rId3" Type="http://schemas.openxmlformats.org/officeDocument/2006/relationships/image" Target="../media/image32.wmf"/><Relationship Id="rId7" Type="http://schemas.openxmlformats.org/officeDocument/2006/relationships/image" Target="../media/image36.wmf"/><Relationship Id="rId2" Type="http://schemas.openxmlformats.org/officeDocument/2006/relationships/image" Target="../media/image29.wmf"/><Relationship Id="rId1" Type="http://schemas.openxmlformats.org/officeDocument/2006/relationships/image" Target="../media/image26.wmf"/><Relationship Id="rId6" Type="http://schemas.openxmlformats.org/officeDocument/2006/relationships/image" Target="../media/image35.wmf"/><Relationship Id="rId5" Type="http://schemas.openxmlformats.org/officeDocument/2006/relationships/image" Target="../media/image34.wmf"/><Relationship Id="rId4" Type="http://schemas.openxmlformats.org/officeDocument/2006/relationships/image" Target="../media/image33.wmf"/><Relationship Id="rId9" Type="http://schemas.openxmlformats.org/officeDocument/2006/relationships/image" Target="../media/image38.wmf"/></Relationships>
</file>

<file path=ppt/drawings/_rels/vmlDrawing12.vml.rels><?xml version="1.0" encoding="UTF-8" standalone="yes"?>
<Relationships xmlns="http://schemas.openxmlformats.org/package/2006/relationships"><Relationship Id="rId2" Type="http://schemas.openxmlformats.org/officeDocument/2006/relationships/image" Target="../media/image40.wmf"/><Relationship Id="rId1" Type="http://schemas.openxmlformats.org/officeDocument/2006/relationships/image" Target="../media/image39.wmf"/></Relationships>
</file>

<file path=ppt/drawings/_rels/vmlDrawing13.vml.rels><?xml version="1.0" encoding="UTF-8" standalone="yes"?>
<Relationships xmlns="http://schemas.openxmlformats.org/package/2006/relationships"><Relationship Id="rId3" Type="http://schemas.openxmlformats.org/officeDocument/2006/relationships/image" Target="../media/image41.wmf"/><Relationship Id="rId2" Type="http://schemas.openxmlformats.org/officeDocument/2006/relationships/image" Target="../media/image40.wmf"/><Relationship Id="rId1" Type="http://schemas.openxmlformats.org/officeDocument/2006/relationships/image" Target="../media/image39.wmf"/><Relationship Id="rId4" Type="http://schemas.openxmlformats.org/officeDocument/2006/relationships/image" Target="../media/image42.wmf"/></Relationships>
</file>

<file path=ppt/drawings/_rels/vmlDrawing14.vml.rels><?xml version="1.0" encoding="UTF-8" standalone="yes"?>
<Relationships xmlns="http://schemas.openxmlformats.org/package/2006/relationships"><Relationship Id="rId1" Type="http://schemas.openxmlformats.org/officeDocument/2006/relationships/image" Target="../media/image43.wmf"/></Relationships>
</file>

<file path=ppt/drawings/_rels/vmlDrawing15.vml.rels><?xml version="1.0" encoding="UTF-8" standalone="yes"?>
<Relationships xmlns="http://schemas.openxmlformats.org/package/2006/relationships"><Relationship Id="rId2" Type="http://schemas.openxmlformats.org/officeDocument/2006/relationships/image" Target="../media/image47.wmf"/><Relationship Id="rId1" Type="http://schemas.openxmlformats.org/officeDocument/2006/relationships/image" Target="../media/image46.wmf"/></Relationships>
</file>

<file path=ppt/drawings/_rels/vmlDrawing16.vml.rels><?xml version="1.0" encoding="UTF-8" standalone="yes"?>
<Relationships xmlns="http://schemas.openxmlformats.org/package/2006/relationships"><Relationship Id="rId2" Type="http://schemas.openxmlformats.org/officeDocument/2006/relationships/image" Target="../media/image49.wmf"/><Relationship Id="rId1" Type="http://schemas.openxmlformats.org/officeDocument/2006/relationships/image" Target="../media/image48.wmf"/></Relationships>
</file>

<file path=ppt/drawings/_rels/vmlDrawing17.vml.rels><?xml version="1.0" encoding="UTF-8" standalone="yes"?>
<Relationships xmlns="http://schemas.openxmlformats.org/package/2006/relationships"><Relationship Id="rId1" Type="http://schemas.openxmlformats.org/officeDocument/2006/relationships/image" Target="../media/image50.wmf"/></Relationships>
</file>

<file path=ppt/drawings/_rels/vmlDrawing18.vml.rels><?xml version="1.0" encoding="UTF-8" standalone="yes"?>
<Relationships xmlns="http://schemas.openxmlformats.org/package/2006/relationships"><Relationship Id="rId1" Type="http://schemas.openxmlformats.org/officeDocument/2006/relationships/image" Target="../media/image51.wmf"/></Relationships>
</file>

<file path=ppt/drawings/_rels/vmlDrawing19.vml.rels><?xml version="1.0" encoding="UTF-8" standalone="yes"?>
<Relationships xmlns="http://schemas.openxmlformats.org/package/2006/relationships"><Relationship Id="rId8" Type="http://schemas.openxmlformats.org/officeDocument/2006/relationships/image" Target="../media/image58.wmf"/><Relationship Id="rId3" Type="http://schemas.openxmlformats.org/officeDocument/2006/relationships/image" Target="../media/image53.wmf"/><Relationship Id="rId7" Type="http://schemas.openxmlformats.org/officeDocument/2006/relationships/image" Target="../media/image57.wmf"/><Relationship Id="rId2" Type="http://schemas.openxmlformats.org/officeDocument/2006/relationships/image" Target="../media/image46.wmf"/><Relationship Id="rId1" Type="http://schemas.openxmlformats.org/officeDocument/2006/relationships/image" Target="../media/image52.wmf"/><Relationship Id="rId6" Type="http://schemas.openxmlformats.org/officeDocument/2006/relationships/image" Target="../media/image56.wmf"/><Relationship Id="rId11" Type="http://schemas.openxmlformats.org/officeDocument/2006/relationships/image" Target="../media/image61.wmf"/><Relationship Id="rId5" Type="http://schemas.openxmlformats.org/officeDocument/2006/relationships/image" Target="../media/image55.wmf"/><Relationship Id="rId10" Type="http://schemas.openxmlformats.org/officeDocument/2006/relationships/image" Target="../media/image60.wmf"/><Relationship Id="rId4" Type="http://schemas.openxmlformats.org/officeDocument/2006/relationships/image" Target="../media/image54.wmf"/><Relationship Id="rId9" Type="http://schemas.openxmlformats.org/officeDocument/2006/relationships/image" Target="../media/image59.wmf"/></Relationships>
</file>

<file path=ppt/drawings/_rels/vmlDrawing20.vml.rels><?xml version="1.0" encoding="UTF-8" standalone="yes"?>
<Relationships xmlns="http://schemas.openxmlformats.org/package/2006/relationships"><Relationship Id="rId3" Type="http://schemas.openxmlformats.org/officeDocument/2006/relationships/image" Target="../media/image64.wmf"/><Relationship Id="rId7" Type="http://schemas.openxmlformats.org/officeDocument/2006/relationships/image" Target="../media/image68.wmf"/><Relationship Id="rId2" Type="http://schemas.openxmlformats.org/officeDocument/2006/relationships/image" Target="../media/image63.wmf"/><Relationship Id="rId1" Type="http://schemas.openxmlformats.org/officeDocument/2006/relationships/image" Target="../media/image62.wmf"/><Relationship Id="rId6" Type="http://schemas.openxmlformats.org/officeDocument/2006/relationships/image" Target="../media/image67.wmf"/><Relationship Id="rId5" Type="http://schemas.openxmlformats.org/officeDocument/2006/relationships/image" Target="../media/image66.wmf"/><Relationship Id="rId4" Type="http://schemas.openxmlformats.org/officeDocument/2006/relationships/image" Target="../media/image65.wmf"/></Relationships>
</file>

<file path=ppt/drawings/_rels/vmlDrawing21.vml.rels><?xml version="1.0" encoding="UTF-8" standalone="yes"?>
<Relationships xmlns="http://schemas.openxmlformats.org/package/2006/relationships"><Relationship Id="rId3" Type="http://schemas.openxmlformats.org/officeDocument/2006/relationships/image" Target="../media/image71.wmf"/><Relationship Id="rId2" Type="http://schemas.openxmlformats.org/officeDocument/2006/relationships/image" Target="../media/image70.wmf"/><Relationship Id="rId1" Type="http://schemas.openxmlformats.org/officeDocument/2006/relationships/image" Target="../media/image69.wmf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4213" y="2133600"/>
            <a:ext cx="7772400" cy="1470025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403350" y="3860800"/>
            <a:ext cx="6400800" cy="1752600"/>
          </a:xfrm>
        </p:spPr>
        <p:txBody>
          <a:bodyPr/>
          <a:lstStyle>
            <a:lvl1pPr marL="0" indent="0" algn="ctr">
              <a:buFontTx/>
              <a:buNone/>
              <a:defRPr sz="3200" b="1"/>
            </a:lvl1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3076" name="Rectangle 4"/>
          <p:cNvSpPr>
            <a:spLocks noGrp="1" noChangeArrowheads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 sz="1400"/>
            </a:lvl1pPr>
          </a:lstStyle>
          <a:p>
            <a:endParaRPr lang="en-GB"/>
          </a:p>
        </p:txBody>
      </p:sp>
      <p:sp>
        <p:nvSpPr>
          <p:cNvPr id="3077" name="Rectangle 5"/>
          <p:cNvSpPr>
            <a:spLocks noGrp="1" noChangeArrowheads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 sz="1400"/>
            </a:lvl1pPr>
          </a:lstStyle>
          <a:p>
            <a:endParaRPr lang="en-GB"/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 sz="1400"/>
            </a:lvl1pPr>
          </a:lstStyle>
          <a:p>
            <a:fld id="{022379C4-B884-4D15-A1BA-6A72B04D6EEB}" type="slidenum">
              <a:rPr lang="en-GB"/>
              <a:pPr/>
              <a:t>‹#›</a:t>
            </a:fld>
            <a:endParaRPr lang="en-GB"/>
          </a:p>
        </p:txBody>
      </p:sp>
      <p:sp>
        <p:nvSpPr>
          <p:cNvPr id="3079" name="Rectangle 7"/>
          <p:cNvSpPr>
            <a:spLocks noChangeArrowheads="1"/>
          </p:cNvSpPr>
          <p:nvPr/>
        </p:nvSpPr>
        <p:spPr bwMode="auto">
          <a:xfrm>
            <a:off x="684213" y="260350"/>
            <a:ext cx="7772400" cy="1470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endParaRPr lang="en-US" sz="4000" b="1">
              <a:solidFill>
                <a:schemeClr val="tx2"/>
              </a:solidFill>
            </a:endParaRPr>
          </a:p>
        </p:txBody>
      </p:sp>
      <p:sp>
        <p:nvSpPr>
          <p:cNvPr id="3081" name="Text Box 9"/>
          <p:cNvSpPr txBox="1">
            <a:spLocks noChangeArrowheads="1"/>
          </p:cNvSpPr>
          <p:nvPr/>
        </p:nvSpPr>
        <p:spPr bwMode="auto">
          <a:xfrm>
            <a:off x="684213" y="404813"/>
            <a:ext cx="7704137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US" sz="4400"/>
          </a:p>
        </p:txBody>
      </p:sp>
      <p:pic>
        <p:nvPicPr>
          <p:cNvPr id="3082" name="Picture 10" descr="SMU-Logo-colour-Longlin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188" y="260350"/>
            <a:ext cx="7958137" cy="881063"/>
          </a:xfrm>
          <a:prstGeom prst="rect">
            <a:avLst/>
          </a:prstGeom>
          <a:noFill/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A6FABB0-A7AA-4193-848B-4BF84C301163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1F4BE76-E958-4695-B0DF-66D14568E867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68313" y="1628775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59313" y="1628775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14EE862-6ED4-4DE6-956F-36DBFC8ACCB0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C3E20D2-83BF-42E3-9DC2-9E67648C62B2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67A1C08-094C-4DBD-AAB4-BC5FB20F0701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AD89E4B-31B9-4A5D-B4F2-5AA453B4055E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69FC5E9-94E8-44B3-BE68-2AEAA9436A8C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D051A91-7B57-4ECE-8C7D-63F27AC90D4F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27E8AB0-B64F-491C-A943-857BC86F21EB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40513" y="260350"/>
            <a:ext cx="2057400" cy="589438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68313" y="260350"/>
            <a:ext cx="6019800" cy="589438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3F1C684-6150-4AAE-9C6E-4D6336527D31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1"/>
            </a:gs>
            <a:gs pos="100000">
              <a:schemeClr val="bg1"/>
            </a:gs>
          </a:gsLst>
          <a:path path="rect">
            <a:fillToRect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68313" y="260350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  <a:endParaRPr lang="en-GB" smtClean="0"/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68313" y="1628775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68313" y="6237288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32138" y="6237288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200"/>
            </a:lvl1pPr>
          </a:lstStyle>
          <a:p>
            <a:endParaRPr lang="en-GB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88125" y="6237288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8826E118-BB69-4A5C-B791-EB800E545E4F}" type="slidenum">
              <a:rPr lang="en-GB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har char="•"/>
        <a:defRPr sz="20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har char="•"/>
        <a:defRPr sz="20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0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oleObject" Target="../embeddings/oleObject1.bin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5" Type="http://schemas.openxmlformats.org/officeDocument/2006/relationships/oleObject" Target="../embeddings/oleObject3.bin"/><Relationship Id="rId4" Type="http://schemas.openxmlformats.org/officeDocument/2006/relationships/oleObject" Target="../embeddings/oleObject2.bin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6" Type="http://schemas.openxmlformats.org/officeDocument/2006/relationships/oleObject" Target="../embeddings/oleObject6.bin"/><Relationship Id="rId5" Type="http://schemas.openxmlformats.org/officeDocument/2006/relationships/oleObject" Target="../embeddings/oleObject5.bin"/><Relationship Id="rId4" Type="http://schemas.openxmlformats.org/officeDocument/2006/relationships/oleObject" Target="../embeddings/oleObject4.bin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7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.v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5.vml"/><Relationship Id="rId5" Type="http://schemas.openxmlformats.org/officeDocument/2006/relationships/oleObject" Target="../embeddings/oleObject9.bin"/><Relationship Id="rId4" Type="http://schemas.openxmlformats.org/officeDocument/2006/relationships/oleObject" Target="../embeddings/oleObject8.bin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6.vml"/><Relationship Id="rId4" Type="http://schemas.openxmlformats.org/officeDocument/2006/relationships/oleObject" Target="../embeddings/oleObject10.bin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16.bin"/><Relationship Id="rId3" Type="http://schemas.openxmlformats.org/officeDocument/2006/relationships/oleObject" Target="../embeddings/oleObject11.bin"/><Relationship Id="rId7" Type="http://schemas.openxmlformats.org/officeDocument/2006/relationships/oleObject" Target="../embeddings/oleObject15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7.vml"/><Relationship Id="rId6" Type="http://schemas.openxmlformats.org/officeDocument/2006/relationships/oleObject" Target="../embeddings/oleObject14.bin"/><Relationship Id="rId5" Type="http://schemas.openxmlformats.org/officeDocument/2006/relationships/oleObject" Target="../embeddings/oleObject13.bin"/><Relationship Id="rId4" Type="http://schemas.openxmlformats.org/officeDocument/2006/relationships/oleObject" Target="../embeddings/oleObject12.bin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7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8.vml"/><Relationship Id="rId6" Type="http://schemas.openxmlformats.org/officeDocument/2006/relationships/oleObject" Target="../embeddings/oleObject20.bin"/><Relationship Id="rId5" Type="http://schemas.openxmlformats.org/officeDocument/2006/relationships/oleObject" Target="../embeddings/oleObject19.bin"/><Relationship Id="rId4" Type="http://schemas.openxmlformats.org/officeDocument/2006/relationships/oleObject" Target="../embeddings/oleObject18.bin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9.vml"/><Relationship Id="rId4" Type="http://schemas.openxmlformats.org/officeDocument/2006/relationships/oleObject" Target="../embeddings/oleObject22.bin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28.bin"/><Relationship Id="rId3" Type="http://schemas.openxmlformats.org/officeDocument/2006/relationships/oleObject" Target="../embeddings/oleObject23.bin"/><Relationship Id="rId7" Type="http://schemas.openxmlformats.org/officeDocument/2006/relationships/oleObject" Target="../embeddings/oleObject27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0.vml"/><Relationship Id="rId6" Type="http://schemas.openxmlformats.org/officeDocument/2006/relationships/oleObject" Target="../embeddings/oleObject26.bin"/><Relationship Id="rId5" Type="http://schemas.openxmlformats.org/officeDocument/2006/relationships/oleObject" Target="../embeddings/oleObject25.bin"/><Relationship Id="rId4" Type="http://schemas.openxmlformats.org/officeDocument/2006/relationships/oleObject" Target="../embeddings/oleObject24.bin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34.bin"/><Relationship Id="rId3" Type="http://schemas.openxmlformats.org/officeDocument/2006/relationships/oleObject" Target="../embeddings/oleObject29.bin"/><Relationship Id="rId7" Type="http://schemas.openxmlformats.org/officeDocument/2006/relationships/oleObject" Target="../embeddings/oleObject33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1.vml"/><Relationship Id="rId6" Type="http://schemas.openxmlformats.org/officeDocument/2006/relationships/oleObject" Target="../embeddings/oleObject32.bin"/><Relationship Id="rId11" Type="http://schemas.openxmlformats.org/officeDocument/2006/relationships/oleObject" Target="../embeddings/oleObject37.bin"/><Relationship Id="rId5" Type="http://schemas.openxmlformats.org/officeDocument/2006/relationships/oleObject" Target="../embeddings/oleObject31.bin"/><Relationship Id="rId10" Type="http://schemas.openxmlformats.org/officeDocument/2006/relationships/oleObject" Target="../embeddings/oleObject36.bin"/><Relationship Id="rId4" Type="http://schemas.openxmlformats.org/officeDocument/2006/relationships/oleObject" Target="../embeddings/oleObject30.bin"/><Relationship Id="rId9" Type="http://schemas.openxmlformats.org/officeDocument/2006/relationships/oleObject" Target="../embeddings/oleObject35.bin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8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2.vml"/><Relationship Id="rId4" Type="http://schemas.openxmlformats.org/officeDocument/2006/relationships/oleObject" Target="../embeddings/oleObject39.bin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7" Type="http://schemas.openxmlformats.org/officeDocument/2006/relationships/oleObject" Target="../embeddings/oleObject43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3.vml"/><Relationship Id="rId6" Type="http://schemas.openxmlformats.org/officeDocument/2006/relationships/oleObject" Target="../embeddings/oleObject42.bin"/><Relationship Id="rId5" Type="http://schemas.openxmlformats.org/officeDocument/2006/relationships/oleObject" Target="../embeddings/oleObject41.bin"/><Relationship Id="rId4" Type="http://schemas.openxmlformats.org/officeDocument/2006/relationships/oleObject" Target="../embeddings/oleObject40.bin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4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4.vml"/><Relationship Id="rId4" Type="http://schemas.openxmlformats.org/officeDocument/2006/relationships/image" Target="../media/image44.png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5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5.vml"/><Relationship Id="rId4" Type="http://schemas.openxmlformats.org/officeDocument/2006/relationships/oleObject" Target="../embeddings/oleObject46.bin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7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6.vml"/><Relationship Id="rId4" Type="http://schemas.openxmlformats.org/officeDocument/2006/relationships/oleObject" Target="../embeddings/oleObject48.bin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9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7.v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50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8.v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56.bin"/><Relationship Id="rId13" Type="http://schemas.openxmlformats.org/officeDocument/2006/relationships/oleObject" Target="../embeddings/oleObject61.bin"/><Relationship Id="rId3" Type="http://schemas.openxmlformats.org/officeDocument/2006/relationships/oleObject" Target="../embeddings/oleObject51.bin"/><Relationship Id="rId7" Type="http://schemas.openxmlformats.org/officeDocument/2006/relationships/oleObject" Target="../embeddings/oleObject55.bin"/><Relationship Id="rId12" Type="http://schemas.openxmlformats.org/officeDocument/2006/relationships/oleObject" Target="../embeddings/oleObject60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9.vml"/><Relationship Id="rId6" Type="http://schemas.openxmlformats.org/officeDocument/2006/relationships/oleObject" Target="../embeddings/oleObject54.bin"/><Relationship Id="rId11" Type="http://schemas.openxmlformats.org/officeDocument/2006/relationships/oleObject" Target="../embeddings/oleObject59.bin"/><Relationship Id="rId5" Type="http://schemas.openxmlformats.org/officeDocument/2006/relationships/oleObject" Target="../embeddings/oleObject53.bin"/><Relationship Id="rId10" Type="http://schemas.openxmlformats.org/officeDocument/2006/relationships/oleObject" Target="../embeddings/oleObject58.bin"/><Relationship Id="rId4" Type="http://schemas.openxmlformats.org/officeDocument/2006/relationships/oleObject" Target="../embeddings/oleObject52.bin"/><Relationship Id="rId9" Type="http://schemas.openxmlformats.org/officeDocument/2006/relationships/oleObject" Target="../embeddings/oleObject57.bin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67.bin"/><Relationship Id="rId3" Type="http://schemas.openxmlformats.org/officeDocument/2006/relationships/oleObject" Target="../embeddings/oleObject62.bin"/><Relationship Id="rId7" Type="http://schemas.openxmlformats.org/officeDocument/2006/relationships/oleObject" Target="../embeddings/oleObject66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0.vml"/><Relationship Id="rId6" Type="http://schemas.openxmlformats.org/officeDocument/2006/relationships/oleObject" Target="../embeddings/oleObject65.bin"/><Relationship Id="rId5" Type="http://schemas.openxmlformats.org/officeDocument/2006/relationships/oleObject" Target="../embeddings/oleObject64.bin"/><Relationship Id="rId4" Type="http://schemas.openxmlformats.org/officeDocument/2006/relationships/oleObject" Target="../embeddings/oleObject63.bin"/><Relationship Id="rId9" Type="http://schemas.openxmlformats.org/officeDocument/2006/relationships/oleObject" Target="../embeddings/oleObject68.bin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69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1.vml"/><Relationship Id="rId5" Type="http://schemas.openxmlformats.org/officeDocument/2006/relationships/oleObject" Target="../embeddings/oleObject71.bin"/><Relationship Id="rId4" Type="http://schemas.openxmlformats.org/officeDocument/2006/relationships/oleObject" Target="../embeddings/oleObject70.bin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928794" y="4929198"/>
            <a:ext cx="5168914" cy="1327144"/>
          </a:xfrm>
        </p:spPr>
        <p:txBody>
          <a:bodyPr/>
          <a:lstStyle/>
          <a:p>
            <a:r>
              <a:rPr lang="en-US" sz="1800" dirty="0" smtClean="0">
                <a:solidFill>
                  <a:srgbClr val="408000"/>
                </a:solidFill>
              </a:rPr>
              <a:t>Level : </a:t>
            </a:r>
            <a:r>
              <a:rPr lang="en-US" sz="1800" dirty="0" err="1" smtClean="0">
                <a:solidFill>
                  <a:srgbClr val="408000"/>
                </a:solidFill>
              </a:rPr>
              <a:t>BSc</a:t>
            </a:r>
            <a:r>
              <a:rPr lang="en-US" sz="1800" dirty="0" smtClean="0">
                <a:solidFill>
                  <a:srgbClr val="408000"/>
                </a:solidFill>
              </a:rPr>
              <a:t> 2 / HND 2</a:t>
            </a:r>
          </a:p>
          <a:p>
            <a:r>
              <a:rPr lang="en-US" sz="1800" dirty="0" smtClean="0">
                <a:solidFill>
                  <a:srgbClr val="408000"/>
                </a:solidFill>
              </a:rPr>
              <a:t>Lecturer :Tim Tudor</a:t>
            </a:r>
          </a:p>
          <a:p>
            <a:r>
              <a:rPr lang="en-US" sz="1800" dirty="0" smtClean="0">
                <a:solidFill>
                  <a:srgbClr val="408000"/>
                </a:solidFill>
              </a:rPr>
              <a:t>Email </a:t>
            </a:r>
            <a:r>
              <a:rPr lang="en-US" sz="1800" smtClean="0">
                <a:solidFill>
                  <a:srgbClr val="408000"/>
                </a:solidFill>
              </a:rPr>
              <a:t>: timothy.tudor@smu.ac.uk</a:t>
            </a:r>
            <a:endParaRPr lang="en-US" sz="1800" dirty="0" smtClean="0">
              <a:solidFill>
                <a:srgbClr val="408000"/>
              </a:solidFill>
            </a:endParaRPr>
          </a:p>
        </p:txBody>
      </p:sp>
      <p:sp>
        <p:nvSpPr>
          <p:cNvPr id="2052" name="Rectangle 4"/>
          <p:cNvSpPr>
            <a:spLocks noGrp="1" noChangeArrowheads="1"/>
          </p:cNvSpPr>
          <p:nvPr>
            <p:ph type="ctrTitle"/>
          </p:nvPr>
        </p:nvSpPr>
        <p:spPr>
          <a:xfrm>
            <a:off x="657252" y="857232"/>
            <a:ext cx="7772400" cy="1470025"/>
          </a:xfrm>
          <a:noFill/>
          <a:ln/>
        </p:spPr>
        <p:txBody>
          <a:bodyPr/>
          <a:lstStyle/>
          <a:p>
            <a:r>
              <a:rPr lang="en-US" sz="4400" dirty="0" smtClean="0">
                <a:solidFill>
                  <a:srgbClr val="408000"/>
                </a:solidFill>
              </a:rPr>
              <a:t>Mechanical Principles</a:t>
            </a:r>
            <a:endParaRPr lang="en-US" sz="4400" dirty="0">
              <a:solidFill>
                <a:srgbClr val="408000"/>
              </a:solidFill>
            </a:endParaRPr>
          </a:p>
        </p:txBody>
      </p:sp>
      <p:pic>
        <p:nvPicPr>
          <p:cNvPr id="10243" name="Picture 3"/>
          <p:cNvPicPr>
            <a:picLocks noChangeAspect="1" noChangeArrowheads="1"/>
          </p:cNvPicPr>
          <p:nvPr/>
        </p:nvPicPr>
        <p:blipFill>
          <a:blip r:embed="rId2" cstate="print"/>
          <a:srcRect l="48340" t="39062" r="22363" b="32617"/>
          <a:stretch>
            <a:fillRect/>
          </a:stretch>
        </p:blipFill>
        <p:spPr bwMode="auto">
          <a:xfrm>
            <a:off x="1857356" y="2428868"/>
            <a:ext cx="2500330" cy="18127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42" name="Picture 2" descr="http://product-image.tradeindia.com/00162662/b/0/V-Belts-Industrial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14876" y="2428868"/>
            <a:ext cx="2357454" cy="177071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408000"/>
                </a:solidFill>
              </a:rPr>
              <a:t>Syllabus</a:t>
            </a:r>
            <a:endParaRPr lang="en-US" dirty="0">
              <a:solidFill>
                <a:srgbClr val="408000"/>
              </a:solidFill>
            </a:endParaRP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None/>
            </a:pPr>
            <a:r>
              <a:rPr lang="en-US" b="1" dirty="0" smtClean="0">
                <a:solidFill>
                  <a:srgbClr val="008000"/>
                </a:solidFill>
              </a:rPr>
              <a:t>OUTCOME STATEMENTS</a:t>
            </a:r>
            <a:r>
              <a:rPr lang="en-US" dirty="0" smtClean="0">
                <a:solidFill>
                  <a:srgbClr val="008000"/>
                </a:solidFill>
              </a:rPr>
              <a:t>:</a:t>
            </a:r>
          </a:p>
          <a:p>
            <a:pPr>
              <a:buNone/>
            </a:pPr>
            <a:endParaRPr lang="en-US" dirty="0" smtClean="0">
              <a:solidFill>
                <a:srgbClr val="008000"/>
              </a:solidFill>
            </a:endParaRPr>
          </a:p>
          <a:p>
            <a:r>
              <a:rPr lang="en-GB" dirty="0" smtClean="0"/>
              <a:t>Upon the successful completion of this module the student will be able to:</a:t>
            </a:r>
          </a:p>
          <a:p>
            <a:endParaRPr lang="en-GB" sz="1600" dirty="0" smtClean="0"/>
          </a:p>
          <a:p>
            <a:pPr>
              <a:buNone/>
            </a:pPr>
            <a:r>
              <a:rPr lang="en-GB" b="1" dirty="0" smtClean="0"/>
              <a:t>	</a:t>
            </a:r>
            <a:r>
              <a:rPr lang="en-GB" dirty="0" smtClean="0"/>
              <a:t>1.	Investigate complex loading systems</a:t>
            </a:r>
            <a:endParaRPr lang="en-GB" sz="1600" dirty="0" smtClean="0"/>
          </a:p>
          <a:p>
            <a:pPr>
              <a:buNone/>
            </a:pPr>
            <a:r>
              <a:rPr lang="en-GB" dirty="0" smtClean="0"/>
              <a:t> </a:t>
            </a:r>
            <a:endParaRPr lang="en-GB" sz="1600" dirty="0" smtClean="0"/>
          </a:p>
          <a:p>
            <a:pPr>
              <a:buNone/>
            </a:pPr>
            <a:r>
              <a:rPr lang="en-GB" dirty="0" smtClean="0"/>
              <a:t>	2.	Investigate the behaviour of loaded beams and cylinders</a:t>
            </a:r>
            <a:endParaRPr lang="en-GB" sz="1600" dirty="0" smtClean="0"/>
          </a:p>
          <a:p>
            <a:pPr>
              <a:buNone/>
            </a:pPr>
            <a:endParaRPr lang="en-GB" sz="1600" dirty="0" smtClean="0"/>
          </a:p>
          <a:p>
            <a:pPr>
              <a:buNone/>
            </a:pPr>
            <a:r>
              <a:rPr lang="en-GB" dirty="0" smtClean="0"/>
              <a:t>	3.	Investigate power transmission system elements</a:t>
            </a:r>
            <a:endParaRPr lang="en-GB" sz="1600" dirty="0" smtClean="0"/>
          </a:p>
          <a:p>
            <a:pPr>
              <a:buNone/>
            </a:pPr>
            <a:r>
              <a:rPr lang="en-GB" dirty="0" smtClean="0"/>
              <a:t> </a:t>
            </a:r>
            <a:endParaRPr lang="en-GB" sz="1600" dirty="0" smtClean="0"/>
          </a:p>
          <a:p>
            <a:pPr>
              <a:buNone/>
            </a:pPr>
            <a:r>
              <a:rPr lang="en-GB" dirty="0" smtClean="0"/>
              <a:t>	4.	Investigate the dynamics of rotating systems.</a:t>
            </a:r>
            <a:endParaRPr lang="en-GB" sz="1600" dirty="0" smtClean="0"/>
          </a:p>
          <a:p>
            <a:pPr lvl="1">
              <a:buNone/>
            </a:pPr>
            <a:r>
              <a:rPr lang="en-GB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	</a:t>
            </a:r>
            <a:endParaRPr lang="en-GB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lvl="2">
              <a:buNone/>
            </a:pP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408000"/>
                </a:solidFill>
              </a:rPr>
              <a:t>Assessment</a:t>
            </a:r>
            <a:endParaRPr lang="en-US" dirty="0">
              <a:solidFill>
                <a:srgbClr val="408000"/>
              </a:solidFill>
            </a:endParaRP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None/>
            </a:pPr>
            <a:r>
              <a:rPr lang="en-US" b="1" dirty="0" smtClean="0">
                <a:solidFill>
                  <a:srgbClr val="008000"/>
                </a:solidFill>
              </a:rPr>
              <a:t>Exams </a:t>
            </a:r>
            <a:r>
              <a:rPr lang="en-US" b="1" dirty="0" smtClean="0">
                <a:solidFill>
                  <a:srgbClr val="008000"/>
                </a:solidFill>
              </a:rPr>
              <a:t>(</a:t>
            </a:r>
            <a:r>
              <a:rPr lang="en-US" b="1" dirty="0" smtClean="0">
                <a:solidFill>
                  <a:srgbClr val="008000"/>
                </a:solidFill>
              </a:rPr>
              <a:t>100</a:t>
            </a:r>
            <a:r>
              <a:rPr lang="en-US" b="1" dirty="0" smtClean="0">
                <a:solidFill>
                  <a:srgbClr val="008000"/>
                </a:solidFill>
              </a:rPr>
              <a:t>%)</a:t>
            </a:r>
            <a:r>
              <a:rPr lang="en-US" dirty="0" smtClean="0">
                <a:solidFill>
                  <a:srgbClr val="008000"/>
                </a:solidFill>
              </a:rPr>
              <a:t>: </a:t>
            </a:r>
            <a:r>
              <a:rPr lang="en-US" dirty="0" smtClean="0">
                <a:solidFill>
                  <a:srgbClr val="008000"/>
                </a:solidFill>
              </a:rPr>
              <a:t>2 Phase Tests</a:t>
            </a:r>
          </a:p>
          <a:p>
            <a:pPr>
              <a:buNone/>
            </a:pPr>
            <a:r>
              <a:rPr lang="en-US" dirty="0" smtClean="0">
                <a:solidFill>
                  <a:srgbClr val="008000"/>
                </a:solidFill>
              </a:rPr>
              <a:t>			</a:t>
            </a:r>
            <a:r>
              <a:rPr lang="en-GB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	</a:t>
            </a:r>
            <a:endParaRPr lang="en-GB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>
              <a:buNone/>
            </a:pPr>
            <a:r>
              <a:rPr lang="en-US" b="1" dirty="0" smtClean="0">
                <a:solidFill>
                  <a:srgbClr val="008000"/>
                </a:solidFill>
              </a:rPr>
              <a:t>	Phase Test 1 – 50% AFTER CHRISTMAS HOLIDAY</a:t>
            </a:r>
          </a:p>
          <a:p>
            <a:pPr>
              <a:buNone/>
            </a:pPr>
            <a:endParaRPr lang="en-US" b="1" dirty="0" smtClean="0">
              <a:solidFill>
                <a:srgbClr val="008000"/>
              </a:solidFill>
            </a:endParaRPr>
          </a:p>
          <a:p>
            <a:pPr>
              <a:buNone/>
            </a:pPr>
            <a:r>
              <a:rPr lang="en-US" b="1" dirty="0" smtClean="0">
                <a:solidFill>
                  <a:srgbClr val="008000"/>
                </a:solidFill>
              </a:rPr>
              <a:t>	Phase Test 2 – 50% AFTER EASTER HOLIDAY</a:t>
            </a:r>
          </a:p>
          <a:p>
            <a:pPr>
              <a:buNone/>
            </a:pPr>
            <a:endParaRPr lang="en-US" b="1" dirty="0" smtClean="0">
              <a:solidFill>
                <a:srgbClr val="008000"/>
              </a:solidFill>
            </a:endParaRPr>
          </a:p>
          <a:p>
            <a:pPr>
              <a:buNone/>
            </a:pPr>
            <a:r>
              <a:rPr lang="en-US" b="1" dirty="0" smtClean="0">
                <a:solidFill>
                  <a:srgbClr val="008000"/>
                </a:solidFill>
              </a:rPr>
              <a:t>Phase tests are ;</a:t>
            </a:r>
          </a:p>
          <a:p>
            <a:pPr>
              <a:buNone/>
            </a:pPr>
            <a:r>
              <a:rPr lang="en-US" b="1" dirty="0" smtClean="0">
                <a:solidFill>
                  <a:srgbClr val="008000"/>
                </a:solidFill>
              </a:rPr>
              <a:t>	</a:t>
            </a:r>
            <a:r>
              <a:rPr lang="en-US" b="1" dirty="0" smtClean="0">
                <a:solidFill>
                  <a:srgbClr val="008000"/>
                </a:solidFill>
              </a:rPr>
              <a:t>		- 2 Hours Long</a:t>
            </a:r>
          </a:p>
          <a:p>
            <a:pPr>
              <a:buNone/>
            </a:pPr>
            <a:r>
              <a:rPr lang="en-US" b="1" dirty="0" smtClean="0">
                <a:solidFill>
                  <a:srgbClr val="008000"/>
                </a:solidFill>
              </a:rPr>
              <a:t>	</a:t>
            </a:r>
            <a:r>
              <a:rPr lang="en-US" b="1" dirty="0" smtClean="0">
                <a:solidFill>
                  <a:srgbClr val="008000"/>
                </a:solidFill>
              </a:rPr>
              <a:t>		- Answer all FIVE Questions</a:t>
            </a:r>
          </a:p>
          <a:p>
            <a:pPr>
              <a:buNone/>
            </a:pPr>
            <a:r>
              <a:rPr lang="en-US" b="1" dirty="0" smtClean="0">
                <a:solidFill>
                  <a:srgbClr val="008000"/>
                </a:solidFill>
              </a:rPr>
              <a:t>	</a:t>
            </a:r>
            <a:r>
              <a:rPr lang="en-US" b="1" dirty="0" smtClean="0">
                <a:solidFill>
                  <a:srgbClr val="008000"/>
                </a:solidFill>
              </a:rPr>
              <a:t>		- Supported with issued formula sheets</a:t>
            </a:r>
            <a:endParaRPr lang="en-US" dirty="0" smtClean="0">
              <a:solidFill>
                <a:srgbClr val="008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408000"/>
                </a:solidFill>
              </a:rPr>
              <a:t>Topics we will cover</a:t>
            </a:r>
            <a:endParaRPr lang="en-US" dirty="0">
              <a:solidFill>
                <a:srgbClr val="408000"/>
              </a:solidFill>
            </a:endParaRP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None/>
            </a:pPr>
            <a:r>
              <a:rPr lang="en-US" sz="1400" b="1" dirty="0" smtClean="0">
                <a:solidFill>
                  <a:srgbClr val="008000"/>
                </a:solidFill>
              </a:rPr>
              <a:t>Outcome 1 						(3-4 Weeks)</a:t>
            </a:r>
          </a:p>
          <a:p>
            <a:pPr lvl="3"/>
            <a:r>
              <a:rPr lang="en-GB" sz="1400" b="1" i="1" dirty="0" smtClean="0"/>
              <a:t>Elastic constants and their relationships</a:t>
            </a:r>
            <a:endParaRPr lang="en-GB" sz="1400" dirty="0" smtClean="0"/>
          </a:p>
          <a:p>
            <a:pPr lvl="3"/>
            <a:r>
              <a:rPr lang="en-GB" sz="1400" b="1" i="1" dirty="0" smtClean="0"/>
              <a:t>Two and three-dimensional loading</a:t>
            </a:r>
          </a:p>
          <a:p>
            <a:pPr lvl="3"/>
            <a:r>
              <a:rPr lang="en-GB" sz="1400" b="1" i="1" dirty="0" smtClean="0"/>
              <a:t>Volumetric strain</a:t>
            </a:r>
          </a:p>
          <a:p>
            <a:pPr lvl="3"/>
            <a:r>
              <a:rPr lang="en-GB" sz="1400" b="1" i="1" dirty="0" smtClean="0"/>
              <a:t>Other Elastic constants</a:t>
            </a:r>
            <a:endParaRPr lang="en-GB" sz="1400" dirty="0" smtClean="0"/>
          </a:p>
          <a:p>
            <a:pPr>
              <a:buNone/>
            </a:pPr>
            <a:r>
              <a:rPr lang="en-US" sz="1400" b="1" dirty="0" smtClean="0">
                <a:solidFill>
                  <a:srgbClr val="008000"/>
                </a:solidFill>
              </a:rPr>
              <a:t>Outcome 2 						(8-9 Weeks)</a:t>
            </a:r>
          </a:p>
          <a:p>
            <a:pPr lvl="3"/>
            <a:r>
              <a:rPr lang="en-GB" sz="1400" b="1" i="1" dirty="0" smtClean="0"/>
              <a:t>Loaded beams</a:t>
            </a:r>
          </a:p>
          <a:p>
            <a:pPr lvl="3"/>
            <a:r>
              <a:rPr lang="en-GB" sz="1400" b="1" i="1" dirty="0" smtClean="0"/>
              <a:t>Pressure in thin walled vessels</a:t>
            </a:r>
            <a:endParaRPr lang="en-GB" sz="1400" dirty="0" smtClean="0"/>
          </a:p>
          <a:p>
            <a:pPr lvl="3"/>
            <a:endParaRPr lang="en-US" sz="1400" b="1" dirty="0" smtClean="0">
              <a:solidFill>
                <a:srgbClr val="008000"/>
              </a:solidFill>
            </a:endParaRPr>
          </a:p>
          <a:p>
            <a:pPr>
              <a:buNone/>
            </a:pPr>
            <a:r>
              <a:rPr lang="en-US" sz="1400" b="1" dirty="0" smtClean="0">
                <a:solidFill>
                  <a:srgbClr val="008000"/>
                </a:solidFill>
              </a:rPr>
              <a:t>Outcome 3 						(9-10 Weeks)</a:t>
            </a:r>
          </a:p>
          <a:p>
            <a:pPr lvl="3"/>
            <a:r>
              <a:rPr lang="en-GB" sz="1400" b="1" i="1" dirty="0" smtClean="0"/>
              <a:t>Friction Clutches</a:t>
            </a:r>
          </a:p>
          <a:p>
            <a:pPr lvl="3"/>
            <a:r>
              <a:rPr lang="en-GB" sz="1400" b="1" i="1" dirty="0" smtClean="0"/>
              <a:t>Gear Trains</a:t>
            </a:r>
          </a:p>
          <a:p>
            <a:pPr lvl="3"/>
            <a:r>
              <a:rPr lang="en-GB" sz="1400" b="1" i="1" dirty="0" smtClean="0"/>
              <a:t>Pulleys / Belts (</a:t>
            </a:r>
            <a:r>
              <a:rPr lang="en-GB" sz="1400" b="1" i="1" smtClean="0"/>
              <a:t>Time permitting) </a:t>
            </a:r>
            <a:endParaRPr lang="en-US" sz="1400" b="1" dirty="0" smtClean="0">
              <a:solidFill>
                <a:srgbClr val="008000"/>
              </a:solidFill>
            </a:endParaRPr>
          </a:p>
          <a:p>
            <a:pPr>
              <a:buNone/>
            </a:pPr>
            <a:r>
              <a:rPr lang="en-US" sz="1400" b="1" dirty="0" smtClean="0">
                <a:solidFill>
                  <a:srgbClr val="008000"/>
                </a:solidFill>
              </a:rPr>
              <a:t>Outcome 4 						(4-5 Weeks)</a:t>
            </a:r>
          </a:p>
          <a:p>
            <a:pPr lvl="3"/>
            <a:r>
              <a:rPr lang="en-GB" sz="1400" b="1" i="1" dirty="0" smtClean="0"/>
              <a:t>Flywheels</a:t>
            </a:r>
            <a:endParaRPr lang="en-GB" sz="1400" dirty="0" smtClean="0"/>
          </a:p>
          <a:p>
            <a:pPr lvl="3"/>
            <a:r>
              <a:rPr lang="en-GB" sz="1400" b="1" i="1" dirty="0" smtClean="0"/>
              <a:t>Balancing</a:t>
            </a:r>
            <a:endParaRPr lang="en-GB" sz="1400" dirty="0" smtClean="0"/>
          </a:p>
          <a:p>
            <a:pPr>
              <a:buNone/>
            </a:pPr>
            <a:endParaRPr lang="en-US" sz="1400" b="1" dirty="0" smtClean="0">
              <a:solidFill>
                <a:srgbClr val="008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408000"/>
                </a:solidFill>
              </a:rPr>
              <a:t>Outcome 1</a:t>
            </a:r>
            <a:endParaRPr lang="en-US" dirty="0">
              <a:solidFill>
                <a:srgbClr val="408000"/>
              </a:solidFill>
            </a:endParaRP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00034" y="1357298"/>
            <a:ext cx="7889901" cy="4525963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  <a:latin typeface="+mn-lt"/>
                <a:ea typeface="+mn-ea"/>
                <a:cs typeface="+mn-cs"/>
              </a:rPr>
              <a:t>Complex Loading Systems (Revision)</a:t>
            </a:r>
          </a:p>
          <a:p>
            <a:pPr>
              <a:buNone/>
            </a:pPr>
            <a:endParaRPr lang="en-GB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GB" b="1" i="1" dirty="0" smtClean="0"/>
              <a:t>Relationships</a:t>
            </a:r>
            <a:r>
              <a:rPr lang="en-GB" i="1" dirty="0" smtClean="0"/>
              <a:t>: definition of Poisson’s Ratio; typical values of Poisson’s Ratio for common </a:t>
            </a:r>
            <a:r>
              <a:rPr lang="en-GB" dirty="0" smtClean="0"/>
              <a:t>engineering materials</a:t>
            </a:r>
          </a:p>
          <a:p>
            <a:pPr>
              <a:buNone/>
            </a:pPr>
            <a:endParaRPr lang="en-GB" dirty="0" smtClean="0"/>
          </a:p>
          <a:p>
            <a:r>
              <a:rPr lang="en-GB" b="1" i="1" dirty="0" smtClean="0"/>
              <a:t>Two and three-dimensional loading</a:t>
            </a:r>
            <a:r>
              <a:rPr lang="en-GB" i="1" dirty="0" smtClean="0"/>
              <a:t>: expressions for strain in the x, y and z-directions; calculation </a:t>
            </a:r>
            <a:r>
              <a:rPr lang="en-GB" dirty="0" smtClean="0"/>
              <a:t>of changes in dimensions</a:t>
            </a:r>
          </a:p>
          <a:p>
            <a:endParaRPr lang="en-GB" b="1" i="1" dirty="0" smtClean="0"/>
          </a:p>
          <a:p>
            <a:r>
              <a:rPr lang="en-GB" b="1" i="1" dirty="0" smtClean="0"/>
              <a:t>Volumetric strain</a:t>
            </a:r>
            <a:r>
              <a:rPr lang="en-GB" i="1" dirty="0" smtClean="0"/>
              <a:t>: expression for volumetric strain; calculation of volume change</a:t>
            </a:r>
          </a:p>
          <a:p>
            <a:endParaRPr lang="en-GB" i="1" dirty="0" smtClean="0"/>
          </a:p>
          <a:p>
            <a:r>
              <a:rPr lang="en-GB" b="1" i="1" dirty="0" smtClean="0"/>
              <a:t>Elastic constants</a:t>
            </a:r>
            <a:r>
              <a:rPr lang="en-GB" i="1" dirty="0" smtClean="0"/>
              <a:t>: definition of Modulus of Elasticity; Shear </a:t>
            </a:r>
            <a:r>
              <a:rPr lang="en-GB" dirty="0" smtClean="0"/>
              <a:t>Modulus; Bulk Modulus and Poisson’s Ratio for an elastic material</a:t>
            </a:r>
            <a:endParaRPr lang="en-GB" sz="3200" dirty="0">
              <a:ea typeface="+mn-ea"/>
            </a:endParaRPr>
          </a:p>
          <a:p>
            <a:pPr>
              <a:buNone/>
            </a:pPr>
            <a:endParaRPr lang="en-GB" b="1" i="1" dirty="0" smtClean="0">
              <a:solidFill>
                <a:srgbClr val="008000"/>
              </a:solidFill>
              <a:latin typeface="+mn-lt"/>
              <a:ea typeface="+mn-ea"/>
              <a:cs typeface="+mn-cs"/>
            </a:endParaRPr>
          </a:p>
          <a:p>
            <a:pPr>
              <a:buNone/>
            </a:pPr>
            <a:endParaRPr lang="en-GB" b="1" i="1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8000"/>
                </a:solidFill>
              </a:rPr>
              <a:t>Complex Loading Systems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00034" y="1357298"/>
            <a:ext cx="7889901" cy="4525963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  <a:latin typeface="+mn-lt"/>
                <a:ea typeface="+mn-ea"/>
                <a:cs typeface="+mn-cs"/>
              </a:rPr>
              <a:t>Material Types</a:t>
            </a:r>
          </a:p>
          <a:p>
            <a:pPr>
              <a:buNone/>
            </a:pPr>
            <a:endParaRPr lang="en-GB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>
              <a:buNone/>
            </a:pPr>
            <a:r>
              <a:rPr lang="en-GB" dirty="0" smtClean="0"/>
              <a:t>	An elastic material will spring back to its original shape and size when the forces causing it to deform are removed.</a:t>
            </a:r>
          </a:p>
          <a:p>
            <a:pPr>
              <a:buNone/>
            </a:pPr>
            <a:endParaRPr lang="en-GB" dirty="0" smtClean="0"/>
          </a:p>
          <a:p>
            <a:r>
              <a:rPr lang="en-GB" dirty="0" smtClean="0"/>
              <a:t>Elastic materials have several constants which you either already know or will learn soon. These are</a:t>
            </a:r>
          </a:p>
          <a:p>
            <a:endParaRPr lang="en-GB" dirty="0" smtClean="0"/>
          </a:p>
          <a:p>
            <a:pPr lvl="2"/>
            <a:r>
              <a:rPr lang="en-GB" dirty="0" smtClean="0"/>
              <a:t>Modulus of Elasticity E</a:t>
            </a:r>
          </a:p>
          <a:p>
            <a:pPr lvl="2"/>
            <a:r>
              <a:rPr lang="en-GB" dirty="0" smtClean="0"/>
              <a:t>Modulus of Rigidity G</a:t>
            </a:r>
          </a:p>
          <a:p>
            <a:pPr lvl="2"/>
            <a:r>
              <a:rPr lang="en-GB" dirty="0" smtClean="0"/>
              <a:t>Bulk Modulus K</a:t>
            </a:r>
          </a:p>
          <a:p>
            <a:pPr lvl="2"/>
            <a:r>
              <a:rPr lang="en-GB" dirty="0" err="1" smtClean="0"/>
              <a:t>Poissons</a:t>
            </a:r>
            <a:r>
              <a:rPr lang="en-GB" dirty="0" smtClean="0"/>
              <a:t>' Ratio </a:t>
            </a:r>
            <a:r>
              <a:rPr lang="el-GR" dirty="0" smtClean="0"/>
              <a:t>ν</a:t>
            </a:r>
            <a:endParaRPr lang="en-GB" b="1" i="1" dirty="0" smtClean="0">
              <a:solidFill>
                <a:srgbClr val="008000"/>
              </a:solidFill>
              <a:latin typeface="+mn-lt"/>
              <a:ea typeface="+mn-ea"/>
              <a:cs typeface="+mn-cs"/>
            </a:endParaRPr>
          </a:p>
          <a:p>
            <a:pPr>
              <a:buNone/>
            </a:pPr>
            <a:endParaRPr lang="en-GB" b="1" i="1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8000"/>
                </a:solidFill>
              </a:rPr>
              <a:t>Complex Loading Systems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00034" y="1357298"/>
            <a:ext cx="7889901" cy="4525963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  <a:latin typeface="+mn-lt"/>
                <a:ea typeface="+mn-ea"/>
                <a:cs typeface="+mn-cs"/>
              </a:rPr>
              <a:t>Material Types</a:t>
            </a:r>
          </a:p>
          <a:p>
            <a:pPr>
              <a:buNone/>
            </a:pPr>
            <a:r>
              <a:rPr lang="en-GB" sz="1600" dirty="0" smtClean="0"/>
              <a:t> Materials may be further classified as follows;</a:t>
            </a:r>
          </a:p>
          <a:p>
            <a:endParaRPr lang="en-GB" sz="1600" b="1" dirty="0" smtClean="0"/>
          </a:p>
          <a:p>
            <a:pPr>
              <a:buNone/>
            </a:pPr>
            <a:r>
              <a:rPr lang="en-GB" sz="1600" b="1" dirty="0" smtClean="0"/>
              <a:t>ISOTROPIC MATERIAL</a:t>
            </a:r>
          </a:p>
          <a:p>
            <a:pPr>
              <a:buNone/>
            </a:pPr>
            <a:r>
              <a:rPr lang="en-GB" sz="1600" dirty="0" smtClean="0"/>
              <a:t>	In this type of material the elastic constants are the </a:t>
            </a:r>
            <a:r>
              <a:rPr lang="en-GB" sz="1600" b="1" dirty="0" smtClean="0"/>
              <a:t>same in all directions </a:t>
            </a:r>
            <a:r>
              <a:rPr lang="en-GB" sz="1600" dirty="0" smtClean="0"/>
              <a:t>so if a specimen is cut from a bulk material, the direction in which it is cut has no affect on the values. </a:t>
            </a:r>
          </a:p>
          <a:p>
            <a:pPr>
              <a:buNone/>
            </a:pPr>
            <a:endParaRPr lang="en-GB" sz="1600" dirty="0" smtClean="0"/>
          </a:p>
          <a:p>
            <a:pPr>
              <a:buNone/>
            </a:pPr>
            <a:r>
              <a:rPr lang="en-GB" sz="1600" b="1" dirty="0" smtClean="0"/>
              <a:t>ORTHOTROPIC MATERIAL</a:t>
            </a:r>
          </a:p>
          <a:p>
            <a:pPr>
              <a:buNone/>
            </a:pPr>
            <a:r>
              <a:rPr lang="en-GB" sz="1600" dirty="0" smtClean="0"/>
              <a:t>	In this type of material, the </a:t>
            </a:r>
            <a:r>
              <a:rPr lang="en-GB" sz="1600" b="1" dirty="0" smtClean="0"/>
              <a:t>elastic constants have different values </a:t>
            </a:r>
            <a:r>
              <a:rPr lang="en-GB" sz="1600" dirty="0" smtClean="0"/>
              <a:t>in the x, y and z directions so the results obtained in a test depend upon the direction in which the specimen was cut from the bulk material. E.g. wood or rolled metals.</a:t>
            </a:r>
          </a:p>
          <a:p>
            <a:pPr>
              <a:buNone/>
            </a:pPr>
            <a:endParaRPr lang="en-GB" sz="1600" dirty="0" smtClean="0"/>
          </a:p>
          <a:p>
            <a:pPr>
              <a:buNone/>
            </a:pPr>
            <a:r>
              <a:rPr lang="en-GB" sz="1600" b="1" dirty="0" smtClean="0"/>
              <a:t>NON-ISOTROPIC MATERIAL</a:t>
            </a:r>
          </a:p>
          <a:p>
            <a:pPr>
              <a:buNone/>
            </a:pPr>
            <a:r>
              <a:rPr lang="en-GB" sz="1600" dirty="0" smtClean="0"/>
              <a:t>	In this type of material, the </a:t>
            </a:r>
            <a:r>
              <a:rPr lang="en-GB" sz="1600" b="1" dirty="0" smtClean="0"/>
              <a:t>elastic constants are unpredictable</a:t>
            </a:r>
            <a:r>
              <a:rPr lang="en-GB" sz="1600" dirty="0" smtClean="0"/>
              <a:t> and the results from any two tests are never the same. This applies to materials such as glass and other ceramics.</a:t>
            </a:r>
            <a:endParaRPr lang="en-GB" sz="1600" b="1" i="1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8000"/>
                </a:solidFill>
              </a:rPr>
              <a:t>Complex Loading Systems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00035" y="1357298"/>
            <a:ext cx="5929353" cy="4525963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  <a:latin typeface="+mn-lt"/>
                <a:ea typeface="+mn-ea"/>
                <a:cs typeface="+mn-cs"/>
              </a:rPr>
              <a:t>Direct Stress</a:t>
            </a:r>
          </a:p>
          <a:p>
            <a:pPr>
              <a:buNone/>
            </a:pPr>
            <a:r>
              <a:rPr lang="en-GB" sz="1400" dirty="0" smtClean="0"/>
              <a:t>      When a force F acts directly on an area A as shown in figure 1, the resulting direct stress is the force per unit area and is given as</a:t>
            </a:r>
          </a:p>
          <a:p>
            <a:pPr>
              <a:buNone/>
            </a:pPr>
            <a:endParaRPr lang="en-GB" sz="1400" dirty="0" smtClean="0"/>
          </a:p>
          <a:p>
            <a:pPr>
              <a:buNone/>
            </a:pPr>
            <a:r>
              <a:rPr lang="en-GB" sz="1400" b="1" dirty="0" smtClean="0"/>
              <a:t>	</a:t>
            </a:r>
            <a:r>
              <a:rPr lang="el-GR" sz="1400" b="1" dirty="0" smtClean="0"/>
              <a:t>σ</a:t>
            </a:r>
            <a:r>
              <a:rPr lang="en-GB" sz="1400" b="1" dirty="0" smtClean="0"/>
              <a:t> = F/A</a:t>
            </a:r>
          </a:p>
          <a:p>
            <a:pPr>
              <a:buNone/>
            </a:pPr>
            <a:endParaRPr lang="en-GB" sz="1400" b="1" dirty="0" smtClean="0"/>
          </a:p>
          <a:p>
            <a:pPr>
              <a:buNone/>
            </a:pPr>
            <a:r>
              <a:rPr lang="en-GB" sz="1400" dirty="0" smtClean="0"/>
              <a:t>       F is the force normal to the area in </a:t>
            </a:r>
            <a:r>
              <a:rPr lang="en-GB" sz="1400" dirty="0" err="1" smtClean="0"/>
              <a:t>Newtons</a:t>
            </a:r>
            <a:endParaRPr lang="en-GB" sz="1400" dirty="0" smtClean="0"/>
          </a:p>
          <a:p>
            <a:pPr>
              <a:buNone/>
            </a:pPr>
            <a:r>
              <a:rPr lang="en-GB" sz="1400" dirty="0" smtClean="0"/>
              <a:t>	A is the area in m</a:t>
            </a:r>
            <a:r>
              <a:rPr lang="en-GB" sz="1400" baseline="30000" dirty="0" smtClean="0"/>
              <a:t>2</a:t>
            </a:r>
          </a:p>
          <a:p>
            <a:pPr>
              <a:buNone/>
            </a:pPr>
            <a:r>
              <a:rPr lang="en-GB" sz="1400" dirty="0" smtClean="0"/>
              <a:t>	σ (sigma) is the direct stress in N/m</a:t>
            </a:r>
            <a:r>
              <a:rPr lang="en-GB" sz="1400" baseline="30000" dirty="0" smtClean="0"/>
              <a:t>2</a:t>
            </a:r>
            <a:r>
              <a:rPr lang="en-GB" sz="1400" dirty="0" smtClean="0"/>
              <a:t> or </a:t>
            </a:r>
            <a:r>
              <a:rPr lang="en-GB" sz="1400" dirty="0" err="1" smtClean="0"/>
              <a:t>Pascals</a:t>
            </a:r>
            <a:r>
              <a:rPr lang="en-GB" sz="1400" dirty="0" smtClean="0"/>
              <a:t>.</a:t>
            </a:r>
          </a:p>
          <a:p>
            <a:pPr>
              <a:buNone/>
            </a:pPr>
            <a:endParaRPr lang="en-GB" sz="1400" dirty="0" smtClean="0"/>
          </a:p>
          <a:p>
            <a:r>
              <a:rPr lang="en-GB" sz="1400" dirty="0" smtClean="0"/>
              <a:t>Since 1 Pa is a small unit </a:t>
            </a:r>
            <a:r>
              <a:rPr lang="en-GB" sz="1400" dirty="0" err="1" smtClean="0"/>
              <a:t>kPa</a:t>
            </a:r>
            <a:r>
              <a:rPr lang="en-GB" sz="1400" dirty="0" smtClean="0"/>
              <a:t>  (1*10</a:t>
            </a:r>
            <a:r>
              <a:rPr lang="en-GB" sz="1400" baseline="30000" dirty="0" smtClean="0"/>
              <a:t>3</a:t>
            </a:r>
            <a:r>
              <a:rPr lang="en-GB" sz="1400" dirty="0" smtClean="0"/>
              <a:t>), </a:t>
            </a:r>
            <a:r>
              <a:rPr lang="en-GB" sz="1400" dirty="0" err="1" smtClean="0"/>
              <a:t>MPa</a:t>
            </a:r>
            <a:r>
              <a:rPr lang="en-GB" sz="1400" dirty="0" smtClean="0"/>
              <a:t> (1*10</a:t>
            </a:r>
            <a:r>
              <a:rPr lang="en-GB" sz="1400" baseline="30000" dirty="0" smtClean="0"/>
              <a:t>6</a:t>
            </a:r>
            <a:r>
              <a:rPr lang="en-GB" sz="1400" dirty="0" smtClean="0"/>
              <a:t>) and </a:t>
            </a:r>
            <a:r>
              <a:rPr lang="en-GB" sz="1400" dirty="0" err="1" smtClean="0"/>
              <a:t>GPa</a:t>
            </a:r>
            <a:r>
              <a:rPr lang="en-GB" sz="1400" dirty="0" smtClean="0"/>
              <a:t> (1*10</a:t>
            </a:r>
            <a:r>
              <a:rPr lang="en-GB" sz="1400" baseline="30000" dirty="0" smtClean="0"/>
              <a:t>9</a:t>
            </a:r>
            <a:r>
              <a:rPr lang="en-GB" sz="1400" dirty="0" smtClean="0"/>
              <a:t>) are commonly used.</a:t>
            </a:r>
          </a:p>
          <a:p>
            <a:pPr>
              <a:buNone/>
            </a:pPr>
            <a:endParaRPr lang="en-GB" sz="1400" dirty="0" smtClean="0"/>
          </a:p>
          <a:p>
            <a:r>
              <a:rPr lang="en-GB" sz="1400" dirty="0" smtClean="0"/>
              <a:t>Tension Force </a:t>
            </a:r>
            <a:r>
              <a:rPr lang="en-GB" sz="1400" dirty="0" smtClean="0">
                <a:sym typeface="Wingdings" pitchFamily="2" charset="2"/>
              </a:rPr>
              <a:t> Stretches material  Force and Stress are </a:t>
            </a:r>
            <a:r>
              <a:rPr lang="en-GB" sz="1400" b="1" dirty="0" smtClean="0">
                <a:sym typeface="Wingdings" pitchFamily="2" charset="2"/>
              </a:rPr>
              <a:t>+</a:t>
            </a:r>
            <a:r>
              <a:rPr lang="en-GB" sz="1400" b="1" dirty="0" err="1" smtClean="0">
                <a:sym typeface="Wingdings" pitchFamily="2" charset="2"/>
              </a:rPr>
              <a:t>ve</a:t>
            </a:r>
            <a:endParaRPr lang="en-GB" sz="1400" b="1" dirty="0" smtClean="0">
              <a:sym typeface="Wingdings" pitchFamily="2" charset="2"/>
            </a:endParaRPr>
          </a:p>
          <a:p>
            <a:endParaRPr lang="en-GB" sz="1400" b="1" dirty="0" smtClean="0">
              <a:sym typeface="Wingdings" pitchFamily="2" charset="2"/>
            </a:endParaRPr>
          </a:p>
          <a:p>
            <a:r>
              <a:rPr lang="en-GB" sz="1400" dirty="0" smtClean="0"/>
              <a:t>Compressive Force </a:t>
            </a:r>
            <a:r>
              <a:rPr lang="en-GB" sz="1400" dirty="0" smtClean="0">
                <a:sym typeface="Wingdings" pitchFamily="2" charset="2"/>
              </a:rPr>
              <a:t> Compresses material  Force and Stress are </a:t>
            </a:r>
            <a:r>
              <a:rPr lang="en-GB" sz="1400" b="1" dirty="0" smtClean="0">
                <a:sym typeface="Wingdings" pitchFamily="2" charset="2"/>
              </a:rPr>
              <a:t>–</a:t>
            </a:r>
            <a:r>
              <a:rPr lang="en-GB" sz="1400" b="1" dirty="0" err="1" smtClean="0">
                <a:sym typeface="Wingdings" pitchFamily="2" charset="2"/>
              </a:rPr>
              <a:t>ve</a:t>
            </a:r>
            <a:endParaRPr lang="en-GB" sz="1400" b="1" dirty="0" smtClean="0"/>
          </a:p>
          <a:p>
            <a:pPr>
              <a:buNone/>
            </a:pPr>
            <a:r>
              <a:rPr lang="en-GB" sz="1400" dirty="0" smtClean="0"/>
              <a:t>.</a:t>
            </a:r>
          </a:p>
        </p:txBody>
      </p:sp>
      <p:pic>
        <p:nvPicPr>
          <p:cNvPr id="25603" name="Picture 3"/>
          <p:cNvPicPr>
            <a:picLocks noChangeAspect="1" noChangeArrowheads="1"/>
          </p:cNvPicPr>
          <p:nvPr/>
        </p:nvPicPr>
        <p:blipFill>
          <a:blip r:embed="rId2" cstate="print"/>
          <a:srcRect l="36084" t="35351" r="31689" b="34375"/>
          <a:stretch>
            <a:fillRect/>
          </a:stretch>
        </p:blipFill>
        <p:spPr bwMode="auto">
          <a:xfrm>
            <a:off x="6286512" y="2500306"/>
            <a:ext cx="2786082" cy="21431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8000"/>
                </a:solidFill>
              </a:rPr>
              <a:t>Complex Loading Systems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00035" y="1357298"/>
            <a:ext cx="5572163" cy="4525963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  <a:latin typeface="+mn-lt"/>
                <a:ea typeface="+mn-ea"/>
                <a:cs typeface="+mn-cs"/>
              </a:rPr>
              <a:t>Direct Strain</a:t>
            </a:r>
          </a:p>
          <a:p>
            <a:pPr>
              <a:buNone/>
            </a:pPr>
            <a:r>
              <a:rPr lang="en-GB" sz="1400" dirty="0" smtClean="0"/>
              <a:t>       Consider a piece of material of length L as shown in figure 1. The direct stress produces a change in length ΔL. </a:t>
            </a:r>
          </a:p>
          <a:p>
            <a:pPr>
              <a:buNone/>
            </a:pPr>
            <a:endParaRPr lang="en-GB" sz="1400" dirty="0" smtClean="0"/>
          </a:p>
          <a:p>
            <a:pPr>
              <a:buNone/>
            </a:pPr>
            <a:r>
              <a:rPr lang="en-GB" sz="1400" dirty="0" smtClean="0"/>
              <a:t>       The direct strain produced is ε (epsilon) defined as</a:t>
            </a:r>
          </a:p>
          <a:p>
            <a:pPr>
              <a:buNone/>
            </a:pPr>
            <a:endParaRPr lang="en-GB" sz="1400" dirty="0" smtClean="0"/>
          </a:p>
          <a:p>
            <a:pPr>
              <a:buNone/>
            </a:pPr>
            <a:r>
              <a:rPr lang="en-GB" sz="1400" b="1" dirty="0" smtClean="0"/>
              <a:t>        </a:t>
            </a:r>
            <a:r>
              <a:rPr lang="el-GR" sz="1400" b="1" dirty="0" smtClean="0"/>
              <a:t>ε</a:t>
            </a:r>
            <a:r>
              <a:rPr lang="en-GB" sz="1400" b="1" dirty="0" smtClean="0"/>
              <a:t> = </a:t>
            </a:r>
            <a:r>
              <a:rPr lang="el-GR" sz="1400" b="1" dirty="0" smtClean="0"/>
              <a:t>Δ</a:t>
            </a:r>
            <a:r>
              <a:rPr lang="en-GB" sz="1400" b="1" dirty="0" smtClean="0"/>
              <a:t>L/L</a:t>
            </a:r>
          </a:p>
          <a:p>
            <a:pPr>
              <a:buNone/>
            </a:pPr>
            <a:endParaRPr lang="en-GB" sz="1400" b="1" dirty="0" smtClean="0"/>
          </a:p>
          <a:p>
            <a:pPr>
              <a:buNone/>
            </a:pPr>
            <a:r>
              <a:rPr lang="en-GB" sz="1400" dirty="0" smtClean="0"/>
              <a:t>       The units of </a:t>
            </a:r>
            <a:r>
              <a:rPr lang="en-GB" sz="1400" b="1" dirty="0" smtClean="0"/>
              <a:t>change in length and original length</a:t>
            </a:r>
            <a:r>
              <a:rPr lang="en-GB" sz="1400" dirty="0" smtClean="0"/>
              <a:t> must be the same and the strain has no units.</a:t>
            </a:r>
          </a:p>
          <a:p>
            <a:pPr>
              <a:buNone/>
            </a:pPr>
            <a:endParaRPr lang="en-GB" sz="1400" dirty="0" smtClean="0"/>
          </a:p>
          <a:p>
            <a:r>
              <a:rPr lang="en-GB" sz="1400" dirty="0" smtClean="0"/>
              <a:t>Strains are normally very small so often to indicate a strain of 10</a:t>
            </a:r>
            <a:r>
              <a:rPr lang="en-GB" sz="1400" baseline="30000" dirty="0" smtClean="0"/>
              <a:t>-6</a:t>
            </a:r>
            <a:r>
              <a:rPr lang="en-GB" sz="1400" dirty="0" smtClean="0"/>
              <a:t> we use the name micro strain, </a:t>
            </a:r>
            <a:r>
              <a:rPr lang="en-GB" sz="1400" dirty="0" err="1" smtClean="0"/>
              <a:t>με</a:t>
            </a:r>
            <a:r>
              <a:rPr lang="en-GB" sz="1400" dirty="0" smtClean="0"/>
              <a:t>.</a:t>
            </a:r>
          </a:p>
          <a:p>
            <a:endParaRPr lang="en-GB" sz="1400" dirty="0" smtClean="0"/>
          </a:p>
          <a:p>
            <a:r>
              <a:rPr lang="en-GB" sz="1400" dirty="0" smtClean="0"/>
              <a:t>E.g. A strain of 7 x 10</a:t>
            </a:r>
            <a:r>
              <a:rPr lang="en-GB" sz="1400" baseline="30000" dirty="0" smtClean="0"/>
              <a:t>-6</a:t>
            </a:r>
            <a:r>
              <a:rPr lang="en-GB" sz="1400" dirty="0" smtClean="0"/>
              <a:t> = 7 </a:t>
            </a:r>
            <a:r>
              <a:rPr lang="en-GB" sz="1400" dirty="0" err="1" smtClean="0"/>
              <a:t>με</a:t>
            </a:r>
            <a:r>
              <a:rPr lang="en-GB" sz="1400" dirty="0" smtClean="0"/>
              <a:t>.</a:t>
            </a:r>
          </a:p>
          <a:p>
            <a:endParaRPr lang="en-GB" sz="1400" dirty="0" smtClean="0"/>
          </a:p>
          <a:p>
            <a:r>
              <a:rPr lang="en-GB" sz="1400" b="1" dirty="0" smtClean="0"/>
              <a:t>Tensile strain is positive and compressive strain is negative.</a:t>
            </a:r>
          </a:p>
          <a:p>
            <a:pPr>
              <a:buNone/>
            </a:pPr>
            <a:endParaRPr lang="en-GB" sz="1400" dirty="0" smtClean="0"/>
          </a:p>
        </p:txBody>
      </p:sp>
      <p:pic>
        <p:nvPicPr>
          <p:cNvPr id="25603" name="Picture 3"/>
          <p:cNvPicPr>
            <a:picLocks noChangeAspect="1" noChangeArrowheads="1"/>
          </p:cNvPicPr>
          <p:nvPr/>
        </p:nvPicPr>
        <p:blipFill>
          <a:blip r:embed="rId2" cstate="print"/>
          <a:srcRect l="36084" t="35351" r="31689" b="34375"/>
          <a:stretch>
            <a:fillRect/>
          </a:stretch>
        </p:blipFill>
        <p:spPr bwMode="auto">
          <a:xfrm>
            <a:off x="5929322" y="2786058"/>
            <a:ext cx="3143272" cy="22145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8000"/>
                </a:solidFill>
              </a:rPr>
              <a:t>Complex Loading Systems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00035" y="1357298"/>
            <a:ext cx="3857651" cy="4525963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  <a:latin typeface="+mn-lt"/>
                <a:ea typeface="+mn-ea"/>
                <a:cs typeface="+mn-cs"/>
              </a:rPr>
              <a:t>Modulus of Elasticity</a:t>
            </a:r>
          </a:p>
          <a:p>
            <a:pPr>
              <a:buNone/>
            </a:pPr>
            <a:r>
              <a:rPr lang="en-GB" sz="1400" dirty="0" smtClean="0"/>
              <a:t>	Many materials are elastic </a:t>
            </a:r>
            <a:r>
              <a:rPr lang="en-GB" sz="1400" b="1" dirty="0" smtClean="0"/>
              <a:t>up to a point</a:t>
            </a:r>
            <a:r>
              <a:rPr lang="en-GB" sz="1400" dirty="0" smtClean="0"/>
              <a:t>. This means that if they are deformed in any way, they will spring back to their original shape and size when the force is released. </a:t>
            </a:r>
          </a:p>
          <a:p>
            <a:pPr>
              <a:buNone/>
            </a:pPr>
            <a:endParaRPr lang="en-GB" sz="1400" dirty="0" smtClean="0"/>
          </a:p>
          <a:p>
            <a:pPr>
              <a:buNone/>
            </a:pPr>
            <a:r>
              <a:rPr lang="en-GB" sz="1400" dirty="0" smtClean="0"/>
              <a:t>	It has been established that so long as the material remains elastic, the stress and strain are related by the simple formula</a:t>
            </a:r>
          </a:p>
          <a:p>
            <a:pPr>
              <a:buNone/>
            </a:pPr>
            <a:endParaRPr lang="en-GB" sz="1400" dirty="0" smtClean="0"/>
          </a:p>
          <a:p>
            <a:pPr>
              <a:buNone/>
            </a:pPr>
            <a:r>
              <a:rPr lang="en-GB" sz="1400" b="1" dirty="0" smtClean="0"/>
              <a:t>       E= </a:t>
            </a:r>
            <a:r>
              <a:rPr lang="el-GR" sz="1400" b="1" dirty="0" smtClean="0"/>
              <a:t>σ</a:t>
            </a:r>
            <a:r>
              <a:rPr lang="en-GB" sz="1400" b="1" dirty="0" smtClean="0"/>
              <a:t>/</a:t>
            </a:r>
            <a:r>
              <a:rPr lang="el-GR" sz="1400" b="1" dirty="0" smtClean="0"/>
              <a:t>ε</a:t>
            </a:r>
            <a:endParaRPr lang="en-GB" sz="1400" b="1" dirty="0" smtClean="0"/>
          </a:p>
          <a:p>
            <a:endParaRPr lang="en-GB" sz="1400" dirty="0" smtClean="0"/>
          </a:p>
          <a:p>
            <a:pPr>
              <a:buNone/>
            </a:pPr>
            <a:r>
              <a:rPr lang="en-GB" sz="1400" dirty="0" smtClean="0"/>
              <a:t>       E is called the MODULUS OF ELASTICITY. The units are the same as those of stress. Pa</a:t>
            </a:r>
          </a:p>
        </p:txBody>
      </p:sp>
      <p:pic>
        <p:nvPicPr>
          <p:cNvPr id="5" name="Picture 2" descr="http://upload.wikimedia.org/wikipedia/commons/8/84/Stress_Strain_Ductile_Material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00562" y="2285992"/>
            <a:ext cx="4375267" cy="285752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8000"/>
                </a:solidFill>
              </a:rPr>
              <a:t>Complex Loading Systems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00035" y="1357299"/>
            <a:ext cx="8143931" cy="2143140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  <a:latin typeface="+mn-lt"/>
                <a:ea typeface="+mn-ea"/>
                <a:cs typeface="+mn-cs"/>
              </a:rPr>
              <a:t>Worked Example 1</a:t>
            </a:r>
          </a:p>
          <a:p>
            <a:pPr>
              <a:buNone/>
            </a:pPr>
            <a:endParaRPr lang="en-GB" sz="1400" dirty="0" smtClean="0"/>
          </a:p>
          <a:p>
            <a:pPr>
              <a:buNone/>
            </a:pPr>
            <a:r>
              <a:rPr lang="en-GB" sz="1600" dirty="0" smtClean="0"/>
              <a:t>	</a:t>
            </a:r>
            <a:r>
              <a:rPr lang="en-GB" sz="2400" dirty="0" smtClean="0"/>
              <a:t>A metal bar which is part of a frame is 50 mm diameter and 300 mm long. </a:t>
            </a:r>
          </a:p>
          <a:p>
            <a:pPr>
              <a:buNone/>
            </a:pPr>
            <a:endParaRPr lang="en-GB" sz="2400" dirty="0" smtClean="0"/>
          </a:p>
          <a:p>
            <a:pPr>
              <a:buNone/>
            </a:pPr>
            <a:r>
              <a:rPr lang="en-GB" sz="2400" dirty="0" smtClean="0"/>
              <a:t>	It has a tensile force acting on it of 40 </a:t>
            </a:r>
            <a:r>
              <a:rPr lang="en-GB" sz="2400" dirty="0" err="1" smtClean="0"/>
              <a:t>kN</a:t>
            </a:r>
            <a:r>
              <a:rPr lang="en-GB" sz="2400" dirty="0" smtClean="0"/>
              <a:t> which tends to stretch it. The modulus of elasticity is 205 </a:t>
            </a:r>
            <a:r>
              <a:rPr lang="en-GB" sz="2400" dirty="0" err="1" smtClean="0"/>
              <a:t>GPa</a:t>
            </a:r>
            <a:r>
              <a:rPr lang="en-GB" sz="2400" dirty="0" smtClean="0"/>
              <a:t>. </a:t>
            </a:r>
          </a:p>
          <a:p>
            <a:pPr>
              <a:buNone/>
            </a:pPr>
            <a:endParaRPr lang="en-GB" sz="2400" dirty="0" smtClean="0"/>
          </a:p>
          <a:p>
            <a:pPr>
              <a:buNone/>
            </a:pPr>
            <a:r>
              <a:rPr lang="en-GB" sz="2400" dirty="0" smtClean="0"/>
              <a:t>	Calculate the stress and strain in the bar and the amount it stretches.</a:t>
            </a:r>
          </a:p>
          <a:p>
            <a:pPr>
              <a:buNone/>
            </a:pPr>
            <a:endParaRPr lang="en-GB" sz="14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8000"/>
                </a:solidFill>
              </a:rPr>
              <a:t>Complex Loading Systems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00035" y="1357299"/>
            <a:ext cx="8143931" cy="2143140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  <a:latin typeface="+mn-lt"/>
                <a:ea typeface="+mn-ea"/>
                <a:cs typeface="+mn-cs"/>
              </a:rPr>
              <a:t>Worked Example 1 Solution</a:t>
            </a:r>
          </a:p>
          <a:p>
            <a:pPr>
              <a:buNone/>
            </a:pPr>
            <a:endParaRPr lang="en-GB" sz="1400" dirty="0" smtClean="0"/>
          </a:p>
          <a:p>
            <a:pPr>
              <a:buNone/>
            </a:pPr>
            <a:r>
              <a:rPr lang="en-GB" sz="1600" dirty="0" smtClean="0"/>
              <a:t>	A metal bar which is part of a frame is 50 mm diameter and 300 mm long. </a:t>
            </a:r>
          </a:p>
          <a:p>
            <a:pPr>
              <a:buNone/>
            </a:pPr>
            <a:r>
              <a:rPr lang="en-GB" sz="1600" dirty="0" smtClean="0"/>
              <a:t>	It has a tensile force acting on it of 40 </a:t>
            </a:r>
            <a:r>
              <a:rPr lang="en-GB" sz="1600" dirty="0" err="1" smtClean="0"/>
              <a:t>kN</a:t>
            </a:r>
            <a:r>
              <a:rPr lang="en-GB" sz="1600" dirty="0" smtClean="0"/>
              <a:t> which tends to stretch it. The modulus of elasticity is 205 </a:t>
            </a:r>
            <a:r>
              <a:rPr lang="en-GB" sz="1600" dirty="0" err="1" smtClean="0"/>
              <a:t>GPa</a:t>
            </a:r>
            <a:r>
              <a:rPr lang="en-GB" sz="1600" dirty="0" smtClean="0"/>
              <a:t>. </a:t>
            </a:r>
          </a:p>
          <a:p>
            <a:pPr>
              <a:buNone/>
            </a:pPr>
            <a:endParaRPr lang="en-GB" sz="1600" dirty="0" smtClean="0"/>
          </a:p>
          <a:p>
            <a:pPr>
              <a:buNone/>
            </a:pPr>
            <a:r>
              <a:rPr lang="en-GB" sz="1600" dirty="0" smtClean="0"/>
              <a:t>	Calculate the stress and strain in the bar and the amount it stretches.</a:t>
            </a:r>
          </a:p>
          <a:p>
            <a:pPr>
              <a:buNone/>
            </a:pPr>
            <a:endParaRPr lang="en-GB" sz="1600" dirty="0" smtClean="0"/>
          </a:p>
          <a:p>
            <a:pPr>
              <a:buNone/>
            </a:pPr>
            <a:r>
              <a:rPr lang="en-GB" sz="1600" dirty="0" smtClean="0"/>
              <a:t>	F  = </a:t>
            </a:r>
            <a:r>
              <a:rPr lang="en-GB" sz="1600" dirty="0" smtClean="0">
                <a:solidFill>
                  <a:srgbClr val="408000"/>
                </a:solidFill>
              </a:rPr>
              <a:t>40 x 10</a:t>
            </a:r>
            <a:r>
              <a:rPr lang="en-GB" sz="1600" baseline="30000" dirty="0" smtClean="0">
                <a:solidFill>
                  <a:srgbClr val="408000"/>
                </a:solidFill>
              </a:rPr>
              <a:t>3</a:t>
            </a:r>
            <a:r>
              <a:rPr lang="en-GB" sz="1600" dirty="0" smtClean="0">
                <a:solidFill>
                  <a:srgbClr val="408000"/>
                </a:solidFill>
              </a:rPr>
              <a:t> </a:t>
            </a:r>
            <a:r>
              <a:rPr lang="en-GB" sz="1600" dirty="0" smtClean="0"/>
              <a:t>N.</a:t>
            </a:r>
          </a:p>
          <a:p>
            <a:pPr>
              <a:buNone/>
            </a:pPr>
            <a:r>
              <a:rPr lang="en-GB" sz="1600" dirty="0" smtClean="0"/>
              <a:t>	A  = </a:t>
            </a:r>
            <a:r>
              <a:rPr lang="el-GR" sz="1600" dirty="0" smtClean="0"/>
              <a:t>π</a:t>
            </a:r>
            <a:r>
              <a:rPr lang="en-GB" sz="1600" dirty="0" smtClean="0"/>
              <a:t>D</a:t>
            </a:r>
            <a:r>
              <a:rPr lang="en-GB" sz="1600" baseline="30000" dirty="0" smtClean="0"/>
              <a:t>2</a:t>
            </a:r>
            <a:r>
              <a:rPr lang="en-GB" sz="1600" dirty="0" smtClean="0"/>
              <a:t>/4 = </a:t>
            </a:r>
            <a:r>
              <a:rPr lang="el-GR" sz="1600" dirty="0" smtClean="0"/>
              <a:t>π</a:t>
            </a:r>
            <a:r>
              <a:rPr lang="en-GB" sz="1600" dirty="0" smtClean="0"/>
              <a:t> x 50</a:t>
            </a:r>
            <a:r>
              <a:rPr lang="en-GB" sz="1600" baseline="30000" dirty="0" smtClean="0"/>
              <a:t>2</a:t>
            </a:r>
            <a:r>
              <a:rPr lang="en-GB" sz="1600" dirty="0" smtClean="0"/>
              <a:t>/4 = 1963 mm</a:t>
            </a:r>
            <a:r>
              <a:rPr lang="en-GB" sz="1600" baseline="30000" dirty="0" smtClean="0"/>
              <a:t>2  </a:t>
            </a:r>
            <a:r>
              <a:rPr lang="en-GB" sz="1600" dirty="0" smtClean="0">
                <a:sym typeface="Wingdings" pitchFamily="2" charset="2"/>
              </a:rPr>
              <a:t></a:t>
            </a:r>
            <a:r>
              <a:rPr lang="en-GB" sz="1600" dirty="0" smtClean="0"/>
              <a:t> </a:t>
            </a:r>
            <a:r>
              <a:rPr lang="en-GB" sz="1600" dirty="0" smtClean="0">
                <a:solidFill>
                  <a:srgbClr val="FF0000"/>
                </a:solidFill>
              </a:rPr>
              <a:t>1963</a:t>
            </a:r>
            <a:r>
              <a:rPr lang="pt-BR" sz="1600" dirty="0" smtClean="0">
                <a:solidFill>
                  <a:srgbClr val="FF0000"/>
                </a:solidFill>
              </a:rPr>
              <a:t> x 10</a:t>
            </a:r>
            <a:r>
              <a:rPr lang="pt-BR" sz="1600" baseline="30000" dirty="0" smtClean="0">
                <a:solidFill>
                  <a:srgbClr val="FF0000"/>
                </a:solidFill>
              </a:rPr>
              <a:t>-6 </a:t>
            </a:r>
            <a:r>
              <a:rPr lang="en-GB" sz="1600" dirty="0" smtClean="0">
                <a:solidFill>
                  <a:srgbClr val="FF0000"/>
                </a:solidFill>
              </a:rPr>
              <a:t>m</a:t>
            </a:r>
            <a:r>
              <a:rPr lang="en-GB" sz="1600" baseline="30000" dirty="0" smtClean="0">
                <a:solidFill>
                  <a:srgbClr val="FF0000"/>
                </a:solidFill>
              </a:rPr>
              <a:t>2 </a:t>
            </a:r>
          </a:p>
          <a:p>
            <a:pPr>
              <a:buNone/>
            </a:pPr>
            <a:r>
              <a:rPr lang="pt-BR" sz="1600" dirty="0" smtClean="0"/>
              <a:t>	σ  = F/A = (</a:t>
            </a:r>
            <a:r>
              <a:rPr lang="pt-BR" sz="1600" dirty="0" smtClean="0">
                <a:solidFill>
                  <a:srgbClr val="408000"/>
                </a:solidFill>
              </a:rPr>
              <a:t>40 x10</a:t>
            </a:r>
            <a:r>
              <a:rPr lang="pt-BR" sz="1600" baseline="30000" dirty="0" smtClean="0">
                <a:solidFill>
                  <a:srgbClr val="408000"/>
                </a:solidFill>
              </a:rPr>
              <a:t>3</a:t>
            </a:r>
            <a:r>
              <a:rPr lang="pt-BR" sz="1600" dirty="0" smtClean="0"/>
              <a:t>)/(</a:t>
            </a:r>
            <a:r>
              <a:rPr lang="pt-BR" sz="1600" dirty="0" smtClean="0">
                <a:solidFill>
                  <a:srgbClr val="FF0000"/>
                </a:solidFill>
              </a:rPr>
              <a:t>1963 x 10</a:t>
            </a:r>
            <a:r>
              <a:rPr lang="pt-BR" sz="1600" baseline="30000" dirty="0" smtClean="0">
                <a:solidFill>
                  <a:srgbClr val="FF0000"/>
                </a:solidFill>
              </a:rPr>
              <a:t>-6</a:t>
            </a:r>
            <a:r>
              <a:rPr lang="pt-BR" sz="1600" dirty="0" smtClean="0"/>
              <a:t>) = 20.37 x 10</a:t>
            </a:r>
            <a:r>
              <a:rPr lang="pt-BR" sz="1600" baseline="30000" dirty="0" smtClean="0"/>
              <a:t>6</a:t>
            </a:r>
            <a:r>
              <a:rPr lang="pt-BR" sz="1600" dirty="0" smtClean="0"/>
              <a:t> N/m</a:t>
            </a:r>
            <a:r>
              <a:rPr lang="pt-BR" sz="1600" baseline="30000" dirty="0" smtClean="0"/>
              <a:t>2</a:t>
            </a:r>
            <a:r>
              <a:rPr lang="pt-BR" sz="1600" dirty="0" smtClean="0"/>
              <a:t> = </a:t>
            </a:r>
            <a:r>
              <a:rPr lang="pt-BR" sz="1600" b="1" dirty="0" smtClean="0"/>
              <a:t>20.37 MPa</a:t>
            </a:r>
          </a:p>
          <a:p>
            <a:pPr>
              <a:buNone/>
            </a:pPr>
            <a:endParaRPr lang="pt-BR" sz="1600" dirty="0" smtClean="0"/>
          </a:p>
          <a:p>
            <a:pPr>
              <a:buNone/>
            </a:pPr>
            <a:r>
              <a:rPr lang="pt-BR" sz="1600" dirty="0" smtClean="0"/>
              <a:t>	E = σ/ε = 205 x 10</a:t>
            </a:r>
            <a:r>
              <a:rPr lang="pt-BR" sz="1600" baseline="30000" dirty="0" smtClean="0"/>
              <a:t>9</a:t>
            </a:r>
            <a:r>
              <a:rPr lang="pt-BR" sz="1600" dirty="0" smtClean="0"/>
              <a:t> N/m</a:t>
            </a:r>
            <a:r>
              <a:rPr lang="pt-BR" sz="1600" baseline="30000" dirty="0" smtClean="0"/>
              <a:t>2</a:t>
            </a:r>
          </a:p>
          <a:p>
            <a:pPr>
              <a:buNone/>
            </a:pPr>
            <a:r>
              <a:rPr lang="en-GB" sz="1600" dirty="0" smtClean="0"/>
              <a:t>	ε  = σ/E = (20.37 x 10</a:t>
            </a:r>
            <a:r>
              <a:rPr lang="en-GB" sz="1600" baseline="30000" dirty="0" smtClean="0"/>
              <a:t>6</a:t>
            </a:r>
            <a:r>
              <a:rPr lang="en-GB" sz="1600" dirty="0" smtClean="0"/>
              <a:t>)/(205 x 10</a:t>
            </a:r>
            <a:r>
              <a:rPr lang="en-GB" sz="1600" baseline="30000" dirty="0" smtClean="0"/>
              <a:t>9</a:t>
            </a:r>
            <a:r>
              <a:rPr lang="en-GB" sz="1600" dirty="0" smtClean="0"/>
              <a:t>) = </a:t>
            </a:r>
            <a:r>
              <a:rPr lang="en-GB" sz="1600" b="1" dirty="0" smtClean="0"/>
              <a:t>99.4 x 10</a:t>
            </a:r>
            <a:r>
              <a:rPr lang="en-GB" sz="1600" b="1" baseline="30000" dirty="0" smtClean="0"/>
              <a:t>-6</a:t>
            </a:r>
            <a:r>
              <a:rPr lang="en-GB" sz="1600" b="1" dirty="0" smtClean="0"/>
              <a:t> or 99.4</a:t>
            </a:r>
            <a:r>
              <a:rPr lang="en-GB" sz="1600" dirty="0" smtClean="0"/>
              <a:t> </a:t>
            </a:r>
            <a:r>
              <a:rPr lang="en-GB" sz="1600" dirty="0" err="1" smtClean="0"/>
              <a:t>με</a:t>
            </a:r>
            <a:endParaRPr lang="en-GB" sz="1600" b="1" dirty="0" smtClean="0"/>
          </a:p>
          <a:p>
            <a:pPr>
              <a:buNone/>
            </a:pPr>
            <a:endParaRPr lang="en-GB" sz="1600" b="1" dirty="0" smtClean="0"/>
          </a:p>
          <a:p>
            <a:pPr>
              <a:buNone/>
            </a:pPr>
            <a:r>
              <a:rPr lang="en-GB" sz="1600" dirty="0" smtClean="0"/>
              <a:t>	</a:t>
            </a:r>
            <a:r>
              <a:rPr lang="el-GR" sz="1600" dirty="0" smtClean="0"/>
              <a:t>ε</a:t>
            </a:r>
            <a:r>
              <a:rPr lang="en-GB" sz="1600" dirty="0" smtClean="0"/>
              <a:t>  = </a:t>
            </a:r>
            <a:r>
              <a:rPr lang="el-GR" sz="1600" dirty="0" smtClean="0"/>
              <a:t>Δ</a:t>
            </a:r>
            <a:r>
              <a:rPr lang="en-GB" sz="1600" dirty="0" smtClean="0"/>
              <a:t>L/L</a:t>
            </a:r>
          </a:p>
          <a:p>
            <a:pPr>
              <a:buNone/>
            </a:pPr>
            <a:r>
              <a:rPr lang="en-GB" sz="1600" dirty="0" smtClean="0"/>
              <a:t>	</a:t>
            </a:r>
            <a:r>
              <a:rPr lang="el-GR" sz="1600" dirty="0" smtClean="0"/>
              <a:t>Δ</a:t>
            </a:r>
            <a:r>
              <a:rPr lang="en-GB" sz="1600" dirty="0" smtClean="0"/>
              <a:t>L= </a:t>
            </a:r>
            <a:r>
              <a:rPr lang="el-GR" sz="1600" dirty="0" smtClean="0"/>
              <a:t>ε </a:t>
            </a:r>
            <a:r>
              <a:rPr lang="en-GB" sz="1600" dirty="0" smtClean="0"/>
              <a:t>x L = 99.4 x 10</a:t>
            </a:r>
            <a:r>
              <a:rPr lang="en-GB" sz="1600" baseline="30000" dirty="0" smtClean="0"/>
              <a:t>-6</a:t>
            </a:r>
            <a:r>
              <a:rPr lang="en-GB" sz="1600" dirty="0" smtClean="0"/>
              <a:t> x 300 mm = </a:t>
            </a:r>
            <a:r>
              <a:rPr lang="en-GB" sz="1600" b="1" dirty="0" smtClean="0"/>
              <a:t>0.0298 mm</a:t>
            </a:r>
            <a:endParaRPr lang="en-GB" sz="1600" dirty="0" smtClean="0"/>
          </a:p>
          <a:p>
            <a:pPr>
              <a:buNone/>
            </a:pPr>
            <a:endParaRPr lang="en-GB" sz="14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8000"/>
                </a:solidFill>
              </a:rPr>
              <a:t>Complex Loading Systems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00035" y="1357299"/>
            <a:ext cx="8143931" cy="2143140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  <a:latin typeface="+mn-lt"/>
                <a:ea typeface="+mn-ea"/>
                <a:cs typeface="+mn-cs"/>
              </a:rPr>
              <a:t>Worked Example 2</a:t>
            </a:r>
          </a:p>
          <a:p>
            <a:pPr>
              <a:buNone/>
            </a:pPr>
            <a:endParaRPr lang="en-GB" sz="1400" dirty="0" smtClean="0"/>
          </a:p>
          <a:p>
            <a:pPr>
              <a:buNone/>
            </a:pPr>
            <a:r>
              <a:rPr lang="en-GB" sz="2400" dirty="0" smtClean="0"/>
              <a:t>	A chassis member made from 25mm Square Box section with a 2mm wall thickness experiences a compressive force of 20kN. The length of the member is 400mm long</a:t>
            </a:r>
          </a:p>
          <a:p>
            <a:pPr>
              <a:buNone/>
            </a:pPr>
            <a:endParaRPr lang="en-GB" sz="2400" dirty="0" smtClean="0"/>
          </a:p>
          <a:p>
            <a:pPr>
              <a:buNone/>
            </a:pPr>
            <a:r>
              <a:rPr lang="en-GB" sz="2400" dirty="0" smtClean="0"/>
              <a:t>	If the modulus of elasticity is 205 </a:t>
            </a:r>
            <a:r>
              <a:rPr lang="en-GB" sz="2400" dirty="0" err="1" smtClean="0"/>
              <a:t>GPa</a:t>
            </a:r>
            <a:r>
              <a:rPr lang="en-GB" sz="2400" dirty="0" smtClean="0"/>
              <a:t> and the material can take a maximum compressive stress of 300 </a:t>
            </a:r>
            <a:r>
              <a:rPr lang="en-GB" sz="2400" dirty="0" err="1" smtClean="0"/>
              <a:t>MPa</a:t>
            </a:r>
            <a:r>
              <a:rPr lang="en-GB" sz="2400" dirty="0" smtClean="0"/>
              <a:t> will the member fail? What will the strain be and how much will the material stretch?</a:t>
            </a:r>
          </a:p>
          <a:p>
            <a:pPr>
              <a:buNone/>
            </a:pPr>
            <a:endParaRPr lang="en-GB" sz="1600" dirty="0" smtClean="0"/>
          </a:p>
          <a:p>
            <a:pPr>
              <a:buNone/>
            </a:pPr>
            <a:r>
              <a:rPr lang="en-GB" sz="1600" dirty="0" smtClean="0"/>
              <a:t>	</a:t>
            </a:r>
            <a:endParaRPr lang="en-GB" sz="14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8000"/>
                </a:solidFill>
              </a:rPr>
              <a:t>Complex Loading Systems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00035" y="1357299"/>
            <a:ext cx="8143931" cy="2143140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  <a:latin typeface="+mn-lt"/>
                <a:ea typeface="+mn-ea"/>
                <a:cs typeface="+mn-cs"/>
              </a:rPr>
              <a:t>Worked Example 2 Solution</a:t>
            </a:r>
          </a:p>
          <a:p>
            <a:pPr>
              <a:buNone/>
            </a:pPr>
            <a:endParaRPr lang="en-GB" sz="1500" dirty="0" smtClean="0"/>
          </a:p>
          <a:p>
            <a:pPr>
              <a:buNone/>
            </a:pPr>
            <a:r>
              <a:rPr lang="en-GB" sz="1500" dirty="0" smtClean="0"/>
              <a:t>	</a:t>
            </a:r>
            <a:r>
              <a:rPr lang="en-GB" dirty="0" smtClean="0"/>
              <a:t>F  = -20 x 10</a:t>
            </a:r>
            <a:r>
              <a:rPr lang="en-GB" baseline="30000" dirty="0" smtClean="0"/>
              <a:t>3</a:t>
            </a:r>
            <a:r>
              <a:rPr lang="en-GB" dirty="0" smtClean="0"/>
              <a:t> N.</a:t>
            </a:r>
          </a:p>
          <a:p>
            <a:pPr>
              <a:buNone/>
            </a:pPr>
            <a:r>
              <a:rPr lang="en-GB" dirty="0" smtClean="0"/>
              <a:t>	A = (25)</a:t>
            </a:r>
            <a:r>
              <a:rPr lang="en-GB" baseline="30000" dirty="0" smtClean="0"/>
              <a:t>2 </a:t>
            </a:r>
            <a:r>
              <a:rPr lang="en-GB" dirty="0" smtClean="0"/>
              <a:t>-  (21)</a:t>
            </a:r>
            <a:r>
              <a:rPr lang="en-GB" baseline="30000" dirty="0" smtClean="0"/>
              <a:t>2 </a:t>
            </a:r>
            <a:r>
              <a:rPr lang="en-GB" dirty="0" smtClean="0"/>
              <a:t>= 184 mm</a:t>
            </a:r>
            <a:r>
              <a:rPr lang="en-GB" baseline="30000" dirty="0" smtClean="0"/>
              <a:t>2</a:t>
            </a:r>
            <a:endParaRPr lang="en-GB" dirty="0" smtClean="0"/>
          </a:p>
          <a:p>
            <a:pPr>
              <a:buNone/>
            </a:pPr>
            <a:r>
              <a:rPr lang="en-GB" dirty="0" smtClean="0"/>
              <a:t>	A = (25 x 10</a:t>
            </a:r>
            <a:r>
              <a:rPr lang="en-GB" baseline="30000" dirty="0" smtClean="0"/>
              <a:t>-3</a:t>
            </a:r>
            <a:r>
              <a:rPr lang="en-GB" dirty="0" smtClean="0"/>
              <a:t>)</a:t>
            </a:r>
            <a:r>
              <a:rPr lang="en-GB" baseline="30000" dirty="0" smtClean="0"/>
              <a:t>2 </a:t>
            </a:r>
            <a:r>
              <a:rPr lang="en-GB" dirty="0" smtClean="0"/>
              <a:t>-  (21 x 10</a:t>
            </a:r>
            <a:r>
              <a:rPr lang="en-GB" baseline="30000" dirty="0" smtClean="0"/>
              <a:t>-3</a:t>
            </a:r>
            <a:r>
              <a:rPr lang="en-GB" dirty="0" smtClean="0"/>
              <a:t>)</a:t>
            </a:r>
            <a:r>
              <a:rPr lang="en-GB" baseline="30000" dirty="0" smtClean="0"/>
              <a:t>2  </a:t>
            </a:r>
            <a:r>
              <a:rPr lang="en-GB" dirty="0" smtClean="0"/>
              <a:t>= 6.25 x 10</a:t>
            </a:r>
            <a:r>
              <a:rPr lang="en-GB" baseline="30000" dirty="0" smtClean="0"/>
              <a:t>-4</a:t>
            </a:r>
            <a:r>
              <a:rPr lang="en-GB" dirty="0" smtClean="0"/>
              <a:t> – 4.41x 10</a:t>
            </a:r>
            <a:r>
              <a:rPr lang="en-GB" baseline="30000" dirty="0" smtClean="0"/>
              <a:t>-4</a:t>
            </a:r>
            <a:r>
              <a:rPr lang="en-GB" dirty="0" smtClean="0"/>
              <a:t> = 1.84 x 10</a:t>
            </a:r>
            <a:r>
              <a:rPr lang="en-GB" baseline="30000" dirty="0" smtClean="0"/>
              <a:t>-4</a:t>
            </a:r>
            <a:r>
              <a:rPr lang="en-GB" dirty="0" smtClean="0"/>
              <a:t> m</a:t>
            </a:r>
            <a:r>
              <a:rPr lang="en-GB" baseline="30000" dirty="0" smtClean="0"/>
              <a:t>2</a:t>
            </a:r>
          </a:p>
          <a:p>
            <a:pPr>
              <a:buNone/>
            </a:pPr>
            <a:r>
              <a:rPr lang="pt-BR" dirty="0" smtClean="0"/>
              <a:t>	σ  = F/A = (-20 x 10</a:t>
            </a:r>
            <a:r>
              <a:rPr lang="pt-BR" baseline="30000" dirty="0" smtClean="0"/>
              <a:t>3</a:t>
            </a:r>
            <a:r>
              <a:rPr lang="pt-BR" dirty="0" smtClean="0"/>
              <a:t>)/(1.84 x 10</a:t>
            </a:r>
            <a:r>
              <a:rPr lang="pt-BR" baseline="30000" dirty="0" smtClean="0"/>
              <a:t>-4</a:t>
            </a:r>
            <a:r>
              <a:rPr lang="pt-BR" dirty="0" smtClean="0"/>
              <a:t>) =  </a:t>
            </a:r>
            <a:r>
              <a:rPr lang="pt-BR" b="1" dirty="0" smtClean="0"/>
              <a:t>-108.7 MPa  </a:t>
            </a:r>
            <a:r>
              <a:rPr lang="pt-BR" b="1" dirty="0" smtClean="0">
                <a:solidFill>
                  <a:srgbClr val="008000"/>
                </a:solidFill>
              </a:rPr>
              <a:t>&lt; </a:t>
            </a:r>
            <a:r>
              <a:rPr lang="en-GB" dirty="0" err="1" smtClean="0"/>
              <a:t>σ</a:t>
            </a:r>
            <a:r>
              <a:rPr lang="en-GB" baseline="-25000" dirty="0" err="1" smtClean="0"/>
              <a:t>max</a:t>
            </a:r>
            <a:endParaRPr lang="pt-BR" b="1" dirty="0" smtClean="0">
              <a:solidFill>
                <a:srgbClr val="008000"/>
              </a:solidFill>
            </a:endParaRPr>
          </a:p>
          <a:p>
            <a:pPr>
              <a:buNone/>
            </a:pPr>
            <a:endParaRPr lang="pt-BR" dirty="0" smtClean="0"/>
          </a:p>
          <a:p>
            <a:pPr>
              <a:buNone/>
            </a:pPr>
            <a:r>
              <a:rPr lang="pt-BR" dirty="0" smtClean="0"/>
              <a:t>	E = σ/ε = 205 x 10</a:t>
            </a:r>
            <a:r>
              <a:rPr lang="pt-BR" baseline="30000" dirty="0" smtClean="0"/>
              <a:t>9</a:t>
            </a:r>
            <a:r>
              <a:rPr lang="pt-BR" dirty="0" smtClean="0"/>
              <a:t> N/m2</a:t>
            </a:r>
          </a:p>
          <a:p>
            <a:pPr>
              <a:buNone/>
            </a:pPr>
            <a:r>
              <a:rPr lang="en-GB" dirty="0" smtClean="0"/>
              <a:t>	ε  = σ/E = (-108.7 x 10</a:t>
            </a:r>
            <a:r>
              <a:rPr lang="en-GB" baseline="30000" dirty="0" smtClean="0"/>
              <a:t>6</a:t>
            </a:r>
            <a:r>
              <a:rPr lang="en-GB" dirty="0" smtClean="0"/>
              <a:t>)/(205 x 10</a:t>
            </a:r>
            <a:r>
              <a:rPr lang="en-GB" baseline="30000" dirty="0" smtClean="0"/>
              <a:t>9</a:t>
            </a:r>
            <a:r>
              <a:rPr lang="en-GB" dirty="0" smtClean="0"/>
              <a:t>) = </a:t>
            </a:r>
            <a:r>
              <a:rPr lang="en-GB" b="1" dirty="0" smtClean="0"/>
              <a:t>-530 x 10</a:t>
            </a:r>
            <a:r>
              <a:rPr lang="en-GB" b="1" baseline="30000" dirty="0" smtClean="0"/>
              <a:t>-6</a:t>
            </a:r>
            <a:r>
              <a:rPr lang="en-GB" b="1" dirty="0" smtClean="0"/>
              <a:t> or -530 </a:t>
            </a:r>
            <a:r>
              <a:rPr lang="en-GB" dirty="0" err="1" smtClean="0"/>
              <a:t>με</a:t>
            </a:r>
            <a:endParaRPr lang="en-GB" b="1" dirty="0" smtClean="0"/>
          </a:p>
          <a:p>
            <a:pPr>
              <a:buNone/>
            </a:pPr>
            <a:endParaRPr lang="en-GB" b="1" dirty="0" smtClean="0"/>
          </a:p>
          <a:p>
            <a:pPr>
              <a:buNone/>
            </a:pPr>
            <a:r>
              <a:rPr lang="en-GB" dirty="0" smtClean="0"/>
              <a:t>	</a:t>
            </a:r>
            <a:r>
              <a:rPr lang="el-GR" dirty="0" smtClean="0"/>
              <a:t>ε</a:t>
            </a:r>
            <a:r>
              <a:rPr lang="en-GB" dirty="0" smtClean="0"/>
              <a:t>  = </a:t>
            </a:r>
            <a:r>
              <a:rPr lang="el-GR" dirty="0" smtClean="0"/>
              <a:t>Δ</a:t>
            </a:r>
            <a:r>
              <a:rPr lang="en-GB" dirty="0" smtClean="0"/>
              <a:t>L/L</a:t>
            </a:r>
          </a:p>
          <a:p>
            <a:pPr>
              <a:buNone/>
            </a:pPr>
            <a:r>
              <a:rPr lang="en-GB" dirty="0" smtClean="0"/>
              <a:t>	</a:t>
            </a:r>
            <a:r>
              <a:rPr lang="el-GR" dirty="0" smtClean="0"/>
              <a:t>Δ</a:t>
            </a:r>
            <a:r>
              <a:rPr lang="en-GB" dirty="0" smtClean="0"/>
              <a:t>L= </a:t>
            </a:r>
            <a:r>
              <a:rPr lang="el-GR" dirty="0" smtClean="0"/>
              <a:t>ε </a:t>
            </a:r>
            <a:r>
              <a:rPr lang="en-GB" dirty="0" smtClean="0"/>
              <a:t>x L = -530 x 10</a:t>
            </a:r>
            <a:r>
              <a:rPr lang="en-GB" baseline="30000" dirty="0" smtClean="0"/>
              <a:t>-6</a:t>
            </a:r>
            <a:r>
              <a:rPr lang="en-GB" dirty="0" smtClean="0"/>
              <a:t> x 400 mm = </a:t>
            </a:r>
            <a:r>
              <a:rPr lang="en-GB" b="1" dirty="0" smtClean="0"/>
              <a:t>-0.21 mm</a:t>
            </a:r>
            <a:endParaRPr lang="en-GB" dirty="0" smtClean="0"/>
          </a:p>
          <a:p>
            <a:pPr>
              <a:buNone/>
            </a:pPr>
            <a:endParaRPr lang="en-GB" sz="14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8000"/>
                </a:solidFill>
              </a:rPr>
              <a:t>Complex Loading Systems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00035" y="1357299"/>
            <a:ext cx="8143931" cy="2143140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  <a:latin typeface="+mn-lt"/>
                <a:ea typeface="+mn-ea"/>
                <a:cs typeface="+mn-cs"/>
              </a:rPr>
              <a:t>Worked Example 2 Continued</a:t>
            </a:r>
          </a:p>
          <a:p>
            <a:pPr>
              <a:buNone/>
            </a:pPr>
            <a:endParaRPr lang="en-GB" sz="1400" dirty="0" smtClean="0"/>
          </a:p>
          <a:p>
            <a:pPr>
              <a:buNone/>
            </a:pPr>
            <a:r>
              <a:rPr lang="en-GB" sz="2400" dirty="0" smtClean="0"/>
              <a:t>	The chassis member has been shown to be safe by a considerable margin.</a:t>
            </a:r>
          </a:p>
          <a:p>
            <a:pPr>
              <a:buNone/>
            </a:pPr>
            <a:endParaRPr lang="en-GB" sz="2400" dirty="0" smtClean="0"/>
          </a:p>
          <a:p>
            <a:pPr>
              <a:buNone/>
            </a:pPr>
            <a:r>
              <a:rPr lang="en-GB" sz="2400" dirty="0" smtClean="0"/>
              <a:t>	If the designer decides he can allow 250 </a:t>
            </a:r>
            <a:r>
              <a:rPr lang="en-GB" sz="2400" dirty="0" err="1" smtClean="0"/>
              <a:t>MPa</a:t>
            </a:r>
            <a:r>
              <a:rPr lang="en-GB" sz="2400" dirty="0" smtClean="0"/>
              <a:t> and a strain which results in a stretch of 0.35mm, safely during the members life. What is the minimum cross sectional area that is safe?</a:t>
            </a:r>
          </a:p>
          <a:p>
            <a:pPr>
              <a:buNone/>
            </a:pPr>
            <a:endParaRPr lang="en-GB" sz="1600" dirty="0" smtClean="0"/>
          </a:p>
          <a:p>
            <a:pPr>
              <a:buNone/>
            </a:pPr>
            <a:r>
              <a:rPr lang="en-GB" sz="1600" dirty="0" smtClean="0"/>
              <a:t>	</a:t>
            </a:r>
            <a:endParaRPr lang="en-GB" sz="14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8000"/>
                </a:solidFill>
              </a:rPr>
              <a:t>Complex Loading Systems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00035" y="1357299"/>
            <a:ext cx="8143931" cy="2143140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  <a:latin typeface="+mn-lt"/>
                <a:ea typeface="+mn-ea"/>
                <a:cs typeface="+mn-cs"/>
              </a:rPr>
              <a:t>Worked Example 2 Continued</a:t>
            </a:r>
          </a:p>
          <a:p>
            <a:pPr>
              <a:buNone/>
            </a:pPr>
            <a:endParaRPr lang="en-GB" sz="1400" dirty="0" smtClean="0"/>
          </a:p>
          <a:p>
            <a:pPr>
              <a:buNone/>
            </a:pPr>
            <a:r>
              <a:rPr lang="en-GB" dirty="0" smtClean="0"/>
              <a:t>	</a:t>
            </a:r>
            <a:r>
              <a:rPr lang="pt-BR" b="1" dirty="0" smtClean="0">
                <a:solidFill>
                  <a:srgbClr val="008000"/>
                </a:solidFill>
              </a:rPr>
              <a:t> First we need to check if we are strain or stress limited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r>
              <a:rPr lang="en-GB" dirty="0" smtClean="0"/>
              <a:t>	</a:t>
            </a:r>
            <a:r>
              <a:rPr lang="el-GR" dirty="0" smtClean="0"/>
              <a:t>ε</a:t>
            </a:r>
            <a:r>
              <a:rPr lang="en-GB" dirty="0" smtClean="0"/>
              <a:t>  = </a:t>
            </a:r>
            <a:r>
              <a:rPr lang="el-GR" dirty="0" smtClean="0"/>
              <a:t>Δ</a:t>
            </a:r>
            <a:r>
              <a:rPr lang="en-GB" dirty="0" smtClean="0"/>
              <a:t>L/L = 0.35 / 400 = 875 x 10</a:t>
            </a:r>
            <a:r>
              <a:rPr lang="en-GB" baseline="30000" dirty="0" smtClean="0"/>
              <a:t>-6</a:t>
            </a:r>
            <a:endParaRPr lang="en-GB" dirty="0" smtClean="0"/>
          </a:p>
          <a:p>
            <a:pPr>
              <a:buNone/>
            </a:pPr>
            <a:r>
              <a:rPr lang="pt-BR" dirty="0" smtClean="0"/>
              <a:t>	E = σ/ε</a:t>
            </a:r>
          </a:p>
          <a:p>
            <a:pPr>
              <a:buNone/>
            </a:pPr>
            <a:r>
              <a:rPr lang="pt-BR" dirty="0" smtClean="0"/>
              <a:t>	σ = Eε = </a:t>
            </a:r>
            <a:r>
              <a:rPr lang="en-GB" dirty="0" smtClean="0"/>
              <a:t>205 x 10</a:t>
            </a:r>
            <a:r>
              <a:rPr lang="en-GB" baseline="30000" dirty="0" smtClean="0"/>
              <a:t>9 </a:t>
            </a:r>
            <a:r>
              <a:rPr lang="en-GB" dirty="0" smtClean="0"/>
              <a:t> x 875 x 10</a:t>
            </a:r>
            <a:r>
              <a:rPr lang="en-GB" baseline="30000" dirty="0" smtClean="0"/>
              <a:t>-6</a:t>
            </a:r>
            <a:r>
              <a:rPr lang="pt-BR" dirty="0" smtClean="0"/>
              <a:t> = </a:t>
            </a:r>
            <a:r>
              <a:rPr lang="pt-BR" b="1" dirty="0" smtClean="0"/>
              <a:t>179 MPa</a:t>
            </a:r>
            <a:r>
              <a:rPr lang="pt-BR" b="1" dirty="0" smtClean="0">
                <a:solidFill>
                  <a:srgbClr val="008000"/>
                </a:solidFill>
              </a:rPr>
              <a:t> &lt; 250 Mpa</a:t>
            </a:r>
          </a:p>
          <a:p>
            <a:pPr>
              <a:buNone/>
            </a:pPr>
            <a:endParaRPr lang="pt-BR" b="1" dirty="0" smtClean="0">
              <a:solidFill>
                <a:srgbClr val="008000"/>
              </a:solidFill>
            </a:endParaRPr>
          </a:p>
          <a:p>
            <a:pPr>
              <a:buNone/>
            </a:pPr>
            <a:endParaRPr lang="pt-BR" b="1" dirty="0" smtClean="0">
              <a:solidFill>
                <a:srgbClr val="008000"/>
              </a:solidFill>
            </a:endParaRPr>
          </a:p>
          <a:p>
            <a:pPr>
              <a:buNone/>
            </a:pPr>
            <a:r>
              <a:rPr lang="pt-BR" b="1" dirty="0" smtClean="0">
                <a:solidFill>
                  <a:srgbClr val="008000"/>
                </a:solidFill>
              </a:rPr>
              <a:t>	So we are STRAIN limited as we have reached maximum strain before maximum stress</a:t>
            </a:r>
            <a:endParaRPr lang="en-GB" b="1" dirty="0" smtClean="0"/>
          </a:p>
          <a:p>
            <a:pPr>
              <a:buNone/>
            </a:pPr>
            <a:r>
              <a:rPr lang="en-GB" dirty="0" smtClean="0"/>
              <a:t>	</a:t>
            </a:r>
            <a:r>
              <a:rPr lang="pt-BR" dirty="0" smtClean="0"/>
              <a:t> σ  = F/A </a:t>
            </a:r>
          </a:p>
          <a:p>
            <a:pPr>
              <a:buNone/>
            </a:pPr>
            <a:r>
              <a:rPr lang="pt-BR" dirty="0" smtClean="0"/>
              <a:t>	 A = F/ σ</a:t>
            </a:r>
            <a:r>
              <a:rPr lang="pt-BR" baseline="-25000" dirty="0" smtClean="0"/>
              <a:t>max</a:t>
            </a:r>
            <a:r>
              <a:rPr lang="pt-BR" dirty="0" smtClean="0"/>
              <a:t> = 20 x 10</a:t>
            </a:r>
            <a:r>
              <a:rPr lang="pt-BR" baseline="30000" dirty="0" smtClean="0"/>
              <a:t>3 </a:t>
            </a:r>
            <a:r>
              <a:rPr lang="pt-BR" dirty="0" smtClean="0"/>
              <a:t>/ 179 x 10</a:t>
            </a:r>
            <a:r>
              <a:rPr lang="pt-BR" baseline="30000" dirty="0" smtClean="0"/>
              <a:t>6 </a:t>
            </a:r>
            <a:r>
              <a:rPr lang="pt-BR" dirty="0" smtClean="0"/>
              <a:t> = 112 x 10</a:t>
            </a:r>
            <a:r>
              <a:rPr lang="pt-BR" baseline="30000" dirty="0" smtClean="0"/>
              <a:t>-6</a:t>
            </a:r>
            <a:r>
              <a:rPr lang="pt-BR" dirty="0" smtClean="0"/>
              <a:t>  m</a:t>
            </a:r>
            <a:r>
              <a:rPr lang="pt-BR" baseline="30000" dirty="0" smtClean="0"/>
              <a:t>2</a:t>
            </a:r>
            <a:r>
              <a:rPr lang="pt-BR" dirty="0" smtClean="0"/>
              <a:t> = </a:t>
            </a:r>
            <a:r>
              <a:rPr lang="pt-BR" b="1" dirty="0" smtClean="0"/>
              <a:t>120 mm</a:t>
            </a:r>
            <a:r>
              <a:rPr lang="pt-BR" b="1" baseline="30000" dirty="0" smtClean="0"/>
              <a:t>2</a:t>
            </a:r>
            <a:endParaRPr lang="en-GB" b="1" baseline="-25000" dirty="0" smtClean="0"/>
          </a:p>
          <a:p>
            <a:pPr>
              <a:buNone/>
            </a:pPr>
            <a:endParaRPr lang="en-GB" sz="14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8000"/>
                </a:solidFill>
              </a:rPr>
              <a:t>Complex Loading Systems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00035" y="1357299"/>
            <a:ext cx="5929353" cy="2143140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  <a:latin typeface="+mn-lt"/>
                <a:ea typeface="+mn-ea"/>
                <a:cs typeface="+mn-cs"/>
              </a:rPr>
              <a:t>Poisson’s Ratio</a:t>
            </a:r>
          </a:p>
          <a:p>
            <a:pPr>
              <a:buNone/>
            </a:pPr>
            <a:r>
              <a:rPr lang="en-GB" sz="1600" dirty="0" smtClean="0"/>
              <a:t>	</a:t>
            </a:r>
          </a:p>
          <a:p>
            <a:pPr>
              <a:buNone/>
            </a:pPr>
            <a:r>
              <a:rPr lang="en-GB" sz="3200" dirty="0" smtClean="0"/>
              <a:t>	Consider a piece of material in 2 dimensions as shown in figure 2. </a:t>
            </a:r>
          </a:p>
          <a:p>
            <a:pPr>
              <a:buNone/>
            </a:pPr>
            <a:endParaRPr lang="en-GB" sz="3200" dirty="0" smtClean="0"/>
          </a:p>
          <a:p>
            <a:pPr>
              <a:buNone/>
            </a:pPr>
            <a:r>
              <a:rPr lang="en-GB" sz="3200" dirty="0" smtClean="0"/>
              <a:t>	The stress in the y direction is </a:t>
            </a:r>
            <a:r>
              <a:rPr lang="en-GB" sz="3200" dirty="0" err="1" smtClean="0"/>
              <a:t>σ</a:t>
            </a:r>
            <a:r>
              <a:rPr lang="en-GB" sz="3200" baseline="-25000" dirty="0" err="1" smtClean="0"/>
              <a:t>y</a:t>
            </a:r>
            <a:r>
              <a:rPr lang="en-GB" sz="3200" baseline="-25000" dirty="0" smtClean="0"/>
              <a:t> </a:t>
            </a:r>
            <a:r>
              <a:rPr lang="en-GB" sz="3200" dirty="0" smtClean="0"/>
              <a:t>and there is </a:t>
            </a:r>
            <a:r>
              <a:rPr lang="en-GB" sz="3200" b="1" dirty="0" smtClean="0"/>
              <a:t>no</a:t>
            </a:r>
            <a:r>
              <a:rPr lang="en-GB" sz="3200" dirty="0" smtClean="0"/>
              <a:t> stress in the x direction. </a:t>
            </a:r>
          </a:p>
          <a:p>
            <a:pPr>
              <a:buNone/>
            </a:pPr>
            <a:endParaRPr lang="en-GB" sz="1600" dirty="0" smtClean="0"/>
          </a:p>
          <a:p>
            <a:pPr>
              <a:buNone/>
            </a:pPr>
            <a:r>
              <a:rPr lang="en-GB" sz="1600" dirty="0" smtClean="0"/>
              <a:t>	</a:t>
            </a:r>
          </a:p>
          <a:p>
            <a:endParaRPr lang="en-GB" sz="1600" dirty="0" smtClean="0"/>
          </a:p>
          <a:p>
            <a:pPr>
              <a:buNone/>
            </a:pPr>
            <a:r>
              <a:rPr lang="en-GB" sz="1600" dirty="0" smtClean="0"/>
              <a:t>	</a:t>
            </a:r>
          </a:p>
          <a:p>
            <a:pPr>
              <a:buNone/>
            </a:pPr>
            <a:r>
              <a:rPr lang="en-GB" sz="1600" dirty="0" smtClean="0"/>
              <a:t>	</a:t>
            </a:r>
            <a:endParaRPr lang="en-GB" sz="1400" dirty="0" smtClean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 l="41748" t="34180" r="39209" b="26757"/>
          <a:stretch>
            <a:fillRect/>
          </a:stretch>
        </p:blipFill>
        <p:spPr bwMode="auto">
          <a:xfrm>
            <a:off x="6929454" y="2571744"/>
            <a:ext cx="1857388" cy="28575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" name="Object 4"/>
          <p:cNvGraphicFramePr>
            <a:graphicFrameLocks/>
          </p:cNvGraphicFramePr>
          <p:nvPr/>
        </p:nvGraphicFramePr>
        <p:xfrm>
          <a:off x="3857620" y="1785926"/>
          <a:ext cx="6096000" cy="4064000"/>
        </p:xfrm>
        <a:graphic>
          <a:graphicData uri="http://schemas.openxmlformats.org/presentationml/2006/ole">
            <p:oleObj spid="_x0000_s1027" name="Equation" r:id="rId4" imgW="0" imgH="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8000"/>
                </a:solidFill>
              </a:rPr>
              <a:t>Complex Loading Systems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00035" y="1357299"/>
            <a:ext cx="6429419" cy="2143140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  <a:latin typeface="+mn-lt"/>
                <a:ea typeface="+mn-ea"/>
                <a:cs typeface="+mn-cs"/>
              </a:rPr>
              <a:t>Poisson’s Ratio</a:t>
            </a:r>
          </a:p>
          <a:p>
            <a:pPr>
              <a:buNone/>
            </a:pPr>
            <a:endParaRPr lang="en-GB" sz="1600" dirty="0" smtClean="0"/>
          </a:p>
          <a:p>
            <a:pPr>
              <a:buNone/>
            </a:pPr>
            <a:r>
              <a:rPr lang="en-GB" sz="1600" dirty="0" smtClean="0"/>
              <a:t>	</a:t>
            </a:r>
            <a:r>
              <a:rPr lang="en-GB" sz="1800" dirty="0" smtClean="0"/>
              <a:t>When it is stretched in the y direction, it causes the material to get thinner in all the other directions at right angles to it.</a:t>
            </a:r>
          </a:p>
          <a:p>
            <a:pPr>
              <a:buNone/>
            </a:pPr>
            <a:endParaRPr lang="en-GB" sz="1800" dirty="0" smtClean="0"/>
          </a:p>
          <a:p>
            <a:pPr>
              <a:buNone/>
            </a:pPr>
            <a:r>
              <a:rPr lang="en-GB" sz="1800" dirty="0" smtClean="0"/>
              <a:t>	 This means that a negative strain is produced in the x direction. </a:t>
            </a:r>
          </a:p>
          <a:p>
            <a:pPr>
              <a:buNone/>
            </a:pPr>
            <a:endParaRPr lang="en-GB" sz="1800" dirty="0" smtClean="0"/>
          </a:p>
          <a:p>
            <a:pPr>
              <a:buNone/>
            </a:pPr>
            <a:r>
              <a:rPr lang="en-GB" sz="1800" dirty="0" smtClean="0"/>
              <a:t>	For elastic materials it is found that the applied strain (</a:t>
            </a:r>
            <a:r>
              <a:rPr lang="en-GB" sz="1800" dirty="0" err="1" smtClean="0"/>
              <a:t>ε</a:t>
            </a:r>
            <a:r>
              <a:rPr lang="en-GB" sz="1800" baseline="-25000" dirty="0" err="1" smtClean="0"/>
              <a:t>y</a:t>
            </a:r>
            <a:r>
              <a:rPr lang="en-GB" sz="1800" dirty="0" smtClean="0"/>
              <a:t>) is always directly proportional to the induced strain (</a:t>
            </a:r>
            <a:r>
              <a:rPr lang="en-GB" sz="1800" dirty="0" err="1" smtClean="0"/>
              <a:t>ε</a:t>
            </a:r>
            <a:r>
              <a:rPr lang="en-GB" sz="1800" baseline="-25000" dirty="0" err="1" smtClean="0"/>
              <a:t>x</a:t>
            </a:r>
            <a:r>
              <a:rPr lang="en-GB" sz="1800" dirty="0" smtClean="0"/>
              <a:t>) </a:t>
            </a:r>
            <a:r>
              <a:rPr lang="en-GB" sz="1800" dirty="0" smtClean="0">
                <a:sym typeface="Wingdings" pitchFamily="2" charset="2"/>
              </a:rPr>
              <a:t></a:t>
            </a:r>
            <a:endParaRPr lang="en-GB" sz="1800" dirty="0" smtClean="0"/>
          </a:p>
          <a:p>
            <a:pPr>
              <a:buNone/>
            </a:pPr>
            <a:r>
              <a:rPr lang="en-GB" sz="1800" dirty="0" smtClean="0"/>
              <a:t>	</a:t>
            </a:r>
          </a:p>
          <a:p>
            <a:pPr>
              <a:buNone/>
            </a:pPr>
            <a:endParaRPr lang="en-GB" sz="1800" dirty="0" smtClean="0"/>
          </a:p>
          <a:p>
            <a:pPr>
              <a:buNone/>
            </a:pPr>
            <a:endParaRPr lang="en-GB" sz="1800" dirty="0" smtClean="0"/>
          </a:p>
          <a:p>
            <a:pPr>
              <a:buNone/>
            </a:pPr>
            <a:r>
              <a:rPr lang="en-GB" sz="1800" dirty="0" smtClean="0"/>
              <a:t>	ν (Nu)is an elastic constant called Poisson’s' ratio.</a:t>
            </a:r>
          </a:p>
          <a:p>
            <a:pPr>
              <a:buNone/>
            </a:pPr>
            <a:r>
              <a:rPr lang="en-GB" sz="1600" dirty="0" smtClean="0"/>
              <a:t>	</a:t>
            </a:r>
            <a:endParaRPr lang="en-GB" sz="1400" dirty="0" smtClean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 l="41748" t="34180" r="39209" b="26757"/>
          <a:stretch>
            <a:fillRect/>
          </a:stretch>
        </p:blipFill>
        <p:spPr bwMode="auto">
          <a:xfrm>
            <a:off x="6929454" y="2571744"/>
            <a:ext cx="1857388" cy="28575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" name="Object 4"/>
          <p:cNvGraphicFramePr>
            <a:graphicFrameLocks/>
          </p:cNvGraphicFramePr>
          <p:nvPr/>
        </p:nvGraphicFramePr>
        <p:xfrm>
          <a:off x="3857620" y="1785926"/>
          <a:ext cx="6096000" cy="4064000"/>
        </p:xfrm>
        <a:graphic>
          <a:graphicData uri="http://schemas.openxmlformats.org/presentationml/2006/ole">
            <p:oleObj spid="_x0000_s57346" name="Equation" r:id="rId4" imgW="0" imgH="0" progId="Equation.3">
              <p:embed/>
            </p:oleObj>
          </a:graphicData>
        </a:graphic>
      </p:graphicFrame>
      <p:graphicFrame>
        <p:nvGraphicFramePr>
          <p:cNvPr id="6" name="Object 5"/>
          <p:cNvGraphicFramePr>
            <a:graphicFrameLocks noChangeAspect="1"/>
          </p:cNvGraphicFramePr>
          <p:nvPr/>
        </p:nvGraphicFramePr>
        <p:xfrm>
          <a:off x="3286116" y="4857760"/>
          <a:ext cx="928694" cy="773912"/>
        </p:xfrm>
        <a:graphic>
          <a:graphicData uri="http://schemas.openxmlformats.org/presentationml/2006/ole">
            <p:oleObj spid="_x0000_s57347" name="Equation" r:id="rId5" imgW="533160" imgH="44424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8000"/>
                </a:solidFill>
              </a:rPr>
              <a:t>Complex Loading Systems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00035" y="1357299"/>
            <a:ext cx="6429419" cy="2143140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  <a:latin typeface="+mn-lt"/>
                <a:ea typeface="+mn-ea"/>
                <a:cs typeface="+mn-cs"/>
              </a:rPr>
              <a:t>Poisson’s Ratio</a:t>
            </a:r>
          </a:p>
          <a:p>
            <a:pPr>
              <a:buNone/>
            </a:pPr>
            <a:endParaRPr lang="en-GB" sz="1600" dirty="0" smtClean="0"/>
          </a:p>
          <a:p>
            <a:pPr>
              <a:buNone/>
            </a:pPr>
            <a:endParaRPr lang="en-GB" sz="1600" dirty="0" smtClean="0"/>
          </a:p>
          <a:p>
            <a:pPr>
              <a:buNone/>
            </a:pPr>
            <a:endParaRPr lang="en-GB" sz="1600" dirty="0" smtClean="0"/>
          </a:p>
          <a:p>
            <a:pPr>
              <a:buNone/>
            </a:pPr>
            <a:endParaRPr lang="en-GB" sz="1600" dirty="0" smtClean="0"/>
          </a:p>
          <a:p>
            <a:pPr>
              <a:buNone/>
            </a:pPr>
            <a:endParaRPr lang="en-GB" sz="1600" dirty="0" smtClean="0"/>
          </a:p>
          <a:p>
            <a:pPr>
              <a:buNone/>
            </a:pPr>
            <a:endParaRPr lang="en-GB" sz="1600" dirty="0" smtClean="0"/>
          </a:p>
          <a:p>
            <a:pPr>
              <a:buNone/>
            </a:pPr>
            <a:r>
              <a:rPr lang="en-GB" dirty="0" smtClean="0"/>
              <a:t>	It follows;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r>
              <a:rPr lang="en-GB" dirty="0" smtClean="0"/>
              <a:t>	The strain produced in the x direction is </a:t>
            </a:r>
          </a:p>
          <a:p>
            <a:pPr>
              <a:buNone/>
            </a:pPr>
            <a:r>
              <a:rPr lang="en-GB" dirty="0" smtClean="0"/>
              <a:t>				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r>
              <a:rPr lang="en-GB" dirty="0" smtClean="0"/>
              <a:t>	If stress is applied in x direction then the resulting strain in the y direction would be</a:t>
            </a:r>
          </a:p>
          <a:p>
            <a:pPr>
              <a:buNone/>
            </a:pPr>
            <a:r>
              <a:rPr lang="en-GB" dirty="0" smtClean="0"/>
              <a:t>				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 l="41748" t="34180" r="39209" b="26757"/>
          <a:stretch>
            <a:fillRect/>
          </a:stretch>
        </p:blipFill>
        <p:spPr bwMode="auto">
          <a:xfrm>
            <a:off x="6929454" y="2571744"/>
            <a:ext cx="1857388" cy="28575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6" name="Object 5"/>
          <p:cNvGraphicFramePr>
            <a:graphicFrameLocks noChangeAspect="1"/>
          </p:cNvGraphicFramePr>
          <p:nvPr/>
        </p:nvGraphicFramePr>
        <p:xfrm>
          <a:off x="3500430" y="2000240"/>
          <a:ext cx="1571636" cy="1309697"/>
        </p:xfrm>
        <a:graphic>
          <a:graphicData uri="http://schemas.openxmlformats.org/presentationml/2006/ole">
            <p:oleObj spid="_x0000_s58371" name="Equation" r:id="rId4" imgW="533160" imgH="444240" progId="Equation.3">
              <p:embed/>
            </p:oleObj>
          </a:graphicData>
        </a:graphic>
      </p:graphicFrame>
      <p:graphicFrame>
        <p:nvGraphicFramePr>
          <p:cNvPr id="58372" name="Object 4"/>
          <p:cNvGraphicFramePr>
            <a:graphicFrameLocks noChangeAspect="1"/>
          </p:cNvGraphicFramePr>
          <p:nvPr/>
        </p:nvGraphicFramePr>
        <p:xfrm>
          <a:off x="4929190" y="4714884"/>
          <a:ext cx="1285884" cy="498767"/>
        </p:xfrm>
        <a:graphic>
          <a:graphicData uri="http://schemas.openxmlformats.org/presentationml/2006/ole">
            <p:oleObj spid="_x0000_s58372" name="Equation" r:id="rId5" imgW="622080" imgH="241200" progId="Equation.3">
              <p:embed/>
            </p:oleObj>
          </a:graphicData>
        </a:graphic>
      </p:graphicFrame>
      <p:graphicFrame>
        <p:nvGraphicFramePr>
          <p:cNvPr id="58373" name="Object 5"/>
          <p:cNvGraphicFramePr>
            <a:graphicFrameLocks noChangeAspect="1"/>
          </p:cNvGraphicFramePr>
          <p:nvPr/>
        </p:nvGraphicFramePr>
        <p:xfrm>
          <a:off x="4929190" y="5715016"/>
          <a:ext cx="1260475" cy="812800"/>
        </p:xfrm>
        <a:graphic>
          <a:graphicData uri="http://schemas.openxmlformats.org/presentationml/2006/ole">
            <p:oleObj spid="_x0000_s58373" name="Equation" r:id="rId6" imgW="609480" imgH="39348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8000"/>
                </a:solidFill>
              </a:rPr>
              <a:t>Complex Loading Systems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00035" y="1357299"/>
            <a:ext cx="8429683" cy="2143140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  <a:latin typeface="+mn-lt"/>
                <a:ea typeface="+mn-ea"/>
                <a:cs typeface="+mn-cs"/>
              </a:rPr>
              <a:t>Poisson’s Ratio – Typical Values</a:t>
            </a:r>
          </a:p>
          <a:p>
            <a:pPr>
              <a:buNone/>
            </a:pPr>
            <a:r>
              <a:rPr lang="en-GB" sz="1600" dirty="0" smtClean="0"/>
              <a:t>	</a:t>
            </a:r>
          </a:p>
          <a:p>
            <a:pPr>
              <a:buNone/>
            </a:pPr>
            <a:r>
              <a:rPr lang="en-GB" dirty="0" smtClean="0"/>
              <a:t>Most materials have Poisson's ratio values ranging between 0.0 and</a:t>
            </a:r>
          </a:p>
          <a:p>
            <a:pPr>
              <a:buNone/>
            </a:pPr>
            <a:r>
              <a:rPr lang="en-GB" dirty="0" smtClean="0"/>
              <a:t>0.5. 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r>
              <a:rPr lang="en-GB" dirty="0" smtClean="0"/>
              <a:t>Most steels exhibit values of about 0.3  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r>
              <a:rPr lang="en-GB" dirty="0" smtClean="0"/>
              <a:t>Rubber has a Poisson ratio of nearly 0.5 (almost incompressible)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r>
              <a:rPr lang="en-GB" dirty="0" smtClean="0"/>
              <a:t> Cork's Poisson ratio is close to 0: showing very little lateral expansion when compressed. </a:t>
            </a:r>
          </a:p>
        </p:txBody>
      </p:sp>
      <p:graphicFrame>
        <p:nvGraphicFramePr>
          <p:cNvPr id="5" name="Object 4"/>
          <p:cNvGraphicFramePr>
            <a:graphicFrameLocks/>
          </p:cNvGraphicFramePr>
          <p:nvPr/>
        </p:nvGraphicFramePr>
        <p:xfrm>
          <a:off x="3857620" y="1785926"/>
          <a:ext cx="6096000" cy="4064000"/>
        </p:xfrm>
        <a:graphic>
          <a:graphicData uri="http://schemas.openxmlformats.org/presentationml/2006/ole">
            <p:oleObj spid="_x0000_s44034" name="Equation" r:id="rId3" imgW="0" imgH="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8000"/>
                </a:solidFill>
              </a:rPr>
              <a:t>Complex Loading Systems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00035" y="1357298"/>
            <a:ext cx="6000791" cy="4929221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</a:rPr>
              <a:t>Poisson’s Ratio Continued</a:t>
            </a:r>
          </a:p>
          <a:p>
            <a:pPr>
              <a:buNone/>
            </a:pPr>
            <a:endParaRPr lang="en-GB" sz="1400" dirty="0" smtClean="0"/>
          </a:p>
          <a:p>
            <a:r>
              <a:rPr lang="en-GB" dirty="0" smtClean="0"/>
              <a:t>Now consider that the material has an applied stress in both the x and y directions (figure 3).</a:t>
            </a:r>
          </a:p>
          <a:p>
            <a:pPr>
              <a:buNone/>
            </a:pPr>
            <a:r>
              <a:rPr lang="en-GB" dirty="0" smtClean="0"/>
              <a:t>	</a:t>
            </a:r>
          </a:p>
          <a:p>
            <a:pPr>
              <a:buNone/>
            </a:pPr>
            <a:r>
              <a:rPr lang="en-GB" dirty="0" smtClean="0"/>
              <a:t>	The resulting strain in any one direction is the sum of the strains due to the direct force and the induced strain from the other direct force.</a:t>
            </a:r>
          </a:p>
          <a:p>
            <a:pPr>
              <a:buNone/>
            </a:pPr>
            <a:r>
              <a:rPr lang="en-GB" dirty="0" smtClean="0"/>
              <a:t>	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r>
              <a:rPr lang="en-GB" dirty="0" smtClean="0"/>
              <a:t>	Hence</a:t>
            </a:r>
          </a:p>
          <a:p>
            <a:endParaRPr lang="en-GB" dirty="0" smtClean="0"/>
          </a:p>
          <a:p>
            <a:pPr lvl="8">
              <a:buNone/>
            </a:pPr>
            <a:r>
              <a:rPr lang="en-GB" dirty="0" smtClean="0"/>
              <a:t>  		  (Eqn. 1A)</a:t>
            </a:r>
          </a:p>
          <a:p>
            <a:endParaRPr lang="en-GB" sz="1600" dirty="0" smtClean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/>
          <a:srcRect l="38086" t="38218" r="35547" b="21875"/>
          <a:stretch>
            <a:fillRect/>
          </a:stretch>
        </p:blipFill>
        <p:spPr bwMode="auto">
          <a:xfrm>
            <a:off x="6643702" y="2571744"/>
            <a:ext cx="2265605" cy="25717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2051" name="Object 3"/>
          <p:cNvGraphicFramePr>
            <a:graphicFrameLocks noChangeAspect="1"/>
          </p:cNvGraphicFramePr>
          <p:nvPr/>
        </p:nvGraphicFramePr>
        <p:xfrm>
          <a:off x="2143108" y="4143380"/>
          <a:ext cx="3045899" cy="785818"/>
        </p:xfrm>
        <a:graphic>
          <a:graphicData uri="http://schemas.openxmlformats.org/presentationml/2006/ole">
            <p:oleObj spid="_x0000_s2051" name="Equation" r:id="rId4" imgW="1625400" imgH="419040" progId="Equation.3">
              <p:embed/>
            </p:oleObj>
          </a:graphicData>
        </a:graphic>
      </p:graphicFrame>
      <p:graphicFrame>
        <p:nvGraphicFramePr>
          <p:cNvPr id="2052" name="Object 4"/>
          <p:cNvGraphicFramePr>
            <a:graphicFrameLocks noChangeAspect="1"/>
          </p:cNvGraphicFramePr>
          <p:nvPr/>
        </p:nvGraphicFramePr>
        <p:xfrm>
          <a:off x="2643174" y="5500702"/>
          <a:ext cx="2244536" cy="799777"/>
        </p:xfrm>
        <a:graphic>
          <a:graphicData uri="http://schemas.openxmlformats.org/presentationml/2006/ole">
            <p:oleObj spid="_x0000_s2052" name="Equation" r:id="rId5" imgW="1104840" imgH="39348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8000"/>
                </a:solidFill>
              </a:rPr>
              <a:t>Complex Loading Systems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00035" y="1357298"/>
            <a:ext cx="6000791" cy="4929221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</a:rPr>
              <a:t>Poisson’s Ratio Continued</a:t>
            </a:r>
          </a:p>
          <a:p>
            <a:pPr>
              <a:buNone/>
            </a:pPr>
            <a:endParaRPr lang="en-GB" sz="1600" b="1" i="1" dirty="0" smtClean="0">
              <a:solidFill>
                <a:srgbClr val="008000"/>
              </a:solidFill>
            </a:endParaRPr>
          </a:p>
          <a:p>
            <a:pPr>
              <a:buNone/>
            </a:pPr>
            <a:r>
              <a:rPr lang="en-GB" dirty="0" smtClean="0"/>
              <a:t>Similarly in the y direction,	</a:t>
            </a:r>
          </a:p>
          <a:p>
            <a:pPr lvl="2">
              <a:buNone/>
            </a:pPr>
            <a:endParaRPr lang="en-GB" dirty="0" smtClean="0"/>
          </a:p>
          <a:p>
            <a:pPr lvl="2">
              <a:buNone/>
            </a:pPr>
            <a:endParaRPr lang="en-GB" dirty="0" smtClean="0"/>
          </a:p>
          <a:p>
            <a:pPr lvl="2">
              <a:buNone/>
            </a:pPr>
            <a:r>
              <a:rPr lang="en-GB" dirty="0" smtClean="0"/>
              <a:t>				   	 (Eqn. 1B)</a:t>
            </a:r>
          </a:p>
          <a:p>
            <a:endParaRPr lang="en-GB" dirty="0" smtClean="0"/>
          </a:p>
          <a:p>
            <a:pPr>
              <a:buNone/>
            </a:pPr>
            <a:r>
              <a:rPr lang="en-GB" dirty="0" smtClean="0"/>
              <a:t>	The modulus E must be the same in both directions and such a material is not only elastic but ISOTROPIC.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/>
          <a:srcRect l="38086" t="38218" r="35547" b="21875"/>
          <a:stretch>
            <a:fillRect/>
          </a:stretch>
        </p:blipFill>
        <p:spPr bwMode="auto">
          <a:xfrm>
            <a:off x="6643702" y="2571744"/>
            <a:ext cx="2265605" cy="25717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2053" name="Object 5"/>
          <p:cNvGraphicFramePr>
            <a:graphicFrameLocks noChangeAspect="1"/>
          </p:cNvGraphicFramePr>
          <p:nvPr/>
        </p:nvGraphicFramePr>
        <p:xfrm>
          <a:off x="2428860" y="2571744"/>
          <a:ext cx="2404501" cy="857256"/>
        </p:xfrm>
        <a:graphic>
          <a:graphicData uri="http://schemas.openxmlformats.org/presentationml/2006/ole">
            <p:oleObj spid="_x0000_s59396" name="Equation" r:id="rId4" imgW="1104840" imgH="39348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8000"/>
                </a:solidFill>
              </a:rPr>
              <a:t>Complex Loading Systems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00035" y="1357299"/>
            <a:ext cx="8143931" cy="2143140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  <a:latin typeface="+mn-lt"/>
                <a:ea typeface="+mn-ea"/>
                <a:cs typeface="+mn-cs"/>
              </a:rPr>
              <a:t>Worked Example 3 </a:t>
            </a:r>
          </a:p>
          <a:p>
            <a:pPr>
              <a:buNone/>
            </a:pPr>
            <a:endParaRPr lang="en-GB" sz="3200" dirty="0" smtClean="0"/>
          </a:p>
          <a:p>
            <a:pPr>
              <a:buNone/>
            </a:pPr>
            <a:r>
              <a:rPr lang="en-GB" sz="3200" dirty="0" smtClean="0"/>
              <a:t>	A material has stresses of 2 </a:t>
            </a:r>
            <a:r>
              <a:rPr lang="en-GB" sz="3200" dirty="0" err="1" smtClean="0"/>
              <a:t>MPa</a:t>
            </a:r>
            <a:r>
              <a:rPr lang="en-GB" sz="3200" dirty="0" smtClean="0"/>
              <a:t> in the x direction and 3 </a:t>
            </a:r>
            <a:r>
              <a:rPr lang="en-GB" sz="3200" dirty="0" err="1" smtClean="0"/>
              <a:t>MPa</a:t>
            </a:r>
            <a:r>
              <a:rPr lang="en-GB" sz="3200" dirty="0" smtClean="0"/>
              <a:t> in the y direction.</a:t>
            </a:r>
          </a:p>
          <a:p>
            <a:pPr>
              <a:buNone/>
            </a:pPr>
            <a:r>
              <a:rPr lang="en-GB" sz="3200" dirty="0" smtClean="0"/>
              <a:t>	</a:t>
            </a:r>
          </a:p>
          <a:p>
            <a:pPr>
              <a:buNone/>
            </a:pPr>
            <a:r>
              <a:rPr lang="en-GB" sz="3200" dirty="0" smtClean="0"/>
              <a:t>	Given the elastic constants E = 205 </a:t>
            </a:r>
            <a:r>
              <a:rPr lang="en-GB" sz="3200" dirty="0" err="1" smtClean="0"/>
              <a:t>GPa</a:t>
            </a:r>
            <a:r>
              <a:rPr lang="en-GB" sz="3200" dirty="0" smtClean="0"/>
              <a:t> and ν= 0.27, calculate the strains in both direction</a:t>
            </a:r>
          </a:p>
          <a:p>
            <a:pPr>
              <a:buNone/>
            </a:pPr>
            <a:endParaRPr lang="en-GB" sz="1600" dirty="0" smtClean="0"/>
          </a:p>
          <a:p>
            <a:pPr>
              <a:buNone/>
            </a:pPr>
            <a:endParaRPr lang="en-GB" sz="14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8000"/>
                </a:solidFill>
              </a:rPr>
              <a:t>Complex Loading Systems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00035" y="1357299"/>
            <a:ext cx="8143931" cy="2143140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  <a:latin typeface="+mn-lt"/>
                <a:ea typeface="+mn-ea"/>
                <a:cs typeface="+mn-cs"/>
              </a:rPr>
              <a:t>Worked Example </a:t>
            </a:r>
            <a:r>
              <a:rPr lang="en-GB" b="1" i="1" dirty="0" smtClean="0">
                <a:solidFill>
                  <a:srgbClr val="008000"/>
                </a:solidFill>
              </a:rPr>
              <a:t>3 Solution</a:t>
            </a:r>
            <a:r>
              <a:rPr lang="en-GB" b="1" i="1" dirty="0" smtClean="0">
                <a:solidFill>
                  <a:srgbClr val="008000"/>
                </a:solidFill>
                <a:latin typeface="+mn-lt"/>
                <a:ea typeface="+mn-ea"/>
                <a:cs typeface="+mn-cs"/>
              </a:rPr>
              <a:t> </a:t>
            </a:r>
          </a:p>
          <a:p>
            <a:pPr>
              <a:buNone/>
            </a:pPr>
            <a:endParaRPr lang="en-GB" sz="1400" dirty="0" smtClean="0"/>
          </a:p>
        </p:txBody>
      </p:sp>
      <p:graphicFrame>
        <p:nvGraphicFramePr>
          <p:cNvPr id="3074" name="Object 2"/>
          <p:cNvGraphicFramePr>
            <a:graphicFrameLocks noChangeAspect="1"/>
          </p:cNvGraphicFramePr>
          <p:nvPr/>
        </p:nvGraphicFramePr>
        <p:xfrm>
          <a:off x="642910" y="2071678"/>
          <a:ext cx="2003746" cy="714380"/>
        </p:xfrm>
        <a:graphic>
          <a:graphicData uri="http://schemas.openxmlformats.org/presentationml/2006/ole">
            <p:oleObj spid="_x0000_s3074" name="Equation" r:id="rId3" imgW="1104840" imgH="393480" progId="Equation.3">
              <p:embed/>
            </p:oleObj>
          </a:graphicData>
        </a:graphic>
      </p:graphicFrame>
      <p:graphicFrame>
        <p:nvGraphicFramePr>
          <p:cNvPr id="3076" name="Object 4"/>
          <p:cNvGraphicFramePr>
            <a:graphicFrameLocks noChangeAspect="1"/>
          </p:cNvGraphicFramePr>
          <p:nvPr/>
        </p:nvGraphicFramePr>
        <p:xfrm>
          <a:off x="642910" y="4332200"/>
          <a:ext cx="2071702" cy="739320"/>
        </p:xfrm>
        <a:graphic>
          <a:graphicData uri="http://schemas.openxmlformats.org/presentationml/2006/ole">
            <p:oleObj spid="_x0000_s3076" name="Equation" r:id="rId4" imgW="1104840" imgH="393480" progId="Equation.3">
              <p:embed/>
            </p:oleObj>
          </a:graphicData>
        </a:graphic>
      </p:graphicFrame>
      <p:graphicFrame>
        <p:nvGraphicFramePr>
          <p:cNvPr id="3077" name="Object 5"/>
          <p:cNvGraphicFramePr>
            <a:graphicFrameLocks noChangeAspect="1"/>
          </p:cNvGraphicFramePr>
          <p:nvPr/>
        </p:nvGraphicFramePr>
        <p:xfrm>
          <a:off x="642910" y="2786063"/>
          <a:ext cx="4665663" cy="785812"/>
        </p:xfrm>
        <a:graphic>
          <a:graphicData uri="http://schemas.openxmlformats.org/presentationml/2006/ole">
            <p:oleObj spid="_x0000_s3077" name="Equation" r:id="rId5" imgW="2336760" imgH="393480" progId="Equation.3">
              <p:embed/>
            </p:oleObj>
          </a:graphicData>
        </a:graphic>
      </p:graphicFrame>
      <p:graphicFrame>
        <p:nvGraphicFramePr>
          <p:cNvPr id="3078" name="Object 6"/>
          <p:cNvGraphicFramePr>
            <a:graphicFrameLocks noChangeAspect="1"/>
          </p:cNvGraphicFramePr>
          <p:nvPr/>
        </p:nvGraphicFramePr>
        <p:xfrm>
          <a:off x="620715" y="5072074"/>
          <a:ext cx="4237037" cy="714375"/>
        </p:xfrm>
        <a:graphic>
          <a:graphicData uri="http://schemas.openxmlformats.org/presentationml/2006/ole">
            <p:oleObj spid="_x0000_s3078" name="Equation" r:id="rId6" imgW="2336760" imgH="393480" progId="Equation.3">
              <p:embed/>
            </p:oleObj>
          </a:graphicData>
        </a:graphic>
      </p:graphicFrame>
      <p:graphicFrame>
        <p:nvGraphicFramePr>
          <p:cNvPr id="3079" name="Object 7"/>
          <p:cNvGraphicFramePr>
            <a:graphicFrameLocks noChangeAspect="1"/>
          </p:cNvGraphicFramePr>
          <p:nvPr/>
        </p:nvGraphicFramePr>
        <p:xfrm>
          <a:off x="642910" y="3714752"/>
          <a:ext cx="1285884" cy="420281"/>
        </p:xfrm>
        <a:graphic>
          <a:graphicData uri="http://schemas.openxmlformats.org/presentationml/2006/ole">
            <p:oleObj spid="_x0000_s3079" name="Equation" r:id="rId7" imgW="698400" imgH="228600" progId="Equation.3">
              <p:embed/>
            </p:oleObj>
          </a:graphicData>
        </a:graphic>
      </p:graphicFrame>
      <p:graphicFrame>
        <p:nvGraphicFramePr>
          <p:cNvPr id="3080" name="Object 8"/>
          <p:cNvGraphicFramePr>
            <a:graphicFrameLocks noChangeAspect="1"/>
          </p:cNvGraphicFramePr>
          <p:nvPr/>
        </p:nvGraphicFramePr>
        <p:xfrm>
          <a:off x="642910" y="5857893"/>
          <a:ext cx="1361414" cy="500066"/>
        </p:xfrm>
        <a:graphic>
          <a:graphicData uri="http://schemas.openxmlformats.org/presentationml/2006/ole">
            <p:oleObj spid="_x0000_s3080" name="Equation" r:id="rId8" imgW="660240" imgH="24120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8000"/>
                </a:solidFill>
              </a:rPr>
              <a:t>Complex Loading Systems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00035" y="1357299"/>
            <a:ext cx="8143931" cy="2143140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  <a:latin typeface="+mn-lt"/>
                <a:ea typeface="+mn-ea"/>
                <a:cs typeface="+mn-cs"/>
              </a:rPr>
              <a:t>Worked Example </a:t>
            </a:r>
            <a:r>
              <a:rPr lang="en-GB" b="1" i="1" dirty="0" smtClean="0">
                <a:solidFill>
                  <a:srgbClr val="008000"/>
                </a:solidFill>
              </a:rPr>
              <a:t>4</a:t>
            </a:r>
            <a:endParaRPr lang="en-GB" b="1" i="1" dirty="0" smtClean="0">
              <a:solidFill>
                <a:srgbClr val="008000"/>
              </a:solidFill>
              <a:latin typeface="+mn-lt"/>
              <a:ea typeface="+mn-ea"/>
              <a:cs typeface="+mn-cs"/>
            </a:endParaRPr>
          </a:p>
          <a:p>
            <a:pPr>
              <a:buNone/>
            </a:pPr>
            <a:endParaRPr lang="en-GB" sz="1400" dirty="0" smtClean="0"/>
          </a:p>
          <a:p>
            <a:pPr>
              <a:buNone/>
            </a:pPr>
            <a:r>
              <a:rPr lang="en-GB" sz="1600" dirty="0" smtClean="0"/>
              <a:t>	</a:t>
            </a:r>
            <a:r>
              <a:rPr lang="en-GB" sz="3200" dirty="0" smtClean="0"/>
              <a:t>A material has stresses of -2 </a:t>
            </a:r>
            <a:r>
              <a:rPr lang="en-GB" sz="3200" dirty="0" err="1" smtClean="0"/>
              <a:t>MPa</a:t>
            </a:r>
            <a:r>
              <a:rPr lang="en-GB" sz="3200" dirty="0" smtClean="0"/>
              <a:t> in the x direction and 3 </a:t>
            </a:r>
            <a:r>
              <a:rPr lang="en-GB" sz="3200" dirty="0" err="1" smtClean="0"/>
              <a:t>MPa</a:t>
            </a:r>
            <a:r>
              <a:rPr lang="en-GB" sz="3200" dirty="0" smtClean="0"/>
              <a:t> in the y direction. </a:t>
            </a:r>
          </a:p>
          <a:p>
            <a:pPr>
              <a:buNone/>
            </a:pPr>
            <a:r>
              <a:rPr lang="en-GB" sz="3200" dirty="0" smtClean="0"/>
              <a:t>	</a:t>
            </a:r>
          </a:p>
          <a:p>
            <a:pPr>
              <a:buNone/>
            </a:pPr>
            <a:r>
              <a:rPr lang="en-GB" sz="3200" dirty="0" smtClean="0"/>
              <a:t> 	Given the elastic constants E = 205 </a:t>
            </a:r>
            <a:r>
              <a:rPr lang="en-GB" sz="3200" dirty="0" err="1" smtClean="0"/>
              <a:t>GPa</a:t>
            </a:r>
            <a:r>
              <a:rPr lang="en-GB" sz="3200" dirty="0" smtClean="0"/>
              <a:t> and ν= 0.27, calculate the strains in both direction.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8000"/>
                </a:solidFill>
              </a:rPr>
              <a:t>Complex Loading Systems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00035" y="1357299"/>
            <a:ext cx="8143931" cy="2143140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  <a:latin typeface="+mn-lt"/>
                <a:ea typeface="+mn-ea"/>
                <a:cs typeface="+mn-cs"/>
              </a:rPr>
              <a:t>Worked Example </a:t>
            </a:r>
            <a:r>
              <a:rPr lang="en-GB" b="1" i="1" dirty="0" smtClean="0">
                <a:solidFill>
                  <a:srgbClr val="008000"/>
                </a:solidFill>
              </a:rPr>
              <a:t>4</a:t>
            </a:r>
            <a:endParaRPr lang="en-GB" b="1" i="1" dirty="0" smtClean="0">
              <a:solidFill>
                <a:srgbClr val="008000"/>
              </a:solidFill>
              <a:latin typeface="+mn-lt"/>
              <a:ea typeface="+mn-ea"/>
              <a:cs typeface="+mn-cs"/>
            </a:endParaRPr>
          </a:p>
          <a:p>
            <a:pPr>
              <a:buNone/>
            </a:pPr>
            <a:endParaRPr lang="en-GB" sz="1400" dirty="0" smtClean="0"/>
          </a:p>
          <a:p>
            <a:pPr>
              <a:buNone/>
            </a:pPr>
            <a:r>
              <a:rPr lang="en-GB" sz="1600" dirty="0" smtClean="0"/>
              <a:t>	</a:t>
            </a:r>
            <a:endParaRPr lang="en-GB" sz="1400" dirty="0" smtClean="0"/>
          </a:p>
        </p:txBody>
      </p:sp>
      <p:graphicFrame>
        <p:nvGraphicFramePr>
          <p:cNvPr id="6146" name="Object 2"/>
          <p:cNvGraphicFramePr>
            <a:graphicFrameLocks noChangeAspect="1"/>
          </p:cNvGraphicFramePr>
          <p:nvPr/>
        </p:nvGraphicFramePr>
        <p:xfrm>
          <a:off x="857224" y="2071678"/>
          <a:ext cx="2404501" cy="857256"/>
        </p:xfrm>
        <a:graphic>
          <a:graphicData uri="http://schemas.openxmlformats.org/presentationml/2006/ole">
            <p:oleObj spid="_x0000_s6146" name="Equation" r:id="rId3" imgW="1104840" imgH="393480" progId="Equation.3">
              <p:embed/>
            </p:oleObj>
          </a:graphicData>
        </a:graphic>
      </p:graphicFrame>
      <p:graphicFrame>
        <p:nvGraphicFramePr>
          <p:cNvPr id="6147" name="Object 3"/>
          <p:cNvGraphicFramePr>
            <a:graphicFrameLocks noChangeAspect="1"/>
          </p:cNvGraphicFramePr>
          <p:nvPr/>
        </p:nvGraphicFramePr>
        <p:xfrm>
          <a:off x="785787" y="5366454"/>
          <a:ext cx="6786609" cy="862895"/>
        </p:xfrm>
        <a:graphic>
          <a:graphicData uri="http://schemas.openxmlformats.org/presentationml/2006/ole">
            <p:oleObj spid="_x0000_s6147" name="Equation" r:id="rId4" imgW="3098520" imgH="393480" progId="Equation.3">
              <p:embed/>
            </p:oleObj>
          </a:graphicData>
        </a:graphic>
      </p:graphicFrame>
      <p:graphicFrame>
        <p:nvGraphicFramePr>
          <p:cNvPr id="6148" name="Object 4"/>
          <p:cNvGraphicFramePr>
            <a:graphicFrameLocks noChangeAspect="1"/>
          </p:cNvGraphicFramePr>
          <p:nvPr/>
        </p:nvGraphicFramePr>
        <p:xfrm>
          <a:off x="857223" y="3165099"/>
          <a:ext cx="6572297" cy="835405"/>
        </p:xfrm>
        <a:graphic>
          <a:graphicData uri="http://schemas.openxmlformats.org/presentationml/2006/ole">
            <p:oleObj spid="_x0000_s6148" name="Equation" r:id="rId5" imgW="3098520" imgH="393480" progId="Equation.3">
              <p:embed/>
            </p:oleObj>
          </a:graphicData>
        </a:graphic>
      </p:graphicFrame>
      <p:graphicFrame>
        <p:nvGraphicFramePr>
          <p:cNvPr id="6149" name="Object 5"/>
          <p:cNvGraphicFramePr>
            <a:graphicFrameLocks noChangeAspect="1"/>
          </p:cNvGraphicFramePr>
          <p:nvPr/>
        </p:nvGraphicFramePr>
        <p:xfrm>
          <a:off x="785786" y="4429132"/>
          <a:ext cx="2003750" cy="714380"/>
        </p:xfrm>
        <a:graphic>
          <a:graphicData uri="http://schemas.openxmlformats.org/presentationml/2006/ole">
            <p:oleObj spid="_x0000_s6149" name="Equation" r:id="rId6" imgW="1104840" imgH="39348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8000"/>
                </a:solidFill>
              </a:rPr>
              <a:t>Complex Loading Systems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00035" y="1357299"/>
            <a:ext cx="8143931" cy="2143140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  <a:latin typeface="+mn-lt"/>
                <a:ea typeface="+mn-ea"/>
                <a:cs typeface="+mn-cs"/>
              </a:rPr>
              <a:t>Note on strain expressions</a:t>
            </a:r>
          </a:p>
          <a:p>
            <a:pPr>
              <a:buNone/>
            </a:pPr>
            <a:endParaRPr lang="en-GB" sz="1400" dirty="0" smtClean="0"/>
          </a:p>
          <a:p>
            <a:pPr>
              <a:buNone/>
            </a:pPr>
            <a:r>
              <a:rPr lang="en-GB" sz="1600" dirty="0" smtClean="0"/>
              <a:t>	</a:t>
            </a:r>
            <a:r>
              <a:rPr lang="en-GB" sz="2400" dirty="0" smtClean="0"/>
              <a:t>We do not have to confine ourselves to the x and y directions </a:t>
            </a:r>
          </a:p>
          <a:p>
            <a:pPr>
              <a:buNone/>
            </a:pPr>
            <a:endParaRPr lang="en-GB" sz="2400" dirty="0" smtClean="0"/>
          </a:p>
          <a:p>
            <a:pPr>
              <a:buNone/>
            </a:pPr>
            <a:r>
              <a:rPr lang="en-GB" sz="2400" dirty="0" smtClean="0"/>
              <a:t>	The formula works for any two stresses at 90</a:t>
            </a:r>
            <a:r>
              <a:rPr lang="en-GB" sz="2400" baseline="30000" dirty="0" smtClean="0"/>
              <a:t>o</a:t>
            </a:r>
            <a:r>
              <a:rPr lang="en-GB" sz="2400" dirty="0" smtClean="0"/>
              <a:t> to each other.</a:t>
            </a:r>
          </a:p>
          <a:p>
            <a:pPr>
              <a:buNone/>
            </a:pPr>
            <a:endParaRPr lang="en-GB" sz="2400" dirty="0" smtClean="0"/>
          </a:p>
          <a:p>
            <a:pPr>
              <a:buNone/>
            </a:pPr>
            <a:r>
              <a:rPr lang="en-GB" sz="2400" dirty="0" smtClean="0"/>
              <a:t>	 In general we use σ</a:t>
            </a:r>
            <a:r>
              <a:rPr lang="en-GB" sz="2400" baseline="-25000" dirty="0" smtClean="0"/>
              <a:t>1</a:t>
            </a:r>
            <a:r>
              <a:rPr lang="en-GB" sz="2400" dirty="0" smtClean="0"/>
              <a:t> and σ</a:t>
            </a:r>
            <a:r>
              <a:rPr lang="en-GB" sz="2400" baseline="-25000" dirty="0" smtClean="0"/>
              <a:t>2</a:t>
            </a:r>
            <a:r>
              <a:rPr lang="en-GB" sz="2400" dirty="0" smtClean="0"/>
              <a:t> with corresponding strains ε</a:t>
            </a:r>
            <a:r>
              <a:rPr lang="en-GB" sz="2400" baseline="-25000" dirty="0" smtClean="0"/>
              <a:t>1</a:t>
            </a:r>
            <a:r>
              <a:rPr lang="en-GB" sz="2400" dirty="0" smtClean="0"/>
              <a:t>and </a:t>
            </a:r>
            <a:r>
              <a:rPr lang="el-GR" sz="2400" dirty="0" smtClean="0"/>
              <a:t>ε</a:t>
            </a:r>
            <a:r>
              <a:rPr lang="el-GR" sz="2400" baseline="-25000" dirty="0" smtClean="0"/>
              <a:t>2</a:t>
            </a:r>
            <a:r>
              <a:rPr lang="el-GR" sz="2400" dirty="0" smtClean="0"/>
              <a:t>.</a:t>
            </a:r>
            <a:endParaRPr lang="en-GB" sz="24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8000"/>
                </a:solidFill>
              </a:rPr>
              <a:t>Complex Loading Systems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00035" y="1357298"/>
            <a:ext cx="8143931" cy="4857783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  <a:latin typeface="+mn-lt"/>
                <a:ea typeface="+mn-ea"/>
                <a:cs typeface="+mn-cs"/>
              </a:rPr>
              <a:t>Converting Strains into Stresses</a:t>
            </a:r>
          </a:p>
          <a:p>
            <a:pPr>
              <a:buNone/>
            </a:pPr>
            <a:endParaRPr lang="en-GB" sz="1400" dirty="0" smtClean="0"/>
          </a:p>
          <a:p>
            <a:pPr>
              <a:buNone/>
            </a:pPr>
            <a:r>
              <a:rPr lang="en-GB" sz="1600" dirty="0" smtClean="0"/>
              <a:t>	</a:t>
            </a:r>
            <a:r>
              <a:rPr lang="en-GB" sz="1800" dirty="0" smtClean="0"/>
              <a:t> We have already derived</a:t>
            </a:r>
          </a:p>
          <a:p>
            <a:pPr>
              <a:buNone/>
            </a:pPr>
            <a:endParaRPr lang="en-GB" sz="1800" dirty="0" smtClean="0"/>
          </a:p>
          <a:p>
            <a:pPr>
              <a:buNone/>
            </a:pPr>
            <a:r>
              <a:rPr lang="en-GB" sz="1800" dirty="0" smtClean="0"/>
              <a:t>								</a:t>
            </a:r>
          </a:p>
          <a:p>
            <a:pPr>
              <a:buNone/>
            </a:pPr>
            <a:r>
              <a:rPr lang="en-GB" sz="1800" dirty="0" smtClean="0"/>
              <a:t>								(Eqn. 1A)</a:t>
            </a:r>
          </a:p>
          <a:p>
            <a:pPr>
              <a:buNone/>
            </a:pPr>
            <a:endParaRPr lang="en-GB" sz="1800" dirty="0" smtClean="0"/>
          </a:p>
          <a:p>
            <a:pPr>
              <a:buNone/>
            </a:pPr>
            <a:endParaRPr lang="en-GB" sz="1800" dirty="0" smtClean="0"/>
          </a:p>
          <a:p>
            <a:pPr>
              <a:buNone/>
            </a:pPr>
            <a:endParaRPr lang="en-GB" sz="1800" dirty="0" smtClean="0"/>
          </a:p>
          <a:p>
            <a:pPr>
              <a:buNone/>
            </a:pPr>
            <a:r>
              <a:rPr lang="en-GB" sz="1800" dirty="0" smtClean="0"/>
              <a:t>								 (Eqn. 1B)</a:t>
            </a:r>
          </a:p>
          <a:p>
            <a:pPr>
              <a:buNone/>
            </a:pPr>
            <a:endParaRPr lang="en-GB" sz="1800" dirty="0" smtClean="0"/>
          </a:p>
          <a:p>
            <a:pPr>
              <a:buNone/>
            </a:pPr>
            <a:r>
              <a:rPr lang="en-GB" sz="1800" dirty="0" smtClean="0"/>
              <a:t>	Rearrange (Eqn.1A) make </a:t>
            </a:r>
            <a:r>
              <a:rPr lang="el-GR" sz="1800" dirty="0" smtClean="0"/>
              <a:t>σ</a:t>
            </a:r>
            <a:r>
              <a:rPr lang="en-GB" sz="1800" baseline="-25000" dirty="0" smtClean="0"/>
              <a:t>1</a:t>
            </a:r>
            <a:r>
              <a:rPr lang="en-GB" sz="1800" dirty="0" smtClean="0"/>
              <a:t> the subject and (Eqn.1B) make </a:t>
            </a:r>
            <a:r>
              <a:rPr lang="el-GR" sz="1800" dirty="0" smtClean="0"/>
              <a:t>σ</a:t>
            </a:r>
            <a:r>
              <a:rPr lang="en-GB" sz="1800" baseline="-25000" dirty="0" smtClean="0"/>
              <a:t>2</a:t>
            </a:r>
            <a:r>
              <a:rPr lang="en-GB" sz="1800" dirty="0" smtClean="0"/>
              <a:t> the subject </a:t>
            </a:r>
          </a:p>
          <a:p>
            <a:pPr>
              <a:buNone/>
            </a:pPr>
            <a:r>
              <a:rPr lang="en-GB" sz="1600" dirty="0" smtClean="0"/>
              <a:t>				    </a:t>
            </a:r>
          </a:p>
          <a:p>
            <a:pPr>
              <a:buNone/>
            </a:pPr>
            <a:r>
              <a:rPr lang="en-GB" sz="1600" dirty="0" smtClean="0"/>
              <a:t>				</a:t>
            </a:r>
          </a:p>
          <a:p>
            <a:pPr>
              <a:buNone/>
            </a:pPr>
            <a:endParaRPr lang="en-GB" sz="1600" dirty="0" smtClean="0"/>
          </a:p>
          <a:p>
            <a:pPr>
              <a:buNone/>
            </a:pPr>
            <a:r>
              <a:rPr lang="en-GB" sz="1600" dirty="0" smtClean="0"/>
              <a:t>	</a:t>
            </a:r>
            <a:endParaRPr lang="en-GB" sz="1400" dirty="0" smtClean="0"/>
          </a:p>
        </p:txBody>
      </p:sp>
      <p:graphicFrame>
        <p:nvGraphicFramePr>
          <p:cNvPr id="7170" name="Object 2"/>
          <p:cNvGraphicFramePr>
            <a:graphicFrameLocks noChangeAspect="1"/>
          </p:cNvGraphicFramePr>
          <p:nvPr/>
        </p:nvGraphicFramePr>
        <p:xfrm>
          <a:off x="2643174" y="2571744"/>
          <a:ext cx="3327256" cy="747720"/>
        </p:xfrm>
        <a:graphic>
          <a:graphicData uri="http://schemas.openxmlformats.org/presentationml/2006/ole">
            <p:oleObj spid="_x0000_s7170" name="Equation" r:id="rId3" imgW="1752480" imgH="393480" progId="Equation.3">
              <p:embed/>
            </p:oleObj>
          </a:graphicData>
        </a:graphic>
      </p:graphicFrame>
      <p:graphicFrame>
        <p:nvGraphicFramePr>
          <p:cNvPr id="7171" name="Object 3"/>
          <p:cNvGraphicFramePr>
            <a:graphicFrameLocks noChangeAspect="1"/>
          </p:cNvGraphicFramePr>
          <p:nvPr/>
        </p:nvGraphicFramePr>
        <p:xfrm>
          <a:off x="2714612" y="3714752"/>
          <a:ext cx="3353516" cy="746127"/>
        </p:xfrm>
        <a:graphic>
          <a:graphicData uri="http://schemas.openxmlformats.org/presentationml/2006/ole">
            <p:oleObj spid="_x0000_s7171" name="Equation" r:id="rId4" imgW="1765080" imgH="39348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8000"/>
                </a:solidFill>
              </a:rPr>
              <a:t>Complex Loading Systems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00035" y="1357298"/>
            <a:ext cx="8143931" cy="4857783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  <a:latin typeface="+mn-lt"/>
                <a:ea typeface="+mn-ea"/>
                <a:cs typeface="+mn-cs"/>
              </a:rPr>
              <a:t>Converting Strains into Stresses</a:t>
            </a:r>
          </a:p>
          <a:p>
            <a:pPr>
              <a:buNone/>
            </a:pPr>
            <a:endParaRPr lang="en-GB" sz="1400" dirty="0" smtClean="0"/>
          </a:p>
          <a:p>
            <a:pPr>
              <a:buNone/>
            </a:pPr>
            <a:r>
              <a:rPr lang="en-GB" sz="1600" dirty="0" smtClean="0"/>
              <a:t>	</a:t>
            </a:r>
          </a:p>
          <a:p>
            <a:pPr>
              <a:buNone/>
            </a:pPr>
            <a:endParaRPr lang="en-GB" sz="1600" dirty="0" smtClean="0"/>
          </a:p>
          <a:p>
            <a:pPr>
              <a:buNone/>
            </a:pPr>
            <a:endParaRPr lang="en-GB" sz="1600" dirty="0" smtClean="0"/>
          </a:p>
          <a:p>
            <a:pPr>
              <a:buNone/>
            </a:pPr>
            <a:endParaRPr lang="en-GB" sz="1600" dirty="0" smtClean="0"/>
          </a:p>
          <a:p>
            <a:pPr>
              <a:buNone/>
            </a:pPr>
            <a:endParaRPr lang="en-GB" sz="1600" dirty="0" smtClean="0"/>
          </a:p>
          <a:p>
            <a:pPr>
              <a:buNone/>
            </a:pPr>
            <a:endParaRPr lang="en-GB" sz="1600" dirty="0" smtClean="0"/>
          </a:p>
          <a:p>
            <a:pPr>
              <a:buNone/>
            </a:pPr>
            <a:endParaRPr lang="en-GB" sz="1600" dirty="0" smtClean="0"/>
          </a:p>
          <a:p>
            <a:pPr>
              <a:buNone/>
            </a:pPr>
            <a:endParaRPr lang="en-GB" sz="1600" dirty="0" smtClean="0"/>
          </a:p>
          <a:p>
            <a:pPr>
              <a:buNone/>
            </a:pPr>
            <a:endParaRPr lang="en-GB" sz="1600" dirty="0" smtClean="0"/>
          </a:p>
          <a:p>
            <a:pPr>
              <a:buNone/>
            </a:pPr>
            <a:r>
              <a:rPr lang="en-GB" sz="1600" dirty="0" smtClean="0"/>
              <a:t>					</a:t>
            </a:r>
          </a:p>
          <a:p>
            <a:pPr>
              <a:buNone/>
            </a:pPr>
            <a:r>
              <a:rPr lang="en-GB" sz="1600" dirty="0" smtClean="0"/>
              <a:t>			</a:t>
            </a:r>
            <a:r>
              <a:rPr lang="en-GB" sz="1800" dirty="0" smtClean="0"/>
              <a:t> (Eqn. 1)				 (Eqn. 2)</a:t>
            </a:r>
          </a:p>
          <a:p>
            <a:pPr>
              <a:buNone/>
            </a:pPr>
            <a:endParaRPr lang="en-GB" sz="1800" dirty="0" smtClean="0"/>
          </a:p>
          <a:p>
            <a:pPr>
              <a:buNone/>
            </a:pPr>
            <a:r>
              <a:rPr lang="en-GB" sz="1800" dirty="0" smtClean="0"/>
              <a:t>Substitute (Eqn. 1) into (Eqn. 1B)</a:t>
            </a:r>
          </a:p>
          <a:p>
            <a:pPr>
              <a:buNone/>
            </a:pPr>
            <a:endParaRPr lang="en-GB" sz="1800" dirty="0" smtClean="0"/>
          </a:p>
          <a:p>
            <a:pPr>
              <a:buNone/>
            </a:pPr>
            <a:r>
              <a:rPr lang="en-GB" sz="1800" dirty="0" smtClean="0"/>
              <a:t>								</a:t>
            </a:r>
          </a:p>
          <a:p>
            <a:pPr>
              <a:buNone/>
            </a:pPr>
            <a:r>
              <a:rPr lang="en-GB" sz="1800" dirty="0" smtClean="0"/>
              <a:t>								</a:t>
            </a:r>
          </a:p>
          <a:p>
            <a:pPr>
              <a:buNone/>
            </a:pPr>
            <a:endParaRPr lang="en-GB" sz="1600" dirty="0" smtClean="0"/>
          </a:p>
          <a:p>
            <a:pPr>
              <a:buNone/>
            </a:pPr>
            <a:r>
              <a:rPr lang="en-GB" sz="1600" dirty="0" smtClean="0"/>
              <a:t>	</a:t>
            </a:r>
            <a:endParaRPr lang="en-GB" sz="1400" dirty="0" smtClean="0"/>
          </a:p>
        </p:txBody>
      </p:sp>
      <p:graphicFrame>
        <p:nvGraphicFramePr>
          <p:cNvPr id="7170" name="Object 2"/>
          <p:cNvGraphicFramePr>
            <a:graphicFrameLocks noChangeAspect="1"/>
          </p:cNvGraphicFramePr>
          <p:nvPr/>
        </p:nvGraphicFramePr>
        <p:xfrm>
          <a:off x="1855788" y="2031991"/>
          <a:ext cx="2005257" cy="928688"/>
        </p:xfrm>
        <a:graphic>
          <a:graphicData uri="http://schemas.openxmlformats.org/presentationml/2006/ole">
            <p:oleObj spid="_x0000_s79874" name="Equation" r:id="rId3" imgW="850680" imgH="393480" progId="Equation.3">
              <p:embed/>
            </p:oleObj>
          </a:graphicData>
        </a:graphic>
      </p:graphicFrame>
      <p:graphicFrame>
        <p:nvGraphicFramePr>
          <p:cNvPr id="7171" name="Object 3"/>
          <p:cNvGraphicFramePr>
            <a:graphicFrameLocks noChangeAspect="1"/>
          </p:cNvGraphicFramePr>
          <p:nvPr/>
        </p:nvGraphicFramePr>
        <p:xfrm>
          <a:off x="5189858" y="2000240"/>
          <a:ext cx="1953910" cy="889001"/>
        </p:xfrm>
        <a:graphic>
          <a:graphicData uri="http://schemas.openxmlformats.org/presentationml/2006/ole">
            <p:oleObj spid="_x0000_s79875" name="Equation" r:id="rId4" imgW="863280" imgH="393480" progId="Equation.3">
              <p:embed/>
            </p:oleObj>
          </a:graphicData>
        </a:graphic>
      </p:graphicFrame>
      <p:graphicFrame>
        <p:nvGraphicFramePr>
          <p:cNvPr id="7172" name="Object 4"/>
          <p:cNvGraphicFramePr>
            <a:graphicFrameLocks noChangeAspect="1"/>
          </p:cNvGraphicFramePr>
          <p:nvPr/>
        </p:nvGraphicFramePr>
        <p:xfrm>
          <a:off x="1718723" y="4246563"/>
          <a:ext cx="2424649" cy="571504"/>
        </p:xfrm>
        <a:graphic>
          <a:graphicData uri="http://schemas.openxmlformats.org/presentationml/2006/ole">
            <p:oleObj spid="_x0000_s79876" name="Equation" r:id="rId5" imgW="914400" imgH="215640" progId="Equation.3">
              <p:embed/>
            </p:oleObj>
          </a:graphicData>
        </a:graphic>
      </p:graphicFrame>
      <p:graphicFrame>
        <p:nvGraphicFramePr>
          <p:cNvPr id="7173" name="Object 5"/>
          <p:cNvGraphicFramePr>
            <a:graphicFrameLocks noChangeAspect="1"/>
          </p:cNvGraphicFramePr>
          <p:nvPr/>
        </p:nvGraphicFramePr>
        <p:xfrm>
          <a:off x="5072066" y="4176441"/>
          <a:ext cx="2428892" cy="565249"/>
        </p:xfrm>
        <a:graphic>
          <a:graphicData uri="http://schemas.openxmlformats.org/presentationml/2006/ole">
            <p:oleObj spid="_x0000_s79877" name="Equation" r:id="rId6" imgW="927000" imgH="215640" progId="Equation.3">
              <p:embed/>
            </p:oleObj>
          </a:graphicData>
        </a:graphic>
      </p:graphicFrame>
      <p:graphicFrame>
        <p:nvGraphicFramePr>
          <p:cNvPr id="79878" name="Object 6"/>
          <p:cNvGraphicFramePr>
            <a:graphicFrameLocks noChangeAspect="1"/>
          </p:cNvGraphicFramePr>
          <p:nvPr/>
        </p:nvGraphicFramePr>
        <p:xfrm>
          <a:off x="1500166" y="3174993"/>
          <a:ext cx="2500330" cy="590197"/>
        </p:xfrm>
        <a:graphic>
          <a:graphicData uri="http://schemas.openxmlformats.org/presentationml/2006/ole">
            <p:oleObj spid="_x0000_s79878" name="Equation" r:id="rId7" imgW="914400" imgH="215640" progId="Equation.3">
              <p:embed/>
            </p:oleObj>
          </a:graphicData>
        </a:graphic>
      </p:graphicFrame>
      <p:graphicFrame>
        <p:nvGraphicFramePr>
          <p:cNvPr id="79880" name="Object 8"/>
          <p:cNvGraphicFramePr>
            <a:graphicFrameLocks noChangeAspect="1"/>
          </p:cNvGraphicFramePr>
          <p:nvPr/>
        </p:nvGraphicFramePr>
        <p:xfrm>
          <a:off x="4857752" y="3207451"/>
          <a:ext cx="2428892" cy="558091"/>
        </p:xfrm>
        <a:graphic>
          <a:graphicData uri="http://schemas.openxmlformats.org/presentationml/2006/ole">
            <p:oleObj spid="_x0000_s79880" name="Equation" r:id="rId8" imgW="939600" imgH="21564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8000"/>
                </a:solidFill>
              </a:rPr>
              <a:t>Complex Loading Systems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00035" y="1357298"/>
            <a:ext cx="8143931" cy="4857783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  <a:latin typeface="+mn-lt"/>
                <a:ea typeface="+mn-ea"/>
                <a:cs typeface="+mn-cs"/>
              </a:rPr>
              <a:t>Converting Strains into Stresses</a:t>
            </a:r>
          </a:p>
          <a:p>
            <a:pPr>
              <a:buNone/>
            </a:pPr>
            <a:endParaRPr lang="en-GB" sz="1400" dirty="0" smtClean="0"/>
          </a:p>
          <a:p>
            <a:pPr>
              <a:buNone/>
            </a:pPr>
            <a:r>
              <a:rPr lang="en-GB" sz="1600" dirty="0" smtClean="0"/>
              <a:t>	</a:t>
            </a:r>
          </a:p>
          <a:p>
            <a:pPr>
              <a:buNone/>
            </a:pPr>
            <a:endParaRPr lang="en-GB" sz="1600" dirty="0" smtClean="0"/>
          </a:p>
          <a:p>
            <a:pPr>
              <a:buNone/>
            </a:pPr>
            <a:endParaRPr lang="en-GB" sz="1600" dirty="0" smtClean="0"/>
          </a:p>
          <a:p>
            <a:pPr>
              <a:buNone/>
            </a:pPr>
            <a:endParaRPr lang="en-GB" sz="1600" dirty="0" smtClean="0"/>
          </a:p>
          <a:p>
            <a:pPr>
              <a:buNone/>
            </a:pPr>
            <a:endParaRPr lang="en-GB" sz="1600" dirty="0" smtClean="0"/>
          </a:p>
          <a:p>
            <a:pPr>
              <a:buNone/>
            </a:pPr>
            <a:endParaRPr lang="en-GB" sz="1600" dirty="0" smtClean="0"/>
          </a:p>
          <a:p>
            <a:pPr>
              <a:buNone/>
            </a:pPr>
            <a:endParaRPr lang="en-GB" sz="1600" dirty="0" smtClean="0"/>
          </a:p>
          <a:p>
            <a:pPr>
              <a:buNone/>
            </a:pPr>
            <a:endParaRPr lang="en-GB" sz="1600" dirty="0" smtClean="0"/>
          </a:p>
          <a:p>
            <a:pPr>
              <a:buNone/>
            </a:pPr>
            <a:endParaRPr lang="en-GB" sz="1600" dirty="0" smtClean="0"/>
          </a:p>
          <a:p>
            <a:pPr>
              <a:buNone/>
            </a:pPr>
            <a:endParaRPr lang="en-GB" sz="1600" dirty="0" smtClean="0"/>
          </a:p>
          <a:p>
            <a:pPr>
              <a:buNone/>
            </a:pPr>
            <a:endParaRPr lang="en-GB" sz="1800" dirty="0" smtClean="0"/>
          </a:p>
          <a:p>
            <a:pPr>
              <a:buNone/>
            </a:pPr>
            <a:r>
              <a:rPr lang="en-GB" sz="1800" dirty="0" smtClean="0"/>
              <a:t>								</a:t>
            </a:r>
          </a:p>
          <a:p>
            <a:pPr>
              <a:buNone/>
            </a:pPr>
            <a:r>
              <a:rPr lang="en-GB" sz="1800" dirty="0" smtClean="0"/>
              <a:t>								</a:t>
            </a:r>
          </a:p>
          <a:p>
            <a:pPr>
              <a:buNone/>
            </a:pPr>
            <a:endParaRPr lang="en-GB" sz="1600" dirty="0" smtClean="0"/>
          </a:p>
          <a:p>
            <a:pPr>
              <a:buNone/>
            </a:pPr>
            <a:r>
              <a:rPr lang="en-GB" sz="1600" dirty="0" smtClean="0"/>
              <a:t>	</a:t>
            </a:r>
            <a:endParaRPr lang="en-GB" sz="1400" dirty="0" smtClean="0"/>
          </a:p>
        </p:txBody>
      </p:sp>
      <p:graphicFrame>
        <p:nvGraphicFramePr>
          <p:cNvPr id="7170" name="Object 2"/>
          <p:cNvGraphicFramePr>
            <a:graphicFrameLocks noChangeAspect="1"/>
          </p:cNvGraphicFramePr>
          <p:nvPr/>
        </p:nvGraphicFramePr>
        <p:xfrm>
          <a:off x="1357291" y="2071678"/>
          <a:ext cx="1571636" cy="727867"/>
        </p:xfrm>
        <a:graphic>
          <a:graphicData uri="http://schemas.openxmlformats.org/presentationml/2006/ole">
            <p:oleObj spid="_x0000_s80898" name="Equation" r:id="rId3" imgW="850680" imgH="393480" progId="Equation.3">
              <p:embed/>
            </p:oleObj>
          </a:graphicData>
        </a:graphic>
      </p:graphicFrame>
      <p:graphicFrame>
        <p:nvGraphicFramePr>
          <p:cNvPr id="7173" name="Object 5"/>
          <p:cNvGraphicFramePr>
            <a:graphicFrameLocks noChangeAspect="1"/>
          </p:cNvGraphicFramePr>
          <p:nvPr/>
        </p:nvGraphicFramePr>
        <p:xfrm>
          <a:off x="3286116" y="2143117"/>
          <a:ext cx="1928826" cy="448874"/>
        </p:xfrm>
        <a:graphic>
          <a:graphicData uri="http://schemas.openxmlformats.org/presentationml/2006/ole">
            <p:oleObj spid="_x0000_s80901" name="Equation" r:id="rId4" imgW="927000" imgH="215640" progId="Equation.3">
              <p:embed/>
            </p:oleObj>
          </a:graphicData>
        </a:graphic>
      </p:graphicFrame>
      <p:graphicFrame>
        <p:nvGraphicFramePr>
          <p:cNvPr id="80904" name="Object 8"/>
          <p:cNvGraphicFramePr>
            <a:graphicFrameLocks noChangeAspect="1"/>
          </p:cNvGraphicFramePr>
          <p:nvPr/>
        </p:nvGraphicFramePr>
        <p:xfrm>
          <a:off x="5929322" y="2357430"/>
          <a:ext cx="2571768" cy="718817"/>
        </p:xfrm>
        <a:graphic>
          <a:graphicData uri="http://schemas.openxmlformats.org/presentationml/2006/ole">
            <p:oleObj spid="_x0000_s80904" name="Equation" r:id="rId5" imgW="1409400" imgH="393480" progId="Equation.3">
              <p:embed/>
            </p:oleObj>
          </a:graphicData>
        </a:graphic>
      </p:graphicFrame>
      <p:graphicFrame>
        <p:nvGraphicFramePr>
          <p:cNvPr id="80905" name="Object 9"/>
          <p:cNvGraphicFramePr>
            <a:graphicFrameLocks noChangeAspect="1"/>
          </p:cNvGraphicFramePr>
          <p:nvPr/>
        </p:nvGraphicFramePr>
        <p:xfrm>
          <a:off x="1428728" y="3143248"/>
          <a:ext cx="2786082" cy="405409"/>
        </p:xfrm>
        <a:graphic>
          <a:graphicData uri="http://schemas.openxmlformats.org/presentationml/2006/ole">
            <p:oleObj spid="_x0000_s80905" name="Equation" r:id="rId6" imgW="1485720" imgH="215640" progId="Equation.3">
              <p:embed/>
            </p:oleObj>
          </a:graphicData>
        </a:graphic>
      </p:graphicFrame>
      <p:graphicFrame>
        <p:nvGraphicFramePr>
          <p:cNvPr id="80906" name="Object 10"/>
          <p:cNvGraphicFramePr>
            <a:graphicFrameLocks noChangeAspect="1"/>
          </p:cNvGraphicFramePr>
          <p:nvPr/>
        </p:nvGraphicFramePr>
        <p:xfrm>
          <a:off x="5286380" y="3500438"/>
          <a:ext cx="2928958" cy="475798"/>
        </p:xfrm>
        <a:graphic>
          <a:graphicData uri="http://schemas.openxmlformats.org/presentationml/2006/ole">
            <p:oleObj spid="_x0000_s80906" name="Equation" r:id="rId7" imgW="1409400" imgH="228600" progId="Equation.3">
              <p:embed/>
            </p:oleObj>
          </a:graphicData>
        </a:graphic>
      </p:graphicFrame>
      <p:graphicFrame>
        <p:nvGraphicFramePr>
          <p:cNvPr id="80907" name="Object 11"/>
          <p:cNvGraphicFramePr>
            <a:graphicFrameLocks noChangeAspect="1"/>
          </p:cNvGraphicFramePr>
          <p:nvPr/>
        </p:nvGraphicFramePr>
        <p:xfrm>
          <a:off x="1428728" y="3929066"/>
          <a:ext cx="2714644" cy="440984"/>
        </p:xfrm>
        <a:graphic>
          <a:graphicData uri="http://schemas.openxmlformats.org/presentationml/2006/ole">
            <p:oleObj spid="_x0000_s80907" name="Equation" r:id="rId8" imgW="1409400" imgH="228600" progId="Equation.3">
              <p:embed/>
            </p:oleObj>
          </a:graphicData>
        </a:graphic>
      </p:graphicFrame>
      <p:graphicFrame>
        <p:nvGraphicFramePr>
          <p:cNvPr id="80908" name="Object 12"/>
          <p:cNvGraphicFramePr>
            <a:graphicFrameLocks noChangeAspect="1"/>
          </p:cNvGraphicFramePr>
          <p:nvPr/>
        </p:nvGraphicFramePr>
        <p:xfrm>
          <a:off x="5429256" y="4357694"/>
          <a:ext cx="2787650" cy="441325"/>
        </p:xfrm>
        <a:graphic>
          <a:graphicData uri="http://schemas.openxmlformats.org/presentationml/2006/ole">
            <p:oleObj spid="_x0000_s80908" name="Equation" r:id="rId9" imgW="1447560" imgH="228600" progId="Equation.3">
              <p:embed/>
            </p:oleObj>
          </a:graphicData>
        </a:graphic>
      </p:graphicFrame>
      <p:graphicFrame>
        <p:nvGraphicFramePr>
          <p:cNvPr id="80909" name="Object 13"/>
          <p:cNvGraphicFramePr>
            <a:graphicFrameLocks noChangeAspect="1"/>
          </p:cNvGraphicFramePr>
          <p:nvPr/>
        </p:nvGraphicFramePr>
        <p:xfrm>
          <a:off x="1785918" y="4857760"/>
          <a:ext cx="1979612" cy="809625"/>
        </p:xfrm>
        <a:graphic>
          <a:graphicData uri="http://schemas.openxmlformats.org/presentationml/2006/ole">
            <p:oleObj spid="_x0000_s80909" name="Equation" r:id="rId10" imgW="1028520" imgH="419040" progId="Equation.3">
              <p:embed/>
            </p:oleObj>
          </a:graphicData>
        </a:graphic>
      </p:graphicFrame>
      <p:graphicFrame>
        <p:nvGraphicFramePr>
          <p:cNvPr id="80910" name="Object 14"/>
          <p:cNvGraphicFramePr>
            <a:graphicFrameLocks noChangeAspect="1"/>
          </p:cNvGraphicFramePr>
          <p:nvPr/>
        </p:nvGraphicFramePr>
        <p:xfrm>
          <a:off x="4929190" y="5429264"/>
          <a:ext cx="2640012" cy="809625"/>
        </p:xfrm>
        <a:graphic>
          <a:graphicData uri="http://schemas.openxmlformats.org/presentationml/2006/ole">
            <p:oleObj spid="_x0000_s80910" name="Equation" r:id="rId11" imgW="1371600" imgH="419040" progId="Equation.3">
              <p:embed/>
            </p:oleObj>
          </a:graphicData>
        </a:graphic>
      </p:graphicFrame>
      <p:cxnSp>
        <p:nvCxnSpPr>
          <p:cNvPr id="18" name="Straight Arrow Connector 17"/>
          <p:cNvCxnSpPr/>
          <p:nvPr/>
        </p:nvCxnSpPr>
        <p:spPr>
          <a:xfrm>
            <a:off x="5500694" y="2500306"/>
            <a:ext cx="357190" cy="14287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0" name="Straight Arrow Connector 19"/>
          <p:cNvCxnSpPr/>
          <p:nvPr/>
        </p:nvCxnSpPr>
        <p:spPr>
          <a:xfrm rot="10800000" flipV="1">
            <a:off x="4500562" y="3000372"/>
            <a:ext cx="1214446" cy="28575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4" name="Straight Arrow Connector 23"/>
          <p:cNvCxnSpPr/>
          <p:nvPr/>
        </p:nvCxnSpPr>
        <p:spPr>
          <a:xfrm>
            <a:off x="4357686" y="3500438"/>
            <a:ext cx="857256" cy="21431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6" name="Straight Arrow Connector 25"/>
          <p:cNvCxnSpPr/>
          <p:nvPr/>
        </p:nvCxnSpPr>
        <p:spPr>
          <a:xfrm rot="10800000" flipV="1">
            <a:off x="4214810" y="3857628"/>
            <a:ext cx="928694" cy="28575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9" name="Straight Arrow Connector 28"/>
          <p:cNvCxnSpPr/>
          <p:nvPr/>
        </p:nvCxnSpPr>
        <p:spPr>
          <a:xfrm>
            <a:off x="4286248" y="4286256"/>
            <a:ext cx="1143008" cy="28575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3" name="Straight Arrow Connector 32"/>
          <p:cNvCxnSpPr/>
          <p:nvPr/>
        </p:nvCxnSpPr>
        <p:spPr>
          <a:xfrm rot="10800000" flipV="1">
            <a:off x="3857620" y="4714884"/>
            <a:ext cx="1357322" cy="50006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6" name="Straight Arrow Connector 35"/>
          <p:cNvCxnSpPr/>
          <p:nvPr/>
        </p:nvCxnSpPr>
        <p:spPr>
          <a:xfrm>
            <a:off x="3929058" y="5357826"/>
            <a:ext cx="928694" cy="42862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8000"/>
                </a:solidFill>
              </a:rPr>
              <a:t>Complex Loading Systems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00035" y="1357298"/>
            <a:ext cx="8143931" cy="4857783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  <a:latin typeface="+mn-lt"/>
                <a:ea typeface="+mn-ea"/>
                <a:cs typeface="+mn-cs"/>
              </a:rPr>
              <a:t>Converting Strains into Stresses</a:t>
            </a:r>
          </a:p>
          <a:p>
            <a:pPr>
              <a:buNone/>
            </a:pPr>
            <a:endParaRPr lang="en-GB" sz="1400" dirty="0" smtClean="0"/>
          </a:p>
          <a:p>
            <a:pPr>
              <a:buNone/>
            </a:pPr>
            <a:r>
              <a:rPr lang="en-GB" sz="1600" dirty="0" smtClean="0"/>
              <a:t>	</a:t>
            </a:r>
          </a:p>
          <a:p>
            <a:pPr>
              <a:buNone/>
            </a:pPr>
            <a:r>
              <a:rPr lang="en-GB" sz="1800" dirty="0" smtClean="0"/>
              <a:t>	Substitute (Eqn. 1) into (Eqn. 1B) and (Eqn. 2) into (Eqn. 1A) to yield</a:t>
            </a:r>
          </a:p>
          <a:p>
            <a:pPr>
              <a:buNone/>
            </a:pPr>
            <a:endParaRPr lang="en-GB" sz="1600" dirty="0" smtClean="0"/>
          </a:p>
          <a:p>
            <a:pPr>
              <a:buNone/>
            </a:pPr>
            <a:endParaRPr lang="en-GB" sz="1400" dirty="0" smtClean="0"/>
          </a:p>
        </p:txBody>
      </p:sp>
      <p:graphicFrame>
        <p:nvGraphicFramePr>
          <p:cNvPr id="7174" name="Object 6"/>
          <p:cNvGraphicFramePr>
            <a:graphicFrameLocks noChangeAspect="1"/>
          </p:cNvGraphicFramePr>
          <p:nvPr/>
        </p:nvGraphicFramePr>
        <p:xfrm>
          <a:off x="2786050" y="3000371"/>
          <a:ext cx="3497167" cy="1071571"/>
        </p:xfrm>
        <a:graphic>
          <a:graphicData uri="http://schemas.openxmlformats.org/presentationml/2006/ole">
            <p:oleObj spid="_x0000_s60422" name="Equation" r:id="rId3" imgW="1282680" imgH="393480" progId="Equation.3">
              <p:embed/>
            </p:oleObj>
          </a:graphicData>
        </a:graphic>
      </p:graphicFrame>
      <p:graphicFrame>
        <p:nvGraphicFramePr>
          <p:cNvPr id="7175" name="Object 7"/>
          <p:cNvGraphicFramePr>
            <a:graphicFrameLocks noChangeAspect="1"/>
          </p:cNvGraphicFramePr>
          <p:nvPr/>
        </p:nvGraphicFramePr>
        <p:xfrm>
          <a:off x="2786050" y="4572008"/>
          <a:ext cx="3532103" cy="1071570"/>
        </p:xfrm>
        <a:graphic>
          <a:graphicData uri="http://schemas.openxmlformats.org/presentationml/2006/ole">
            <p:oleObj spid="_x0000_s60423" name="Equation" r:id="rId4" imgW="1295280" imgH="39348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8000"/>
                </a:solidFill>
              </a:rPr>
              <a:t>Complex Loading Systems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/>
          <a:srcRect l="38086" t="38218" r="35547" b="21875"/>
          <a:stretch>
            <a:fillRect/>
          </a:stretch>
        </p:blipFill>
        <p:spPr bwMode="auto">
          <a:xfrm>
            <a:off x="3491880" y="1556792"/>
            <a:ext cx="2265605" cy="25717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92163" name="Object 3"/>
          <p:cNvGraphicFramePr>
            <a:graphicFrameLocks noChangeAspect="1"/>
          </p:cNvGraphicFramePr>
          <p:nvPr/>
        </p:nvGraphicFramePr>
        <p:xfrm>
          <a:off x="5476974" y="4581128"/>
          <a:ext cx="2263378" cy="693500"/>
        </p:xfrm>
        <a:graphic>
          <a:graphicData uri="http://schemas.openxmlformats.org/presentationml/2006/ole">
            <p:oleObj spid="_x0000_s92163" name="Equation" r:id="rId4" imgW="1282680" imgH="393480" progId="Equation.3">
              <p:embed/>
            </p:oleObj>
          </a:graphicData>
        </a:graphic>
      </p:graphicFrame>
      <p:graphicFrame>
        <p:nvGraphicFramePr>
          <p:cNvPr id="92164" name="Object 4"/>
          <p:cNvGraphicFramePr>
            <a:graphicFrameLocks noChangeAspect="1"/>
          </p:cNvGraphicFramePr>
          <p:nvPr/>
        </p:nvGraphicFramePr>
        <p:xfrm>
          <a:off x="5436096" y="5589240"/>
          <a:ext cx="2285982" cy="693500"/>
        </p:xfrm>
        <a:graphic>
          <a:graphicData uri="http://schemas.openxmlformats.org/presentationml/2006/ole">
            <p:oleObj spid="_x0000_s92164" name="Equation" r:id="rId5" imgW="1295280" imgH="393480" progId="Equation.3">
              <p:embed/>
            </p:oleObj>
          </a:graphicData>
        </a:graphic>
      </p:graphicFrame>
      <p:graphicFrame>
        <p:nvGraphicFramePr>
          <p:cNvPr id="92165" name="Object 5"/>
          <p:cNvGraphicFramePr>
            <a:graphicFrameLocks noChangeAspect="1"/>
          </p:cNvGraphicFramePr>
          <p:nvPr/>
        </p:nvGraphicFramePr>
        <p:xfrm>
          <a:off x="1691680" y="4581128"/>
          <a:ext cx="1971675" cy="719137"/>
        </p:xfrm>
        <a:graphic>
          <a:graphicData uri="http://schemas.openxmlformats.org/presentationml/2006/ole">
            <p:oleObj spid="_x0000_s92165" name="Equation" r:id="rId6" imgW="1079280" imgH="393480" progId="Equation.3">
              <p:embed/>
            </p:oleObj>
          </a:graphicData>
        </a:graphic>
      </p:graphicFrame>
      <p:graphicFrame>
        <p:nvGraphicFramePr>
          <p:cNvPr id="92166" name="Object 6"/>
          <p:cNvGraphicFramePr>
            <a:graphicFrameLocks noChangeAspect="1"/>
          </p:cNvGraphicFramePr>
          <p:nvPr/>
        </p:nvGraphicFramePr>
        <p:xfrm>
          <a:off x="1691680" y="5589240"/>
          <a:ext cx="1979613" cy="714375"/>
        </p:xfrm>
        <a:graphic>
          <a:graphicData uri="http://schemas.openxmlformats.org/presentationml/2006/ole">
            <p:oleObj spid="_x0000_s92166" name="Equation" r:id="rId7" imgW="1091880" imgH="39348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8000"/>
                </a:solidFill>
              </a:rPr>
              <a:t>Complex Loading Systems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00035" y="1357299"/>
            <a:ext cx="8143931" cy="2143140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  <a:latin typeface="+mn-lt"/>
                <a:ea typeface="+mn-ea"/>
                <a:cs typeface="+mn-cs"/>
              </a:rPr>
              <a:t>Exercise </a:t>
            </a:r>
            <a:r>
              <a:rPr lang="en-GB" b="1" i="1" dirty="0" smtClean="0">
                <a:solidFill>
                  <a:srgbClr val="008000"/>
                </a:solidFill>
              </a:rPr>
              <a:t>1</a:t>
            </a:r>
            <a:endParaRPr lang="en-GB" b="1" i="1" dirty="0" smtClean="0">
              <a:solidFill>
                <a:srgbClr val="008000"/>
              </a:solidFill>
              <a:latin typeface="+mn-lt"/>
              <a:ea typeface="+mn-ea"/>
              <a:cs typeface="+mn-cs"/>
            </a:endParaRPr>
          </a:p>
          <a:p>
            <a:pPr>
              <a:buNone/>
            </a:pPr>
            <a:endParaRPr lang="en-GB" sz="1400" dirty="0" smtClean="0"/>
          </a:p>
          <a:p>
            <a:pPr>
              <a:buNone/>
            </a:pPr>
            <a:r>
              <a:rPr lang="en-GB" dirty="0" smtClean="0"/>
              <a:t>	1. Solve the strains in both directions for the case below.</a:t>
            </a:r>
          </a:p>
          <a:p>
            <a:pPr>
              <a:buNone/>
            </a:pPr>
            <a:r>
              <a:rPr lang="en-GB" dirty="0" smtClean="0"/>
              <a:t>	E</a:t>
            </a:r>
            <a:r>
              <a:rPr lang="el-GR" dirty="0" smtClean="0"/>
              <a:t> = 180 GPa ν =0.3 σ</a:t>
            </a:r>
            <a:r>
              <a:rPr lang="el-GR" baseline="-25000" dirty="0" smtClean="0"/>
              <a:t>1</a:t>
            </a:r>
            <a:r>
              <a:rPr lang="el-GR" dirty="0" smtClean="0"/>
              <a:t>= - 3 MPa σ</a:t>
            </a:r>
            <a:r>
              <a:rPr lang="el-GR" baseline="-25000" dirty="0" smtClean="0"/>
              <a:t>2</a:t>
            </a:r>
            <a:r>
              <a:rPr lang="el-GR" dirty="0" smtClean="0"/>
              <a:t>= 5 M</a:t>
            </a:r>
            <a:r>
              <a:rPr lang="en-GB" dirty="0" smtClean="0"/>
              <a:t>p</a:t>
            </a:r>
            <a:r>
              <a:rPr lang="el-GR" dirty="0" smtClean="0"/>
              <a:t>a</a:t>
            </a:r>
            <a:endParaRPr lang="en-GB" dirty="0" smtClean="0"/>
          </a:p>
          <a:p>
            <a:pPr>
              <a:buNone/>
            </a:pPr>
            <a:r>
              <a:rPr lang="en-GB" dirty="0" smtClean="0"/>
              <a:t>	(Answers 32.78 </a:t>
            </a:r>
            <a:r>
              <a:rPr lang="en-GB" dirty="0" err="1" smtClean="0"/>
              <a:t>με</a:t>
            </a:r>
            <a:r>
              <a:rPr lang="en-GB" dirty="0" smtClean="0"/>
              <a:t> and -25 </a:t>
            </a:r>
            <a:r>
              <a:rPr lang="en-GB" dirty="0" err="1" smtClean="0"/>
              <a:t>με</a:t>
            </a:r>
            <a:r>
              <a:rPr lang="en-GB" dirty="0" smtClean="0"/>
              <a:t>)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r>
              <a:rPr lang="en-GB" dirty="0" smtClean="0"/>
              <a:t>	2. Solve the stresses in both directions for the cases below.</a:t>
            </a:r>
          </a:p>
          <a:p>
            <a:pPr>
              <a:buNone/>
            </a:pPr>
            <a:r>
              <a:rPr lang="en-GB" dirty="0" smtClean="0"/>
              <a:t>	</a:t>
            </a:r>
            <a:r>
              <a:rPr lang="el-GR" dirty="0" smtClean="0"/>
              <a:t>E = 200 GPa ν = 0.26 ε</a:t>
            </a:r>
            <a:r>
              <a:rPr lang="el-GR" baseline="-25000" dirty="0" smtClean="0"/>
              <a:t>1</a:t>
            </a:r>
            <a:r>
              <a:rPr lang="el-GR" dirty="0" smtClean="0"/>
              <a:t>= -4.9 με ε</a:t>
            </a:r>
            <a:r>
              <a:rPr lang="el-GR" baseline="-25000" dirty="0" smtClean="0"/>
              <a:t>2</a:t>
            </a:r>
            <a:r>
              <a:rPr lang="el-GR" dirty="0" smtClean="0"/>
              <a:t>= -8.05 με</a:t>
            </a:r>
          </a:p>
          <a:p>
            <a:pPr>
              <a:buNone/>
            </a:pPr>
            <a:r>
              <a:rPr lang="en-GB" dirty="0" smtClean="0"/>
              <a:t>	(Answers -1.5 </a:t>
            </a:r>
            <a:r>
              <a:rPr lang="en-GB" dirty="0" err="1" smtClean="0"/>
              <a:t>MPa</a:t>
            </a:r>
            <a:r>
              <a:rPr lang="en-GB" dirty="0" smtClean="0"/>
              <a:t> and -2 </a:t>
            </a:r>
            <a:r>
              <a:rPr lang="en-GB" dirty="0" err="1" smtClean="0"/>
              <a:t>MPa</a:t>
            </a:r>
            <a:r>
              <a:rPr lang="en-GB" dirty="0" smtClean="0"/>
              <a:t>)</a:t>
            </a:r>
          </a:p>
          <a:p>
            <a:endParaRPr lang="en-GB" dirty="0" smtClean="0"/>
          </a:p>
          <a:p>
            <a:pPr>
              <a:buNone/>
            </a:pPr>
            <a:r>
              <a:rPr lang="en-GB" dirty="0" smtClean="0"/>
              <a:t>	</a:t>
            </a:r>
            <a:r>
              <a:rPr lang="el-GR" dirty="0" smtClean="0">
                <a:solidFill>
                  <a:srgbClr val="FF0000"/>
                </a:solidFill>
              </a:rPr>
              <a:t>3.</a:t>
            </a:r>
            <a:r>
              <a:rPr lang="en-GB" dirty="0" smtClean="0">
                <a:solidFill>
                  <a:srgbClr val="FF0000"/>
                </a:solidFill>
              </a:rPr>
              <a:t> Solve the stresses in both directions for the cases below.</a:t>
            </a:r>
          </a:p>
          <a:p>
            <a:pPr>
              <a:buNone/>
            </a:pPr>
            <a:r>
              <a:rPr lang="en-GB" dirty="0" smtClean="0">
                <a:solidFill>
                  <a:srgbClr val="FF0000"/>
                </a:solidFill>
              </a:rPr>
              <a:t>	</a:t>
            </a:r>
            <a:r>
              <a:rPr lang="el-GR" dirty="0" smtClean="0">
                <a:solidFill>
                  <a:srgbClr val="FF0000"/>
                </a:solidFill>
              </a:rPr>
              <a:t> E = 205 GPa ν = 0.25 ε</a:t>
            </a:r>
            <a:r>
              <a:rPr lang="el-GR" baseline="-25000" dirty="0" smtClean="0">
                <a:solidFill>
                  <a:srgbClr val="FF0000"/>
                </a:solidFill>
              </a:rPr>
              <a:t>1</a:t>
            </a:r>
            <a:r>
              <a:rPr lang="el-GR" dirty="0" smtClean="0">
                <a:solidFill>
                  <a:srgbClr val="FF0000"/>
                </a:solidFill>
              </a:rPr>
              <a:t>= 0.366 με ε</a:t>
            </a:r>
            <a:r>
              <a:rPr lang="el-GR" baseline="-25000" dirty="0" smtClean="0">
                <a:solidFill>
                  <a:srgbClr val="FF0000"/>
                </a:solidFill>
              </a:rPr>
              <a:t>2</a:t>
            </a:r>
            <a:r>
              <a:rPr lang="el-GR" dirty="0" smtClean="0">
                <a:solidFill>
                  <a:srgbClr val="FF0000"/>
                </a:solidFill>
              </a:rPr>
              <a:t>= 2.195 με</a:t>
            </a:r>
          </a:p>
          <a:p>
            <a:pPr>
              <a:buNone/>
            </a:pPr>
            <a:r>
              <a:rPr lang="en-GB" dirty="0" smtClean="0">
                <a:solidFill>
                  <a:srgbClr val="FF0000"/>
                </a:solidFill>
              </a:rPr>
              <a:t>	(Answers 200 </a:t>
            </a:r>
            <a:r>
              <a:rPr lang="en-GB" dirty="0" err="1" smtClean="0">
                <a:solidFill>
                  <a:srgbClr val="FF0000"/>
                </a:solidFill>
              </a:rPr>
              <a:t>kPa</a:t>
            </a:r>
            <a:r>
              <a:rPr lang="en-GB" dirty="0" smtClean="0">
                <a:solidFill>
                  <a:srgbClr val="FF0000"/>
                </a:solidFill>
              </a:rPr>
              <a:t> and 500 </a:t>
            </a:r>
            <a:r>
              <a:rPr lang="en-GB" dirty="0" err="1" smtClean="0">
                <a:solidFill>
                  <a:srgbClr val="FF0000"/>
                </a:solidFill>
              </a:rPr>
              <a:t>kPa</a:t>
            </a:r>
            <a:r>
              <a:rPr lang="en-GB" dirty="0" smtClean="0">
                <a:solidFill>
                  <a:srgbClr val="FF0000"/>
                </a:solidFill>
              </a:rPr>
              <a:t>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8000"/>
                </a:solidFill>
              </a:rPr>
              <a:t>Complex Loading Systems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00035" y="1357299"/>
            <a:ext cx="8143931" cy="2143140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  <a:latin typeface="+mn-lt"/>
                <a:ea typeface="+mn-ea"/>
                <a:cs typeface="+mn-cs"/>
              </a:rPr>
              <a:t>Three dimensional stress and strain</a:t>
            </a:r>
          </a:p>
          <a:p>
            <a:endParaRPr lang="en-GB" sz="1600" dirty="0" smtClean="0"/>
          </a:p>
          <a:p>
            <a:pPr>
              <a:buNone/>
            </a:pPr>
            <a:r>
              <a:rPr lang="en-GB" dirty="0" smtClean="0"/>
              <a:t>	Equations 1A and 1B were derived for a 2 dimensional system. Suppose a material to be stressed in mutually perpendicular directions </a:t>
            </a:r>
            <a:r>
              <a:rPr lang="en-GB" dirty="0" err="1" smtClean="0"/>
              <a:t>x,y</a:t>
            </a:r>
            <a:r>
              <a:rPr lang="en-GB" dirty="0" smtClean="0"/>
              <a:t> and z. The strain in any one of these directions is reduced by the effect of the strain in the other two directions and the three strains are</a:t>
            </a:r>
            <a:endParaRPr lang="en-GB" sz="1600" dirty="0" smtClean="0"/>
          </a:p>
          <a:p>
            <a:pPr>
              <a:buNone/>
            </a:pPr>
            <a:endParaRPr lang="en-GB" sz="1600" dirty="0" smtClean="0"/>
          </a:p>
          <a:p>
            <a:pPr>
              <a:buNone/>
            </a:pPr>
            <a:endParaRPr lang="en-GB" sz="1600" dirty="0" smtClean="0"/>
          </a:p>
          <a:p>
            <a:pPr>
              <a:buNone/>
            </a:pPr>
            <a:r>
              <a:rPr lang="en-GB" sz="1600" dirty="0" smtClean="0"/>
              <a:t>								         (</a:t>
            </a:r>
            <a:r>
              <a:rPr lang="en-GB" sz="1600" dirty="0" err="1" smtClean="0"/>
              <a:t>Eqn</a:t>
            </a:r>
            <a:r>
              <a:rPr lang="en-GB" sz="1600" dirty="0" smtClean="0"/>
              <a:t> .1C)</a:t>
            </a:r>
          </a:p>
          <a:p>
            <a:pPr>
              <a:buNone/>
            </a:pPr>
            <a:endParaRPr lang="en-GB" sz="1400" dirty="0" smtClean="0"/>
          </a:p>
          <a:p>
            <a:pPr>
              <a:buNone/>
            </a:pPr>
            <a:r>
              <a:rPr lang="en-GB" sz="1400" dirty="0" smtClean="0"/>
              <a:t>								</a:t>
            </a:r>
            <a:r>
              <a:rPr lang="en-GB" sz="1600" dirty="0" smtClean="0"/>
              <a:t>         (</a:t>
            </a:r>
            <a:r>
              <a:rPr lang="en-GB" sz="1600" dirty="0" err="1" smtClean="0"/>
              <a:t>Eqn</a:t>
            </a:r>
            <a:r>
              <a:rPr lang="en-GB" sz="1600" dirty="0" smtClean="0"/>
              <a:t> .1D)</a:t>
            </a:r>
          </a:p>
          <a:p>
            <a:pPr>
              <a:buNone/>
            </a:pPr>
            <a:endParaRPr lang="en-GB" sz="1600" dirty="0" smtClean="0"/>
          </a:p>
          <a:p>
            <a:pPr>
              <a:buNone/>
            </a:pPr>
            <a:r>
              <a:rPr lang="en-GB" sz="1600" dirty="0" smtClean="0"/>
              <a:t>								         (</a:t>
            </a:r>
            <a:r>
              <a:rPr lang="en-GB" sz="1600" dirty="0" err="1" smtClean="0"/>
              <a:t>Eqn</a:t>
            </a:r>
            <a:r>
              <a:rPr lang="en-GB" sz="1600" dirty="0" smtClean="0"/>
              <a:t> .1E)</a:t>
            </a:r>
          </a:p>
        </p:txBody>
      </p:sp>
      <p:graphicFrame>
        <p:nvGraphicFramePr>
          <p:cNvPr id="8194" name="Object 2"/>
          <p:cNvGraphicFramePr>
            <a:graphicFrameLocks noChangeAspect="1"/>
          </p:cNvGraphicFramePr>
          <p:nvPr/>
        </p:nvGraphicFramePr>
        <p:xfrm>
          <a:off x="3286116" y="4000504"/>
          <a:ext cx="4117975" cy="1795463"/>
        </p:xfrm>
        <a:graphic>
          <a:graphicData uri="http://schemas.openxmlformats.org/presentationml/2006/ole">
            <p:oleObj spid="_x0000_s8194" name="Equation" r:id="rId3" imgW="2768400" imgH="1206360" progId="Equation.3">
              <p:embed/>
            </p:oleObj>
          </a:graphicData>
        </a:graphic>
      </p:graphicFrame>
      <p:pic>
        <p:nvPicPr>
          <p:cNvPr id="8196" name="Picture 4" descr="http://upload.wikimedia.org/wikipedia/commons/thumb/e/ec/PoissonRatio.svg/300px-PoissonRatio.svg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14348" y="3857628"/>
            <a:ext cx="2357454" cy="211385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194">
                                            <p:subSp spid="_x0000_s8194"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3" grpId="0" autoUpdateAnimBg="0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8000"/>
                </a:solidFill>
              </a:rPr>
              <a:t>Complex Loading Systems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00035" y="1357298"/>
            <a:ext cx="5572163" cy="4786345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  <a:latin typeface="+mn-lt"/>
                <a:ea typeface="+mn-ea"/>
                <a:cs typeface="+mn-cs"/>
              </a:rPr>
              <a:t>Volumetric Strain</a:t>
            </a:r>
          </a:p>
          <a:p>
            <a:endParaRPr lang="en-GB" sz="1400" dirty="0" smtClean="0"/>
          </a:p>
          <a:p>
            <a:pPr>
              <a:buNone/>
            </a:pPr>
            <a:r>
              <a:rPr lang="en-GB" dirty="0" smtClean="0"/>
              <a:t>	A cube of material is stressed in the x direction by a compressive pressure as shown in figure 4. 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r>
              <a:rPr lang="en-GB" dirty="0" smtClean="0"/>
              <a:t>	The change in volume is</a:t>
            </a:r>
            <a:r>
              <a:rPr lang="en-GB" b="1" dirty="0" smtClean="0"/>
              <a:t> L</a:t>
            </a:r>
            <a:r>
              <a:rPr lang="en-GB" b="1" baseline="30000" dirty="0" smtClean="0"/>
              <a:t>2</a:t>
            </a:r>
            <a:r>
              <a:rPr lang="en-GB" b="1" dirty="0" smtClean="0"/>
              <a:t>ΔL</a:t>
            </a:r>
          </a:p>
          <a:p>
            <a:pPr>
              <a:buNone/>
            </a:pPr>
            <a:r>
              <a:rPr lang="en-GB" dirty="0" smtClean="0"/>
              <a:t>	</a:t>
            </a:r>
          </a:p>
          <a:p>
            <a:pPr>
              <a:buNone/>
            </a:pPr>
            <a:r>
              <a:rPr lang="en-GB" dirty="0" smtClean="0"/>
              <a:t>	If the cube is strained by an equal amount in the y and z directions also,  with very little error, the total change in volume is</a:t>
            </a:r>
            <a:r>
              <a:rPr lang="en-GB" b="1" dirty="0" smtClean="0"/>
              <a:t> 3L</a:t>
            </a:r>
            <a:r>
              <a:rPr lang="en-GB" b="1" baseline="30000" dirty="0" smtClean="0"/>
              <a:t>2</a:t>
            </a:r>
            <a:r>
              <a:rPr lang="en-GB" b="1" dirty="0" smtClean="0"/>
              <a:t>ΔL</a:t>
            </a:r>
            <a:r>
              <a:rPr lang="en-GB" dirty="0" smtClean="0"/>
              <a:t>. 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r>
              <a:rPr lang="en-GB" dirty="0" smtClean="0"/>
              <a:t>	The </a:t>
            </a:r>
            <a:r>
              <a:rPr lang="en-GB" b="1" dirty="0" smtClean="0"/>
              <a:t>original volume is L</a:t>
            </a:r>
            <a:r>
              <a:rPr lang="en-GB" b="1" baseline="30000" dirty="0" smtClean="0"/>
              <a:t>3</a:t>
            </a:r>
            <a:r>
              <a:rPr lang="en-GB" dirty="0" smtClean="0"/>
              <a:t>.</a:t>
            </a:r>
          </a:p>
          <a:p>
            <a:pPr>
              <a:buNone/>
            </a:pPr>
            <a:r>
              <a:rPr lang="en-GB" dirty="0" smtClean="0"/>
              <a:t>		</a:t>
            </a:r>
          </a:p>
        </p:txBody>
      </p:sp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2" cstate="print"/>
          <a:srcRect l="36621" t="20508" r="34814" b="36523"/>
          <a:stretch>
            <a:fillRect/>
          </a:stretch>
        </p:blipFill>
        <p:spPr bwMode="auto">
          <a:xfrm>
            <a:off x="6127399" y="2143116"/>
            <a:ext cx="2659443" cy="30003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8000"/>
                </a:solidFill>
              </a:rPr>
              <a:t>Complex Loading Systems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00035" y="1357298"/>
            <a:ext cx="5643601" cy="4786345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  <a:latin typeface="+mn-lt"/>
                <a:ea typeface="+mn-ea"/>
                <a:cs typeface="+mn-cs"/>
              </a:rPr>
              <a:t>Volumetric Strain</a:t>
            </a:r>
          </a:p>
          <a:p>
            <a:pPr>
              <a:buNone/>
            </a:pPr>
            <a:endParaRPr lang="en-GB" sz="1400" dirty="0" smtClean="0"/>
          </a:p>
          <a:p>
            <a:pPr>
              <a:buNone/>
            </a:pPr>
            <a:r>
              <a:rPr lang="en-GB" sz="1400" dirty="0" smtClean="0"/>
              <a:t>	</a:t>
            </a:r>
            <a:r>
              <a:rPr lang="en-GB" dirty="0" smtClean="0"/>
              <a:t>When a solid object is subjected to a pressure p such that the volume is reduced, the volumetric strain is	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r>
              <a:rPr lang="en-GB" dirty="0" smtClean="0"/>
              <a:t>	 </a:t>
            </a:r>
            <a:r>
              <a:rPr lang="el-GR" dirty="0" smtClean="0"/>
              <a:t>ε</a:t>
            </a:r>
            <a:r>
              <a:rPr lang="en-GB" baseline="-25000" dirty="0" smtClean="0"/>
              <a:t>v</a:t>
            </a:r>
            <a:r>
              <a:rPr lang="en-GB" dirty="0" smtClean="0"/>
              <a:t>= change in volume/original volume.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r>
              <a:rPr lang="en-GB" dirty="0" smtClean="0"/>
              <a:t>	In the case of a cube this becomes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r>
              <a:rPr lang="en-GB" dirty="0" smtClean="0"/>
              <a:t>	</a:t>
            </a:r>
            <a:r>
              <a:rPr lang="el-GR" dirty="0" smtClean="0"/>
              <a:t>ε</a:t>
            </a:r>
            <a:r>
              <a:rPr lang="en-GB" baseline="-25000" dirty="0" smtClean="0"/>
              <a:t>v </a:t>
            </a:r>
            <a:r>
              <a:rPr lang="en-GB" dirty="0" smtClean="0"/>
              <a:t>= 3L</a:t>
            </a:r>
            <a:r>
              <a:rPr lang="en-GB" baseline="30000" dirty="0" smtClean="0"/>
              <a:t>2</a:t>
            </a:r>
            <a:r>
              <a:rPr lang="el-GR" dirty="0" smtClean="0"/>
              <a:t>Δ</a:t>
            </a:r>
            <a:r>
              <a:rPr lang="en-GB" dirty="0" smtClean="0"/>
              <a:t>L/ L</a:t>
            </a:r>
            <a:r>
              <a:rPr lang="en-GB" baseline="30000" dirty="0" smtClean="0"/>
              <a:t>3</a:t>
            </a:r>
            <a:r>
              <a:rPr lang="en-GB" dirty="0" smtClean="0"/>
              <a:t>= 3</a:t>
            </a:r>
            <a:r>
              <a:rPr lang="el-GR" dirty="0" smtClean="0"/>
              <a:t>Δ</a:t>
            </a:r>
            <a:r>
              <a:rPr lang="en-GB" dirty="0" smtClean="0"/>
              <a:t>L/ L</a:t>
            </a:r>
          </a:p>
          <a:p>
            <a:pPr>
              <a:buNone/>
            </a:pPr>
            <a:r>
              <a:rPr lang="en-GB" dirty="0" smtClean="0"/>
              <a:t>	</a:t>
            </a:r>
            <a:r>
              <a:rPr lang="el-GR" dirty="0" smtClean="0"/>
              <a:t>ε</a:t>
            </a:r>
            <a:r>
              <a:rPr lang="en-GB" b="1" baseline="-25000" dirty="0" smtClean="0"/>
              <a:t>v</a:t>
            </a:r>
            <a:r>
              <a:rPr lang="en-GB" b="1" dirty="0" smtClean="0"/>
              <a:t> = 3</a:t>
            </a:r>
            <a:r>
              <a:rPr lang="el-GR" b="1" dirty="0" smtClean="0"/>
              <a:t> ε</a:t>
            </a:r>
            <a:r>
              <a:rPr lang="en-GB" b="1" dirty="0" smtClean="0"/>
              <a:t> ................................(1F)</a:t>
            </a:r>
          </a:p>
          <a:p>
            <a:pPr>
              <a:buNone/>
            </a:pPr>
            <a:r>
              <a:rPr lang="en-GB" dirty="0" smtClean="0"/>
              <a:t>	</a:t>
            </a:r>
          </a:p>
          <a:p>
            <a:pPr>
              <a:buNone/>
            </a:pPr>
            <a:r>
              <a:rPr lang="en-GB" dirty="0" smtClean="0"/>
              <a:t>	ε is the equal strain in all three directions.</a:t>
            </a:r>
          </a:p>
          <a:p>
            <a:pPr>
              <a:buNone/>
            </a:pPr>
            <a:r>
              <a:rPr lang="en-GB" sz="1400" dirty="0" smtClean="0"/>
              <a:t>	</a:t>
            </a:r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 cstate="print"/>
          <a:srcRect l="36621" t="20508" r="34814" b="36523"/>
          <a:stretch>
            <a:fillRect/>
          </a:stretch>
        </p:blipFill>
        <p:spPr bwMode="auto">
          <a:xfrm>
            <a:off x="6127399" y="2143116"/>
            <a:ext cx="2659443" cy="30003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8000"/>
                </a:solidFill>
              </a:rPr>
              <a:t>Complex Loading Systems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00035" y="1357298"/>
            <a:ext cx="7858179" cy="4786345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  <a:latin typeface="+mn-lt"/>
                <a:ea typeface="+mn-ea"/>
                <a:cs typeface="+mn-cs"/>
              </a:rPr>
              <a:t>Bulk  Modulus</a:t>
            </a:r>
          </a:p>
          <a:p>
            <a:endParaRPr lang="en-GB" sz="1400" dirty="0" smtClean="0"/>
          </a:p>
          <a:p>
            <a:pPr>
              <a:buNone/>
            </a:pPr>
            <a:r>
              <a:rPr lang="en-GB" sz="1400" dirty="0" smtClean="0"/>
              <a:t>	</a:t>
            </a:r>
            <a:r>
              <a:rPr lang="en-GB" sz="2400" dirty="0" smtClean="0"/>
              <a:t> It has been established that the volumetric strain in an elastic material is directly proportional to the stress such that</a:t>
            </a:r>
          </a:p>
          <a:p>
            <a:pPr>
              <a:buNone/>
            </a:pPr>
            <a:endParaRPr lang="en-GB" sz="2400" dirty="0" smtClean="0"/>
          </a:p>
          <a:p>
            <a:pPr>
              <a:buNone/>
            </a:pPr>
            <a:r>
              <a:rPr lang="en-GB" sz="2400" b="1" dirty="0" smtClean="0"/>
              <a:t>	</a:t>
            </a:r>
            <a:r>
              <a:rPr lang="el-GR" sz="2400" b="1" dirty="0" smtClean="0"/>
              <a:t>σ</a:t>
            </a:r>
            <a:r>
              <a:rPr lang="en-GB" sz="2400" b="1" dirty="0" smtClean="0"/>
              <a:t>/</a:t>
            </a:r>
            <a:r>
              <a:rPr lang="el-GR" sz="2400" b="1" dirty="0" smtClean="0"/>
              <a:t>ε</a:t>
            </a:r>
            <a:r>
              <a:rPr lang="en-GB" sz="2400" b="1" baseline="-25000" dirty="0" smtClean="0"/>
              <a:t>v</a:t>
            </a:r>
            <a:r>
              <a:rPr lang="en-GB" sz="2400" b="1" dirty="0" smtClean="0"/>
              <a:t> = K</a:t>
            </a:r>
          </a:p>
          <a:p>
            <a:pPr>
              <a:buNone/>
            </a:pPr>
            <a:endParaRPr lang="en-GB" sz="2400" b="1" dirty="0" smtClean="0"/>
          </a:p>
          <a:p>
            <a:pPr>
              <a:buNone/>
            </a:pPr>
            <a:r>
              <a:rPr lang="en-GB" sz="2400" dirty="0" smtClean="0"/>
              <a:t>	K is called the Bulk Modulus. This is another of the elastic constants of a material.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8000"/>
                </a:solidFill>
              </a:rPr>
              <a:t>Complex Loading Systems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00035" y="1357298"/>
            <a:ext cx="7858179" cy="4786345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  <a:latin typeface="+mn-lt"/>
                <a:ea typeface="+mn-ea"/>
                <a:cs typeface="+mn-cs"/>
              </a:rPr>
              <a:t>Relationship between the elastic constants</a:t>
            </a:r>
          </a:p>
          <a:p>
            <a:endParaRPr lang="en-GB" sz="1400" dirty="0" smtClean="0"/>
          </a:p>
          <a:p>
            <a:pPr>
              <a:buNone/>
            </a:pPr>
            <a:r>
              <a:rPr lang="en-GB" dirty="0" smtClean="0"/>
              <a:t>	When a material is compressed by a pressure p the stress is equal to -p because it is compressive.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r>
              <a:rPr lang="en-GB" dirty="0" smtClean="0"/>
              <a:t>	The bulk modulus is then				 (</a:t>
            </a:r>
            <a:r>
              <a:rPr lang="en-GB" dirty="0" err="1" smtClean="0"/>
              <a:t>Eqn</a:t>
            </a:r>
            <a:r>
              <a:rPr lang="en-GB" dirty="0" smtClean="0"/>
              <a:t> .1G)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r>
              <a:rPr lang="en-GB" dirty="0" smtClean="0"/>
              <a:t>	From equation 1F we have</a:t>
            </a:r>
          </a:p>
          <a:p>
            <a:pPr>
              <a:buNone/>
            </a:pPr>
            <a:endParaRPr lang="en-GB" sz="1400" dirty="0" smtClean="0"/>
          </a:p>
          <a:p>
            <a:pPr>
              <a:buNone/>
            </a:pPr>
            <a:r>
              <a:rPr lang="en-GB" sz="1400" dirty="0" smtClean="0"/>
              <a:t>	</a:t>
            </a:r>
          </a:p>
        </p:txBody>
      </p:sp>
      <p:graphicFrame>
        <p:nvGraphicFramePr>
          <p:cNvPr id="35842" name="Object 2"/>
          <p:cNvGraphicFramePr>
            <a:graphicFrameLocks noChangeAspect="1"/>
          </p:cNvGraphicFramePr>
          <p:nvPr/>
        </p:nvGraphicFramePr>
        <p:xfrm>
          <a:off x="4727076" y="2786058"/>
          <a:ext cx="1202246" cy="928694"/>
        </p:xfrm>
        <a:graphic>
          <a:graphicData uri="http://schemas.openxmlformats.org/presentationml/2006/ole">
            <p:oleObj spid="_x0000_s35842" name="Equation" r:id="rId3" imgW="558720" imgH="431640" progId="Equation.3">
              <p:embed/>
            </p:oleObj>
          </a:graphicData>
        </a:graphic>
      </p:graphicFrame>
      <p:graphicFrame>
        <p:nvGraphicFramePr>
          <p:cNvPr id="35843" name="Object 3"/>
          <p:cNvGraphicFramePr>
            <a:graphicFrameLocks noChangeAspect="1"/>
          </p:cNvGraphicFramePr>
          <p:nvPr/>
        </p:nvGraphicFramePr>
        <p:xfrm>
          <a:off x="4786314" y="4357694"/>
          <a:ext cx="1053877" cy="500066"/>
        </p:xfrm>
        <a:graphic>
          <a:graphicData uri="http://schemas.openxmlformats.org/presentationml/2006/ole">
            <p:oleObj spid="_x0000_s35843" name="Equation" r:id="rId4" imgW="482400" imgH="22860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8000"/>
                </a:solidFill>
              </a:rPr>
              <a:t>Complex Loading Systems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00035" y="1357298"/>
            <a:ext cx="7858179" cy="4786345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  <a:latin typeface="+mn-lt"/>
                <a:ea typeface="+mn-ea"/>
                <a:cs typeface="+mn-cs"/>
              </a:rPr>
              <a:t>Relationship between the elastic constants</a:t>
            </a:r>
          </a:p>
          <a:p>
            <a:endParaRPr lang="en-GB" sz="1400" dirty="0" smtClean="0"/>
          </a:p>
          <a:p>
            <a:pPr>
              <a:buNone/>
            </a:pPr>
            <a:r>
              <a:rPr lang="en-GB" sz="1800" dirty="0" smtClean="0"/>
              <a:t>	From equations 1C, D and E with the strains in all direction being equal and the stresses being equal to -p, we have	</a:t>
            </a:r>
          </a:p>
          <a:p>
            <a:pPr>
              <a:buNone/>
            </a:pPr>
            <a:r>
              <a:rPr lang="en-GB" sz="1800" dirty="0" smtClean="0"/>
              <a:t>		</a:t>
            </a:r>
          </a:p>
          <a:p>
            <a:pPr>
              <a:buNone/>
            </a:pPr>
            <a:r>
              <a:rPr lang="en-GB" sz="1800" dirty="0" smtClean="0"/>
              <a:t>							</a:t>
            </a:r>
          </a:p>
          <a:p>
            <a:pPr>
              <a:buNone/>
            </a:pPr>
            <a:endParaRPr lang="en-GB" sz="1800" dirty="0" smtClean="0"/>
          </a:p>
          <a:p>
            <a:pPr>
              <a:buNone/>
            </a:pPr>
            <a:endParaRPr lang="en-GB" sz="1800" dirty="0" smtClean="0"/>
          </a:p>
          <a:p>
            <a:pPr>
              <a:buNone/>
            </a:pPr>
            <a:r>
              <a:rPr lang="en-GB" sz="1800" dirty="0" smtClean="0"/>
              <a:t>	The volumetric strain is</a:t>
            </a:r>
          </a:p>
          <a:p>
            <a:pPr>
              <a:buNone/>
            </a:pPr>
            <a:r>
              <a:rPr lang="en-GB" sz="1800" dirty="0" smtClean="0"/>
              <a:t>								</a:t>
            </a:r>
          </a:p>
          <a:p>
            <a:pPr>
              <a:buNone/>
            </a:pPr>
            <a:r>
              <a:rPr lang="en-GB" sz="1800" dirty="0" smtClean="0"/>
              <a:t>								 (</a:t>
            </a:r>
            <a:r>
              <a:rPr lang="en-GB" sz="1800" dirty="0" err="1" smtClean="0"/>
              <a:t>Eqn</a:t>
            </a:r>
            <a:r>
              <a:rPr lang="en-GB" sz="1800" dirty="0" smtClean="0"/>
              <a:t> .1H)</a:t>
            </a:r>
          </a:p>
          <a:p>
            <a:pPr>
              <a:buNone/>
            </a:pPr>
            <a:endParaRPr lang="en-GB" sz="1800" dirty="0" smtClean="0"/>
          </a:p>
          <a:p>
            <a:pPr>
              <a:buNone/>
            </a:pPr>
            <a:r>
              <a:rPr lang="en-GB" sz="1800" dirty="0" smtClean="0"/>
              <a:t>	</a:t>
            </a:r>
          </a:p>
        </p:txBody>
      </p:sp>
      <p:graphicFrame>
        <p:nvGraphicFramePr>
          <p:cNvPr id="35844" name="Object 4"/>
          <p:cNvGraphicFramePr>
            <a:graphicFrameLocks noChangeAspect="1"/>
          </p:cNvGraphicFramePr>
          <p:nvPr/>
        </p:nvGraphicFramePr>
        <p:xfrm>
          <a:off x="3571868" y="2857496"/>
          <a:ext cx="2143140" cy="746761"/>
        </p:xfrm>
        <a:graphic>
          <a:graphicData uri="http://schemas.openxmlformats.org/presentationml/2006/ole">
            <p:oleObj spid="_x0000_s61444" name="Equation" r:id="rId3" imgW="1130040" imgH="393480" progId="Equation.3">
              <p:embed/>
            </p:oleObj>
          </a:graphicData>
        </a:graphic>
      </p:graphicFrame>
      <p:graphicFrame>
        <p:nvGraphicFramePr>
          <p:cNvPr id="35845" name="Object 5"/>
          <p:cNvGraphicFramePr>
            <a:graphicFrameLocks noChangeAspect="1"/>
          </p:cNvGraphicFramePr>
          <p:nvPr/>
        </p:nvGraphicFramePr>
        <p:xfrm>
          <a:off x="3571868" y="4500570"/>
          <a:ext cx="2214607" cy="738203"/>
        </p:xfrm>
        <a:graphic>
          <a:graphicData uri="http://schemas.openxmlformats.org/presentationml/2006/ole">
            <p:oleObj spid="_x0000_s61445" name="Equation" r:id="rId4" imgW="1180800" imgH="39348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8000"/>
                </a:solidFill>
              </a:rPr>
              <a:t>Complex Loading Systems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00035" y="1357298"/>
            <a:ext cx="7858179" cy="4786345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  <a:latin typeface="+mn-lt"/>
                <a:ea typeface="+mn-ea"/>
                <a:cs typeface="+mn-cs"/>
              </a:rPr>
              <a:t>Relationship between the elastic constants</a:t>
            </a:r>
          </a:p>
          <a:p>
            <a:endParaRPr lang="en-GB" sz="1400" dirty="0" smtClean="0"/>
          </a:p>
          <a:p>
            <a:pPr>
              <a:buNone/>
            </a:pPr>
            <a:r>
              <a:rPr lang="en-GB" sz="1800" dirty="0" smtClean="0"/>
              <a:t>	Combining equations 1G and 1H the relationship between K, E and v can be defined.</a:t>
            </a:r>
          </a:p>
          <a:p>
            <a:pPr>
              <a:buNone/>
            </a:pPr>
            <a:r>
              <a:rPr lang="en-GB" sz="1800" dirty="0" smtClean="0"/>
              <a:t>							</a:t>
            </a:r>
          </a:p>
          <a:p>
            <a:pPr>
              <a:buNone/>
            </a:pPr>
            <a:endParaRPr lang="en-GB" sz="1800" dirty="0" smtClean="0"/>
          </a:p>
          <a:p>
            <a:pPr>
              <a:buNone/>
            </a:pPr>
            <a:endParaRPr lang="en-GB" sz="1800" dirty="0" smtClean="0"/>
          </a:p>
          <a:p>
            <a:pPr>
              <a:buNone/>
            </a:pPr>
            <a:r>
              <a:rPr lang="en-GB" sz="1800" dirty="0" smtClean="0"/>
              <a:t>								 (</a:t>
            </a:r>
            <a:r>
              <a:rPr lang="en-GB" sz="1800" dirty="0" err="1" smtClean="0"/>
              <a:t>Eqn</a:t>
            </a:r>
            <a:r>
              <a:rPr lang="en-GB" sz="1800" dirty="0" smtClean="0"/>
              <a:t> .1I)</a:t>
            </a:r>
          </a:p>
        </p:txBody>
      </p:sp>
      <p:graphicFrame>
        <p:nvGraphicFramePr>
          <p:cNvPr id="35846" name="Object 6"/>
          <p:cNvGraphicFramePr>
            <a:graphicFrameLocks noChangeAspect="1"/>
          </p:cNvGraphicFramePr>
          <p:nvPr/>
        </p:nvGraphicFramePr>
        <p:xfrm>
          <a:off x="2571736" y="3000372"/>
          <a:ext cx="3704848" cy="1143008"/>
        </p:xfrm>
        <a:graphic>
          <a:graphicData uri="http://schemas.openxmlformats.org/presentationml/2006/ole">
            <p:oleObj spid="_x0000_s62468" name="Equation" r:id="rId3" imgW="1892160" imgH="58392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8000"/>
                </a:solidFill>
              </a:rPr>
              <a:t>Complex Loading Systems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00035" y="1357298"/>
            <a:ext cx="7858179" cy="4786345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  <a:latin typeface="+mn-lt"/>
                <a:ea typeface="+mn-ea"/>
                <a:cs typeface="+mn-cs"/>
              </a:rPr>
              <a:t>Shear Modulus</a:t>
            </a:r>
          </a:p>
          <a:p>
            <a:pPr>
              <a:buNone/>
            </a:pPr>
            <a:endParaRPr lang="en-GB" sz="2400" dirty="0" smtClean="0"/>
          </a:p>
          <a:p>
            <a:pPr>
              <a:buNone/>
            </a:pPr>
            <a:r>
              <a:rPr lang="en-GB" sz="2400" dirty="0" smtClean="0"/>
              <a:t>	It may be shown that the relationship of the shear modulus G to the other elastic constants is given by</a:t>
            </a:r>
          </a:p>
          <a:p>
            <a:pPr>
              <a:buNone/>
            </a:pPr>
            <a:endParaRPr lang="en-GB" sz="2400" dirty="0" smtClean="0"/>
          </a:p>
          <a:p>
            <a:pPr>
              <a:buNone/>
            </a:pPr>
            <a:r>
              <a:rPr lang="en-GB" sz="2400" dirty="0" smtClean="0"/>
              <a:t>							 (</a:t>
            </a:r>
            <a:r>
              <a:rPr lang="en-GB" sz="2400" dirty="0" err="1" smtClean="0"/>
              <a:t>Eqn</a:t>
            </a:r>
            <a:r>
              <a:rPr lang="en-GB" sz="2400" dirty="0" smtClean="0"/>
              <a:t> .1J)</a:t>
            </a:r>
          </a:p>
          <a:p>
            <a:pPr>
              <a:buNone/>
            </a:pPr>
            <a:r>
              <a:rPr lang="en-GB" sz="2400" dirty="0" smtClean="0"/>
              <a:t>	</a:t>
            </a:r>
          </a:p>
          <a:p>
            <a:endParaRPr lang="en-GB" sz="2400" dirty="0" smtClean="0"/>
          </a:p>
          <a:p>
            <a:pPr>
              <a:buNone/>
            </a:pPr>
            <a:r>
              <a:rPr lang="en-GB" sz="2400" dirty="0" smtClean="0"/>
              <a:t>	You would need to study three dimensional stress systems in depth in order to derive this equation.</a:t>
            </a:r>
          </a:p>
        </p:txBody>
      </p:sp>
      <p:graphicFrame>
        <p:nvGraphicFramePr>
          <p:cNvPr id="35842" name="Object 2"/>
          <p:cNvGraphicFramePr>
            <a:graphicFrameLocks noChangeAspect="1"/>
          </p:cNvGraphicFramePr>
          <p:nvPr/>
        </p:nvGraphicFramePr>
        <p:xfrm>
          <a:off x="3428992" y="3143248"/>
          <a:ext cx="2000264" cy="1063912"/>
        </p:xfrm>
        <a:graphic>
          <a:graphicData uri="http://schemas.openxmlformats.org/presentationml/2006/ole">
            <p:oleObj spid="_x0000_s36866" name="Equation" r:id="rId3" imgW="787320" imgH="41904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8000"/>
                </a:solidFill>
              </a:rPr>
              <a:t>Complex Loading Systems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00035" y="1357298"/>
            <a:ext cx="7858179" cy="4786345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  <a:latin typeface="+mn-lt"/>
                <a:ea typeface="+mn-ea"/>
                <a:cs typeface="+mn-cs"/>
              </a:rPr>
              <a:t>Worked Example 5</a:t>
            </a:r>
          </a:p>
          <a:p>
            <a:pPr>
              <a:buNone/>
            </a:pPr>
            <a:endParaRPr lang="en-GB" sz="1400" dirty="0" smtClean="0"/>
          </a:p>
          <a:p>
            <a:pPr>
              <a:buNone/>
            </a:pPr>
            <a:r>
              <a:rPr lang="en-GB" sz="2400" dirty="0" smtClean="0"/>
              <a:t>	A solid piece of metal of volume 8000 mm</a:t>
            </a:r>
            <a:r>
              <a:rPr lang="en-GB" sz="2400" baseline="30000" dirty="0" smtClean="0"/>
              <a:t>3</a:t>
            </a:r>
            <a:r>
              <a:rPr lang="en-GB" sz="2400" dirty="0" smtClean="0"/>
              <a:t> is compressed by a pressure of 80MPa. </a:t>
            </a:r>
          </a:p>
          <a:p>
            <a:pPr>
              <a:buNone/>
            </a:pPr>
            <a:endParaRPr lang="en-GB" sz="2400" dirty="0" smtClean="0"/>
          </a:p>
          <a:p>
            <a:r>
              <a:rPr lang="en-GB" sz="2400" dirty="0" smtClean="0"/>
              <a:t>Determine the bulk modulus given that the elastic modulus E is 71 </a:t>
            </a:r>
            <a:r>
              <a:rPr lang="en-GB" sz="2400" dirty="0" err="1" smtClean="0"/>
              <a:t>GPa</a:t>
            </a:r>
            <a:r>
              <a:rPr lang="en-GB" sz="2400" dirty="0" smtClean="0"/>
              <a:t> and </a:t>
            </a:r>
            <a:r>
              <a:rPr lang="en-GB" sz="2400" dirty="0" err="1" smtClean="0"/>
              <a:t>Poissons</a:t>
            </a:r>
            <a:r>
              <a:rPr lang="en-GB" sz="2400" dirty="0" smtClean="0"/>
              <a:t>' ratio ν is 0.34.</a:t>
            </a:r>
          </a:p>
          <a:p>
            <a:endParaRPr lang="en-GB" sz="2400" dirty="0" smtClean="0"/>
          </a:p>
          <a:p>
            <a:r>
              <a:rPr lang="en-GB" sz="2400" dirty="0" smtClean="0"/>
              <a:t>Determine the change in volume.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8000"/>
                </a:solidFill>
              </a:rPr>
              <a:t>Complex Loading Systems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00035" y="1357298"/>
            <a:ext cx="7858179" cy="4786345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  <a:latin typeface="+mn-lt"/>
                <a:ea typeface="+mn-ea"/>
                <a:cs typeface="+mn-cs"/>
              </a:rPr>
              <a:t>Worked Example 5 Solution</a:t>
            </a:r>
          </a:p>
          <a:p>
            <a:pPr>
              <a:buNone/>
            </a:pPr>
            <a:endParaRPr lang="en-GB" sz="1400" dirty="0" smtClean="0"/>
          </a:p>
          <a:p>
            <a:pPr>
              <a:buNone/>
            </a:pPr>
            <a:r>
              <a:rPr lang="en-GB" sz="1400" dirty="0" smtClean="0"/>
              <a:t>	</a:t>
            </a:r>
          </a:p>
        </p:txBody>
      </p:sp>
      <p:graphicFrame>
        <p:nvGraphicFramePr>
          <p:cNvPr id="37891" name="Object 3"/>
          <p:cNvGraphicFramePr>
            <a:graphicFrameLocks noChangeAspect="1"/>
          </p:cNvGraphicFramePr>
          <p:nvPr/>
        </p:nvGraphicFramePr>
        <p:xfrm>
          <a:off x="1285852" y="1928802"/>
          <a:ext cx="1666875" cy="808037"/>
        </p:xfrm>
        <a:graphic>
          <a:graphicData uri="http://schemas.openxmlformats.org/presentationml/2006/ole">
            <p:oleObj spid="_x0000_s38914" name="Equation" r:id="rId3" imgW="863280" imgH="419040" progId="Equation.3">
              <p:embed/>
            </p:oleObj>
          </a:graphicData>
        </a:graphic>
      </p:graphicFrame>
      <p:graphicFrame>
        <p:nvGraphicFramePr>
          <p:cNvPr id="37892" name="Object 4"/>
          <p:cNvGraphicFramePr>
            <a:graphicFrameLocks noChangeAspect="1"/>
          </p:cNvGraphicFramePr>
          <p:nvPr/>
        </p:nvGraphicFramePr>
        <p:xfrm>
          <a:off x="1285851" y="4286256"/>
          <a:ext cx="1294725" cy="1000132"/>
        </p:xfrm>
        <a:graphic>
          <a:graphicData uri="http://schemas.openxmlformats.org/presentationml/2006/ole">
            <p:oleObj spid="_x0000_s38915" name="Equation" r:id="rId4" imgW="558720" imgH="431640" progId="Equation.3">
              <p:embed/>
            </p:oleObj>
          </a:graphicData>
        </a:graphic>
      </p:graphicFrame>
      <p:graphicFrame>
        <p:nvGraphicFramePr>
          <p:cNvPr id="37893" name="Object 5"/>
          <p:cNvGraphicFramePr>
            <a:graphicFrameLocks noChangeAspect="1"/>
          </p:cNvGraphicFramePr>
          <p:nvPr/>
        </p:nvGraphicFramePr>
        <p:xfrm>
          <a:off x="1214414" y="5500702"/>
          <a:ext cx="1157871" cy="800101"/>
        </p:xfrm>
        <a:graphic>
          <a:graphicData uri="http://schemas.openxmlformats.org/presentationml/2006/ole">
            <p:oleObj spid="_x0000_s38916" name="Equation" r:id="rId5" imgW="571320" imgH="393480" progId="Equation.3">
              <p:embed/>
            </p:oleObj>
          </a:graphicData>
        </a:graphic>
      </p:graphicFrame>
      <p:graphicFrame>
        <p:nvGraphicFramePr>
          <p:cNvPr id="37894" name="Object 6"/>
          <p:cNvGraphicFramePr>
            <a:graphicFrameLocks noChangeAspect="1"/>
          </p:cNvGraphicFramePr>
          <p:nvPr/>
        </p:nvGraphicFramePr>
        <p:xfrm>
          <a:off x="3571868" y="4357694"/>
          <a:ext cx="1246282" cy="857256"/>
        </p:xfrm>
        <a:graphic>
          <a:graphicData uri="http://schemas.openxmlformats.org/presentationml/2006/ole">
            <p:oleObj spid="_x0000_s38917" name="Equation" r:id="rId6" imgW="571320" imgH="393480" progId="Equation.3">
              <p:embed/>
            </p:oleObj>
          </a:graphicData>
        </a:graphic>
      </p:graphicFrame>
      <p:cxnSp>
        <p:nvCxnSpPr>
          <p:cNvPr id="11" name="Straight Arrow Connector 10"/>
          <p:cNvCxnSpPr/>
          <p:nvPr/>
        </p:nvCxnSpPr>
        <p:spPr>
          <a:xfrm>
            <a:off x="2500298" y="5999180"/>
            <a:ext cx="642942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graphicFrame>
        <p:nvGraphicFramePr>
          <p:cNvPr id="37895" name="Object 7"/>
          <p:cNvGraphicFramePr>
            <a:graphicFrameLocks noChangeAspect="1"/>
          </p:cNvGraphicFramePr>
          <p:nvPr/>
        </p:nvGraphicFramePr>
        <p:xfrm>
          <a:off x="5429256" y="6072188"/>
          <a:ext cx="2332037" cy="555625"/>
        </p:xfrm>
        <a:graphic>
          <a:graphicData uri="http://schemas.openxmlformats.org/presentationml/2006/ole">
            <p:oleObj spid="_x0000_s38918" name="Equation" r:id="rId7" imgW="965160" imgH="228600" progId="Equation.3">
              <p:embed/>
            </p:oleObj>
          </a:graphicData>
        </a:graphic>
      </p:graphicFrame>
      <p:graphicFrame>
        <p:nvGraphicFramePr>
          <p:cNvPr id="38919" name="Object 7"/>
          <p:cNvGraphicFramePr>
            <a:graphicFrameLocks noChangeAspect="1"/>
          </p:cNvGraphicFramePr>
          <p:nvPr/>
        </p:nvGraphicFramePr>
        <p:xfrm>
          <a:off x="1285852" y="3000372"/>
          <a:ext cx="2452688" cy="857250"/>
        </p:xfrm>
        <a:graphic>
          <a:graphicData uri="http://schemas.openxmlformats.org/presentationml/2006/ole">
            <p:oleObj spid="_x0000_s38919" name="Equation" r:id="rId8" imgW="1269720" imgH="444240" progId="Equation.3">
              <p:embed/>
            </p:oleObj>
          </a:graphicData>
        </a:graphic>
      </p:graphicFrame>
      <p:graphicFrame>
        <p:nvGraphicFramePr>
          <p:cNvPr id="38920" name="Object 8"/>
          <p:cNvGraphicFramePr>
            <a:graphicFrameLocks noChangeAspect="1"/>
          </p:cNvGraphicFramePr>
          <p:nvPr/>
        </p:nvGraphicFramePr>
        <p:xfrm>
          <a:off x="3859218" y="3286124"/>
          <a:ext cx="1570038" cy="392113"/>
        </p:xfrm>
        <a:graphic>
          <a:graphicData uri="http://schemas.openxmlformats.org/presentationml/2006/ole">
            <p:oleObj spid="_x0000_s38920" name="Equation" r:id="rId9" imgW="812520" imgH="203040" progId="Equation.3">
              <p:embed/>
            </p:oleObj>
          </a:graphicData>
        </a:graphic>
      </p:graphicFrame>
      <p:graphicFrame>
        <p:nvGraphicFramePr>
          <p:cNvPr id="38921" name="Object 9"/>
          <p:cNvGraphicFramePr>
            <a:graphicFrameLocks noChangeAspect="1"/>
          </p:cNvGraphicFramePr>
          <p:nvPr/>
        </p:nvGraphicFramePr>
        <p:xfrm>
          <a:off x="5286380" y="4357694"/>
          <a:ext cx="1928826" cy="795058"/>
        </p:xfrm>
        <a:graphic>
          <a:graphicData uri="http://schemas.openxmlformats.org/presentationml/2006/ole">
            <p:oleObj spid="_x0000_s38921" name="Equation" r:id="rId10" imgW="1015920" imgH="419040" progId="Equation.3">
              <p:embed/>
            </p:oleObj>
          </a:graphicData>
        </a:graphic>
      </p:graphicFrame>
      <p:graphicFrame>
        <p:nvGraphicFramePr>
          <p:cNvPr id="38922" name="Object 10"/>
          <p:cNvGraphicFramePr>
            <a:graphicFrameLocks noChangeAspect="1"/>
          </p:cNvGraphicFramePr>
          <p:nvPr/>
        </p:nvGraphicFramePr>
        <p:xfrm>
          <a:off x="7286644" y="4572008"/>
          <a:ext cx="1329780" cy="357190"/>
        </p:xfrm>
        <a:graphic>
          <a:graphicData uri="http://schemas.openxmlformats.org/presentationml/2006/ole">
            <p:oleObj spid="_x0000_s38922" name="Equation" r:id="rId11" imgW="660240" imgH="177480" progId="Equation.3">
              <p:embed/>
            </p:oleObj>
          </a:graphicData>
        </a:graphic>
      </p:graphicFrame>
      <p:cxnSp>
        <p:nvCxnSpPr>
          <p:cNvPr id="15" name="Straight Arrow Connector 14"/>
          <p:cNvCxnSpPr/>
          <p:nvPr/>
        </p:nvCxnSpPr>
        <p:spPr>
          <a:xfrm>
            <a:off x="2714612" y="4786322"/>
            <a:ext cx="642942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graphicFrame>
        <p:nvGraphicFramePr>
          <p:cNvPr id="38923" name="Object 11"/>
          <p:cNvGraphicFramePr>
            <a:graphicFrameLocks noChangeAspect="1"/>
          </p:cNvGraphicFramePr>
          <p:nvPr/>
        </p:nvGraphicFramePr>
        <p:xfrm>
          <a:off x="3428992" y="5715016"/>
          <a:ext cx="1283662" cy="484189"/>
        </p:xfrm>
        <a:graphic>
          <a:graphicData uri="http://schemas.openxmlformats.org/presentationml/2006/ole">
            <p:oleObj spid="_x0000_s38923" name="Equation" r:id="rId12" imgW="609480" imgH="228600" progId="Equation.3">
              <p:embed/>
            </p:oleObj>
          </a:graphicData>
        </a:graphic>
      </p:graphicFrame>
      <p:graphicFrame>
        <p:nvGraphicFramePr>
          <p:cNvPr id="38924" name="Object 12"/>
          <p:cNvGraphicFramePr>
            <a:graphicFrameLocks noChangeAspect="1"/>
          </p:cNvGraphicFramePr>
          <p:nvPr/>
        </p:nvGraphicFramePr>
        <p:xfrm>
          <a:off x="5429256" y="5643578"/>
          <a:ext cx="3014719" cy="407988"/>
        </p:xfrm>
        <a:graphic>
          <a:graphicData uri="http://schemas.openxmlformats.org/presentationml/2006/ole">
            <p:oleObj spid="_x0000_s38924" name="Equation" r:id="rId13" imgW="1320480" imgH="17748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8000"/>
                </a:solidFill>
              </a:rPr>
              <a:t>Complex Loading Systems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00035" y="1357298"/>
            <a:ext cx="7858179" cy="4786345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  <a:latin typeface="+mn-lt"/>
                <a:ea typeface="+mn-ea"/>
                <a:cs typeface="+mn-cs"/>
              </a:rPr>
              <a:t>Worked Example 6</a:t>
            </a:r>
          </a:p>
          <a:p>
            <a:pPr>
              <a:buNone/>
            </a:pPr>
            <a:endParaRPr lang="en-GB" sz="1400" dirty="0" smtClean="0"/>
          </a:p>
          <a:p>
            <a:pPr>
              <a:buNone/>
            </a:pPr>
            <a:r>
              <a:rPr lang="en-GB" sz="2400" dirty="0" smtClean="0"/>
              <a:t>	</a:t>
            </a:r>
            <a:r>
              <a:rPr lang="en-GB" sz="3200" dirty="0" smtClean="0"/>
              <a:t>A solid steel sphere, 400mm diameter, is subjected to a uniform hydraulic pressure of 35 bar.</a:t>
            </a:r>
          </a:p>
          <a:p>
            <a:pPr>
              <a:buNone/>
            </a:pPr>
            <a:endParaRPr lang="en-GB" sz="3200" dirty="0" smtClean="0"/>
          </a:p>
          <a:p>
            <a:pPr>
              <a:buNone/>
            </a:pPr>
            <a:r>
              <a:rPr lang="en-GB" sz="3200" dirty="0" smtClean="0"/>
              <a:t>	Determine the decrease in volume if </a:t>
            </a:r>
          </a:p>
          <a:p>
            <a:pPr>
              <a:buNone/>
            </a:pPr>
            <a:r>
              <a:rPr lang="en-GB" sz="3200" dirty="0" smtClean="0"/>
              <a:t>	E = 200 x 10</a:t>
            </a:r>
            <a:r>
              <a:rPr lang="en-GB" sz="3200" baseline="30000" dirty="0" smtClean="0"/>
              <a:t>9</a:t>
            </a:r>
            <a:r>
              <a:rPr lang="en-GB" sz="3200" dirty="0" smtClean="0"/>
              <a:t> N/m</a:t>
            </a:r>
            <a:r>
              <a:rPr lang="en-GB" sz="3200" baseline="30000" dirty="0" smtClean="0"/>
              <a:t>2</a:t>
            </a:r>
            <a:r>
              <a:rPr lang="en-GB" sz="3200" dirty="0" smtClean="0"/>
              <a:t> and </a:t>
            </a:r>
            <a:r>
              <a:rPr lang="el-GR" sz="3200" dirty="0" smtClean="0"/>
              <a:t>ν</a:t>
            </a:r>
            <a:r>
              <a:rPr lang="en-GB" sz="3200" dirty="0" smtClean="0"/>
              <a:t>=0.3.</a:t>
            </a:r>
            <a:endParaRPr lang="en-GB" sz="3200" baseline="300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8000"/>
                </a:solidFill>
              </a:rPr>
              <a:t>Complex Loading Systems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00035" y="1357298"/>
            <a:ext cx="7858179" cy="4786345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  <a:latin typeface="+mn-lt"/>
                <a:ea typeface="+mn-ea"/>
                <a:cs typeface="+mn-cs"/>
              </a:rPr>
              <a:t>Worked Example 6 Solution</a:t>
            </a:r>
          </a:p>
          <a:p>
            <a:pPr>
              <a:buNone/>
            </a:pPr>
            <a:endParaRPr lang="en-GB" sz="1400" dirty="0" smtClean="0"/>
          </a:p>
          <a:p>
            <a:pPr>
              <a:buNone/>
            </a:pPr>
            <a:r>
              <a:rPr lang="en-GB" dirty="0" smtClean="0"/>
              <a:t>     Diameter = 400 x 10</a:t>
            </a:r>
            <a:r>
              <a:rPr lang="en-GB" baseline="30000" dirty="0" smtClean="0"/>
              <a:t>-3</a:t>
            </a:r>
            <a:r>
              <a:rPr lang="en-GB" dirty="0" smtClean="0"/>
              <a:t> m </a:t>
            </a:r>
          </a:p>
          <a:p>
            <a:pPr>
              <a:buNone/>
            </a:pPr>
            <a:r>
              <a:rPr lang="en-GB" dirty="0" smtClean="0"/>
              <a:t>	P = 3.5 x 10</a:t>
            </a:r>
            <a:r>
              <a:rPr lang="en-GB" baseline="30000" dirty="0" smtClean="0"/>
              <a:t>6</a:t>
            </a:r>
            <a:r>
              <a:rPr lang="en-GB" dirty="0" smtClean="0"/>
              <a:t> N/m</a:t>
            </a:r>
            <a:r>
              <a:rPr lang="en-GB" baseline="30000" dirty="0" smtClean="0"/>
              <a:t>2</a:t>
            </a:r>
            <a:r>
              <a:rPr lang="en-GB" dirty="0" smtClean="0"/>
              <a:t>.</a:t>
            </a:r>
          </a:p>
          <a:p>
            <a:pPr>
              <a:buNone/>
            </a:pPr>
            <a:r>
              <a:rPr lang="en-GB" dirty="0" smtClean="0"/>
              <a:t>	E = 200 x 10</a:t>
            </a:r>
            <a:r>
              <a:rPr lang="en-GB" baseline="30000" dirty="0" smtClean="0"/>
              <a:t>9</a:t>
            </a:r>
            <a:r>
              <a:rPr lang="en-GB" dirty="0" smtClean="0"/>
              <a:t> N/m</a:t>
            </a:r>
            <a:r>
              <a:rPr lang="en-GB" baseline="30000" dirty="0" smtClean="0"/>
              <a:t>2</a:t>
            </a:r>
            <a:r>
              <a:rPr lang="en-GB" dirty="0" smtClean="0"/>
              <a:t> </a:t>
            </a:r>
          </a:p>
          <a:p>
            <a:pPr>
              <a:buNone/>
            </a:pPr>
            <a:r>
              <a:rPr lang="en-GB" dirty="0" smtClean="0"/>
              <a:t>	</a:t>
            </a:r>
            <a:r>
              <a:rPr lang="el-GR" dirty="0" smtClean="0"/>
              <a:t>ν</a:t>
            </a:r>
            <a:r>
              <a:rPr lang="en-GB" dirty="0" smtClean="0"/>
              <a:t> = 0.3</a:t>
            </a:r>
          </a:p>
          <a:p>
            <a:pPr>
              <a:buNone/>
            </a:pPr>
            <a:r>
              <a:rPr lang="en-GB" dirty="0" smtClean="0"/>
              <a:t>	</a:t>
            </a:r>
            <a:r>
              <a:rPr lang="el-GR" dirty="0" smtClean="0"/>
              <a:t>σ</a:t>
            </a:r>
            <a:r>
              <a:rPr lang="en-GB" dirty="0" smtClean="0"/>
              <a:t> = - P</a:t>
            </a:r>
          </a:p>
          <a:p>
            <a:pPr>
              <a:buNone/>
            </a:pPr>
            <a:endParaRPr lang="en-GB" baseline="30000" dirty="0" smtClean="0"/>
          </a:p>
          <a:p>
            <a:pPr>
              <a:buNone/>
            </a:pPr>
            <a:endParaRPr lang="en-GB" baseline="30000" dirty="0" smtClean="0"/>
          </a:p>
          <a:p>
            <a:pPr>
              <a:buNone/>
            </a:pPr>
            <a:endParaRPr lang="en-GB" baseline="30000" dirty="0" smtClean="0"/>
          </a:p>
          <a:p>
            <a:pPr>
              <a:buNone/>
            </a:pPr>
            <a:endParaRPr lang="en-GB" baseline="30000" dirty="0" smtClean="0"/>
          </a:p>
          <a:p>
            <a:pPr>
              <a:buNone/>
            </a:pPr>
            <a:r>
              <a:rPr lang="en-GB" baseline="30000" dirty="0" smtClean="0"/>
              <a:t>	</a:t>
            </a:r>
          </a:p>
        </p:txBody>
      </p:sp>
      <p:graphicFrame>
        <p:nvGraphicFramePr>
          <p:cNvPr id="76803" name="Object 3"/>
          <p:cNvGraphicFramePr>
            <a:graphicFrameLocks noChangeAspect="1"/>
          </p:cNvGraphicFramePr>
          <p:nvPr/>
        </p:nvGraphicFramePr>
        <p:xfrm>
          <a:off x="642910" y="4071942"/>
          <a:ext cx="2835275" cy="814387"/>
        </p:xfrm>
        <a:graphic>
          <a:graphicData uri="http://schemas.openxmlformats.org/presentationml/2006/ole">
            <p:oleObj spid="_x0000_s76803" name="Equation" r:id="rId3" imgW="1371600" imgH="393480" progId="Equation.3">
              <p:embed/>
            </p:oleObj>
          </a:graphicData>
        </a:graphic>
      </p:graphicFrame>
      <p:graphicFrame>
        <p:nvGraphicFramePr>
          <p:cNvPr id="76804" name="Object 4"/>
          <p:cNvGraphicFramePr>
            <a:graphicFrameLocks noChangeAspect="1"/>
          </p:cNvGraphicFramePr>
          <p:nvPr/>
        </p:nvGraphicFramePr>
        <p:xfrm>
          <a:off x="642910" y="5357826"/>
          <a:ext cx="1233488" cy="473075"/>
        </p:xfrm>
        <a:graphic>
          <a:graphicData uri="http://schemas.openxmlformats.org/presentationml/2006/ole">
            <p:oleObj spid="_x0000_s76804" name="Equation" r:id="rId4" imgW="596880" imgH="228600" progId="Equation.3">
              <p:embed/>
            </p:oleObj>
          </a:graphicData>
        </a:graphic>
      </p:graphicFrame>
      <p:graphicFrame>
        <p:nvGraphicFramePr>
          <p:cNvPr id="76805" name="Object 5"/>
          <p:cNvGraphicFramePr>
            <a:graphicFrameLocks noChangeAspect="1"/>
          </p:cNvGraphicFramePr>
          <p:nvPr/>
        </p:nvGraphicFramePr>
        <p:xfrm>
          <a:off x="3500430" y="4071942"/>
          <a:ext cx="1863725" cy="814387"/>
        </p:xfrm>
        <a:graphic>
          <a:graphicData uri="http://schemas.openxmlformats.org/presentationml/2006/ole">
            <p:oleObj spid="_x0000_s76805" name="Equation" r:id="rId5" imgW="901440" imgH="393480" progId="Equation.3">
              <p:embed/>
            </p:oleObj>
          </a:graphicData>
        </a:graphic>
      </p:graphicFrame>
      <p:graphicFrame>
        <p:nvGraphicFramePr>
          <p:cNvPr id="76806" name="Object 6"/>
          <p:cNvGraphicFramePr>
            <a:graphicFrameLocks noChangeAspect="1"/>
          </p:cNvGraphicFramePr>
          <p:nvPr/>
        </p:nvGraphicFramePr>
        <p:xfrm>
          <a:off x="5429256" y="4071942"/>
          <a:ext cx="1549400" cy="814387"/>
        </p:xfrm>
        <a:graphic>
          <a:graphicData uri="http://schemas.openxmlformats.org/presentationml/2006/ole">
            <p:oleObj spid="_x0000_s76806" name="Equation" r:id="rId6" imgW="749160" imgH="393480" progId="Equation.3">
              <p:embed/>
            </p:oleObj>
          </a:graphicData>
        </a:graphic>
      </p:graphicFrame>
      <p:graphicFrame>
        <p:nvGraphicFramePr>
          <p:cNvPr id="76807" name="Object 7"/>
          <p:cNvGraphicFramePr>
            <a:graphicFrameLocks noChangeAspect="1"/>
          </p:cNvGraphicFramePr>
          <p:nvPr/>
        </p:nvGraphicFramePr>
        <p:xfrm>
          <a:off x="2000232" y="5143512"/>
          <a:ext cx="1679575" cy="814388"/>
        </p:xfrm>
        <a:graphic>
          <a:graphicData uri="http://schemas.openxmlformats.org/presentationml/2006/ole">
            <p:oleObj spid="_x0000_s76807" name="Equation" r:id="rId7" imgW="812520" imgH="393480" progId="Equation.3">
              <p:embed/>
            </p:oleObj>
          </a:graphicData>
        </a:graphic>
      </p:graphicFrame>
      <p:graphicFrame>
        <p:nvGraphicFramePr>
          <p:cNvPr id="76808" name="Object 8"/>
          <p:cNvGraphicFramePr>
            <a:graphicFrameLocks noChangeAspect="1"/>
          </p:cNvGraphicFramePr>
          <p:nvPr/>
        </p:nvGraphicFramePr>
        <p:xfrm>
          <a:off x="3786182" y="5072074"/>
          <a:ext cx="2987675" cy="857250"/>
        </p:xfrm>
        <a:graphic>
          <a:graphicData uri="http://schemas.openxmlformats.org/presentationml/2006/ole">
            <p:oleObj spid="_x0000_s76808" name="Equation" r:id="rId8" imgW="1460160" imgH="419040" progId="Equation.3">
              <p:embed/>
            </p:oleObj>
          </a:graphicData>
        </a:graphic>
      </p:graphicFrame>
      <p:graphicFrame>
        <p:nvGraphicFramePr>
          <p:cNvPr id="76809" name="Object 9"/>
          <p:cNvGraphicFramePr>
            <a:graphicFrameLocks noChangeAspect="1"/>
          </p:cNvGraphicFramePr>
          <p:nvPr/>
        </p:nvGraphicFramePr>
        <p:xfrm>
          <a:off x="6786578" y="5286388"/>
          <a:ext cx="1611312" cy="415925"/>
        </p:xfrm>
        <a:graphic>
          <a:graphicData uri="http://schemas.openxmlformats.org/presentationml/2006/ole">
            <p:oleObj spid="_x0000_s76809" name="Equation" r:id="rId9" imgW="787320" imgH="20304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8000"/>
                </a:solidFill>
              </a:rPr>
              <a:t>Complex Loading Systems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00035" y="1357298"/>
            <a:ext cx="7858179" cy="4786345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  <a:latin typeface="+mn-lt"/>
                <a:ea typeface="+mn-ea"/>
                <a:cs typeface="+mn-cs"/>
              </a:rPr>
              <a:t>Worked Example 6 Solution</a:t>
            </a:r>
          </a:p>
          <a:p>
            <a:pPr>
              <a:buNone/>
            </a:pPr>
            <a:endParaRPr lang="en-GB" sz="1400" dirty="0" smtClean="0"/>
          </a:p>
          <a:p>
            <a:pPr>
              <a:buNone/>
            </a:pPr>
            <a:r>
              <a:rPr lang="en-GB" dirty="0" smtClean="0"/>
              <a:t>     Diameter = 400 x 10</a:t>
            </a:r>
            <a:r>
              <a:rPr lang="en-GB" baseline="30000" dirty="0" smtClean="0"/>
              <a:t>-3</a:t>
            </a:r>
            <a:r>
              <a:rPr lang="en-GB" dirty="0" smtClean="0"/>
              <a:t> m </a:t>
            </a:r>
          </a:p>
          <a:p>
            <a:pPr>
              <a:buNone/>
            </a:pPr>
            <a:r>
              <a:rPr lang="en-GB" dirty="0" smtClean="0"/>
              <a:t>	</a:t>
            </a:r>
            <a:r>
              <a:rPr lang="el-GR" dirty="0" smtClean="0"/>
              <a:t>ε</a:t>
            </a:r>
            <a:r>
              <a:rPr lang="en-GB" baseline="-25000" dirty="0" smtClean="0"/>
              <a:t>v</a:t>
            </a:r>
            <a:r>
              <a:rPr lang="en-GB" dirty="0" smtClean="0"/>
              <a:t> = -2.1 x 10</a:t>
            </a:r>
            <a:r>
              <a:rPr lang="en-GB" baseline="30000" dirty="0" smtClean="0"/>
              <a:t>-5</a:t>
            </a:r>
            <a:r>
              <a:rPr lang="en-GB" dirty="0" smtClean="0"/>
              <a:t> m </a:t>
            </a:r>
          </a:p>
          <a:p>
            <a:pPr>
              <a:buNone/>
            </a:pPr>
            <a:endParaRPr lang="en-GB" baseline="-25000" dirty="0" smtClean="0"/>
          </a:p>
          <a:p>
            <a:pPr>
              <a:buNone/>
            </a:pPr>
            <a:endParaRPr lang="en-GB" baseline="-25000" dirty="0" smtClean="0"/>
          </a:p>
          <a:p>
            <a:pPr>
              <a:buNone/>
            </a:pPr>
            <a:endParaRPr lang="en-GB" baseline="-25000" dirty="0" smtClean="0"/>
          </a:p>
          <a:p>
            <a:pPr>
              <a:buNone/>
            </a:pPr>
            <a:endParaRPr lang="en-GB" baseline="-25000" dirty="0" smtClean="0"/>
          </a:p>
          <a:p>
            <a:pPr>
              <a:buNone/>
            </a:pPr>
            <a:endParaRPr lang="en-GB" baseline="-25000" dirty="0" smtClean="0"/>
          </a:p>
          <a:p>
            <a:pPr>
              <a:buNone/>
            </a:pPr>
            <a:endParaRPr lang="en-GB" baseline="-25000" dirty="0" smtClean="0"/>
          </a:p>
          <a:p>
            <a:pPr>
              <a:buNone/>
            </a:pPr>
            <a:endParaRPr lang="en-GB" baseline="-25000" dirty="0" smtClean="0"/>
          </a:p>
          <a:p>
            <a:pPr>
              <a:buNone/>
            </a:pPr>
            <a:r>
              <a:rPr lang="en-GB" dirty="0" smtClean="0"/>
              <a:t>	Thus volume decreases 703.7 mm</a:t>
            </a:r>
            <a:r>
              <a:rPr lang="en-GB" baseline="30000" dirty="0" smtClean="0"/>
              <a:t>2 </a:t>
            </a:r>
            <a:endParaRPr lang="en-GB" baseline="-25000" dirty="0" smtClean="0"/>
          </a:p>
          <a:p>
            <a:pPr>
              <a:buNone/>
            </a:pPr>
            <a:endParaRPr lang="en-GB" baseline="30000" dirty="0" smtClean="0"/>
          </a:p>
          <a:p>
            <a:pPr>
              <a:buNone/>
            </a:pPr>
            <a:endParaRPr lang="en-GB" baseline="30000" dirty="0" smtClean="0"/>
          </a:p>
          <a:p>
            <a:pPr>
              <a:buNone/>
            </a:pPr>
            <a:endParaRPr lang="en-GB" baseline="30000" dirty="0" smtClean="0"/>
          </a:p>
          <a:p>
            <a:pPr>
              <a:buNone/>
            </a:pPr>
            <a:r>
              <a:rPr lang="en-GB" baseline="30000" dirty="0" smtClean="0"/>
              <a:t>	</a:t>
            </a:r>
          </a:p>
        </p:txBody>
      </p:sp>
      <p:graphicFrame>
        <p:nvGraphicFramePr>
          <p:cNvPr id="76804" name="Object 4"/>
          <p:cNvGraphicFramePr>
            <a:graphicFrameLocks noChangeAspect="1"/>
          </p:cNvGraphicFramePr>
          <p:nvPr/>
        </p:nvGraphicFramePr>
        <p:xfrm>
          <a:off x="1000100" y="3429000"/>
          <a:ext cx="1993900" cy="814387"/>
        </p:xfrm>
        <a:graphic>
          <a:graphicData uri="http://schemas.openxmlformats.org/presentationml/2006/ole">
            <p:oleObj spid="_x0000_s77827" name="Equation" r:id="rId3" imgW="965160" imgH="393480" progId="Equation.3">
              <p:embed/>
            </p:oleObj>
          </a:graphicData>
        </a:graphic>
      </p:graphicFrame>
      <p:graphicFrame>
        <p:nvGraphicFramePr>
          <p:cNvPr id="77833" name="Object 9"/>
          <p:cNvGraphicFramePr>
            <a:graphicFrameLocks noChangeAspect="1"/>
          </p:cNvGraphicFramePr>
          <p:nvPr/>
        </p:nvGraphicFramePr>
        <p:xfrm>
          <a:off x="3071802" y="3314700"/>
          <a:ext cx="3278187" cy="971550"/>
        </p:xfrm>
        <a:graphic>
          <a:graphicData uri="http://schemas.openxmlformats.org/presentationml/2006/ole">
            <p:oleObj spid="_x0000_s77833" name="Equation" r:id="rId4" imgW="1587240" imgH="469800" progId="Equation.3">
              <p:embed/>
            </p:oleObj>
          </a:graphicData>
        </a:graphic>
      </p:graphicFrame>
      <p:graphicFrame>
        <p:nvGraphicFramePr>
          <p:cNvPr id="77834" name="Object 10"/>
          <p:cNvGraphicFramePr>
            <a:graphicFrameLocks noChangeAspect="1"/>
          </p:cNvGraphicFramePr>
          <p:nvPr/>
        </p:nvGraphicFramePr>
        <p:xfrm>
          <a:off x="6429388" y="3571876"/>
          <a:ext cx="1811337" cy="420687"/>
        </p:xfrm>
        <a:graphic>
          <a:graphicData uri="http://schemas.openxmlformats.org/presentationml/2006/ole">
            <p:oleObj spid="_x0000_s77834" name="Equation" r:id="rId5" imgW="876240" imgH="20304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8000"/>
                </a:solidFill>
              </a:rPr>
              <a:t>Complex Loading Systems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00035" y="1357299"/>
            <a:ext cx="8143931" cy="2143140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  <a:latin typeface="+mn-lt"/>
                <a:ea typeface="+mn-ea"/>
                <a:cs typeface="+mn-cs"/>
              </a:rPr>
              <a:t>Exercise </a:t>
            </a:r>
            <a:r>
              <a:rPr lang="en-GB" b="1" i="1" dirty="0" smtClean="0">
                <a:solidFill>
                  <a:srgbClr val="008000"/>
                </a:solidFill>
              </a:rPr>
              <a:t>2</a:t>
            </a:r>
          </a:p>
          <a:p>
            <a:pPr>
              <a:buNone/>
            </a:pPr>
            <a:endParaRPr lang="en-GB" sz="1400" dirty="0" smtClean="0"/>
          </a:p>
          <a:p>
            <a:pPr>
              <a:buNone/>
            </a:pPr>
            <a:r>
              <a:rPr lang="en-GB" sz="1600" dirty="0" smtClean="0"/>
              <a:t>	</a:t>
            </a:r>
            <a:r>
              <a:rPr lang="en-GB" dirty="0" smtClean="0"/>
              <a:t> 1. Find the bulk modulus K and shear modulus G for aluminium given that the elastic modulus E is 71 </a:t>
            </a:r>
            <a:r>
              <a:rPr lang="en-GB" dirty="0" err="1" smtClean="0"/>
              <a:t>GPa</a:t>
            </a:r>
            <a:r>
              <a:rPr lang="en-GB" dirty="0" smtClean="0"/>
              <a:t> and </a:t>
            </a:r>
            <a:r>
              <a:rPr lang="en-GB" dirty="0" err="1" smtClean="0"/>
              <a:t>Poissons</a:t>
            </a:r>
            <a:r>
              <a:rPr lang="en-GB" dirty="0" smtClean="0"/>
              <a:t>' ratio ν is 0.34.</a:t>
            </a:r>
          </a:p>
          <a:p>
            <a:pPr>
              <a:buNone/>
            </a:pPr>
            <a:r>
              <a:rPr lang="en-GB" dirty="0" smtClean="0"/>
              <a:t>	(Answers 73.9 </a:t>
            </a:r>
            <a:r>
              <a:rPr lang="en-GB" dirty="0" err="1" smtClean="0"/>
              <a:t>GPa</a:t>
            </a:r>
            <a:r>
              <a:rPr lang="en-GB" dirty="0" smtClean="0"/>
              <a:t> and 26.49GPa).</a:t>
            </a:r>
          </a:p>
          <a:p>
            <a:endParaRPr lang="en-GB" dirty="0" smtClean="0"/>
          </a:p>
          <a:p>
            <a:pPr>
              <a:buNone/>
            </a:pPr>
            <a:r>
              <a:rPr lang="en-GB" dirty="0" smtClean="0"/>
              <a:t>	2. A cube is stressed in 3 mutually perpendicular direction x, y and z. The stresses in these directions are </a:t>
            </a:r>
          </a:p>
          <a:p>
            <a:pPr>
              <a:buNone/>
            </a:pPr>
            <a:r>
              <a:rPr lang="en-GB" dirty="0" smtClean="0"/>
              <a:t>	</a:t>
            </a:r>
          </a:p>
          <a:p>
            <a:pPr>
              <a:buNone/>
            </a:pPr>
            <a:r>
              <a:rPr lang="en-GB" dirty="0" smtClean="0"/>
              <a:t>			</a:t>
            </a:r>
            <a:r>
              <a:rPr lang="el-GR" dirty="0" smtClean="0"/>
              <a:t>σ</a:t>
            </a:r>
            <a:r>
              <a:rPr lang="en-GB" baseline="-25000" dirty="0" smtClean="0"/>
              <a:t>x </a:t>
            </a:r>
            <a:r>
              <a:rPr lang="en-GB" dirty="0" smtClean="0"/>
              <a:t>= 50 </a:t>
            </a:r>
            <a:r>
              <a:rPr lang="en-GB" dirty="0" err="1" smtClean="0"/>
              <a:t>kPa</a:t>
            </a:r>
            <a:r>
              <a:rPr lang="en-GB" dirty="0" smtClean="0"/>
              <a:t> </a:t>
            </a:r>
            <a:r>
              <a:rPr lang="el-GR" dirty="0" smtClean="0"/>
              <a:t>σ</a:t>
            </a:r>
            <a:r>
              <a:rPr lang="en-GB" baseline="-25000" dirty="0" smtClean="0"/>
              <a:t>y</a:t>
            </a:r>
            <a:r>
              <a:rPr lang="en-GB" dirty="0" smtClean="0"/>
              <a:t> = 80 </a:t>
            </a:r>
            <a:r>
              <a:rPr lang="en-GB" dirty="0" err="1" smtClean="0"/>
              <a:t>kPa</a:t>
            </a:r>
            <a:r>
              <a:rPr lang="en-GB" dirty="0" smtClean="0"/>
              <a:t> </a:t>
            </a:r>
            <a:r>
              <a:rPr lang="el-GR" dirty="0" smtClean="0"/>
              <a:t>σ</a:t>
            </a:r>
            <a:r>
              <a:rPr lang="en-GB" baseline="-25000" dirty="0" smtClean="0"/>
              <a:t>z</a:t>
            </a:r>
            <a:r>
              <a:rPr lang="en-GB" dirty="0" smtClean="0"/>
              <a:t> = -100 </a:t>
            </a:r>
            <a:r>
              <a:rPr lang="en-GB" dirty="0" err="1" smtClean="0"/>
              <a:t>kPa</a:t>
            </a:r>
            <a:endParaRPr lang="en-GB" dirty="0" smtClean="0"/>
          </a:p>
          <a:p>
            <a:pPr>
              <a:buNone/>
            </a:pPr>
            <a:r>
              <a:rPr lang="en-GB" dirty="0" smtClean="0"/>
              <a:t>		</a:t>
            </a:r>
          </a:p>
          <a:p>
            <a:pPr>
              <a:buNone/>
            </a:pPr>
            <a:r>
              <a:rPr lang="en-GB" dirty="0" smtClean="0"/>
              <a:t>	Determine the strain in the x direction. ν is 0.34 and E is 71 </a:t>
            </a:r>
            <a:r>
              <a:rPr lang="en-GB" dirty="0" err="1" smtClean="0"/>
              <a:t>GPa</a:t>
            </a:r>
            <a:r>
              <a:rPr lang="en-GB" dirty="0" smtClean="0"/>
              <a:t>.</a:t>
            </a:r>
          </a:p>
          <a:p>
            <a:pPr>
              <a:buNone/>
            </a:pPr>
            <a:r>
              <a:rPr lang="en-GB" dirty="0" smtClean="0"/>
              <a:t>	(Answer 800 x 10-9)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i="1" dirty="0" smtClean="0">
                <a:solidFill>
                  <a:srgbClr val="008000"/>
                </a:solidFill>
              </a:rPr>
              <a:t>Complex Loading Systems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00035" y="1357299"/>
            <a:ext cx="8143931" cy="2143140"/>
          </a:xfrm>
        </p:spPr>
        <p:txBody>
          <a:bodyPr/>
          <a:lstStyle/>
          <a:p>
            <a:pPr>
              <a:buNone/>
            </a:pPr>
            <a:r>
              <a:rPr lang="en-GB" b="1" i="1" dirty="0" smtClean="0">
                <a:solidFill>
                  <a:srgbClr val="008000"/>
                </a:solidFill>
                <a:latin typeface="+mn-lt"/>
                <a:ea typeface="+mn-ea"/>
                <a:cs typeface="+mn-cs"/>
              </a:rPr>
              <a:t>End of Outcome 1</a:t>
            </a:r>
            <a:endParaRPr lang="en-GB" b="1" i="1" dirty="0" smtClean="0">
              <a:solidFill>
                <a:srgbClr val="008000"/>
              </a:solidFill>
            </a:endParaRPr>
          </a:p>
          <a:p>
            <a:pPr>
              <a:buNone/>
            </a:pPr>
            <a:endParaRPr lang="en-GB" sz="1400" dirty="0" smtClean="0"/>
          </a:p>
          <a:p>
            <a:pPr>
              <a:buNone/>
            </a:pPr>
            <a:r>
              <a:rPr lang="en-GB" sz="2800" dirty="0" smtClean="0"/>
              <a:t>	Moving on to look at bending and deflection of beams.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MU POWERPOINT TEMPLATE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SMU POWERPOINT TEMPLATE</Template>
  <TotalTime>598</TotalTime>
  <Words>581</Words>
  <Application>Microsoft Office PowerPoint</Application>
  <PresentationFormat>On-screen Show (4:3)</PresentationFormat>
  <Paragraphs>509</Paragraphs>
  <Slides>48</Slides>
  <Notes>0</Notes>
  <HiddenSlides>0</HiddenSlides>
  <MMClips>0</MMClips>
  <ScaleCrop>false</ScaleCrop>
  <HeadingPairs>
    <vt:vector size="6" baseType="variant"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48</vt:i4>
      </vt:variant>
    </vt:vector>
  </HeadingPairs>
  <TitlesOfParts>
    <vt:vector size="50" baseType="lpstr">
      <vt:lpstr>SMU POWERPOINT TEMPLATE</vt:lpstr>
      <vt:lpstr>Equation</vt:lpstr>
      <vt:lpstr>Mechanical Principles</vt:lpstr>
      <vt:lpstr>Syllabus</vt:lpstr>
      <vt:lpstr>Assessment</vt:lpstr>
      <vt:lpstr>Topics we will cover</vt:lpstr>
      <vt:lpstr>Outcome 1</vt:lpstr>
      <vt:lpstr>Complex Loading Systems</vt:lpstr>
      <vt:lpstr>Complex Loading Systems</vt:lpstr>
      <vt:lpstr>Complex Loading Systems</vt:lpstr>
      <vt:lpstr>Complex Loading Systems</vt:lpstr>
      <vt:lpstr>Complex Loading Systems</vt:lpstr>
      <vt:lpstr>Complex Loading Systems</vt:lpstr>
      <vt:lpstr>Complex Loading Systems</vt:lpstr>
      <vt:lpstr>Complex Loading Systems</vt:lpstr>
      <vt:lpstr>Complex Loading Systems</vt:lpstr>
      <vt:lpstr>Complex Loading Systems</vt:lpstr>
      <vt:lpstr>Complex Loading Systems</vt:lpstr>
      <vt:lpstr>Complex Loading Systems</vt:lpstr>
      <vt:lpstr>Complex Loading Systems</vt:lpstr>
      <vt:lpstr>Complex Loading Systems</vt:lpstr>
      <vt:lpstr>Complex Loading Systems</vt:lpstr>
      <vt:lpstr>Complex Loading Systems</vt:lpstr>
      <vt:lpstr>Complex Loading Systems</vt:lpstr>
      <vt:lpstr>Complex Loading Systems</vt:lpstr>
      <vt:lpstr>Complex Loading Systems</vt:lpstr>
      <vt:lpstr>Complex Loading Systems</vt:lpstr>
      <vt:lpstr>Complex Loading Systems</vt:lpstr>
      <vt:lpstr>Complex Loading Systems</vt:lpstr>
      <vt:lpstr>Complex Loading Systems</vt:lpstr>
      <vt:lpstr>Complex Loading Systems</vt:lpstr>
      <vt:lpstr>Complex Loading Systems</vt:lpstr>
      <vt:lpstr>Complex Loading Systems</vt:lpstr>
      <vt:lpstr>Complex Loading Systems</vt:lpstr>
      <vt:lpstr>Complex Loading Systems</vt:lpstr>
      <vt:lpstr>Complex Loading Systems</vt:lpstr>
      <vt:lpstr>Complex Loading Systems</vt:lpstr>
      <vt:lpstr>Complex Loading Systems</vt:lpstr>
      <vt:lpstr>Complex Loading Systems</vt:lpstr>
      <vt:lpstr>Complex Loading Systems</vt:lpstr>
      <vt:lpstr>Complex Loading Systems</vt:lpstr>
      <vt:lpstr>Complex Loading Systems</vt:lpstr>
      <vt:lpstr>Complex Loading Systems</vt:lpstr>
      <vt:lpstr>Complex Loading Systems</vt:lpstr>
      <vt:lpstr>Complex Loading Systems</vt:lpstr>
      <vt:lpstr>Complex Loading Systems</vt:lpstr>
      <vt:lpstr>Complex Loading Systems</vt:lpstr>
      <vt:lpstr>Complex Loading Systems</vt:lpstr>
      <vt:lpstr>Complex Loading Systems</vt:lpstr>
      <vt:lpstr>Complex Loading Systems</vt:lpstr>
    </vt:vector>
  </TitlesOfParts>
  <Company>SMU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Aerodynamics</dc:title>
  <dc:creator>fad-tt</dc:creator>
  <cp:lastModifiedBy>Tim Tudor</cp:lastModifiedBy>
  <cp:revision>80</cp:revision>
  <dcterms:created xsi:type="dcterms:W3CDTF">2010-09-22T08:44:59Z</dcterms:created>
  <dcterms:modified xsi:type="dcterms:W3CDTF">2012-08-08T08:18:52Z</dcterms:modified>
</cp:coreProperties>
</file>