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277" r:id="rId2"/>
    <p:sldId id="331" r:id="rId3"/>
    <p:sldId id="258" r:id="rId4"/>
    <p:sldId id="332" r:id="rId5"/>
    <p:sldId id="333" r:id="rId6"/>
    <p:sldId id="334" r:id="rId7"/>
    <p:sldId id="335" r:id="rId8"/>
    <p:sldId id="336" r:id="rId9"/>
    <p:sldId id="337"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350" r:id="rId23"/>
    <p:sldId id="351" r:id="rId24"/>
    <p:sldId id="352" r:id="rId25"/>
    <p:sldId id="353" r:id="rId26"/>
    <p:sldId id="354" r:id="rId27"/>
    <p:sldId id="355" r:id="rId28"/>
    <p:sldId id="356" r:id="rId29"/>
    <p:sldId id="357" r:id="rId30"/>
    <p:sldId id="358" r:id="rId31"/>
    <p:sldId id="359" r:id="rId32"/>
    <p:sldId id="360" r:id="rId33"/>
    <p:sldId id="361" r:id="rId34"/>
    <p:sldId id="362" r:id="rId35"/>
    <p:sldId id="363" r:id="rId36"/>
    <p:sldId id="364" r:id="rId37"/>
    <p:sldId id="365" r:id="rId38"/>
    <p:sldId id="366" r:id="rId39"/>
    <p:sldId id="367" r:id="rId40"/>
    <p:sldId id="368" r:id="rId41"/>
    <p:sldId id="369" r:id="rId42"/>
    <p:sldId id="370" r:id="rId43"/>
    <p:sldId id="371" r:id="rId44"/>
    <p:sldId id="372" r:id="rId45"/>
    <p:sldId id="373" r:id="rId46"/>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30" d="100"/>
          <a:sy n="130" d="100"/>
        </p:scale>
        <p:origin x="144" y="15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969946" y="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883037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969946" y="883037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971614"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1179513" y="695325"/>
            <a:ext cx="4651375" cy="34877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34498" y="4415185"/>
            <a:ext cx="5141405" cy="4185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971614"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extLst>
      <p:ext uri="{BB962C8B-B14F-4D97-AF65-F5344CB8AC3E}">
        <p14:creationId xmlns:p14="http://schemas.microsoft.com/office/powerpoint/2010/main" val="14679624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12/07/2019</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12/07/2019</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12/07/2019</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12/07/2019</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12/07/2019</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 BMSK 5004</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Organisations</a:t>
            </a:r>
          </a:p>
          <a:p>
            <a:pPr eaLnBrk="1" hangingPunct="1"/>
            <a:r>
              <a:rPr lang="en-GB" altLang="en-US">
                <a:solidFill>
                  <a:schemeClr val="tx1"/>
                </a:solidFill>
              </a:rPr>
              <a:t>Week </a:t>
            </a:r>
            <a:r>
              <a:rPr lang="en-GB" altLang="en-US" smtClean="0">
                <a:solidFill>
                  <a:schemeClr val="tx1"/>
                </a:solidFill>
              </a:rPr>
              <a:t>4</a:t>
            </a:r>
            <a:endParaRPr lang="en-GB" altLang="en-US" dirty="0">
              <a:solidFill>
                <a:schemeClr val="tx1"/>
              </a:solidFill>
            </a:endParaRPr>
          </a:p>
          <a:p>
            <a:pPr eaLnBrk="1" hangingPunct="1"/>
            <a:endParaRPr lang="en-GB" altLang="en-US" dirty="0">
              <a:solidFill>
                <a:schemeClr val="tx1"/>
              </a:solidFill>
            </a:endParaRPr>
          </a:p>
          <a:p>
            <a:pPr eaLnBrk="1" hangingPunct="1"/>
            <a:r>
              <a:rPr lang="en-US" altLang="zh-TW" dirty="0">
                <a:ea typeface="新細明體" pitchFamily="18" charset="-120"/>
              </a:rPr>
              <a:t>Project Communications Management</a:t>
            </a: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93775"/>
          </a:xfrm>
        </p:spPr>
        <p:txBody>
          <a:bodyPr/>
          <a:lstStyle/>
          <a:p>
            <a:pPr eaLnBrk="1" hangingPunct="1"/>
            <a:r>
              <a:rPr lang="en-US" altLang="zh-TW" dirty="0">
                <a:ea typeface="新細明體" pitchFamily="18" charset="-120"/>
              </a:rPr>
              <a:t>Learning Objectives</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07504" y="1268412"/>
            <a:ext cx="8860691" cy="4392835"/>
          </a:xfrm>
        </p:spPr>
        <p:txBody>
          <a:bodyPr/>
          <a:lstStyle/>
          <a:p>
            <a:pPr>
              <a:lnSpc>
                <a:spcPct val="90000"/>
              </a:lnSpc>
            </a:pPr>
            <a:r>
              <a:rPr lang="en-US" altLang="zh-TW" sz="2400" dirty="0">
                <a:solidFill>
                  <a:srgbClr val="000000"/>
                </a:solidFill>
                <a:ea typeface="新細明體" pitchFamily="18" charset="-120"/>
                <a:cs typeface="Times New Roman" panose="02020603050405020304" pitchFamily="18" charset="0"/>
              </a:rPr>
              <a:t>Understand the importance of good communication on projects and describe the major components of a communications management plan</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Discuss the elements of project communications planning, including information distribution, performance reporting, and administrative closure</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Discuss various methods for project information distribution and the advantages and disadvantages of each</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Understand individual communication needs and how to determine the number of communications channels needed for a project.</a:t>
            </a:r>
          </a:p>
          <a:p>
            <a:pPr>
              <a:lnSpc>
                <a:spcPct val="90000"/>
              </a:lnSpc>
            </a:pPr>
            <a:r>
              <a:rPr lang="en-US" altLang="zh-TW" sz="2400" dirty="0">
                <a:solidFill>
                  <a:srgbClr val="000000"/>
                </a:solidFill>
                <a:ea typeface="新細明體" pitchFamily="18" charset="-120"/>
                <a:cs typeface="Times New Roman" panose="02020603050405020304" pitchFamily="18" charset="0"/>
              </a:rPr>
              <a:t>Describe how software can enhance project communications</a:t>
            </a:r>
            <a:endParaRPr lang="en-US" altLang="zh-TW" sz="2400" dirty="0">
              <a:ea typeface="新細明體" pitchFamily="18" charset="-120"/>
              <a:cs typeface="Times New Roman" panose="02020603050405020304" pitchFamily="18" charset="0"/>
            </a:endParaRPr>
          </a:p>
          <a:p>
            <a:pPr>
              <a:lnSpc>
                <a:spcPct val="90000"/>
              </a:lnSpc>
            </a:pPr>
            <a:endParaRPr lang="en-US" altLang="zh-TW" sz="2400" dirty="0">
              <a:ea typeface="新細明體" pitchFamily="18" charset="-120"/>
              <a:cs typeface="Times New Roman" panose="02020603050405020304" pitchFamily="18" charset="0"/>
            </a:endParaRPr>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44624"/>
            <a:ext cx="8229600" cy="792088"/>
          </a:xfrm>
        </p:spPr>
        <p:txBody>
          <a:bodyPr/>
          <a:lstStyle/>
          <a:p>
            <a:pPr eaLnBrk="1" hangingPunct="1"/>
            <a:r>
              <a:rPr lang="en-US" altLang="zh-TW" dirty="0">
                <a:ea typeface="新細明體" pitchFamily="18" charset="-120"/>
              </a:rPr>
              <a:t>Learning Objectives</a:t>
            </a:r>
            <a:endParaRPr lang="en-GB" altLang="en-US" dirty="0"/>
          </a:p>
        </p:txBody>
      </p:sp>
      <p:sp>
        <p:nvSpPr>
          <p:cNvPr id="9222" name="Rectangle 3"/>
          <p:cNvSpPr>
            <a:spLocks noGrp="1"/>
          </p:cNvSpPr>
          <p:nvPr>
            <p:ph type="body" idx="1"/>
          </p:nvPr>
        </p:nvSpPr>
        <p:spPr>
          <a:xfrm>
            <a:off x="-1" y="836712"/>
            <a:ext cx="9051925" cy="4679851"/>
          </a:xfrm>
        </p:spPr>
        <p:txBody>
          <a:bodyPr/>
          <a:lstStyle/>
          <a:p>
            <a:pPr>
              <a:lnSpc>
                <a:spcPct val="90000"/>
              </a:lnSpc>
            </a:pPr>
            <a:r>
              <a:rPr lang="en-US" altLang="zh-TW" dirty="0">
                <a:solidFill>
                  <a:srgbClr val="000000"/>
                </a:solidFill>
                <a:ea typeface="新細明體" pitchFamily="18" charset="-120"/>
                <a:cs typeface="Times New Roman" panose="02020603050405020304" pitchFamily="18" charset="0"/>
              </a:rPr>
              <a:t>Understand how the main outputs of performance reporting help stakeholders stay informed about project resources</a:t>
            </a:r>
            <a:endParaRPr lang="en-US" altLang="zh-TW" dirty="0">
              <a:ea typeface="新細明體" pitchFamily="18" charset="-120"/>
              <a:cs typeface="Times New Roman" panose="02020603050405020304" pitchFamily="18" charset="0"/>
            </a:endParaRPr>
          </a:p>
          <a:p>
            <a:pPr>
              <a:lnSpc>
                <a:spcPct val="90000"/>
              </a:lnSpc>
            </a:pPr>
            <a:r>
              <a:rPr lang="en-US" altLang="zh-TW" dirty="0">
                <a:solidFill>
                  <a:srgbClr val="000000"/>
                </a:solidFill>
                <a:ea typeface="新細明體" pitchFamily="18" charset="-120"/>
                <a:cs typeface="Times New Roman" panose="02020603050405020304" pitchFamily="18" charset="0"/>
              </a:rPr>
              <a:t>Recognize how the main outputs of administrative closure are used to formally end a project</a:t>
            </a:r>
            <a:endParaRPr lang="en-US" altLang="zh-TW" dirty="0">
              <a:ea typeface="新細明體" pitchFamily="18" charset="-120"/>
              <a:cs typeface="Times New Roman" panose="02020603050405020304" pitchFamily="18" charset="0"/>
            </a:endParaRPr>
          </a:p>
          <a:p>
            <a:pPr>
              <a:lnSpc>
                <a:spcPct val="90000"/>
              </a:lnSpc>
            </a:pPr>
            <a:r>
              <a:rPr lang="en-US" altLang="zh-TW" dirty="0">
                <a:solidFill>
                  <a:srgbClr val="000000"/>
                </a:solidFill>
                <a:ea typeface="新細明體" pitchFamily="18" charset="-120"/>
                <a:cs typeface="Times New Roman" panose="02020603050405020304" pitchFamily="18" charset="0"/>
              </a:rPr>
              <a:t>List various methods for improving project communications, such as managing conflicts, running effective meetings, using e-mail effectively, and using templates</a:t>
            </a:r>
            <a:endParaRPr lang="en-US" altLang="zh-TW" dirty="0">
              <a:ea typeface="新細明體" pitchFamily="18" charset="-120"/>
              <a:cs typeface="Times New Roman" panose="02020603050405020304" pitchFamily="18" charset="0"/>
            </a:endParaRPr>
          </a:p>
          <a:p>
            <a:pPr eaLnBrk="1" hangingPunct="1">
              <a:buFontTx/>
              <a:buNone/>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38138"/>
          </a:xfrm>
        </p:spPr>
        <p:txBody>
          <a:bodyPr/>
          <a:lstStyle/>
          <a:p>
            <a:r>
              <a:rPr lang="en-US" altLang="zh-TW" dirty="0">
                <a:ea typeface="新細明體" pitchFamily="18" charset="-120"/>
              </a:rPr>
              <a:t>Importance of Good Communications</a:t>
            </a:r>
            <a:endParaRPr lang="en-GB" dirty="0"/>
          </a:p>
        </p:txBody>
      </p:sp>
      <p:sp>
        <p:nvSpPr>
          <p:cNvPr id="3" name="Content Placeholder 2"/>
          <p:cNvSpPr>
            <a:spLocks noGrp="1"/>
          </p:cNvSpPr>
          <p:nvPr>
            <p:ph idx="1"/>
          </p:nvPr>
        </p:nvSpPr>
        <p:spPr>
          <a:xfrm>
            <a:off x="0" y="1484784"/>
            <a:ext cx="8964488" cy="4248473"/>
          </a:xfrm>
        </p:spPr>
        <p:txBody>
          <a:bodyPr/>
          <a:lstStyle/>
          <a:p>
            <a:pPr>
              <a:lnSpc>
                <a:spcPct val="90000"/>
              </a:lnSpc>
            </a:pPr>
            <a:r>
              <a:rPr lang="en-US" altLang="zh-TW" dirty="0">
                <a:ea typeface="新細明體" pitchFamily="18" charset="-120"/>
              </a:rPr>
              <a:t>The greatest threat to many projects is a failure to communicate</a:t>
            </a:r>
          </a:p>
          <a:p>
            <a:pPr>
              <a:lnSpc>
                <a:spcPct val="90000"/>
              </a:lnSpc>
            </a:pPr>
            <a:r>
              <a:rPr lang="en-US" altLang="zh-TW" dirty="0">
                <a:ea typeface="新細明體" pitchFamily="18" charset="-120"/>
              </a:rPr>
              <a:t>Our culture does not portray some professionals (</a:t>
            </a:r>
            <a:r>
              <a:rPr lang="en-US" altLang="zh-TW" dirty="0" err="1">
                <a:ea typeface="新細明體" pitchFamily="18" charset="-120"/>
              </a:rPr>
              <a:t>e.g</a:t>
            </a:r>
            <a:r>
              <a:rPr lang="en-US" altLang="zh-TW" dirty="0">
                <a:ea typeface="新細明體" pitchFamily="18" charset="-120"/>
              </a:rPr>
              <a:t> IT) as being good communicators</a:t>
            </a:r>
          </a:p>
          <a:p>
            <a:pPr>
              <a:lnSpc>
                <a:spcPct val="90000"/>
              </a:lnSpc>
            </a:pPr>
            <a:r>
              <a:rPr lang="en-US" altLang="zh-TW" dirty="0">
                <a:ea typeface="新細明體" pitchFamily="18" charset="-120"/>
              </a:rPr>
              <a:t>Research shows that to succeed as a project manager, we must be able to communicate effectively.</a:t>
            </a:r>
          </a:p>
          <a:p>
            <a:pPr>
              <a:lnSpc>
                <a:spcPct val="90000"/>
              </a:lnSpc>
            </a:pPr>
            <a:r>
              <a:rPr lang="en-US" altLang="zh-TW" dirty="0">
                <a:ea typeface="新細明體" pitchFamily="18" charset="-120"/>
              </a:rPr>
              <a:t>Strong verbal and non technical skills are a key factor in career advancement as project managers.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01119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2014 Study on Importance of Non-technical Skills</a:t>
            </a:r>
            <a:endParaRPr lang="en-GB" dirty="0"/>
          </a:p>
        </p:txBody>
      </p:sp>
      <p:sp>
        <p:nvSpPr>
          <p:cNvPr id="3" name="Content Placeholder 2"/>
          <p:cNvSpPr>
            <a:spLocks noGrp="1"/>
          </p:cNvSpPr>
          <p:nvPr>
            <p:ph idx="1"/>
          </p:nvPr>
        </p:nvSpPr>
        <p:spPr/>
        <p:txBody>
          <a:bodyPr/>
          <a:lstStyle/>
          <a:p>
            <a:r>
              <a:rPr lang="en-US" dirty="0"/>
              <a:t>Most important non-technical skills include problem solving, teamwork, and listening</a:t>
            </a:r>
          </a:p>
          <a:p>
            <a:r>
              <a:rPr lang="en-US" dirty="0"/>
              <a:t>Some organizations will hire individuals with minimal technical skills so long as they demonstrate solid soft and business skills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700176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856984" cy="1268760"/>
          </a:xfrm>
        </p:spPr>
        <p:txBody>
          <a:bodyPr/>
          <a:lstStyle/>
          <a:p>
            <a:r>
              <a:rPr lang="en-US" altLang="zh-TW" sz="4000" dirty="0">
                <a:ea typeface="新細明體" pitchFamily="18" charset="-120"/>
              </a:rPr>
              <a:t>Project Communications Management Processes</a:t>
            </a:r>
            <a:endParaRPr lang="en-GB" sz="4000" dirty="0"/>
          </a:p>
        </p:txBody>
      </p:sp>
      <p:sp>
        <p:nvSpPr>
          <p:cNvPr id="3" name="Content Placeholder 2"/>
          <p:cNvSpPr>
            <a:spLocks noGrp="1"/>
          </p:cNvSpPr>
          <p:nvPr>
            <p:ph idx="1"/>
          </p:nvPr>
        </p:nvSpPr>
        <p:spPr>
          <a:xfrm>
            <a:off x="0" y="1268760"/>
            <a:ext cx="9036496" cy="4752528"/>
          </a:xfrm>
        </p:spPr>
        <p:txBody>
          <a:bodyPr/>
          <a:lstStyle/>
          <a:p>
            <a:pPr>
              <a:lnSpc>
                <a:spcPct val="90000"/>
              </a:lnSpc>
            </a:pPr>
            <a:r>
              <a:rPr lang="en-US" altLang="zh-TW" sz="2800" i="1" dirty="0">
                <a:ea typeface="新細明體" pitchFamily="18" charset="-120"/>
              </a:rPr>
              <a:t>Communications planning</a:t>
            </a:r>
            <a:r>
              <a:rPr lang="en-US" altLang="zh-TW" sz="2800" dirty="0">
                <a:ea typeface="新細明體" pitchFamily="18" charset="-120"/>
              </a:rPr>
              <a:t>: determining the information and communications needs of the stakeholders</a:t>
            </a:r>
          </a:p>
          <a:p>
            <a:pPr>
              <a:lnSpc>
                <a:spcPct val="90000"/>
              </a:lnSpc>
            </a:pPr>
            <a:r>
              <a:rPr lang="en-US" altLang="zh-TW" sz="2800" i="1" dirty="0">
                <a:ea typeface="新細明體" pitchFamily="18" charset="-120"/>
              </a:rPr>
              <a:t>Information distribution</a:t>
            </a:r>
            <a:r>
              <a:rPr lang="en-US" altLang="zh-TW" sz="2800" dirty="0">
                <a:ea typeface="新細明體" pitchFamily="18" charset="-120"/>
              </a:rPr>
              <a:t>: making needed information available in a timely manner</a:t>
            </a:r>
          </a:p>
          <a:p>
            <a:pPr>
              <a:lnSpc>
                <a:spcPct val="90000"/>
              </a:lnSpc>
            </a:pPr>
            <a:r>
              <a:rPr lang="en-US" altLang="zh-TW" sz="2800" i="1" dirty="0">
                <a:ea typeface="新細明體" pitchFamily="18" charset="-120"/>
              </a:rPr>
              <a:t>Performance reporting</a:t>
            </a:r>
            <a:r>
              <a:rPr lang="en-US" altLang="zh-TW" sz="2800" dirty="0">
                <a:ea typeface="新細明體" pitchFamily="18" charset="-120"/>
              </a:rPr>
              <a:t>: collecting and disseminating performance information</a:t>
            </a:r>
          </a:p>
          <a:p>
            <a:pPr>
              <a:lnSpc>
                <a:spcPct val="90000"/>
              </a:lnSpc>
            </a:pPr>
            <a:r>
              <a:rPr lang="en-US" altLang="zh-TW" sz="2800" i="1" dirty="0">
                <a:ea typeface="新細明體" pitchFamily="18" charset="-120"/>
              </a:rPr>
              <a:t>Administrative closure</a:t>
            </a:r>
            <a:r>
              <a:rPr lang="en-US" altLang="zh-TW" sz="2800" dirty="0">
                <a:ea typeface="新細明體" pitchFamily="18" charset="-120"/>
              </a:rPr>
              <a:t>: generating, gathering, and disseminating information to formalize phase or project completion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56800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Project Communications Management Summary</a:t>
            </a:r>
            <a:endParaRPr lang="en-GB" sz="3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1340768"/>
            <a:ext cx="8893175" cy="4248472"/>
          </a:xfrm>
          <a:prstGeom prst="rect">
            <a:avLst/>
          </a:prstGeom>
        </p:spPr>
      </p:pic>
    </p:spTree>
    <p:extLst>
      <p:ext uri="{BB962C8B-B14F-4D97-AF65-F5344CB8AC3E}">
        <p14:creationId xmlns:p14="http://schemas.microsoft.com/office/powerpoint/2010/main" val="1161672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Keys to Good Communications</a:t>
            </a:r>
            <a:endParaRPr lang="en-GB" dirty="0"/>
          </a:p>
        </p:txBody>
      </p:sp>
      <p:sp>
        <p:nvSpPr>
          <p:cNvPr id="3" name="Content Placeholder 2"/>
          <p:cNvSpPr>
            <a:spLocks noGrp="1"/>
          </p:cNvSpPr>
          <p:nvPr>
            <p:ph idx="1"/>
          </p:nvPr>
        </p:nvSpPr>
        <p:spPr>
          <a:xfrm>
            <a:off x="107504" y="1196752"/>
            <a:ext cx="8928992" cy="4320481"/>
          </a:xfrm>
        </p:spPr>
        <p:txBody>
          <a:bodyPr/>
          <a:lstStyle/>
          <a:p>
            <a:r>
              <a:rPr lang="en-US" sz="2800" dirty="0"/>
              <a:t>Project managers say they spend as much as 90 percent of their time communicating</a:t>
            </a:r>
          </a:p>
          <a:p>
            <a:r>
              <a:rPr lang="en-US" sz="2800" dirty="0"/>
              <a:t>Need to focus on group and individual communication needs</a:t>
            </a:r>
          </a:p>
          <a:p>
            <a:r>
              <a:rPr lang="en-US" sz="2800" dirty="0"/>
              <a:t>Use formal and informal methods for communicating</a:t>
            </a:r>
          </a:p>
          <a:p>
            <a:r>
              <a:rPr lang="en-US" sz="2800" dirty="0"/>
              <a:t>Distribute important information in an effective and timely manner</a:t>
            </a:r>
          </a:p>
          <a:p>
            <a:r>
              <a:rPr lang="en-US" sz="2800" dirty="0"/>
              <a:t>Set the stage for communicating bad news</a:t>
            </a:r>
          </a:p>
          <a:p>
            <a:r>
              <a:rPr lang="en-US" sz="2800" dirty="0"/>
              <a:t>Determine the number of communication channels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203314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Understanding Group and Individual Communication Needs</a:t>
            </a:r>
            <a:endParaRPr lang="en-GB" sz="3200" dirty="0"/>
          </a:p>
        </p:txBody>
      </p:sp>
      <p:sp>
        <p:nvSpPr>
          <p:cNvPr id="3" name="Content Placeholder 2"/>
          <p:cNvSpPr>
            <a:spLocks noGrp="1"/>
          </p:cNvSpPr>
          <p:nvPr>
            <p:ph idx="1"/>
          </p:nvPr>
        </p:nvSpPr>
        <p:spPr/>
        <p:txBody>
          <a:bodyPr/>
          <a:lstStyle/>
          <a:p>
            <a:pPr>
              <a:spcBef>
                <a:spcPct val="100000"/>
              </a:spcBef>
              <a:buClr>
                <a:srgbClr val="666699"/>
              </a:buClr>
            </a:pPr>
            <a:r>
              <a:rPr lang="en-US" sz="2800" dirty="0"/>
              <a:t>People are not interchangeable parts</a:t>
            </a:r>
          </a:p>
          <a:p>
            <a:pPr>
              <a:spcBef>
                <a:spcPct val="100000"/>
              </a:spcBef>
              <a:buClr>
                <a:srgbClr val="666699"/>
              </a:buClr>
            </a:pPr>
            <a:r>
              <a:rPr lang="en-US" sz="2800" dirty="0"/>
              <a:t>As illustrated in Brooks’ book </a:t>
            </a:r>
            <a:r>
              <a:rPr lang="en-US" sz="2800" i="1" dirty="0"/>
              <a:t>The Mythical Man-Month</a:t>
            </a:r>
            <a:r>
              <a:rPr lang="en-US" sz="2800" dirty="0"/>
              <a:t>, you cannot assume that a task originally scheduled to take two months of one person’s time can be done in one month by two people</a:t>
            </a:r>
          </a:p>
          <a:p>
            <a:pPr>
              <a:spcBef>
                <a:spcPct val="100000"/>
              </a:spcBef>
              <a:buClr>
                <a:srgbClr val="666699"/>
              </a:buClr>
            </a:pPr>
            <a:r>
              <a:rPr lang="en-US" sz="2800" dirty="0"/>
              <a:t>Nine women cannot produce a baby in one month!</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260242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Face-to-Face Communication</a:t>
            </a:r>
            <a:endParaRPr lang="en-GB" dirty="0"/>
          </a:p>
        </p:txBody>
      </p:sp>
      <p:sp>
        <p:nvSpPr>
          <p:cNvPr id="3" name="Content Placeholder 2"/>
          <p:cNvSpPr>
            <a:spLocks noGrp="1"/>
          </p:cNvSpPr>
          <p:nvPr>
            <p:ph idx="1"/>
          </p:nvPr>
        </p:nvSpPr>
        <p:spPr/>
        <p:txBody>
          <a:bodyPr/>
          <a:lstStyle/>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Research says that in a face-to-face interaction:</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58 percent of communication is through body language.</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35 percent of communication is through how the words are said</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7 percent of communication is through the content or words that are spoken</a:t>
            </a:r>
          </a:p>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Pay attention to more than just the actual words someone is saying</a:t>
            </a:r>
          </a:p>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A person’s tone of voice and body language say a lot about how he or she really feels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39138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Keys to Good Communications</a:t>
            </a:r>
            <a:endParaRPr lang="en-GB" dirty="0"/>
          </a:p>
        </p:txBody>
      </p:sp>
      <p:sp>
        <p:nvSpPr>
          <p:cNvPr id="3" name="Content Placeholder 2"/>
          <p:cNvSpPr>
            <a:spLocks noGrp="1"/>
          </p:cNvSpPr>
          <p:nvPr>
            <p:ph idx="1"/>
          </p:nvPr>
        </p:nvSpPr>
        <p:spPr>
          <a:xfrm>
            <a:off x="179512" y="1196752"/>
            <a:ext cx="8856984"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Project managers say they spend as much as 90 percent of their time communicating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Need to focus on group and individual communication needs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Use formal and informal methods for communicating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Distribute important information in an effective and timely manner</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Set the stage for communicating bad news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Determine the number of communication channels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139127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Personal Preferences Affect Communication Needs</a:t>
            </a:r>
            <a:endParaRPr lang="en-GB" dirty="0"/>
          </a:p>
        </p:txBody>
      </p:sp>
      <p:sp>
        <p:nvSpPr>
          <p:cNvPr id="3" name="Content Placeholder 2"/>
          <p:cNvSpPr>
            <a:spLocks noGrp="1"/>
          </p:cNvSpPr>
          <p:nvPr>
            <p:ph idx="1"/>
          </p:nvPr>
        </p:nvSpPr>
        <p:spPr>
          <a:xfrm>
            <a:off x="107504" y="1417638"/>
            <a:ext cx="9036496" cy="4315618"/>
          </a:xfrm>
        </p:spPr>
        <p:txBody>
          <a:bodyPr/>
          <a:lstStyle/>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Introverts</a:t>
            </a:r>
            <a:r>
              <a:rPr lang="en-US" sz="2700" dirty="0">
                <a:solidFill>
                  <a:prstClr val="black"/>
                </a:solidFill>
                <a:latin typeface="Arial"/>
              </a:rPr>
              <a:t> like more private communications, while </a:t>
            </a:r>
            <a:r>
              <a:rPr lang="en-US" sz="2700" b="1" dirty="0">
                <a:solidFill>
                  <a:prstClr val="black"/>
                </a:solidFill>
                <a:latin typeface="Arial"/>
              </a:rPr>
              <a:t>extroverts</a:t>
            </a:r>
            <a:r>
              <a:rPr lang="en-US" sz="2700" dirty="0">
                <a:solidFill>
                  <a:prstClr val="black"/>
                </a:solidFill>
                <a:latin typeface="Arial"/>
              </a:rPr>
              <a:t> like to discuss and address things in public</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Intuitive</a:t>
            </a:r>
            <a:r>
              <a:rPr lang="en-US" sz="2700" dirty="0">
                <a:solidFill>
                  <a:prstClr val="black"/>
                </a:solidFill>
                <a:latin typeface="Arial"/>
              </a:rPr>
              <a:t> people like to understand the big picture, while sensing people need step-by-step details</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Thinkers</a:t>
            </a:r>
            <a:r>
              <a:rPr lang="en-US" sz="2700" dirty="0">
                <a:solidFill>
                  <a:prstClr val="black"/>
                </a:solidFill>
                <a:latin typeface="Arial"/>
              </a:rPr>
              <a:t> want to know the logic behind decisions, while feeling people want to know how something affects them personally</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Judging</a:t>
            </a:r>
            <a:r>
              <a:rPr lang="en-US" sz="2700" dirty="0">
                <a:solidFill>
                  <a:prstClr val="black"/>
                </a:solidFill>
                <a:latin typeface="Arial"/>
              </a:rPr>
              <a:t> people are driven to meet deadlines while perceiving people need more help in developing and following plans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608146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Encouraging More Face-to-Face Interactions</a:t>
            </a:r>
            <a:endParaRPr lang="en-GB" dirty="0"/>
          </a:p>
        </p:txBody>
      </p:sp>
      <p:sp>
        <p:nvSpPr>
          <p:cNvPr id="3" name="Content Placeholder 2"/>
          <p:cNvSpPr>
            <a:spLocks noGrp="1"/>
          </p:cNvSpPr>
          <p:nvPr>
            <p:ph idx="1"/>
          </p:nvPr>
        </p:nvSpPr>
        <p:spPr/>
        <p:txBody>
          <a:bodyPr/>
          <a:lstStyle/>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Short, frequent meetings are often very effective in IT projects</a:t>
            </a:r>
          </a:p>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Stand-up meetings force people to focus on what they really need to communicate</a:t>
            </a:r>
          </a:p>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Some companies have policies preventing the use of e-mail between certain hours or even entire days of the week</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946934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What Went Wrong?</a:t>
            </a:r>
            <a:endParaRPr lang="en-GB" dirty="0"/>
          </a:p>
        </p:txBody>
      </p:sp>
      <p:sp>
        <p:nvSpPr>
          <p:cNvPr id="3" name="Content Placeholder 2"/>
          <p:cNvSpPr>
            <a:spLocks noGrp="1"/>
          </p:cNvSpPr>
          <p:nvPr>
            <p:ph idx="1"/>
          </p:nvPr>
        </p:nvSpPr>
        <p:spPr>
          <a:xfrm>
            <a:off x="0" y="908720"/>
            <a:ext cx="9036496" cy="4896544"/>
          </a:xfrm>
        </p:spPr>
        <p:txBody>
          <a:bodyPr/>
          <a:lstStyle/>
          <a:p>
            <a:pPr marL="109537" lvl="0" indent="0" eaLnBrk="1" hangingPunct="1">
              <a:spcBef>
                <a:spcPts val="400"/>
              </a:spcBef>
              <a:buClr>
                <a:srgbClr val="2DA2BF"/>
              </a:buClr>
              <a:buSzPct val="68000"/>
              <a:buNone/>
            </a:pPr>
            <a:r>
              <a:rPr lang="en-US" sz="2000" dirty="0">
                <a:solidFill>
                  <a:prstClr val="black"/>
                </a:solidFill>
                <a:latin typeface="Arial"/>
              </a:rPr>
              <a:t>Amusing examples of miscommunications are common, especially when they involve the use of new technologies. For example, a lecturer was teaching an introductory course in information systems several years ago. Other instructors would often sit in on the course to learn how to use the latest software applications. One day, students were learning how to adjust settings and use short cuts on their computers. I would tell the students to “right-click” and then select Properties, or “right-click” and then select Copy. At the end of the class, an instructor quietly approached, waited until the other students were gone, and then said, “I don’t know what I’m doing wrong.” She held up a piece of paper on which she had written the word “click” about a dozen times. In other words, she literally did write “click” when told to do so instead of right-clicking. I asked, “Are you a Mac user?” Macintosh computers do not normally have a mouse with two buttons, so users never have to right-click. The lecturer showed the instructor how to right-click a mouse, and in future classes made sure to point out operations that were different on PCs than Macs.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917350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Distributing Information in an Effective and Timely Manner</a:t>
            </a:r>
            <a:endParaRPr lang="en-GB" dirty="0"/>
          </a:p>
        </p:txBody>
      </p:sp>
      <p:sp>
        <p:nvSpPr>
          <p:cNvPr id="3" name="Content Placeholder 2"/>
          <p:cNvSpPr>
            <a:spLocks noGrp="1"/>
          </p:cNvSpPr>
          <p:nvPr>
            <p:ph idx="1"/>
          </p:nvPr>
        </p:nvSpPr>
        <p:spPr/>
        <p:txBody>
          <a:bodyPr/>
          <a:lstStyle/>
          <a:p>
            <a:pPr>
              <a:spcBef>
                <a:spcPct val="100000"/>
              </a:spcBef>
              <a:buClr>
                <a:srgbClr val="666699"/>
              </a:buClr>
              <a:buFont typeface="Wingdings" pitchFamily="2" charset="2"/>
              <a:buChar char="§"/>
            </a:pPr>
            <a:r>
              <a:rPr lang="en-US" dirty="0"/>
              <a:t>Don’t bury crucial information</a:t>
            </a:r>
          </a:p>
          <a:p>
            <a:pPr>
              <a:spcBef>
                <a:spcPct val="100000"/>
              </a:spcBef>
              <a:buClr>
                <a:srgbClr val="666699"/>
              </a:buClr>
              <a:buFont typeface="Wingdings" pitchFamily="2" charset="2"/>
              <a:buChar char="§"/>
            </a:pPr>
            <a:r>
              <a:rPr lang="en-US" dirty="0"/>
              <a:t>Don’t be afraid to report bad information</a:t>
            </a:r>
          </a:p>
          <a:p>
            <a:pPr>
              <a:spcBef>
                <a:spcPct val="100000"/>
              </a:spcBef>
              <a:buClr>
                <a:srgbClr val="666699"/>
              </a:buClr>
              <a:buFont typeface="Wingdings" pitchFamily="2" charset="2"/>
              <a:buChar char="§"/>
            </a:pPr>
            <a:r>
              <a:rPr lang="en-US" dirty="0"/>
              <a:t>Oral communication via meetings and informal talks helps bring important information</a:t>
            </a:r>
            <a:r>
              <a:rPr lang="en-US" dirty="0">
                <a:cs typeface="Times New Roman" pitchFamily="18" charset="0"/>
              </a:rPr>
              <a:t>—</a:t>
            </a:r>
            <a:r>
              <a:rPr lang="en-US" dirty="0"/>
              <a:t>good and bad</a:t>
            </a:r>
            <a:r>
              <a:rPr lang="en-US" dirty="0">
                <a:cs typeface="Times New Roman" pitchFamily="18" charset="0"/>
              </a:rPr>
              <a:t>—</a:t>
            </a:r>
            <a:r>
              <a:rPr lang="en-US" dirty="0"/>
              <a:t>out into the open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63719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Other Communication Considerations</a:t>
            </a:r>
            <a:endParaRPr lang="en-GB" dirty="0"/>
          </a:p>
        </p:txBody>
      </p:sp>
      <p:sp>
        <p:nvSpPr>
          <p:cNvPr id="3" name="Content Placeholder 2"/>
          <p:cNvSpPr>
            <a:spLocks noGrp="1"/>
          </p:cNvSpPr>
          <p:nvPr>
            <p:ph idx="1"/>
          </p:nvPr>
        </p:nvSpPr>
        <p:spPr/>
        <p:txBody>
          <a:bodyPr/>
          <a:lstStyle/>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Rarely does the receiver interpret a message exactly as the sender intended</a:t>
            </a:r>
          </a:p>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Geographic location and cultural background affect the complexity of project communications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Different working hours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Language barriers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Different cultural norms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804922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Determining the Number of Communications Channels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As the number of people involved increases, the complexity of communications increases because there are more communications channels or pathways through which people can communicate.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Number of communications channels = </a:t>
            </a:r>
            <a:r>
              <a:rPr lang="en-US" sz="2700" i="1" u="sng" dirty="0">
                <a:solidFill>
                  <a:prstClr val="black"/>
                </a:solidFill>
                <a:latin typeface="Arial"/>
              </a:rPr>
              <a:t>n</a:t>
            </a:r>
            <a:r>
              <a:rPr lang="en-US" sz="2700" u="sng" dirty="0">
                <a:solidFill>
                  <a:prstClr val="black"/>
                </a:solidFill>
                <a:latin typeface="Arial"/>
              </a:rPr>
              <a:t>(</a:t>
            </a:r>
            <a:r>
              <a:rPr lang="en-US" sz="2700" i="1" u="sng" dirty="0">
                <a:solidFill>
                  <a:prstClr val="black"/>
                </a:solidFill>
                <a:latin typeface="Arial"/>
              </a:rPr>
              <a:t>n-1</a:t>
            </a:r>
            <a:r>
              <a:rPr lang="en-US" sz="2700" u="sng" dirty="0">
                <a:solidFill>
                  <a:prstClr val="black"/>
                </a:solidFill>
                <a:latin typeface="Arial"/>
              </a:rPr>
              <a:t>)</a:t>
            </a:r>
            <a:endParaRPr lang="en-US" sz="2700" dirty="0">
              <a:solidFill>
                <a:prstClr val="black"/>
              </a:solidFill>
              <a:latin typeface="Arial"/>
            </a:endParaRPr>
          </a:p>
          <a:p>
            <a:pPr marL="365125" lvl="0" indent="-255588" eaLnBrk="1" hangingPunct="1">
              <a:spcBef>
                <a:spcPts val="400"/>
              </a:spcBef>
              <a:buClr>
                <a:srgbClr val="666699"/>
              </a:buClr>
              <a:buSzPct val="68000"/>
              <a:buNone/>
            </a:pPr>
            <a:r>
              <a:rPr lang="en-US" sz="2700" dirty="0">
                <a:solidFill>
                  <a:prstClr val="black"/>
                </a:solidFill>
                <a:latin typeface="Arial"/>
              </a:rPr>
              <a:t>				      			 	     2		 </a:t>
            </a:r>
            <a:br>
              <a:rPr lang="en-US" sz="2700" dirty="0">
                <a:solidFill>
                  <a:prstClr val="black"/>
                </a:solidFill>
                <a:latin typeface="Arial"/>
              </a:rPr>
            </a:br>
            <a:r>
              <a:rPr lang="en-US" sz="2700" dirty="0">
                <a:solidFill>
                  <a:prstClr val="black"/>
                </a:solidFill>
                <a:latin typeface="Arial"/>
              </a:rPr>
              <a:t>where</a:t>
            </a:r>
            <a:r>
              <a:rPr lang="en-US" sz="2700" i="1" dirty="0">
                <a:solidFill>
                  <a:prstClr val="black"/>
                </a:solidFill>
                <a:latin typeface="Arial"/>
              </a:rPr>
              <a:t> n</a:t>
            </a:r>
            <a:r>
              <a:rPr lang="en-US" sz="2700" dirty="0">
                <a:solidFill>
                  <a:prstClr val="black"/>
                </a:solidFill>
                <a:latin typeface="Arial"/>
              </a:rPr>
              <a:t> is the number of people involved</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859538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The Impact of the Number of People on Communications Channels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17638"/>
            <a:ext cx="8363272" cy="4315618"/>
          </a:xfrm>
          <a:prstGeom prst="rect">
            <a:avLst/>
          </a:prstGeom>
        </p:spPr>
      </p:pic>
    </p:spTree>
    <p:extLst>
      <p:ext uri="{BB962C8B-B14F-4D97-AF65-F5344CB8AC3E}">
        <p14:creationId xmlns:p14="http://schemas.microsoft.com/office/powerpoint/2010/main" val="2964070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Planning Communications Management</a:t>
            </a:r>
            <a:endParaRPr lang="en-GB" dirty="0"/>
          </a:p>
        </p:txBody>
      </p:sp>
      <p:sp>
        <p:nvSpPr>
          <p:cNvPr id="3" name="Content Placeholder 2"/>
          <p:cNvSpPr>
            <a:spLocks noGrp="1"/>
          </p:cNvSpPr>
          <p:nvPr>
            <p:ph idx="1"/>
          </p:nvPr>
        </p:nvSpPr>
        <p:spPr>
          <a:xfrm>
            <a:off x="107504" y="1417638"/>
            <a:ext cx="8928992" cy="4243609"/>
          </a:xfrm>
        </p:spPr>
        <p:txBody>
          <a:bodyPr/>
          <a:lstStyle/>
          <a:p>
            <a:pPr marL="365125" lvl="0" indent="-255588" eaLnBrk="1" hangingPunct="1">
              <a:spcBef>
                <a:spcPct val="100000"/>
              </a:spcBef>
              <a:buClr>
                <a:srgbClr val="666699"/>
              </a:buClr>
              <a:buSzPct val="68000"/>
              <a:buFont typeface="Wingdings" pitchFamily="2" charset="2"/>
              <a:buChar char="§"/>
            </a:pPr>
            <a:r>
              <a:rPr lang="en-GB" dirty="0"/>
              <a:t> </a:t>
            </a:r>
            <a:r>
              <a:rPr lang="en-US" sz="2700" dirty="0">
                <a:solidFill>
                  <a:prstClr val="black"/>
                </a:solidFill>
                <a:latin typeface="Arial"/>
              </a:rPr>
              <a:t>Every project should include some type of </a:t>
            </a:r>
            <a:r>
              <a:rPr lang="en-US" sz="2700" b="1" dirty="0">
                <a:solidFill>
                  <a:prstClr val="black"/>
                </a:solidFill>
                <a:latin typeface="Arial"/>
              </a:rPr>
              <a:t>communications management </a:t>
            </a:r>
            <a:r>
              <a:rPr lang="en-US" sz="2700" dirty="0">
                <a:solidFill>
                  <a:prstClr val="black"/>
                </a:solidFill>
                <a:latin typeface="Arial"/>
              </a:rPr>
              <a:t>plan, a document that guides project communications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The communications management plan varies with the needs of the project, but some type of written plan should always be prepared</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For small projects, the communications management plan can be part of the team contract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For large projects, it should be a separate document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56497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Communications Management</a:t>
            </a:r>
            <a:br>
              <a:rPr lang="en-US" sz="3700" b="1" dirty="0">
                <a:solidFill>
                  <a:srgbClr val="464646"/>
                </a:solidFill>
                <a:effectLst>
                  <a:outerShdw blurRad="31750" dist="25400" dir="5400000" algn="tl" rotWithShape="0">
                    <a:srgbClr val="000000">
                      <a:alpha val="25000"/>
                    </a:srgbClr>
                  </a:outerShdw>
                </a:effectLst>
                <a:latin typeface="Arial"/>
              </a:rPr>
            </a:br>
            <a:r>
              <a:rPr lang="en-US" sz="3700" b="1" dirty="0">
                <a:solidFill>
                  <a:srgbClr val="464646"/>
                </a:solidFill>
                <a:effectLst>
                  <a:outerShdw blurRad="31750" dist="25400" dir="5400000" algn="tl" rotWithShape="0">
                    <a:srgbClr val="000000">
                      <a:alpha val="25000"/>
                    </a:srgbClr>
                  </a:outerShdw>
                </a:effectLst>
                <a:latin typeface="Arial"/>
              </a:rPr>
              <a:t>Plan Contents</a:t>
            </a:r>
            <a:endParaRPr lang="en-GB" dirty="0"/>
          </a:p>
        </p:txBody>
      </p:sp>
      <p:sp>
        <p:nvSpPr>
          <p:cNvPr id="3" name="Content Placeholder 2"/>
          <p:cNvSpPr>
            <a:spLocks noGrp="1"/>
          </p:cNvSpPr>
          <p:nvPr>
            <p:ph idx="1"/>
          </p:nvPr>
        </p:nvSpPr>
        <p:spPr>
          <a:xfrm>
            <a:off x="107504" y="1417638"/>
            <a:ext cx="8928992" cy="4315618"/>
          </a:xfrm>
        </p:spPr>
        <p:txBody>
          <a:bodyPr/>
          <a:lstStyle/>
          <a:p>
            <a:pPr marL="109537" lvl="0" indent="0" eaLnBrk="1" hangingPunct="1">
              <a:spcBef>
                <a:spcPts val="400"/>
              </a:spcBef>
              <a:buClr>
                <a:srgbClr val="2DA2BF"/>
              </a:buClr>
              <a:buSzPct val="68000"/>
              <a:buNone/>
            </a:pPr>
            <a:r>
              <a:rPr lang="en-US" sz="2400" dirty="0">
                <a:solidFill>
                  <a:prstClr val="black"/>
                </a:solidFill>
                <a:latin typeface="Arial"/>
              </a:rPr>
              <a:t>1. Stakeholder communications requirements</a:t>
            </a:r>
          </a:p>
          <a:p>
            <a:pPr marL="109537" lvl="0" indent="0" eaLnBrk="1" hangingPunct="1">
              <a:spcBef>
                <a:spcPts val="400"/>
              </a:spcBef>
              <a:buClr>
                <a:srgbClr val="2DA2BF"/>
              </a:buClr>
              <a:buSzPct val="68000"/>
              <a:buNone/>
            </a:pPr>
            <a:r>
              <a:rPr lang="en-US" sz="2400" dirty="0">
                <a:solidFill>
                  <a:prstClr val="black"/>
                </a:solidFill>
                <a:latin typeface="Arial"/>
              </a:rPr>
              <a:t>2. Information to be communicated, including format, content, and level of detail</a:t>
            </a:r>
          </a:p>
          <a:p>
            <a:pPr marL="109537" lvl="0" indent="0" eaLnBrk="1" hangingPunct="1">
              <a:spcBef>
                <a:spcPts val="400"/>
              </a:spcBef>
              <a:buClr>
                <a:srgbClr val="2DA2BF"/>
              </a:buClr>
              <a:buSzPct val="68000"/>
              <a:buNone/>
            </a:pPr>
            <a:r>
              <a:rPr lang="en-US" sz="2400" dirty="0">
                <a:solidFill>
                  <a:prstClr val="black"/>
                </a:solidFill>
                <a:latin typeface="Arial"/>
              </a:rPr>
              <a:t>3. Who will receive the information and who will produce it</a:t>
            </a:r>
          </a:p>
          <a:p>
            <a:pPr marL="109537" lvl="0" indent="0" eaLnBrk="1" hangingPunct="1">
              <a:spcBef>
                <a:spcPts val="400"/>
              </a:spcBef>
              <a:buClr>
                <a:srgbClr val="2DA2BF"/>
              </a:buClr>
              <a:buSzPct val="68000"/>
              <a:buNone/>
            </a:pPr>
            <a:r>
              <a:rPr lang="en-US" sz="2400" dirty="0">
                <a:solidFill>
                  <a:prstClr val="black"/>
                </a:solidFill>
                <a:latin typeface="Arial"/>
              </a:rPr>
              <a:t>4. Suggested methods or technologies for conveying the information</a:t>
            </a:r>
          </a:p>
          <a:p>
            <a:pPr marL="109537" lvl="0" indent="0" eaLnBrk="1" hangingPunct="1">
              <a:spcBef>
                <a:spcPts val="400"/>
              </a:spcBef>
              <a:buClr>
                <a:srgbClr val="2DA2BF"/>
              </a:buClr>
              <a:buSzPct val="68000"/>
              <a:buNone/>
            </a:pPr>
            <a:r>
              <a:rPr lang="en-US" sz="2400" dirty="0">
                <a:solidFill>
                  <a:prstClr val="black"/>
                </a:solidFill>
                <a:latin typeface="Arial"/>
              </a:rPr>
              <a:t>5. Frequency of communication</a:t>
            </a:r>
          </a:p>
          <a:p>
            <a:pPr marL="109537" lvl="0" indent="0" eaLnBrk="1" hangingPunct="1">
              <a:spcBef>
                <a:spcPts val="400"/>
              </a:spcBef>
              <a:buClr>
                <a:srgbClr val="2DA2BF"/>
              </a:buClr>
              <a:buSzPct val="68000"/>
              <a:buNone/>
            </a:pPr>
            <a:r>
              <a:rPr lang="en-US" sz="2400" dirty="0">
                <a:solidFill>
                  <a:prstClr val="black"/>
                </a:solidFill>
                <a:latin typeface="Arial"/>
              </a:rPr>
              <a:t>6. Escalation procedures for resolving issues</a:t>
            </a:r>
          </a:p>
          <a:p>
            <a:pPr marL="109537" lvl="0" indent="0" eaLnBrk="1" hangingPunct="1">
              <a:spcBef>
                <a:spcPts val="400"/>
              </a:spcBef>
              <a:buClr>
                <a:srgbClr val="2DA2BF"/>
              </a:buClr>
              <a:buSzPct val="68000"/>
              <a:buNone/>
            </a:pPr>
            <a:r>
              <a:rPr lang="en-US" sz="2400" dirty="0">
                <a:solidFill>
                  <a:prstClr val="black"/>
                </a:solidFill>
                <a:latin typeface="Arial"/>
              </a:rPr>
              <a:t>7. Revision procedures for updating the communications management plan</a:t>
            </a:r>
          </a:p>
          <a:p>
            <a:pPr marL="109537" lvl="0" indent="0" eaLnBrk="1" hangingPunct="1">
              <a:spcBef>
                <a:spcPts val="400"/>
              </a:spcBef>
              <a:buClr>
                <a:srgbClr val="2DA2BF"/>
              </a:buClr>
              <a:buSzPct val="68000"/>
              <a:buNone/>
            </a:pPr>
            <a:r>
              <a:rPr lang="en-US" sz="2400" dirty="0">
                <a:solidFill>
                  <a:prstClr val="black"/>
                </a:solidFill>
                <a:latin typeface="Arial"/>
              </a:rPr>
              <a:t>8. A glossary of common terminology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092330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Sample Stakeholder Analysis for Project Communications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6" name="Picture 7"/>
          <p:cNvPicPr>
            <a:picLocks noChangeAspect="1" noChangeArrowheads="1"/>
          </p:cNvPicPr>
          <p:nvPr/>
        </p:nvPicPr>
        <p:blipFill>
          <a:blip r:embed="rId2"/>
          <a:srcRect l="23125" t="29000" r="26875" b="13000"/>
          <a:stretch>
            <a:fillRect/>
          </a:stretch>
        </p:blipFill>
        <p:spPr bwMode="auto">
          <a:xfrm>
            <a:off x="0" y="1417638"/>
            <a:ext cx="9143999" cy="4906962"/>
          </a:xfrm>
          <a:prstGeom prst="rect">
            <a:avLst/>
          </a:prstGeom>
          <a:noFill/>
          <a:ln w="9525">
            <a:noFill/>
            <a:miter lim="800000"/>
            <a:headEnd/>
            <a:tailEnd/>
          </a:ln>
          <a:effectLst/>
        </p:spPr>
      </p:pic>
    </p:spTree>
    <p:extLst>
      <p:ext uri="{BB962C8B-B14F-4D97-AF65-F5344CB8AC3E}">
        <p14:creationId xmlns:p14="http://schemas.microsoft.com/office/powerpoint/2010/main" val="3773185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Managing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Managing communications is a large part of a project manager’s job</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Getting project information to the right people at the right time and in a useful format is just as important as developing the information in the first place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Important considerations include the use of technology, the appropriate methods and media to use, and performance reporting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06823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Technology to Enhance Creation and Distribution</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Technology can facilitate the process of creating and distributing information, when used properly</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is important to select the appropriate communication method and media</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439147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Global Issues</a:t>
            </a:r>
            <a:endParaRPr lang="en-GB" dirty="0"/>
          </a:p>
        </p:txBody>
      </p:sp>
      <p:sp>
        <p:nvSpPr>
          <p:cNvPr id="3" name="Content Placeholder 2"/>
          <p:cNvSpPr>
            <a:spLocks noGrp="1"/>
          </p:cNvSpPr>
          <p:nvPr>
            <p:ph idx="1"/>
          </p:nvPr>
        </p:nvSpPr>
        <p:spPr>
          <a:xfrm>
            <a:off x="107504" y="1124744"/>
            <a:ext cx="8856984" cy="4392489"/>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Natural disasters often disrupt communications around the world. For example, the scale of the damage to Japan’s communications infrastructure after a 9.0 magnitude earthquake in March 2011 was unprecedented. Fortunately, thousands of employees from NTT East worked around the clock to restore communications. </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During the April 2015 earthquake in Nepal, people turned to older technology like ham radios to communicate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Danish researchers are working on a new device called </a:t>
            </a:r>
            <a:r>
              <a:rPr lang="en-US" sz="2400" dirty="0" err="1">
                <a:solidFill>
                  <a:prstClr val="black"/>
                </a:solidFill>
                <a:latin typeface="Arial"/>
              </a:rPr>
              <a:t>Reachi</a:t>
            </a:r>
            <a:r>
              <a:rPr lang="en-US" sz="2400" dirty="0">
                <a:solidFill>
                  <a:prstClr val="black"/>
                </a:solidFill>
                <a:latin typeface="Arial"/>
              </a:rPr>
              <a:t> to aid communications during natural disasters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635406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Classifications for Communication Methods</a:t>
            </a:r>
            <a:endParaRPr lang="en-GB" dirty="0"/>
          </a:p>
        </p:txBody>
      </p:sp>
      <p:sp>
        <p:nvSpPr>
          <p:cNvPr id="3" name="Content Placeholder 2"/>
          <p:cNvSpPr>
            <a:spLocks noGrp="1"/>
          </p:cNvSpPr>
          <p:nvPr>
            <p:ph idx="1"/>
          </p:nvPr>
        </p:nvSpPr>
        <p:spPr>
          <a:xfrm>
            <a:off x="107504" y="1124744"/>
            <a:ext cx="8928992" cy="4608512"/>
          </a:xfrm>
        </p:spPr>
        <p:txBody>
          <a:bodyPr/>
          <a:lstStyle/>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Interactive communication</a:t>
            </a:r>
            <a:r>
              <a:rPr lang="en-US" sz="2400" dirty="0">
                <a:solidFill>
                  <a:prstClr val="black"/>
                </a:solidFill>
                <a:latin typeface="Arial"/>
              </a:rPr>
              <a:t>: Two or more people interact to exchange information via meetings, phone calls, or video conferencing. Most effective way to ensure common understanding</a:t>
            </a:r>
          </a:p>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Push communication</a:t>
            </a:r>
            <a:r>
              <a:rPr lang="en-US" sz="2400" dirty="0">
                <a:solidFill>
                  <a:prstClr val="black"/>
                </a:solidFill>
                <a:latin typeface="Arial"/>
              </a:rPr>
              <a:t>: Information is sent or pushed to recipients without their request via reports, e-mails, faxes, voice mails, and other means. Ensures that the information is distributed, but does not ensure that it was received or understood</a:t>
            </a:r>
          </a:p>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Pull communication</a:t>
            </a:r>
            <a:r>
              <a:rPr lang="en-US" sz="2400" dirty="0">
                <a:solidFill>
                  <a:prstClr val="black"/>
                </a:solidFill>
                <a:latin typeface="Arial"/>
              </a:rPr>
              <a:t>: Information is sent to recipients at their request via Web sites, bulletin boards, e-learning, knowledge repositories like blogs, and other means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906971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Media Choice Table</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pic>
        <p:nvPicPr>
          <p:cNvPr id="6" name="Picture 3"/>
          <p:cNvPicPr>
            <a:picLocks noChangeAspect="1" noChangeArrowheads="1"/>
          </p:cNvPicPr>
          <p:nvPr/>
        </p:nvPicPr>
        <p:blipFill>
          <a:blip r:embed="rId2"/>
          <a:srcRect/>
          <a:stretch>
            <a:fillRect/>
          </a:stretch>
        </p:blipFill>
        <p:spPr bwMode="auto">
          <a:xfrm>
            <a:off x="250825" y="1196752"/>
            <a:ext cx="8569647" cy="5129435"/>
          </a:xfrm>
          <a:prstGeom prst="rect">
            <a:avLst/>
          </a:prstGeom>
          <a:noFill/>
          <a:ln w="9525">
            <a:noFill/>
            <a:miter lim="800000"/>
            <a:headEnd/>
            <a:tailEnd/>
          </a:ln>
        </p:spPr>
      </p:pic>
    </p:spTree>
    <p:extLst>
      <p:ext uri="{BB962C8B-B14F-4D97-AF65-F5344CB8AC3E}">
        <p14:creationId xmlns:p14="http://schemas.microsoft.com/office/powerpoint/2010/main" val="2921781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344"/>
            <a:ext cx="8229600" cy="791368"/>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What Went Wrong?</a:t>
            </a:r>
            <a:endParaRPr lang="en-GB" dirty="0"/>
          </a:p>
        </p:txBody>
      </p:sp>
      <p:sp>
        <p:nvSpPr>
          <p:cNvPr id="3" name="Content Placeholder 2"/>
          <p:cNvSpPr>
            <a:spLocks noGrp="1"/>
          </p:cNvSpPr>
          <p:nvPr>
            <p:ph idx="1"/>
          </p:nvPr>
        </p:nvSpPr>
        <p:spPr>
          <a:xfrm>
            <a:off x="250825" y="764704"/>
            <a:ext cx="8785671" cy="4752529"/>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Collaboration is a key driver of overall performance of companies around the world</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Of all the collaboration technologies that were studied, three were more commonly present in high-performing companies than in low-performing ones: Web conferencing, audio conferencing, and meeting-scheduler technologies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study also showed that there are regional differences in how people in various countries prefer to communicate with one another</a:t>
            </a:r>
            <a:r>
              <a:rPr lang="en-US" sz="1600" dirty="0">
                <a:solidFill>
                  <a:prstClr val="black"/>
                </a:solidFill>
                <a:latin typeface="Arial"/>
              </a:rPr>
              <a:t> </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A follow-up study showed that the highest returns were in the areas of sales performance and innovations and new product development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291030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Reporting Performance</a:t>
            </a:r>
            <a:endParaRPr lang="en-GB" dirty="0"/>
          </a:p>
        </p:txBody>
      </p:sp>
      <p:sp>
        <p:nvSpPr>
          <p:cNvPr id="3" name="Content Placeholder 2"/>
          <p:cNvSpPr>
            <a:spLocks noGrp="1"/>
          </p:cNvSpPr>
          <p:nvPr>
            <p:ph idx="1"/>
          </p:nvPr>
        </p:nvSpPr>
        <p:spPr>
          <a:xfrm>
            <a:off x="457200" y="1268760"/>
            <a:ext cx="8686800" cy="4248473"/>
          </a:xfrm>
        </p:spPr>
        <p:txBody>
          <a:bodyPr/>
          <a:lstStyle/>
          <a:p>
            <a:pPr marL="365125" lvl="0" indent="-255588" eaLnBrk="1" hangingPunct="1">
              <a:spcBef>
                <a:spcPct val="80000"/>
              </a:spcBef>
              <a:buClr>
                <a:srgbClr val="666699"/>
              </a:buClr>
              <a:buSzPct val="68000"/>
              <a:buNone/>
            </a:pPr>
            <a:r>
              <a:rPr lang="en-US" sz="2700" dirty="0">
                <a:solidFill>
                  <a:prstClr val="black"/>
                </a:solidFill>
                <a:latin typeface="Arial"/>
              </a:rPr>
              <a:t>Performance reporting keeps stakeholders informed about how resources are being used to achieve project objectives</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Status reports</a:t>
            </a:r>
            <a:r>
              <a:rPr lang="en-US" sz="2300" dirty="0">
                <a:solidFill>
                  <a:prstClr val="black"/>
                </a:solidFill>
                <a:latin typeface="Arial"/>
              </a:rPr>
              <a:t> describe where the project stands at a specific point in time</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Progress reports</a:t>
            </a:r>
            <a:r>
              <a:rPr lang="en-US" sz="2300" dirty="0">
                <a:solidFill>
                  <a:prstClr val="black"/>
                </a:solidFill>
                <a:latin typeface="Arial"/>
              </a:rPr>
              <a:t> describe what the project team has accomplished during a certain period of time</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Forecasts</a:t>
            </a:r>
            <a:r>
              <a:rPr lang="en-US" sz="2300" dirty="0">
                <a:solidFill>
                  <a:prstClr val="black"/>
                </a:solidFill>
                <a:latin typeface="Arial"/>
              </a:rPr>
              <a:t> predict future project status and progress based on past information and trends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1839938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Controlling Communications</a:t>
            </a:r>
            <a:endParaRPr lang="en-GB" dirty="0"/>
          </a:p>
        </p:txBody>
      </p:sp>
      <p:sp>
        <p:nvSpPr>
          <p:cNvPr id="3" name="Content Placeholder 2"/>
          <p:cNvSpPr>
            <a:spLocks noGrp="1"/>
          </p:cNvSpPr>
          <p:nvPr>
            <p:ph idx="1"/>
          </p:nvPr>
        </p:nvSpPr>
        <p:spPr>
          <a:xfrm>
            <a:off x="107504" y="1196752"/>
            <a:ext cx="8928992"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main goal of controlling communications is to ensure the optimal flow of information throughout the entire project life cycle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project manager and project team should use their various reporting systems, expert judgment, and meetings to assess how well communications are working. If problems exist, the project manager and team need to take action, which often requires changes to the earlier processes of planning and managing project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It is often beneficial to have a facilitator from outside the project team assess how well communications are working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995013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Suggestions for Improving Project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Develop better communication skills</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Run effective meetings</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Use e-mail and other technologies effectively</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Use templates for project communications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694262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980728"/>
          </a:xfrm>
        </p:spPr>
        <p:txBody>
          <a:bodyPr/>
          <a:lstStyle/>
          <a:p>
            <a:r>
              <a:rPr lang="en-US" sz="3800" b="1" dirty="0">
                <a:solidFill>
                  <a:srgbClr val="464646"/>
                </a:solidFill>
                <a:effectLst>
                  <a:outerShdw blurRad="31750" dist="25400" dir="5400000" algn="tl" rotWithShape="0">
                    <a:srgbClr val="000000">
                      <a:alpha val="25000"/>
                    </a:srgbClr>
                  </a:outerShdw>
                </a:effectLst>
                <a:latin typeface="Arial"/>
              </a:rPr>
              <a:t>Developing Better Communication Skills</a:t>
            </a:r>
            <a:endParaRPr lang="en-GB" dirty="0"/>
          </a:p>
        </p:txBody>
      </p:sp>
      <p:sp>
        <p:nvSpPr>
          <p:cNvPr id="3" name="Content Placeholder 2"/>
          <p:cNvSpPr>
            <a:spLocks noGrp="1"/>
          </p:cNvSpPr>
          <p:nvPr>
            <p:ph idx="1"/>
          </p:nvPr>
        </p:nvSpPr>
        <p:spPr>
          <a:xfrm>
            <a:off x="107504" y="980728"/>
            <a:ext cx="8856984" cy="4536505"/>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Most companies spend a lot of money on technical training for their employees, even when employees might benefit more from communications training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Individual employees are also more likely to enroll voluntarily in classes to learn the latest technology than in classes that develop soft skills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As organizations become more global, they realize they must invest in ways to improve communication with people from different countries and cultures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takes leadership to improve communication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4551234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Media Snapshot</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93 percent of recruiters check out social media profiles of prospective hires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A 2014 article in Money magazine provides a list of social media blunders that cost millennial  a job or something worse, including:</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Posting something embarrassing on the corporate Twitter feed</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Sexual oversharing</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Revealing company secrets</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Making fun of your boss/team</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Posting while you’re supposed to be working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966492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Running Effective Meetings</a:t>
            </a:r>
            <a:endParaRPr lang="en-GB" dirty="0"/>
          </a:p>
        </p:txBody>
      </p:sp>
      <p:sp>
        <p:nvSpPr>
          <p:cNvPr id="3" name="Content Placeholder 2"/>
          <p:cNvSpPr>
            <a:spLocks noGrp="1"/>
          </p:cNvSpPr>
          <p:nvPr>
            <p:ph idx="1"/>
          </p:nvPr>
        </p:nvSpPr>
        <p:spPr>
          <a:xfrm>
            <a:off x="107504" y="1196752"/>
            <a:ext cx="8928992" cy="4536504"/>
          </a:xfrm>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Determine if a meeting can be avoided</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Define the purpose and intended outcome of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Determine who should attend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Provide an agenda to participants before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Prepare handouts and visual aids, and make logistical arrangements ahead of time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Run the meeting professionally</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Set the ground rules for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Build relationships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643381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Using E-Mail, Instant Messaging, Texting, and Collaborative Tools Effectively</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Make sure that e-mail, instant messaging, texting, or collaborative tools are an appropriate medium for what you want to communicate </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Be sure to send information to the right people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Use meaningful subject lines and limit the content of emails to one main subject, and be as clear and concise as possible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Be sure to authorize the right people to share and edit your collaborative documents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089175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Sample Collaborative Tools</a:t>
            </a:r>
            <a:endParaRPr lang="en-GB" dirty="0"/>
          </a:p>
        </p:txBody>
      </p:sp>
      <p:sp>
        <p:nvSpPr>
          <p:cNvPr id="3" name="Content Placeholder 2"/>
          <p:cNvSpPr>
            <a:spLocks noGrp="1"/>
          </p:cNvSpPr>
          <p:nvPr>
            <p:ph idx="1"/>
          </p:nvPr>
        </p:nvSpPr>
        <p:spPr>
          <a:xfrm>
            <a:off x="457200" y="1196752"/>
            <a:ext cx="8579296"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 </a:t>
            </a:r>
            <a:r>
              <a:rPr lang="en-US" sz="2700" b="1" dirty="0">
                <a:solidFill>
                  <a:prstClr val="black"/>
                </a:solidFill>
                <a:latin typeface="Arial"/>
              </a:rPr>
              <a:t>SharePoint portal </a:t>
            </a:r>
            <a:r>
              <a:rPr lang="en-US" sz="2700" dirty="0">
                <a:solidFill>
                  <a:prstClr val="black"/>
                </a:solidFill>
                <a:latin typeface="Arial"/>
              </a:rPr>
              <a:t>allows users to create custom Web sites to access documents and applications stored on shared devices</a:t>
            </a:r>
          </a:p>
          <a:p>
            <a:pPr marL="365125" lvl="0" indent="-255588" eaLnBrk="1" hangingPunct="1">
              <a:spcBef>
                <a:spcPts val="400"/>
              </a:spcBef>
              <a:buClr>
                <a:srgbClr val="2DA2BF"/>
              </a:buClr>
              <a:buSzPct val="68000"/>
              <a:buFont typeface="Wingdings 3" pitchFamily="18" charset="2"/>
              <a:buChar char=""/>
            </a:pPr>
            <a:r>
              <a:rPr lang="en-US" sz="2700" b="1" dirty="0">
                <a:solidFill>
                  <a:prstClr val="black"/>
                </a:solidFill>
                <a:latin typeface="Arial"/>
              </a:rPr>
              <a:t>Google Docs </a:t>
            </a:r>
            <a:r>
              <a:rPr lang="en-US" sz="2700" dirty="0">
                <a:solidFill>
                  <a:prstClr val="black"/>
                </a:solidFill>
                <a:latin typeface="Arial"/>
              </a:rPr>
              <a:t>allow users to create, share, and edit documents, spreadsheets, and presentations online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 </a:t>
            </a:r>
            <a:r>
              <a:rPr lang="en-US" sz="2700" b="1" dirty="0">
                <a:solidFill>
                  <a:prstClr val="black"/>
                </a:solidFill>
                <a:latin typeface="Arial"/>
              </a:rPr>
              <a:t>wiki </a:t>
            </a:r>
            <a:r>
              <a:rPr lang="en-US" sz="2700" dirty="0">
                <a:solidFill>
                  <a:prstClr val="black"/>
                </a:solidFill>
                <a:latin typeface="Arial"/>
              </a:rPr>
              <a:t>is a Web site designed to enable anyone who accesses it to contribute or modify Web page content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Kanban boards visually show tasks that need to be done, are in progress, or are completed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10682966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Sample Kanban Board</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pic>
        <p:nvPicPr>
          <p:cNvPr id="6" name="Content Placeholder 5"/>
          <p:cNvPicPr>
            <a:picLocks noChangeAspect="1"/>
          </p:cNvPicPr>
          <p:nvPr/>
        </p:nvPicPr>
        <p:blipFill rotWithShape="1">
          <a:blip r:embed="rId2">
            <a:extLst>
              <a:ext uri="{28A0092B-C50C-407E-A947-70E740481C1C}">
                <a14:useLocalDpi xmlns:a14="http://schemas.microsoft.com/office/drawing/2010/main" val="0"/>
              </a:ext>
            </a:extLst>
          </a:blip>
          <a:srcRect b="9256"/>
          <a:stretch/>
        </p:blipFill>
        <p:spPr bwMode="auto">
          <a:xfrm>
            <a:off x="685799" y="1599048"/>
            <a:ext cx="7902575" cy="3958220"/>
          </a:xfrm>
          <a:prstGeom prst="rect">
            <a:avLst/>
          </a:prstGeom>
          <a:noFill/>
          <a:ln w="9525">
            <a:noFill/>
            <a:miter lim="800000"/>
            <a:headEnd/>
            <a:tailEnd/>
          </a:ln>
        </p:spPr>
      </p:pic>
    </p:spTree>
    <p:extLst>
      <p:ext uri="{BB962C8B-B14F-4D97-AF65-F5344CB8AC3E}">
        <p14:creationId xmlns:p14="http://schemas.microsoft.com/office/powerpoint/2010/main" val="40045599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Templates for Project Communications</a:t>
            </a:r>
            <a:endParaRPr lang="en-GB" dirty="0"/>
          </a:p>
        </p:txBody>
      </p:sp>
      <p:sp>
        <p:nvSpPr>
          <p:cNvPr id="3" name="Content Placeholder 2"/>
          <p:cNvSpPr>
            <a:spLocks noGrp="1"/>
          </p:cNvSpPr>
          <p:nvPr>
            <p:ph idx="1"/>
          </p:nvPr>
        </p:nvSpPr>
        <p:spPr>
          <a:xfrm>
            <a:off x="107504" y="1124744"/>
            <a:ext cx="8928992" cy="4536504"/>
          </a:xfrm>
        </p:spPr>
        <p:txBody>
          <a:bodyPr/>
          <a:lstStyle/>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Many technical people are afraid to ask for help</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Providing examples and templates for project communications saves time and money</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Organizations can develop their own templates, use some provided by outside organizations, or use samples from textbooks</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Recall that research shows that companies that excel in project management make effective use of templates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21769706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Sample Template for a </a:t>
            </a:r>
            <a:br>
              <a:rPr lang="en-US" sz="3200" b="1" dirty="0">
                <a:solidFill>
                  <a:srgbClr val="464646"/>
                </a:solidFill>
                <a:effectLst>
                  <a:outerShdw blurRad="31750" dist="25400" dir="5400000" algn="tl" rotWithShape="0">
                    <a:srgbClr val="000000">
                      <a:alpha val="25000"/>
                    </a:srgbClr>
                  </a:outerShdw>
                </a:effectLst>
                <a:latin typeface="Arial"/>
              </a:rPr>
            </a:br>
            <a:r>
              <a:rPr lang="en-US" sz="3200" b="1" dirty="0">
                <a:solidFill>
                  <a:srgbClr val="464646"/>
                </a:solidFill>
                <a:effectLst>
                  <a:outerShdw blurRad="31750" dist="25400" dir="5400000" algn="tl" rotWithShape="0">
                    <a:srgbClr val="000000">
                      <a:alpha val="25000"/>
                    </a:srgbClr>
                  </a:outerShdw>
                </a:effectLst>
                <a:latin typeface="Arial"/>
              </a:rPr>
              <a:t>Project Description</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pic>
        <p:nvPicPr>
          <p:cNvPr id="6" name="Picture 5" descr="86921_10_F03.jpg"/>
          <p:cNvPicPr>
            <a:picLocks noChangeAspect="1"/>
          </p:cNvPicPr>
          <p:nvPr/>
        </p:nvPicPr>
        <p:blipFill>
          <a:blip r:embed="rId2"/>
          <a:stretch>
            <a:fillRect/>
          </a:stretch>
        </p:blipFill>
        <p:spPr>
          <a:xfrm>
            <a:off x="179512" y="1109869"/>
            <a:ext cx="8507288" cy="5102087"/>
          </a:xfrm>
          <a:prstGeom prst="rect">
            <a:avLst/>
          </a:prstGeom>
        </p:spPr>
      </p:pic>
    </p:spTree>
    <p:extLst>
      <p:ext uri="{BB962C8B-B14F-4D97-AF65-F5344CB8AC3E}">
        <p14:creationId xmlns:p14="http://schemas.microsoft.com/office/powerpoint/2010/main" val="13189109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Sample Template for a Monthly Progress Report</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pic>
        <p:nvPicPr>
          <p:cNvPr id="6" name="Picture 3"/>
          <p:cNvPicPr>
            <a:picLocks noChangeAspect="1" noChangeArrowheads="1"/>
          </p:cNvPicPr>
          <p:nvPr/>
        </p:nvPicPr>
        <p:blipFill>
          <a:blip r:embed="rId2"/>
          <a:srcRect/>
          <a:stretch>
            <a:fillRect/>
          </a:stretch>
        </p:blipFill>
        <p:spPr bwMode="auto">
          <a:xfrm>
            <a:off x="304800" y="1752600"/>
            <a:ext cx="8534400" cy="3819525"/>
          </a:xfrm>
          <a:prstGeom prst="rect">
            <a:avLst/>
          </a:prstGeom>
          <a:noFill/>
          <a:ln w="9525">
            <a:noFill/>
            <a:miter lim="800000"/>
            <a:headEnd/>
            <a:tailEnd/>
          </a:ln>
        </p:spPr>
      </p:pic>
    </p:spTree>
    <p:extLst>
      <p:ext uri="{BB962C8B-B14F-4D97-AF65-F5344CB8AC3E}">
        <p14:creationId xmlns:p14="http://schemas.microsoft.com/office/powerpoint/2010/main" val="1693734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Final Project</a:t>
            </a:r>
            <a:br>
              <a:rPr lang="en-US" sz="3700" b="1" dirty="0">
                <a:solidFill>
                  <a:srgbClr val="464646"/>
                </a:solidFill>
                <a:effectLst>
                  <a:outerShdw blurRad="31750" dist="25400" dir="5400000" algn="tl" rotWithShape="0">
                    <a:srgbClr val="000000">
                      <a:alpha val="25000"/>
                    </a:srgbClr>
                  </a:outerShdw>
                </a:effectLst>
                <a:latin typeface="Arial"/>
              </a:rPr>
            </a:br>
            <a:r>
              <a:rPr lang="en-US" sz="3700" b="1" dirty="0">
                <a:solidFill>
                  <a:srgbClr val="464646"/>
                </a:solidFill>
                <a:effectLst>
                  <a:outerShdw blurRad="31750" dist="25400" dir="5400000" algn="tl" rotWithShape="0">
                    <a:srgbClr val="000000">
                      <a:alpha val="25000"/>
                    </a:srgbClr>
                  </a:outerShdw>
                </a:effectLst>
                <a:latin typeface="Arial"/>
              </a:rPr>
              <a:t>Documentation Items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pic>
        <p:nvPicPr>
          <p:cNvPr id="6" name="Picture 4" descr="Tbl10-06a"/>
          <p:cNvPicPr>
            <a:picLocks noChangeAspect="1" noChangeArrowheads="1"/>
          </p:cNvPicPr>
          <p:nvPr/>
        </p:nvPicPr>
        <p:blipFill>
          <a:blip r:embed="rId2"/>
          <a:srcRect t="8931"/>
          <a:stretch>
            <a:fillRect/>
          </a:stretch>
        </p:blipFill>
        <p:spPr bwMode="auto">
          <a:xfrm>
            <a:off x="381000" y="1552575"/>
            <a:ext cx="8382000" cy="3108325"/>
          </a:xfrm>
          <a:prstGeom prst="rect">
            <a:avLst/>
          </a:prstGeom>
          <a:noFill/>
          <a:ln w="9525">
            <a:noFill/>
            <a:miter lim="800000"/>
            <a:headEnd/>
            <a:tailEnd/>
          </a:ln>
        </p:spPr>
      </p:pic>
      <p:pic>
        <p:nvPicPr>
          <p:cNvPr id="7" name="Picture 5" descr="Tbl10-06b"/>
          <p:cNvPicPr>
            <a:picLocks noChangeAspect="1" noChangeArrowheads="1"/>
          </p:cNvPicPr>
          <p:nvPr/>
        </p:nvPicPr>
        <p:blipFill>
          <a:blip r:embed="rId3"/>
          <a:srcRect t="22099"/>
          <a:stretch>
            <a:fillRect/>
          </a:stretch>
        </p:blipFill>
        <p:spPr bwMode="auto">
          <a:xfrm>
            <a:off x="381000" y="4752975"/>
            <a:ext cx="8534400" cy="1343025"/>
          </a:xfrm>
          <a:prstGeom prst="rect">
            <a:avLst/>
          </a:prstGeom>
          <a:noFill/>
          <a:ln w="9525">
            <a:noFill/>
            <a:miter lim="800000"/>
            <a:headEnd/>
            <a:tailEnd/>
          </a:ln>
        </p:spPr>
      </p:pic>
    </p:spTree>
    <p:extLst>
      <p:ext uri="{BB962C8B-B14F-4D97-AF65-F5344CB8AC3E}">
        <p14:creationId xmlns:p14="http://schemas.microsoft.com/office/powerpoint/2010/main" val="28676992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Lessons Learned Reports</a:t>
            </a:r>
            <a:endParaRPr lang="en-GB" dirty="0"/>
          </a:p>
        </p:txBody>
      </p:sp>
      <p:sp>
        <p:nvSpPr>
          <p:cNvPr id="3" name="Content Placeholder 2"/>
          <p:cNvSpPr>
            <a:spLocks noGrp="1"/>
          </p:cNvSpPr>
          <p:nvPr>
            <p:ph idx="1"/>
          </p:nvPr>
        </p:nvSpPr>
        <p:spPr/>
        <p:txBody>
          <a:bodyPr/>
          <a:lstStyle/>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The project manager and project team members should each prepare a </a:t>
            </a:r>
            <a:r>
              <a:rPr lang="en-US" sz="2700" b="1" dirty="0">
                <a:solidFill>
                  <a:prstClr val="black"/>
                </a:solidFill>
                <a:latin typeface="Arial"/>
              </a:rPr>
              <a:t>lessons-learned report</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A reflective statement that documents important things an individual learned from working on the project </a:t>
            </a:r>
          </a:p>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The project manager often combines information from all of the lessons-learned reports into a project summary report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20823909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Project Archives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is also important to organize and prepare project archives</a:t>
            </a:r>
          </a:p>
          <a:p>
            <a:pPr marL="365125" lvl="0" indent="-255588" eaLnBrk="1" hangingPunct="1">
              <a:spcBef>
                <a:spcPts val="400"/>
              </a:spcBef>
              <a:buClr>
                <a:srgbClr val="2DA2BF"/>
              </a:buClr>
              <a:buSzPct val="68000"/>
              <a:buFont typeface="Wingdings 3" pitchFamily="18" charset="2"/>
              <a:buChar char=""/>
            </a:pPr>
            <a:r>
              <a:rPr lang="en-US" sz="2700" b="1" dirty="0">
                <a:solidFill>
                  <a:prstClr val="black"/>
                </a:solidFill>
                <a:latin typeface="Arial"/>
              </a:rPr>
              <a:t>Project archives </a:t>
            </a:r>
            <a:r>
              <a:rPr lang="en-US" sz="2700" dirty="0">
                <a:solidFill>
                  <a:prstClr val="black"/>
                </a:solidFill>
                <a:latin typeface="Arial"/>
              </a:rPr>
              <a:t>are a complete set of organized project records that provide an accurate history of the project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These archives can provide valuable information for future projects as well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8659951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Project Web Sites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Many project teams create a project Web site to store important product documents and other information</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Can create the site using various types of software, such as enterprise project management software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Several project management tools can be used on multiple devices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2583348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Software to Assist in Project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There are many software tools to aid in project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Today many people telecommute or work remotely at least part-time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Project management software includes new capabilities to enhance virtual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While technology can aid in the communications process, it is not the most important. Far more important is improving an organization’s ability to communicate, which often involves cultural change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33344887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Chapter Summary</a:t>
            </a:r>
            <a:endParaRPr lang="en-GB" dirty="0"/>
          </a:p>
        </p:txBody>
      </p:sp>
      <p:sp>
        <p:nvSpPr>
          <p:cNvPr id="3" name="Content Placeholder 2"/>
          <p:cNvSpPr>
            <a:spLocks noGrp="1"/>
          </p:cNvSpPr>
          <p:nvPr>
            <p:ph idx="1"/>
          </p:nvPr>
        </p:nvSpPr>
        <p:spPr/>
        <p:txBody>
          <a:bodyPr/>
          <a:lstStyle/>
          <a:p>
            <a:pPr marL="365125" lvl="0" indent="-255588" eaLnBrk="1" hangingPunct="1">
              <a:spcBef>
                <a:spcPct val="40000"/>
              </a:spcBef>
              <a:buClr>
                <a:srgbClr val="666699"/>
              </a:buClr>
              <a:buSzPct val="68000"/>
              <a:buFont typeface="Wingdings 3" pitchFamily="18" charset="2"/>
              <a:buChar char=""/>
            </a:pPr>
            <a:r>
              <a:rPr lang="en-US" sz="2700" dirty="0">
                <a:solidFill>
                  <a:prstClr val="black"/>
                </a:solidFill>
                <a:latin typeface="Arial"/>
              </a:rPr>
              <a:t>The goal of project communications management is to ensure timely and appropriate generation, collection, dissemination, storage, and disposition of project information</a:t>
            </a:r>
          </a:p>
          <a:p>
            <a:pPr marL="365125" lvl="0" indent="-255588" eaLnBrk="1" hangingPunct="1">
              <a:spcBef>
                <a:spcPct val="40000"/>
              </a:spcBef>
              <a:buClr>
                <a:srgbClr val="666699"/>
              </a:buClr>
              <a:buSzPct val="68000"/>
              <a:buFont typeface="Wingdings 3" pitchFamily="18" charset="2"/>
              <a:buChar char=""/>
            </a:pPr>
            <a:r>
              <a:rPr lang="en-US" sz="2700" dirty="0">
                <a:solidFill>
                  <a:prstClr val="black"/>
                </a:solidFill>
                <a:latin typeface="Arial"/>
              </a:rPr>
              <a:t>Main process include:</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Plan communications management</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Manage communications</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Control communications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9289810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1610</TotalTime>
  <Words>2482</Words>
  <Application>Microsoft Office PowerPoint</Application>
  <PresentationFormat>On-screen Show (4:3)</PresentationFormat>
  <Paragraphs>286</Paragraphs>
  <Slides>45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Myriad Pro</vt:lpstr>
      <vt:lpstr>新細明體</vt:lpstr>
      <vt:lpstr>Times New Roman</vt:lpstr>
      <vt:lpstr>Verdana</vt:lpstr>
      <vt:lpstr>Wingdings</vt:lpstr>
      <vt:lpstr>Wingdings 3</vt:lpstr>
      <vt:lpstr>20140311PresentationUWTSDTemplate</vt:lpstr>
      <vt:lpstr>Module Code: BMSK 5004</vt:lpstr>
      <vt:lpstr>Learning Objectives</vt:lpstr>
      <vt:lpstr>Learning Objectives</vt:lpstr>
      <vt:lpstr>Importance of Good Communications</vt:lpstr>
      <vt:lpstr>2014 Study on Importance of Non-technical Skills</vt:lpstr>
      <vt:lpstr>Project Communications Management Processes</vt:lpstr>
      <vt:lpstr>Project Communications Management Summary</vt:lpstr>
      <vt:lpstr>Keys to Good Communications</vt:lpstr>
      <vt:lpstr>Understanding Group and Individual Communication Needs</vt:lpstr>
      <vt:lpstr>Importance of Face-to-Face Communication</vt:lpstr>
      <vt:lpstr>Keys to Good Communications</vt:lpstr>
      <vt:lpstr>Personal Preferences Affect Communication Needs</vt:lpstr>
      <vt:lpstr>Encouraging More Face-to-Face Interactions</vt:lpstr>
      <vt:lpstr>What Went Wrong?</vt:lpstr>
      <vt:lpstr>Distributing Information in an Effective and Timely Manner</vt:lpstr>
      <vt:lpstr>Other Communication Considerations</vt:lpstr>
      <vt:lpstr>Determining the Number of Communications Channels</vt:lpstr>
      <vt:lpstr>The Impact of the Number of People on Communications Channels</vt:lpstr>
      <vt:lpstr>Planning Communications Management</vt:lpstr>
      <vt:lpstr>Communications Management Plan Contents</vt:lpstr>
      <vt:lpstr>Sample Stakeholder Analysis for Project Communications</vt:lpstr>
      <vt:lpstr>Managing Communications</vt:lpstr>
      <vt:lpstr>Using Technology to Enhance Creation and Distribution</vt:lpstr>
      <vt:lpstr>Global Issues</vt:lpstr>
      <vt:lpstr>Classifications for Communication Methods</vt:lpstr>
      <vt:lpstr>Media Choice Table</vt:lpstr>
      <vt:lpstr>What Went Wrong?</vt:lpstr>
      <vt:lpstr>Reporting Performance</vt:lpstr>
      <vt:lpstr>Controlling Communications</vt:lpstr>
      <vt:lpstr>Suggestions for Improving Project Communications</vt:lpstr>
      <vt:lpstr>Developing Better Communication Skills</vt:lpstr>
      <vt:lpstr>Media Snapshot</vt:lpstr>
      <vt:lpstr>Running Effective Meetings</vt:lpstr>
      <vt:lpstr>Using E-Mail, Instant Messaging, Texting, and Collaborative Tools Effectively</vt:lpstr>
      <vt:lpstr>Sample Collaborative Tools</vt:lpstr>
      <vt:lpstr>Sample Kanban Board</vt:lpstr>
      <vt:lpstr>Using Templates for Project Communications</vt:lpstr>
      <vt:lpstr>Sample Template for a  Project Description</vt:lpstr>
      <vt:lpstr>Sample Template for a Monthly Progress Report</vt:lpstr>
      <vt:lpstr>Final Project Documentation Items</vt:lpstr>
      <vt:lpstr>Lessons Learned Reports</vt:lpstr>
      <vt:lpstr>Project Archives</vt:lpstr>
      <vt:lpstr>Project Web Sites</vt:lpstr>
      <vt:lpstr>Using Software to Assist in Project Communications</vt:lpstr>
      <vt:lpstr>Chapter 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Charles Oham</cp:lastModifiedBy>
  <cp:revision>63</cp:revision>
  <cp:lastPrinted>2019-07-11T20:32:33Z</cp:lastPrinted>
  <dcterms:created xsi:type="dcterms:W3CDTF">2002-10-07T19:43:58Z</dcterms:created>
  <dcterms:modified xsi:type="dcterms:W3CDTF">2019-07-12T08:06:57Z</dcterms:modified>
</cp:coreProperties>
</file>