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10/11/25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hs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4A5E6-3760-9111-7B7E-460EC299F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2"/>
            <a:ext cx="4898067" cy="757474"/>
          </a:xfrm>
        </p:spPr>
        <p:txBody>
          <a:bodyPr/>
          <a:lstStyle/>
          <a:p>
            <a:r>
              <a:rPr lang="en-GB" dirty="0"/>
              <a:t>Slide 1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B79765-9DAC-A39D-050B-21DEF0B29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4392" y="3700309"/>
            <a:ext cx="6815669" cy="1320802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Name: Wajeeha Wajeeha </a:t>
            </a:r>
            <a:endParaRPr lang="en-GB" dirty="0"/>
          </a:p>
          <a:p>
            <a:r>
              <a:rPr lang="en-US" dirty="0"/>
              <a:t>Module: LCHS4009 – Lifespan DevelopmentRole: </a:t>
            </a:r>
            <a:endParaRPr lang="en-GB" dirty="0"/>
          </a:p>
          <a:p>
            <a:r>
              <a:rPr lang="en-US" dirty="0"/>
              <a:t>Early Years Practitioner</a:t>
            </a:r>
            <a:r>
              <a:rPr lang="en-GB" dirty="0"/>
              <a:t>. </a:t>
            </a:r>
            <a:r>
              <a:rPr lang="en-US" dirty="0"/>
              <a:t>Title: Supporting Amira’s Early Development Using </a:t>
            </a:r>
            <a:r>
              <a:rPr lang="en-US" dirty="0" err="1"/>
              <a:t>Bowlby’s</a:t>
            </a:r>
            <a:r>
              <a:rPr lang="en-US" dirty="0"/>
              <a:t> Attachment Theory</a:t>
            </a:r>
          </a:p>
        </p:txBody>
      </p:sp>
    </p:spTree>
    <p:extLst>
      <p:ext uri="{BB962C8B-B14F-4D97-AF65-F5344CB8AC3E}">
        <p14:creationId xmlns:p14="http://schemas.microsoft.com/office/powerpoint/2010/main" val="3312232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32624-DCB6-03FC-463A-6F3B49882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775388"/>
            <a:ext cx="9601196" cy="1574800"/>
          </a:xfrm>
        </p:spPr>
        <p:txBody>
          <a:bodyPr/>
          <a:lstStyle/>
          <a:p>
            <a:r>
              <a:rPr lang="en-GB" dirty="0"/>
              <a:t>Slide 2 introduction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60F89-1A95-78BE-1813-5C5F7D0C47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 am employed by an early years nursery working with the 3-year-old pupil, Amira.</a:t>
            </a:r>
            <a:endParaRPr lang="en-GB" dirty="0"/>
          </a:p>
          <a:p>
            <a:r>
              <a:rPr lang="en-US" dirty="0"/>
              <a:t>Amira</a:t>
            </a:r>
            <a:r>
              <a:rPr lang="en-GB" dirty="0"/>
              <a:t> experience </a:t>
            </a:r>
            <a:r>
              <a:rPr lang="en-US" dirty="0"/>
              <a:t>distress when she is away from her carers, few words, and is also not able to access group play.</a:t>
            </a:r>
            <a:endParaRPr lang="en-GB" dirty="0"/>
          </a:p>
          <a:p>
            <a:r>
              <a:rPr lang="en-US" dirty="0"/>
              <a:t>The aim of this presentation is to apply </a:t>
            </a:r>
            <a:r>
              <a:rPr lang="en-US" dirty="0" err="1"/>
              <a:t>Bowlby’s</a:t>
            </a:r>
            <a:r>
              <a:rPr lang="en-US" dirty="0"/>
              <a:t> Attachment Theory to understand her development and suggest ways to support her.</a:t>
            </a:r>
          </a:p>
        </p:txBody>
      </p:sp>
    </p:spTree>
    <p:extLst>
      <p:ext uri="{BB962C8B-B14F-4D97-AF65-F5344CB8AC3E}">
        <p14:creationId xmlns:p14="http://schemas.microsoft.com/office/powerpoint/2010/main" val="3936394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8BCF7-C9B9-13B1-D051-534384000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863993"/>
            <a:ext cx="9601196" cy="1144380"/>
          </a:xfrm>
        </p:spPr>
        <p:txBody>
          <a:bodyPr>
            <a:normAutofit fontScale="90000"/>
          </a:bodyPr>
          <a:lstStyle/>
          <a:p>
            <a:r>
              <a:rPr lang="en-US" dirty="0"/>
              <a:t>History of </a:t>
            </a:r>
            <a:r>
              <a:rPr lang="en-US" dirty="0" err="1"/>
              <a:t>Bowlby's</a:t>
            </a:r>
            <a:r>
              <a:rPr lang="en-US" dirty="0"/>
              <a:t> Theory of Attachment</a:t>
            </a:r>
            <a:br>
              <a:rPr lang="en-GB" dirty="0"/>
            </a:b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9CD7B-CC08-4EBE-30C9-16083A0981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2278" y="2549769"/>
            <a:ext cx="10160000" cy="3680517"/>
          </a:xfrm>
        </p:spPr>
        <p:txBody>
          <a:bodyPr>
            <a:normAutofit fontScale="70000" lnSpcReduction="20000"/>
          </a:bodyPr>
          <a:lstStyle/>
          <a:p>
            <a:endParaRPr lang="en-GB" dirty="0"/>
          </a:p>
          <a:p>
            <a:r>
              <a:rPr lang="en-GB" dirty="0"/>
              <a:t>Bowl-by</a:t>
            </a:r>
            <a:r>
              <a:rPr lang="en-US" dirty="0"/>
              <a:t> (1969) also asserted that infants are born with an innate need to attach to the caregiver.</a:t>
            </a:r>
            <a:endParaRPr lang="en-GB" dirty="0"/>
          </a:p>
          <a:p>
            <a:r>
              <a:rPr lang="en-US" dirty="0"/>
              <a:t>Its chief caregiver furnishes security, warmth, as well as emotional security.Children confidently explore when the attachment is secure, and they have healthy relationship patterns.</a:t>
            </a:r>
            <a:endParaRPr lang="en-GB" dirty="0"/>
          </a:p>
          <a:p>
            <a:r>
              <a:rPr lang="en-US" dirty="0"/>
              <a:t>Children whose attachment is impaired or interrupted are likely to develop anxiety, fear, </a:t>
            </a:r>
            <a:r>
              <a:rPr lang="en-GB" dirty="0"/>
              <a:t>or-adjust mental</a:t>
            </a:r>
            <a:r>
              <a:rPr lang="en-US" dirty="0"/>
              <a:t> issues.</a:t>
            </a:r>
            <a:endParaRPr lang="en-GB" dirty="0"/>
          </a:p>
          <a:p>
            <a:r>
              <a:rPr lang="en-US" dirty="0"/>
              <a:t>There are four key attachment styles by </a:t>
            </a:r>
            <a:r>
              <a:rPr lang="en-US" dirty="0" err="1"/>
              <a:t>Bowlby's</a:t>
            </a:r>
            <a:r>
              <a:rPr lang="en-US" dirty="0"/>
              <a:t> account (Ainsworth subsequently supplemented).</a:t>
            </a:r>
            <a:endParaRPr lang="en-GB" dirty="0"/>
          </a:p>
          <a:p>
            <a:r>
              <a:rPr lang="en-US" dirty="0"/>
              <a:t>1.Secure </a:t>
            </a:r>
            <a:endParaRPr lang="en-GB" dirty="0"/>
          </a:p>
          <a:p>
            <a:r>
              <a:rPr lang="en-US" dirty="0"/>
              <a:t>2.Insecure- avoidant</a:t>
            </a:r>
            <a:endParaRPr lang="en-GB" dirty="0"/>
          </a:p>
          <a:p>
            <a:r>
              <a:rPr lang="en-US" dirty="0"/>
              <a:t>3.Insecure- resistant</a:t>
            </a:r>
            <a:endParaRPr lang="en-GB" dirty="0"/>
          </a:p>
          <a:p>
            <a:r>
              <a:rPr lang="en-US" dirty="0"/>
              <a:t>4.</a:t>
            </a:r>
            <a:r>
              <a:rPr lang="en-GB" dirty="0"/>
              <a:t>Disorganise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267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C028-03C2-5CF1-9E30-6B9DCCD58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5867" y="1366085"/>
            <a:ext cx="5999714" cy="878566"/>
          </a:xfrm>
        </p:spPr>
        <p:txBody>
          <a:bodyPr>
            <a:normAutofit fontScale="90000"/>
          </a:bodyPr>
          <a:lstStyle/>
          <a:p>
            <a:r>
              <a:rPr lang="en-GB" dirty="0"/>
              <a:t> </a:t>
            </a:r>
            <a:r>
              <a:rPr lang="en-US" dirty="0"/>
              <a:t>Implications for Early Childhood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E10FC-2897-7E6E-FC2B-DE0427FFD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1958951"/>
            <a:ext cx="9601196" cy="3318936"/>
          </a:xfrm>
        </p:spPr>
        <p:txBody>
          <a:bodyPr/>
          <a:lstStyle/>
          <a:p>
            <a:endParaRPr lang="en-GB" dirty="0"/>
          </a:p>
          <a:p>
            <a:r>
              <a:rPr lang="en-US" dirty="0"/>
              <a:t>Early childhood is the best period for the learning of secure attachment.</a:t>
            </a:r>
            <a:endParaRPr lang="en-GB" dirty="0"/>
          </a:p>
          <a:p>
            <a:r>
              <a:rPr lang="en-US" dirty="0"/>
              <a:t>Affective relationships influence language, behavior, and social development.</a:t>
            </a:r>
            <a:endParaRPr lang="en-GB" dirty="0"/>
          </a:p>
          <a:p>
            <a:r>
              <a:rPr lang="en-US" dirty="0"/>
              <a:t>Secure attachment offers security and confidence during the exploration of the environment.</a:t>
            </a:r>
            <a:endParaRPr lang="en-GB" dirty="0"/>
          </a:p>
          <a:p>
            <a:r>
              <a:rPr lang="en-US" dirty="0"/>
              <a:t>Attachment practitioners also have a key role to play by helping provide attachment when the child first begins nursery.</a:t>
            </a:r>
          </a:p>
        </p:txBody>
      </p:sp>
    </p:spTree>
    <p:extLst>
      <p:ext uri="{BB962C8B-B14F-4D97-AF65-F5344CB8AC3E}">
        <p14:creationId xmlns:p14="http://schemas.microsoft.com/office/powerpoint/2010/main" val="62623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8C84D-605D-036F-5A67-C2C1A98A0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93" y="982132"/>
            <a:ext cx="9601196" cy="1303867"/>
          </a:xfrm>
        </p:spPr>
        <p:txBody>
          <a:bodyPr/>
          <a:lstStyle/>
          <a:p>
            <a:r>
              <a:rPr lang="en-US" dirty="0"/>
              <a:t>Applicability of the Theory to Amira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E5203-358C-D5AD-DC94-154EB4604E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GB" dirty="0"/>
          </a:p>
          <a:p>
            <a:r>
              <a:rPr lang="en-US" dirty="0"/>
              <a:t>Applicability of the Theory to Amira</a:t>
            </a:r>
            <a:r>
              <a:rPr lang="en-GB" dirty="0"/>
              <a:t>.</a:t>
            </a:r>
          </a:p>
          <a:p>
            <a:r>
              <a:rPr lang="en-US" dirty="0"/>
              <a:t>Amira’s anxiety when left by her carers shows possible separation anxiety (linked to insecure attachment).</a:t>
            </a:r>
            <a:endParaRPr lang="en-GB" dirty="0"/>
          </a:p>
          <a:p>
            <a:r>
              <a:rPr lang="en-US" dirty="0"/>
              <a:t>She is silent verbally due to stress and loss of confidence.</a:t>
            </a:r>
            <a:endParaRPr lang="en-GB" dirty="0"/>
          </a:p>
          <a:p>
            <a:r>
              <a:rPr lang="en-US" dirty="0"/>
              <a:t>Problems entering group play may be the result of mistrust and unsafe feelings in an unknown environment.</a:t>
            </a:r>
            <a:endParaRPr lang="en-GB" dirty="0"/>
          </a:p>
          <a:p>
            <a:r>
              <a:rPr lang="en-US" dirty="0"/>
              <a:t>According to the report by </a:t>
            </a:r>
            <a:r>
              <a:rPr lang="en-US" dirty="0" err="1"/>
              <a:t>Bowlby</a:t>
            </a:r>
            <a:r>
              <a:rPr lang="en-US" dirty="0"/>
              <a:t>, Amira is continually learning the secure base within her nursery setting.</a:t>
            </a:r>
            <a:endParaRPr lang="en-GB" dirty="0"/>
          </a:p>
          <a:p>
            <a:r>
              <a:rPr lang="en-US" dirty="0"/>
              <a:t>I need to work on achieving an equal relationship where she will feel protected as well as appreciated.</a:t>
            </a:r>
          </a:p>
        </p:txBody>
      </p:sp>
    </p:spTree>
    <p:extLst>
      <p:ext uri="{BB962C8B-B14F-4D97-AF65-F5344CB8AC3E}">
        <p14:creationId xmlns:p14="http://schemas.microsoft.com/office/powerpoint/2010/main" val="1336208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35B4E-1BD3-EE1B-C88B-BE315A321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to Help Amira (Based on </a:t>
            </a:r>
            <a:r>
              <a:rPr lang="en-US" dirty="0" err="1"/>
              <a:t>Bowlby's</a:t>
            </a:r>
            <a:r>
              <a:rPr lang="en-US" dirty="0"/>
              <a:t> Theory)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01715-AE89-B855-D5E2-BDB47FAE0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285999"/>
            <a:ext cx="9601196" cy="3589869"/>
          </a:xfrm>
        </p:spPr>
        <p:txBody>
          <a:bodyPr>
            <a:normAutofit fontScale="47500" lnSpcReduction="20000"/>
          </a:bodyPr>
          <a:lstStyle/>
          <a:p>
            <a:endParaRPr lang="en-GB" dirty="0"/>
          </a:p>
          <a:p>
            <a:r>
              <a:rPr lang="en-US" dirty="0"/>
              <a:t>1.Key person approach:</a:t>
            </a:r>
            <a:endParaRPr lang="en-GB" dirty="0"/>
          </a:p>
          <a:p>
            <a:r>
              <a:rPr lang="en-US" dirty="0"/>
              <a:t>Allocate one stable practitioner (me) to look after Amira each day.</a:t>
            </a:r>
            <a:endParaRPr lang="en-GB" dirty="0"/>
          </a:p>
          <a:p>
            <a:r>
              <a:rPr lang="en-US" dirty="0"/>
              <a:t>Instills trust and feeling of security.</a:t>
            </a:r>
            <a:endParaRPr lang="en-GB" dirty="0"/>
          </a:p>
          <a:p>
            <a:r>
              <a:rPr lang="en-US" dirty="0"/>
              <a:t>2.Gradual settling-in:</a:t>
            </a:r>
            <a:endParaRPr lang="en-GB" dirty="0"/>
          </a:p>
          <a:p>
            <a:r>
              <a:rPr lang="en-US" dirty="0"/>
              <a:t>Achieve frequent short visitation by the parent, subsequently expanding time away.</a:t>
            </a:r>
            <a:endParaRPr lang="en-GB" dirty="0"/>
          </a:p>
          <a:p>
            <a:r>
              <a:rPr lang="en-US" dirty="0"/>
              <a:t>Decreases separation anxiety.</a:t>
            </a:r>
            <a:endParaRPr lang="en-GB" dirty="0"/>
          </a:p>
          <a:p>
            <a:r>
              <a:rPr lang="en-US" dirty="0"/>
              <a:t>3.	Positive emotional feelings</a:t>
            </a:r>
            <a:endParaRPr lang="en-GB" dirty="0"/>
          </a:p>
          <a:p>
            <a:r>
              <a:rPr lang="en-US" dirty="0"/>
              <a:t>Exude relaxation, praise, and eye contact to affirm the feelings of security.</a:t>
            </a:r>
            <a:endParaRPr lang="en-GB" dirty="0"/>
          </a:p>
          <a:p>
            <a:r>
              <a:rPr lang="en-US" dirty="0"/>
              <a:t>4.	Encouraging communication:</a:t>
            </a:r>
            <a:endParaRPr lang="en-GB" dirty="0"/>
          </a:p>
          <a:p>
            <a:r>
              <a:rPr lang="en-US" dirty="0"/>
              <a:t>Avoid harsh tone, hard words, and body language.</a:t>
            </a:r>
            <a:endParaRPr lang="en-GB" dirty="0"/>
          </a:p>
          <a:p>
            <a:r>
              <a:rPr lang="en-US" dirty="0"/>
              <a:t>Applaud her for attempting to speak.</a:t>
            </a:r>
            <a:endParaRPr lang="en-GB" dirty="0"/>
          </a:p>
          <a:p>
            <a:r>
              <a:rPr lang="en-US" dirty="0"/>
              <a:t>5.	Supportive play:</a:t>
            </a:r>
            <a:endParaRPr lang="en-GB" dirty="0"/>
          </a:p>
          <a:p>
            <a:r>
              <a:rPr lang="en-US" dirty="0"/>
              <a:t>Begin with one-to-one play, then small groups as she becomes ready.</a:t>
            </a:r>
          </a:p>
        </p:txBody>
      </p:sp>
    </p:spTree>
    <p:extLst>
      <p:ext uri="{BB962C8B-B14F-4D97-AF65-F5344CB8AC3E}">
        <p14:creationId xmlns:p14="http://schemas.microsoft.com/office/powerpoint/2010/main" val="171935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3A808-385F-2D1C-2B97-2EC2E8A54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Biological and Environmental InfluencesBiological</a:t>
            </a:r>
            <a:r>
              <a:rPr lang="en-GB" dirty="0"/>
              <a:t> </a:t>
            </a:r>
            <a:r>
              <a:rPr lang="en-US" dirty="0"/>
              <a:t> (Nature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B5A69-E79B-3B80-9CA0-FED1C91957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821" y="2706576"/>
            <a:ext cx="9601196" cy="284795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Children’s temperament affects how easily they form attachments.</a:t>
            </a:r>
            <a:endParaRPr lang="en-GB" dirty="0"/>
          </a:p>
          <a:p>
            <a:r>
              <a:rPr lang="en-US" dirty="0"/>
              <a:t>Amira can be an extremely sensitive personality type.Environmental (</a:t>
            </a:r>
            <a:r>
              <a:rPr lang="en-US" dirty="0" err="1"/>
              <a:t>Nur</a:t>
            </a:r>
            <a:r>
              <a:rPr lang="en-US" dirty="0"/>
              <a:t>	Parental separation, changes in home, or introduction to nursery may influence attachment.</a:t>
            </a:r>
            <a:endParaRPr lang="en-GB" dirty="0"/>
          </a:p>
          <a:p>
            <a:r>
              <a:rPr lang="en-US" dirty="0"/>
              <a:t>Practitioner response as well as nursery environment are extremely influential factors to make her acclimatise.InteracciónBoth nature and environment influence the emotional and social development of Amira.</a:t>
            </a:r>
            <a:endParaRPr lang="en-GB" dirty="0"/>
          </a:p>
          <a:p>
            <a:r>
              <a:rPr lang="en-US" dirty="0"/>
              <a:t>Supportive care can reduce anxiety and improve confidence.</a:t>
            </a:r>
          </a:p>
        </p:txBody>
      </p:sp>
    </p:spTree>
    <p:extLst>
      <p:ext uri="{BB962C8B-B14F-4D97-AF65-F5344CB8AC3E}">
        <p14:creationId xmlns:p14="http://schemas.microsoft.com/office/powerpoint/2010/main" val="4271809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E4A76-9238-198A-2941-30AA63691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Critical Examination of </a:t>
            </a:r>
            <a:r>
              <a:rPr lang="en-US" dirty="0" err="1"/>
              <a:t>Bowlby's</a:t>
            </a:r>
            <a:r>
              <a:rPr lang="en-US" dirty="0"/>
              <a:t>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EE984-356F-0192-A278-F96500671B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Discuss attachment relationship between children and care givers.</a:t>
            </a:r>
            <a:endParaRPr lang="en-GB" dirty="0"/>
          </a:p>
          <a:p>
            <a:r>
              <a:rPr lang="en-US" dirty="0"/>
              <a:t>Helps practitioners understand why Amira may show anxiety.</a:t>
            </a:r>
            <a:endParaRPr lang="en-GB" dirty="0"/>
          </a:p>
          <a:p>
            <a:r>
              <a:rPr lang="en-US" dirty="0"/>
              <a:t>Provides clear direction for early years provision (e.g. key person approach).Limitations </a:t>
            </a:r>
            <a:endParaRPr lang="en-GB" dirty="0"/>
          </a:p>
          <a:p>
            <a:r>
              <a:rPr lang="en-US" dirty="0"/>
              <a:t>Overemphasis on the mother or main carer – settings are increasingly multiple with carers. </a:t>
            </a:r>
            <a:endParaRPr lang="en-GB" dirty="0"/>
          </a:p>
          <a:p>
            <a:r>
              <a:rPr lang="en-US" dirty="0" err="1"/>
              <a:t>Explaines</a:t>
            </a:r>
            <a:r>
              <a:rPr lang="en-US" dirty="0"/>
              <a:t> only partially all the variation produced by culture or personality. These later theories put their focus on broader environmental and cultural factors.</a:t>
            </a:r>
          </a:p>
        </p:txBody>
      </p:sp>
    </p:spTree>
    <p:extLst>
      <p:ext uri="{BB962C8B-B14F-4D97-AF65-F5344CB8AC3E}">
        <p14:creationId xmlns:p14="http://schemas.microsoft.com/office/powerpoint/2010/main" val="2138056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FAFEF-73CC-6E9A-F67D-FC5810451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DBA9A-3D59-8EF5-65BA-4CB5F2677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9601196" cy="3318936"/>
          </a:xfrm>
        </p:spPr>
        <p:txBody>
          <a:bodyPr/>
          <a:lstStyle/>
          <a:p>
            <a:r>
              <a:rPr lang="en-US" dirty="0"/>
              <a:t>	</a:t>
            </a:r>
            <a:r>
              <a:rPr lang="en-US" dirty="0" err="1"/>
              <a:t>Bowlby’s</a:t>
            </a:r>
            <a:r>
              <a:rPr lang="en-US" dirty="0"/>
              <a:t> Attachment Theory helps us understand Amira’s anxiety and social challenges. </a:t>
            </a:r>
            <a:endParaRPr lang="en-GB" dirty="0"/>
          </a:p>
          <a:p>
            <a:r>
              <a:rPr lang="en-US" dirty="0"/>
              <a:t>Secure attachment provides the basis for intellectual and affective growth.</a:t>
            </a:r>
            <a:endParaRPr lang="en-GB" dirty="0"/>
          </a:p>
          <a:p>
            <a:r>
              <a:rPr lang="en-US" dirty="0"/>
              <a:t>A key person, phased transitions, and affect support will make Amira feel secure and confident. </a:t>
            </a:r>
            <a:endParaRPr lang="en-GB" dirty="0"/>
          </a:p>
          <a:p>
            <a:r>
              <a:rPr lang="en-US" dirty="0"/>
              <a:t>Identifying biological as well as environmental factors guides us to plan holistic care for her. </a:t>
            </a:r>
          </a:p>
        </p:txBody>
      </p:sp>
    </p:spTree>
    <p:extLst>
      <p:ext uri="{BB962C8B-B14F-4D97-AF65-F5344CB8AC3E}">
        <p14:creationId xmlns:p14="http://schemas.microsoft.com/office/powerpoint/2010/main" val="2108223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F9935-394D-087D-21A0-5906CB609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(Harvard Style)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9670E-3591-3572-ECB2-20E6CA25CC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	</a:t>
            </a:r>
            <a:r>
              <a:rPr lang="en-US" dirty="0" err="1"/>
              <a:t>Bowlby</a:t>
            </a:r>
            <a:r>
              <a:rPr lang="en-US" dirty="0"/>
              <a:t>, J. (1969) Attachment and Loss: Vol. 1 Attachment. London: Hogarth Press.	</a:t>
            </a:r>
            <a:endParaRPr lang="en-GB" dirty="0"/>
          </a:p>
          <a:p>
            <a:r>
              <a:rPr lang="en-US" dirty="0"/>
              <a:t>Ainsworth, M.D.S. et al. (1978) Patterns of Attachment. Hillsdale, NJ: </a:t>
            </a:r>
            <a:r>
              <a:rPr lang="en-US" dirty="0" err="1"/>
              <a:t>Erlbaum</a:t>
            </a:r>
            <a:r>
              <a:rPr lang="en-US" dirty="0"/>
              <a:t>.	</a:t>
            </a:r>
            <a:endParaRPr lang="en-GB" dirty="0"/>
          </a:p>
          <a:p>
            <a:r>
              <a:rPr lang="en-US" dirty="0"/>
              <a:t>	Bee, H. and Boyd, D. (2019) Lifespan Development. 8th ed. Pearson.	</a:t>
            </a:r>
            <a:endParaRPr lang="en-GB" dirty="0"/>
          </a:p>
          <a:p>
            <a:r>
              <a:rPr lang="en-US" dirty="0"/>
              <a:t>	Berk, L.E. (2020) Development Through the Lifespan. 7th ed. Pearson.	</a:t>
            </a:r>
            <a:endParaRPr lang="en-GB" dirty="0"/>
          </a:p>
          <a:p>
            <a:r>
              <a:rPr lang="en-US" dirty="0"/>
              <a:t>NHS (2022) Separation Anxiety in Children. Available at: </a:t>
            </a:r>
            <a:r>
              <a:rPr lang="en-US" dirty="0" err="1">
                <a:hlinkClick r:id="rId2"/>
              </a:rPr>
              <a:t>www.nhs.uk</a:t>
            </a:r>
            <a:endParaRPr lang="en-GB" dirty="0"/>
          </a:p>
          <a:p>
            <a:r>
              <a:rPr lang="en-US" dirty="0"/>
              <a:t>	</a:t>
            </a:r>
            <a:r>
              <a:rPr lang="en-US" dirty="0" err="1"/>
              <a:t>Pacey</a:t>
            </a:r>
            <a:r>
              <a:rPr lang="en-US" dirty="0"/>
              <a:t>, S. (2017) ‘Attachment and Early Years Practice,’ Early Child Development and Care, 187(3–4), pp. 475–484.</a:t>
            </a:r>
          </a:p>
        </p:txBody>
      </p:sp>
    </p:spTree>
    <p:extLst>
      <p:ext uri="{BB962C8B-B14F-4D97-AF65-F5344CB8AC3E}">
        <p14:creationId xmlns:p14="http://schemas.microsoft.com/office/powerpoint/2010/main" val="21817813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Organic</vt:lpstr>
      <vt:lpstr>Slide 1 </vt:lpstr>
      <vt:lpstr>Slide 2 introduction</vt:lpstr>
      <vt:lpstr>History of Bowlby's Theory of Attachment  </vt:lpstr>
      <vt:lpstr> Implications for Early Childhood </vt:lpstr>
      <vt:lpstr>Applicability of the Theory to Amira.</vt:lpstr>
      <vt:lpstr>How to Help Amira (Based on Bowlby's Theory)</vt:lpstr>
      <vt:lpstr>Biological and Environmental InfluencesBiological  (Nature</vt:lpstr>
      <vt:lpstr>Critical Examination of Bowlby's Theory</vt:lpstr>
      <vt:lpstr>Conclusion</vt:lpstr>
      <vt:lpstr>References (Harvard Style)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 </dc:title>
  <dc:creator>Wajeeha Wajeeha (2421933)</dc:creator>
  <cp:lastModifiedBy>Wajeeha Wajeeha (2421933)</cp:lastModifiedBy>
  <cp:revision>1</cp:revision>
  <dcterms:created xsi:type="dcterms:W3CDTF">2025-10-11T11:45:36Z</dcterms:created>
  <dcterms:modified xsi:type="dcterms:W3CDTF">2025-10-11T13:12:43Z</dcterms:modified>
</cp:coreProperties>
</file>