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omments/comment1.xml" ContentType="application/vnd.openxmlformats-officedocument.presentationml.comments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79" r:id="rId4"/>
    <p:sldId id="258" r:id="rId5"/>
    <p:sldId id="259" r:id="rId6"/>
    <p:sldId id="260" r:id="rId7"/>
    <p:sldId id="261" r:id="rId8"/>
    <p:sldId id="263" r:id="rId9"/>
    <p:sldId id="264" r:id="rId10"/>
    <p:sldId id="265" r:id="rId11"/>
    <p:sldId id="280" r:id="rId12"/>
    <p:sldId id="283" r:id="rId13"/>
    <p:sldId id="267" r:id="rId14"/>
    <p:sldId id="268" r:id="rId15"/>
    <p:sldId id="273" r:id="rId16"/>
    <p:sldId id="269" r:id="rId17"/>
    <p:sldId id="274" r:id="rId18"/>
    <p:sldId id="277" r:id="rId19"/>
    <p:sldId id="270" r:id="rId20"/>
    <p:sldId id="275" r:id="rId21"/>
    <p:sldId id="271" r:id="rId22"/>
    <p:sldId id="276" r:id="rId23"/>
    <p:sldId id="272" r:id="rId24"/>
    <p:sldId id="278" r:id="rId25"/>
    <p:sldId id="281" r:id="rId26"/>
    <p:sldId id="282" r:id="rId27"/>
    <p:sldId id="262" r:id="rId28"/>
    <p:sldId id="266" r:id="rId29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Lara Hopkinson" initials="LH" lastIdx="1" clrIdx="0">
    <p:extLst>
      <p:ext uri="{19B8F6BF-5375-455C-9EA6-DF929625EA0E}">
        <p15:presenceInfo xmlns:p15="http://schemas.microsoft.com/office/powerpoint/2012/main" userId="S-1-5-21-809251214-2178901256-4152538893-26700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A47E3E5-3029-4A2B-B7D5-168702D408C0}" v="8" dt="2025-11-24T15:41:00.45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022" autoAdjust="0"/>
    <p:restoredTop sz="94660"/>
  </p:normalViewPr>
  <p:slideViewPr>
    <p:cSldViewPr snapToGrid="0">
      <p:cViewPr varScale="1">
        <p:scale>
          <a:sx n="104" d="100"/>
          <a:sy n="104" d="100"/>
        </p:scale>
        <p:origin x="692" y="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commentAuthors" Target="commentAuthors.xml"/><Relationship Id="rId35" Type="http://schemas.microsoft.com/office/2016/11/relationships/changesInfo" Target="changesInfos/changesInfo1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ara Hopkinson" userId="4c46a3d6-da89-4616-bd45-1b70e49404c2" providerId="ADAL" clId="{7F1F0841-190A-46F8-9915-0C9D4FD90F14}"/>
    <pc:docChg chg="custSel addSld modSld">
      <pc:chgData name="Lara Hopkinson" userId="4c46a3d6-da89-4616-bd45-1b70e49404c2" providerId="ADAL" clId="{7F1F0841-190A-46F8-9915-0C9D4FD90F14}" dt="2025-11-24T15:41:18.859" v="138" actId="20577"/>
      <pc:docMkLst>
        <pc:docMk/>
      </pc:docMkLst>
      <pc:sldChg chg="modSp mod">
        <pc:chgData name="Lara Hopkinson" userId="4c46a3d6-da89-4616-bd45-1b70e49404c2" providerId="ADAL" clId="{7F1F0841-190A-46F8-9915-0C9D4FD90F14}" dt="2025-11-24T13:51:37.880" v="39" actId="20577"/>
        <pc:sldMkLst>
          <pc:docMk/>
          <pc:sldMk cId="1399276608" sldId="256"/>
        </pc:sldMkLst>
        <pc:spChg chg="mod">
          <ac:chgData name="Lara Hopkinson" userId="4c46a3d6-da89-4616-bd45-1b70e49404c2" providerId="ADAL" clId="{7F1F0841-190A-46F8-9915-0C9D4FD90F14}" dt="2025-11-24T13:51:37.880" v="39" actId="20577"/>
          <ac:spMkLst>
            <pc:docMk/>
            <pc:sldMk cId="1399276608" sldId="256"/>
            <ac:spMk id="3" creationId="{00000000-0000-0000-0000-000000000000}"/>
          </ac:spMkLst>
        </pc:spChg>
      </pc:sldChg>
      <pc:sldChg chg="modSp mod">
        <pc:chgData name="Lara Hopkinson" userId="4c46a3d6-da89-4616-bd45-1b70e49404c2" providerId="ADAL" clId="{7F1F0841-190A-46F8-9915-0C9D4FD90F14}" dt="2025-11-24T13:52:02.474" v="42" actId="20577"/>
        <pc:sldMkLst>
          <pc:docMk/>
          <pc:sldMk cId="806038376" sldId="260"/>
        </pc:sldMkLst>
        <pc:spChg chg="mod">
          <ac:chgData name="Lara Hopkinson" userId="4c46a3d6-da89-4616-bd45-1b70e49404c2" providerId="ADAL" clId="{7F1F0841-190A-46F8-9915-0C9D4FD90F14}" dt="2025-11-24T13:52:02.474" v="42" actId="20577"/>
          <ac:spMkLst>
            <pc:docMk/>
            <pc:sldMk cId="806038376" sldId="260"/>
            <ac:spMk id="3" creationId="{00000000-0000-0000-0000-000000000000}"/>
          </ac:spMkLst>
        </pc:spChg>
      </pc:sldChg>
      <pc:sldChg chg="modSp mod">
        <pc:chgData name="Lara Hopkinson" userId="4c46a3d6-da89-4616-bd45-1b70e49404c2" providerId="ADAL" clId="{7F1F0841-190A-46F8-9915-0C9D4FD90F14}" dt="2025-11-24T13:52:09.080" v="44"/>
        <pc:sldMkLst>
          <pc:docMk/>
          <pc:sldMk cId="2700097211" sldId="261"/>
        </pc:sldMkLst>
        <pc:spChg chg="mod">
          <ac:chgData name="Lara Hopkinson" userId="4c46a3d6-da89-4616-bd45-1b70e49404c2" providerId="ADAL" clId="{7F1F0841-190A-46F8-9915-0C9D4FD90F14}" dt="2025-11-24T13:52:09.080" v="44"/>
          <ac:spMkLst>
            <pc:docMk/>
            <pc:sldMk cId="2700097211" sldId="261"/>
            <ac:spMk id="2" creationId="{00000000-0000-0000-0000-000000000000}"/>
          </ac:spMkLst>
        </pc:spChg>
      </pc:sldChg>
      <pc:sldChg chg="modSp mod">
        <pc:chgData name="Lara Hopkinson" userId="4c46a3d6-da89-4616-bd45-1b70e49404c2" providerId="ADAL" clId="{7F1F0841-190A-46F8-9915-0C9D4FD90F14}" dt="2025-11-24T13:52:21.994" v="46"/>
        <pc:sldMkLst>
          <pc:docMk/>
          <pc:sldMk cId="1094908246" sldId="263"/>
        </pc:sldMkLst>
        <pc:spChg chg="mod">
          <ac:chgData name="Lara Hopkinson" userId="4c46a3d6-da89-4616-bd45-1b70e49404c2" providerId="ADAL" clId="{7F1F0841-190A-46F8-9915-0C9D4FD90F14}" dt="2025-11-24T13:52:21.994" v="46"/>
          <ac:spMkLst>
            <pc:docMk/>
            <pc:sldMk cId="1094908246" sldId="263"/>
            <ac:spMk id="2" creationId="{00000000-0000-0000-0000-000000000000}"/>
          </ac:spMkLst>
        </pc:spChg>
      </pc:sldChg>
      <pc:sldChg chg="modSp mod">
        <pc:chgData name="Lara Hopkinson" userId="4c46a3d6-da89-4616-bd45-1b70e49404c2" providerId="ADAL" clId="{7F1F0841-190A-46F8-9915-0C9D4FD90F14}" dt="2025-11-24T13:52:29.511" v="48"/>
        <pc:sldMkLst>
          <pc:docMk/>
          <pc:sldMk cId="1412896444" sldId="264"/>
        </pc:sldMkLst>
        <pc:spChg chg="mod">
          <ac:chgData name="Lara Hopkinson" userId="4c46a3d6-da89-4616-bd45-1b70e49404c2" providerId="ADAL" clId="{7F1F0841-190A-46F8-9915-0C9D4FD90F14}" dt="2025-11-24T13:52:29.511" v="48"/>
          <ac:spMkLst>
            <pc:docMk/>
            <pc:sldMk cId="1412896444" sldId="264"/>
            <ac:spMk id="2" creationId="{00000000-0000-0000-0000-000000000000}"/>
          </ac:spMkLst>
        </pc:spChg>
      </pc:sldChg>
      <pc:sldChg chg="addSp delSp modSp mod">
        <pc:chgData name="Lara Hopkinson" userId="4c46a3d6-da89-4616-bd45-1b70e49404c2" providerId="ADAL" clId="{7F1F0841-190A-46F8-9915-0C9D4FD90F14}" dt="2025-11-24T15:41:18.859" v="138" actId="20577"/>
        <pc:sldMkLst>
          <pc:docMk/>
          <pc:sldMk cId="795067556" sldId="275"/>
        </pc:sldMkLst>
        <pc:spChg chg="mod">
          <ac:chgData name="Lara Hopkinson" userId="4c46a3d6-da89-4616-bd45-1b70e49404c2" providerId="ADAL" clId="{7F1F0841-190A-46F8-9915-0C9D4FD90F14}" dt="2025-11-24T15:41:07.890" v="123" actId="1076"/>
          <ac:spMkLst>
            <pc:docMk/>
            <pc:sldMk cId="795067556" sldId="275"/>
            <ac:spMk id="2" creationId="{00000000-0000-0000-0000-000000000000}"/>
          </ac:spMkLst>
        </pc:spChg>
        <pc:spChg chg="mod">
          <ac:chgData name="Lara Hopkinson" userId="4c46a3d6-da89-4616-bd45-1b70e49404c2" providerId="ADAL" clId="{7F1F0841-190A-46F8-9915-0C9D4FD90F14}" dt="2025-11-24T15:41:18.859" v="138" actId="20577"/>
          <ac:spMkLst>
            <pc:docMk/>
            <pc:sldMk cId="795067556" sldId="275"/>
            <ac:spMk id="5" creationId="{00000000-0000-0000-0000-000000000000}"/>
          </ac:spMkLst>
        </pc:spChg>
        <pc:picChg chg="del">
          <ac:chgData name="Lara Hopkinson" userId="4c46a3d6-da89-4616-bd45-1b70e49404c2" providerId="ADAL" clId="{7F1F0841-190A-46F8-9915-0C9D4FD90F14}" dt="2025-11-24T15:40:53.771" v="120" actId="478"/>
          <ac:picMkLst>
            <pc:docMk/>
            <pc:sldMk cId="795067556" sldId="275"/>
            <ac:picMk id="4" creationId="{00000000-0000-0000-0000-000000000000}"/>
          </ac:picMkLst>
        </pc:picChg>
        <pc:picChg chg="add mod">
          <ac:chgData name="Lara Hopkinson" userId="4c46a3d6-da89-4616-bd45-1b70e49404c2" providerId="ADAL" clId="{7F1F0841-190A-46F8-9915-0C9D4FD90F14}" dt="2025-11-24T15:41:00.445" v="122" actId="1076"/>
          <ac:picMkLst>
            <pc:docMk/>
            <pc:sldMk cId="795067556" sldId="275"/>
            <ac:picMk id="1026" creationId="{917F77E0-F612-477F-4612-D98633BF18C6}"/>
          </ac:picMkLst>
        </pc:picChg>
      </pc:sldChg>
      <pc:sldChg chg="addSp delSp modSp new mod modClrScheme chgLayout">
        <pc:chgData name="Lara Hopkinson" userId="4c46a3d6-da89-4616-bd45-1b70e49404c2" providerId="ADAL" clId="{7F1F0841-190A-46F8-9915-0C9D4FD90F14}" dt="2025-11-24T13:59:20.927" v="119"/>
        <pc:sldMkLst>
          <pc:docMk/>
          <pc:sldMk cId="3173638389" sldId="283"/>
        </pc:sldMkLst>
        <pc:spChg chg="del">
          <ac:chgData name="Lara Hopkinson" userId="4c46a3d6-da89-4616-bd45-1b70e49404c2" providerId="ADAL" clId="{7F1F0841-190A-46F8-9915-0C9D4FD90F14}" dt="2025-11-24T13:57:22.652" v="62" actId="478"/>
          <ac:spMkLst>
            <pc:docMk/>
            <pc:sldMk cId="3173638389" sldId="283"/>
            <ac:spMk id="2" creationId="{35AE9968-183C-CBAF-B4E6-A8B6DC9AD398}"/>
          </ac:spMkLst>
        </pc:spChg>
        <pc:spChg chg="del">
          <ac:chgData name="Lara Hopkinson" userId="4c46a3d6-da89-4616-bd45-1b70e49404c2" providerId="ADAL" clId="{7F1F0841-190A-46F8-9915-0C9D4FD90F14}" dt="2025-11-24T13:57:20.122" v="61" actId="478"/>
          <ac:spMkLst>
            <pc:docMk/>
            <pc:sldMk cId="3173638389" sldId="283"/>
            <ac:spMk id="3" creationId="{67056DCF-15A6-5187-B029-289C84B90099}"/>
          </ac:spMkLst>
        </pc:spChg>
        <pc:spChg chg="add mod">
          <ac:chgData name="Lara Hopkinson" userId="4c46a3d6-da89-4616-bd45-1b70e49404c2" providerId="ADAL" clId="{7F1F0841-190A-46F8-9915-0C9D4FD90F14}" dt="2025-11-24T13:57:16.110" v="60" actId="14100"/>
          <ac:spMkLst>
            <pc:docMk/>
            <pc:sldMk cId="3173638389" sldId="283"/>
            <ac:spMk id="4" creationId="{23CB5C1C-3853-82A8-5368-C524A67C39BD}"/>
          </ac:spMkLst>
        </pc:spChg>
        <pc:spChg chg="add mod ord">
          <ac:chgData name="Lara Hopkinson" userId="4c46a3d6-da89-4616-bd45-1b70e49404c2" providerId="ADAL" clId="{7F1F0841-190A-46F8-9915-0C9D4FD90F14}" dt="2025-11-24T13:59:20.927" v="119"/>
          <ac:spMkLst>
            <pc:docMk/>
            <pc:sldMk cId="3173638389" sldId="283"/>
            <ac:spMk id="7" creationId="{B34A1C9A-FAD8-35B7-2EF2-49C6463C99F7}"/>
          </ac:spMkLst>
        </pc:spChg>
        <pc:picChg chg="add mod modCrop">
          <ac:chgData name="Lara Hopkinson" userId="4c46a3d6-da89-4616-bd45-1b70e49404c2" providerId="ADAL" clId="{7F1F0841-190A-46F8-9915-0C9D4FD90F14}" dt="2025-11-24T13:58:33.511" v="72" actId="1076"/>
          <ac:picMkLst>
            <pc:docMk/>
            <pc:sldMk cId="3173638389" sldId="283"/>
            <ac:picMk id="6" creationId="{D5F035B7-A1F2-182F-9B49-B0E779D3F48B}"/>
          </ac:picMkLst>
        </pc:picChg>
      </pc:sldChg>
    </pc:docChg>
  </pc:docChgLst>
</pc:chgInfo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20-03-16T14:36:06.749" idx="1">
    <p:pos x="3063" y="1358"/>
    <p:text/>
    <p:extLst>
      <p:ext uri="{C676402C-5697-4E1C-873F-D02D1690AC5C}">
        <p15:threadingInfo xmlns:p15="http://schemas.microsoft.com/office/powerpoint/2012/main" timeZoneBias="0"/>
      </p:ext>
    </p:extLst>
  </p:cm>
</p:cmLst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AC0EF-D871-4623-AAFE-9DAC35F39DA4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7824BC-2D1A-44EB-94D9-5660D6B7DA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27900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AC0EF-D871-4623-AAFE-9DAC35F39DA4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7824BC-2D1A-44EB-94D9-5660D6B7DA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5156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AC0EF-D871-4623-AAFE-9DAC35F39DA4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7824BC-2D1A-44EB-94D9-5660D6B7DA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51617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AC0EF-D871-4623-AAFE-9DAC35F39DA4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7824BC-2D1A-44EB-94D9-5660D6B7DA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92187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AC0EF-D871-4623-AAFE-9DAC35F39DA4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7824BC-2D1A-44EB-94D9-5660D6B7DA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25735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AC0EF-D871-4623-AAFE-9DAC35F39DA4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7824BC-2D1A-44EB-94D9-5660D6B7DA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54350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AC0EF-D871-4623-AAFE-9DAC35F39DA4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7824BC-2D1A-44EB-94D9-5660D6B7DA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73145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AC0EF-D871-4623-AAFE-9DAC35F39DA4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7824BC-2D1A-44EB-94D9-5660D6B7DA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25041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AC0EF-D871-4623-AAFE-9DAC35F39DA4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7824BC-2D1A-44EB-94D9-5660D6B7DA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35661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AC0EF-D871-4623-AAFE-9DAC35F39DA4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7824BC-2D1A-44EB-94D9-5660D6B7DA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73460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AC0EF-D871-4623-AAFE-9DAC35F39DA4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7824BC-2D1A-44EB-94D9-5660D6B7DA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07767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96AC0EF-D871-4623-AAFE-9DAC35F39DA4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7824BC-2D1A-44EB-94D9-5660D6B7DA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80944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openxmlformats.org/officeDocument/2006/relationships/comments" Target="../comments/comment1.xml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emf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://faculty.uml.edu/Nelson_Eby/89.215/Assignments/Case%20of%20the%20Exploding%20Bungalow.pdf" TargetMode="External"/><Relationship Id="rId2" Type="http://schemas.openxmlformats.org/officeDocument/2006/relationships/hyperlink" Target="https://landfill-gas.com/1980s-landfill-gas-explosion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nycgovparks.org/park-features/freshkills-park/about-the-site" TargetMode="External"/><Relationship Id="rId5" Type="http://schemas.openxmlformats.org/officeDocument/2006/relationships/hyperlink" Target="https://www.assembly.wales/Committee%20Documents/Independent%20Investigation.%20Nantygwyddon%20Landfill%20Site.%20Investigator's%20Report-12122001-29740/3c1086e5000c772400005cdd00000000-English.pdf" TargetMode="External"/><Relationship Id="rId4" Type="http://schemas.openxmlformats.org/officeDocument/2006/relationships/hyperlink" Target="https://www.ncbi.nlm.nih.gov/pmc/articles/PMC27248/" TargetMode="Externa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s://energysavingtrust.org.uk/blog/generating-energy-waste-how-it-works" TargetMode="External"/><Relationship Id="rId2" Type="http://schemas.openxmlformats.org/officeDocument/2006/relationships/hyperlink" Target="https://freshkillspark.org/tag/fresh-kills-landfil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zerowastescotland.org.uk/sites/default/files/ZWS%20%282020%29%20CC%20impacts%20of%20incineration%20SUMMARY%20REPORT%20FINAL.pdf" TargetMode="External"/><Relationship Id="rId5" Type="http://schemas.openxmlformats.org/officeDocument/2006/relationships/hyperlink" Target="https://www.ciwm.co.uk/ciwm/knowledge/gasification.aspx" TargetMode="External"/><Relationship Id="rId4" Type="http://schemas.openxmlformats.org/officeDocument/2006/relationships/hyperlink" Target="https://www.viridor.co.uk/energy/energy-recovery-facilities/cardiff-erf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36000"/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Waste Management Techniques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Lara Hopkinson</a:t>
            </a:r>
          </a:p>
          <a:p>
            <a:r>
              <a:rPr lang="en-GB" dirty="0"/>
              <a:t>ACBA7003 – Energy &amp; Resource Management</a:t>
            </a:r>
          </a:p>
          <a:p>
            <a:r>
              <a:rPr lang="en-GB" dirty="0"/>
              <a:t>MSc Environmental Conservation &amp; Management</a:t>
            </a:r>
          </a:p>
          <a:p>
            <a:r>
              <a:rPr lang="en-GB" dirty="0"/>
              <a:t>MSc Property and Facilities Management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9927660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2">
                <a:lumMod val="40000"/>
                <a:lumOff val="60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Outline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Landfill</a:t>
            </a:r>
          </a:p>
          <a:p>
            <a:r>
              <a:rPr lang="en-GB" dirty="0"/>
              <a:t>Energy from Waste</a:t>
            </a:r>
          </a:p>
          <a:p>
            <a:r>
              <a:rPr lang="en-GB" dirty="0"/>
              <a:t>Other incineration</a:t>
            </a:r>
          </a:p>
        </p:txBody>
      </p:sp>
    </p:spTree>
    <p:extLst>
      <p:ext uri="{BB962C8B-B14F-4D97-AF65-F5344CB8AC3E}">
        <p14:creationId xmlns:p14="http://schemas.microsoft.com/office/powerpoint/2010/main" val="33118959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695" y="427512"/>
            <a:ext cx="9147390" cy="6002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86945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817912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2">
                <a:lumMod val="40000"/>
                <a:lumOff val="60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Landfill types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Dry tomb</a:t>
            </a:r>
          </a:p>
          <a:p>
            <a:pPr lvl="1"/>
            <a:r>
              <a:rPr lang="en-GB" dirty="0"/>
              <a:t>Waste placed in dry conditions</a:t>
            </a:r>
          </a:p>
          <a:p>
            <a:pPr lvl="1"/>
            <a:r>
              <a:rPr lang="en-GB" dirty="0"/>
              <a:t>Minimises biodegradation &amp; gas / leachate production</a:t>
            </a:r>
          </a:p>
          <a:p>
            <a:pPr lvl="1"/>
            <a:r>
              <a:rPr lang="en-GB" dirty="0"/>
              <a:t>Issue: public health risk, delayed decomposition</a:t>
            </a:r>
          </a:p>
          <a:p>
            <a:r>
              <a:rPr lang="en-GB" dirty="0"/>
              <a:t>Bioreactor</a:t>
            </a:r>
          </a:p>
          <a:p>
            <a:pPr lvl="1"/>
            <a:r>
              <a:rPr lang="en-GB" dirty="0"/>
              <a:t>Waste placed with controlled quantities of liquid &amp; air</a:t>
            </a:r>
          </a:p>
          <a:p>
            <a:pPr lvl="1"/>
            <a:r>
              <a:rPr lang="en-GB" dirty="0"/>
              <a:t>Moisture encourages accelerated decomposition</a:t>
            </a:r>
          </a:p>
          <a:p>
            <a:pPr lvl="1"/>
            <a:r>
              <a:rPr lang="en-GB" dirty="0"/>
              <a:t>Stabilises waste quicker (5-10 years)</a:t>
            </a:r>
          </a:p>
          <a:p>
            <a:pPr lvl="1"/>
            <a:r>
              <a:rPr lang="en-GB" dirty="0"/>
              <a:t>More gas &amp; leachate production</a:t>
            </a:r>
          </a:p>
        </p:txBody>
      </p:sp>
    </p:spTree>
    <p:extLst>
      <p:ext uri="{BB962C8B-B14F-4D97-AF65-F5344CB8AC3E}">
        <p14:creationId xmlns:p14="http://schemas.microsoft.com/office/powerpoint/2010/main" val="323538652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2">
                <a:lumMod val="40000"/>
                <a:lumOff val="60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Decomposition in a landfill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825624"/>
            <a:ext cx="7886700" cy="4682053"/>
          </a:xfrm>
        </p:spPr>
        <p:txBody>
          <a:bodyPr>
            <a:normAutofit/>
          </a:bodyPr>
          <a:lstStyle/>
          <a:p>
            <a:r>
              <a:rPr lang="en-GB" dirty="0"/>
              <a:t>If restricted levels of oxygen present, occurs in 4 phases:</a:t>
            </a:r>
          </a:p>
          <a:p>
            <a:r>
              <a:rPr lang="en-GB" b="1" dirty="0"/>
              <a:t>Phase 1</a:t>
            </a:r>
            <a:r>
              <a:rPr lang="en-GB" dirty="0"/>
              <a:t>: aerobic biodegradation takes place; O</a:t>
            </a:r>
            <a:r>
              <a:rPr lang="en-GB" baseline="-25000" dirty="0"/>
              <a:t>2 </a:t>
            </a:r>
            <a:r>
              <a:rPr lang="en-GB" dirty="0"/>
              <a:t>replaced by CO</a:t>
            </a:r>
            <a:r>
              <a:rPr lang="en-GB" baseline="-25000" dirty="0"/>
              <a:t>2</a:t>
            </a:r>
          </a:p>
          <a:p>
            <a:r>
              <a:rPr lang="en-GB" b="1" dirty="0"/>
              <a:t>Phase 2</a:t>
            </a:r>
            <a:r>
              <a:rPr lang="en-GB" dirty="0"/>
              <a:t>: further decomposition products created, methane bacteria increase</a:t>
            </a:r>
          </a:p>
          <a:p>
            <a:r>
              <a:rPr lang="en-GB" b="1" dirty="0"/>
              <a:t>Phase 3</a:t>
            </a:r>
            <a:r>
              <a:rPr lang="en-GB" dirty="0"/>
              <a:t>: landfill gas production increases, stabilising over a few years</a:t>
            </a:r>
          </a:p>
          <a:p>
            <a:r>
              <a:rPr lang="en-GB" b="1" dirty="0"/>
              <a:t>Phase 4</a:t>
            </a:r>
            <a:r>
              <a:rPr lang="en-GB" dirty="0"/>
              <a:t>: landfill gas will be created over a long period of time</a:t>
            </a:r>
          </a:p>
        </p:txBody>
      </p:sp>
    </p:spTree>
    <p:extLst>
      <p:ext uri="{BB962C8B-B14F-4D97-AF65-F5344CB8AC3E}">
        <p14:creationId xmlns:p14="http://schemas.microsoft.com/office/powerpoint/2010/main" val="80603837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1574" y="365126"/>
            <a:ext cx="8294914" cy="1325563"/>
          </a:xfrm>
        </p:spPr>
        <p:txBody>
          <a:bodyPr/>
          <a:lstStyle/>
          <a:p>
            <a:r>
              <a:rPr lang="en-GB" sz="4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Case study: </a:t>
            </a:r>
            <a:r>
              <a:rPr lang="en-GB" sz="42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Loscoe</a:t>
            </a:r>
            <a:r>
              <a:rPr lang="en-GB" sz="4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Derbyshire, 1986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430" y="2156355"/>
            <a:ext cx="4555516" cy="3015349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22560" y="4233553"/>
            <a:ext cx="3967555" cy="2456832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22560" y="1574464"/>
            <a:ext cx="3866794" cy="2563853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5936" y="6549241"/>
            <a:ext cx="260565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Sources: Landfill gas Expert / BGS</a:t>
            </a:r>
          </a:p>
        </p:txBody>
      </p:sp>
    </p:spTree>
    <p:extLst>
      <p:ext uri="{BB962C8B-B14F-4D97-AF65-F5344CB8AC3E}">
        <p14:creationId xmlns:p14="http://schemas.microsoft.com/office/powerpoint/2010/main" val="270009721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Case study: </a:t>
            </a:r>
            <a:r>
              <a:rPr lang="en-GB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Nantygwyddon</a:t>
            </a:r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landfill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479" y="1881373"/>
            <a:ext cx="4019550" cy="386715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5936" y="6549241"/>
            <a:ext cx="452540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Sources: BMJ / Ian Homer Photography / Ecology Resources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4821" y="1400421"/>
            <a:ext cx="3515095" cy="2301249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74821" y="3902900"/>
            <a:ext cx="3521119" cy="26463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490824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2514" y="365126"/>
            <a:ext cx="7992836" cy="1325563"/>
          </a:xfrm>
        </p:spPr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Case study: Fresh Kills landfill, USA</a:t>
            </a:r>
          </a:p>
        </p:txBody>
      </p:sp>
      <p:pic>
        <p:nvPicPr>
          <p:cNvPr id="4" name="Picture 2" descr="Image result for fresh kills landfill from spac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5315" y="2345212"/>
            <a:ext cx="4608512" cy="3456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-3867" y="6542110"/>
            <a:ext cx="463107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Sources: Open Buildings /  Fresh Kills Park / Staten Island Live</a:t>
            </a:r>
          </a:p>
        </p:txBody>
      </p:sp>
      <p:pic>
        <p:nvPicPr>
          <p:cNvPr id="6" name="Picture 4" descr="Image result for fresh kills landfill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5142" y="1736169"/>
            <a:ext cx="3448337" cy="23134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 descr="Image result for fresh kills landfill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5142" y="4296970"/>
            <a:ext cx="3448337" cy="22451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128964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 descr="E:\UWTSD\env law &amp; economics\image_from_dmp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7384"/>
            <a:ext cx="9144000" cy="54112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E:\UWTSD\env law &amp; economics\fiveparks_confluence_lg.jpg_nycgov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4190394"/>
            <a:ext cx="2255605" cy="23868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 descr="E:\UWTSD\env law &amp; economics\fresh kills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6001" y="4154764"/>
            <a:ext cx="3631997" cy="24225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/>
          <p:cNvSpPr txBox="1"/>
          <p:nvPr/>
        </p:nvSpPr>
        <p:spPr>
          <a:xfrm>
            <a:off x="-3867" y="6546068"/>
            <a:ext cx="150509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Source: Arch Daily</a:t>
            </a:r>
          </a:p>
        </p:txBody>
      </p:sp>
    </p:spTree>
    <p:extLst>
      <p:ext uri="{BB962C8B-B14F-4D97-AF65-F5344CB8AC3E}">
        <p14:creationId xmlns:p14="http://schemas.microsoft.com/office/powerpoint/2010/main" val="62200392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1062" y="138112"/>
            <a:ext cx="7381875" cy="6581775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-3867" y="6546068"/>
            <a:ext cx="144488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Source: EURELCO</a:t>
            </a:r>
          </a:p>
        </p:txBody>
      </p:sp>
    </p:spTree>
    <p:extLst>
      <p:ext uri="{BB962C8B-B14F-4D97-AF65-F5344CB8AC3E}">
        <p14:creationId xmlns:p14="http://schemas.microsoft.com/office/powerpoint/2010/main" val="50531628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3CB5C1C-3853-82A8-5368-C524A67C39BD}"/>
              </a:ext>
            </a:extLst>
          </p:cNvPr>
          <p:cNvSpPr txBox="1"/>
          <p:nvPr/>
        </p:nvSpPr>
        <p:spPr>
          <a:xfrm>
            <a:off x="0" y="6550223"/>
            <a:ext cx="914399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dirty="0"/>
              <a:t>https://www.eea.europa.eu/en/analysis/indicators/diversion-of-waste-from-landfill/municipal-waste-landfill-rates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5F035B7-A1F2-182F-9B49-B0E779D3F48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826" t="18641" r="5290" b="11033"/>
          <a:stretch>
            <a:fillRect/>
          </a:stretch>
        </p:blipFill>
        <p:spPr>
          <a:xfrm>
            <a:off x="225479" y="1828800"/>
            <a:ext cx="8808623" cy="4494621"/>
          </a:xfrm>
          <a:prstGeom prst="rect">
            <a:avLst/>
          </a:prstGeom>
          <a:ln>
            <a:solidFill>
              <a:schemeClr val="accent6">
                <a:lumMod val="75000"/>
              </a:schemeClr>
            </a:solidFill>
          </a:ln>
        </p:spPr>
      </p:pic>
      <p:sp>
        <p:nvSpPr>
          <p:cNvPr id="7" name="Title 6">
            <a:extLst>
              <a:ext uri="{FF2B5EF4-FFF2-40B4-BE49-F238E27FC236}">
                <a16:creationId xmlns:a16="http://schemas.microsoft.com/office/drawing/2014/main" id="{B34A1C9A-FAD8-35B7-2EF2-49C6463C99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Municipal landfill rates 2010 &amp; 2023</a:t>
            </a:r>
            <a:endParaRPr lang="en-US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17363838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2">
                <a:lumMod val="40000"/>
                <a:lumOff val="60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Energy from Waste (</a:t>
            </a:r>
            <a:r>
              <a:rPr lang="en-GB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EfW</a:t>
            </a:r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range of techniques to obtain energy from waste</a:t>
            </a:r>
          </a:p>
          <a:p>
            <a:pPr lvl="1"/>
            <a:r>
              <a:rPr lang="en-GB" dirty="0"/>
              <a:t>Combustion</a:t>
            </a:r>
          </a:p>
          <a:p>
            <a:pPr lvl="1"/>
            <a:r>
              <a:rPr lang="en-GB" dirty="0"/>
              <a:t>Gasification</a:t>
            </a:r>
          </a:p>
          <a:p>
            <a:pPr lvl="1"/>
            <a:r>
              <a:rPr lang="en-GB" dirty="0"/>
              <a:t>Pyrolysis</a:t>
            </a:r>
          </a:p>
          <a:p>
            <a:pPr lvl="1"/>
            <a:r>
              <a:rPr lang="en-GB" dirty="0"/>
              <a:t>Anaerobic digestion</a:t>
            </a:r>
          </a:p>
          <a:p>
            <a:pPr lvl="1"/>
            <a:r>
              <a:rPr lang="en-GB" dirty="0"/>
              <a:t>Landfill gas recovery</a:t>
            </a:r>
          </a:p>
        </p:txBody>
      </p:sp>
    </p:spTree>
    <p:extLst>
      <p:ext uri="{BB962C8B-B14F-4D97-AF65-F5344CB8AC3E}">
        <p14:creationId xmlns:p14="http://schemas.microsoft.com/office/powerpoint/2010/main" val="287194437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Combustion</a:t>
            </a:r>
            <a:r>
              <a:rPr lang="en-GB" dirty="0"/>
              <a:t>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1332" y="1690689"/>
            <a:ext cx="8901335" cy="4763256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-3867" y="6546068"/>
            <a:ext cx="190776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Source: Liberty Hygiene</a:t>
            </a:r>
          </a:p>
        </p:txBody>
      </p:sp>
    </p:spTree>
    <p:extLst>
      <p:ext uri="{BB962C8B-B14F-4D97-AF65-F5344CB8AC3E}">
        <p14:creationId xmlns:p14="http://schemas.microsoft.com/office/powerpoint/2010/main" val="273796321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Case study: </a:t>
            </a:r>
            <a:r>
              <a:rPr lang="en-GB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Viridor</a:t>
            </a:r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EfW</a:t>
            </a:r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Cardiff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6361" y="4001983"/>
            <a:ext cx="4807529" cy="2704235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4182" y="1309626"/>
            <a:ext cx="4596411" cy="25854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211361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Gasification</a:t>
            </a:r>
            <a:r>
              <a:rPr lang="en-GB" dirty="0"/>
              <a:t>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0336" y="1477655"/>
            <a:ext cx="7172697" cy="5071321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-3867" y="6546068"/>
            <a:ext cx="225061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Source: Energy Savings Trust</a:t>
            </a:r>
          </a:p>
        </p:txBody>
      </p:sp>
    </p:spTree>
    <p:extLst>
      <p:ext uri="{BB962C8B-B14F-4D97-AF65-F5344CB8AC3E}">
        <p14:creationId xmlns:p14="http://schemas.microsoft.com/office/powerpoint/2010/main" val="24850006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Case study: </a:t>
            </a:r>
            <a:r>
              <a:rPr lang="en-GB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Ince</a:t>
            </a:r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Bio Power, Cheshire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8457" y="1845342"/>
            <a:ext cx="7944593" cy="4546073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-3867" y="6546068"/>
            <a:ext cx="304666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Source: Bioenergy Infrastructure Group</a:t>
            </a:r>
          </a:p>
        </p:txBody>
      </p:sp>
    </p:spTree>
    <p:extLst>
      <p:ext uri="{BB962C8B-B14F-4D97-AF65-F5344CB8AC3E}">
        <p14:creationId xmlns:p14="http://schemas.microsoft.com/office/powerpoint/2010/main" val="192054604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Case study: Barry Biomass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5251" t="25455" r="2967" b="4067"/>
          <a:stretch/>
        </p:blipFill>
        <p:spPr>
          <a:xfrm>
            <a:off x="239721" y="1783518"/>
            <a:ext cx="8664558" cy="4435552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-3867" y="6546068"/>
            <a:ext cx="180517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Source: Barry Biomass</a:t>
            </a:r>
          </a:p>
        </p:txBody>
      </p:sp>
    </p:spTree>
    <p:extLst>
      <p:ext uri="{BB962C8B-B14F-4D97-AF65-F5344CB8AC3E}">
        <p14:creationId xmlns:p14="http://schemas.microsoft.com/office/powerpoint/2010/main" val="7786204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Pyrolysis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3564" y="1415699"/>
            <a:ext cx="7620000" cy="4905375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-3867" y="6546068"/>
            <a:ext cx="181735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Source: Research Gate</a:t>
            </a:r>
          </a:p>
        </p:txBody>
      </p:sp>
    </p:spTree>
    <p:extLst>
      <p:ext uri="{BB962C8B-B14F-4D97-AF65-F5344CB8AC3E}">
        <p14:creationId xmlns:p14="http://schemas.microsoft.com/office/powerpoint/2010/main" val="181937297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3198" y="236251"/>
            <a:ext cx="7886700" cy="1325563"/>
          </a:xfrm>
        </p:spPr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Case study: Pyrolysis plant 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-3867" y="6546068"/>
            <a:ext cx="173060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Source: Let’s  Recycle</a:t>
            </a:r>
          </a:p>
        </p:txBody>
      </p:sp>
      <p:pic>
        <p:nvPicPr>
          <p:cNvPr id="1026" name="Picture 2" descr="Cleveland Bridge facility">
            <a:extLst>
              <a:ext uri="{FF2B5EF4-FFF2-40B4-BE49-F238E27FC236}">
                <a16:creationId xmlns:a16="http://schemas.microsoft.com/office/drawing/2014/main" id="{917F77E0-F612-477F-4612-D98633BF18C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4102" y="1412093"/>
            <a:ext cx="7715250" cy="5133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9506755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Anaerobic digestion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0290" y="1589809"/>
            <a:ext cx="8829675" cy="434340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-3867" y="6546068"/>
            <a:ext cx="379680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Source: Environmental and Energy Study Institute</a:t>
            </a:r>
          </a:p>
        </p:txBody>
      </p:sp>
    </p:spTree>
    <p:extLst>
      <p:ext uri="{BB962C8B-B14F-4D97-AF65-F5344CB8AC3E}">
        <p14:creationId xmlns:p14="http://schemas.microsoft.com/office/powerpoint/2010/main" val="350382976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Case study: Biogen AD plant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7510" t="14569" r="28721" b="35765"/>
          <a:stretch/>
        </p:blipFill>
        <p:spPr>
          <a:xfrm>
            <a:off x="508673" y="1690689"/>
            <a:ext cx="8316582" cy="4318225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-3867" y="6546068"/>
            <a:ext cx="127060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Source: Biogen</a:t>
            </a:r>
          </a:p>
        </p:txBody>
      </p:sp>
    </p:spTree>
    <p:extLst>
      <p:ext uri="{BB962C8B-B14F-4D97-AF65-F5344CB8AC3E}">
        <p14:creationId xmlns:p14="http://schemas.microsoft.com/office/powerpoint/2010/main" val="137083181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Landfill Gas Recovery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8769" y="1588571"/>
            <a:ext cx="7653647" cy="488983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-3867" y="6546068"/>
            <a:ext cx="167680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Source: Clark Energy</a:t>
            </a:r>
          </a:p>
        </p:txBody>
      </p:sp>
    </p:spTree>
    <p:extLst>
      <p:ext uri="{BB962C8B-B14F-4D97-AF65-F5344CB8AC3E}">
        <p14:creationId xmlns:p14="http://schemas.microsoft.com/office/powerpoint/2010/main" val="410372158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Case study: Veolia </a:t>
            </a:r>
            <a:r>
              <a:rPr lang="en-GB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Pitsea</a:t>
            </a:r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landfill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"/>
          <a:srcRect l="5393" t="23282" r="28023" b="10487"/>
          <a:stretch/>
        </p:blipFill>
        <p:spPr>
          <a:xfrm>
            <a:off x="638852" y="1382601"/>
            <a:ext cx="7477932" cy="4958821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-3867" y="6546068"/>
            <a:ext cx="288245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Source: Terry Whittaker photography</a:t>
            </a:r>
          </a:p>
        </p:txBody>
      </p:sp>
    </p:spTree>
    <p:extLst>
      <p:ext uri="{BB962C8B-B14F-4D97-AF65-F5344CB8AC3E}">
        <p14:creationId xmlns:p14="http://schemas.microsoft.com/office/powerpoint/2010/main" val="381989267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Is </a:t>
            </a:r>
            <a:r>
              <a:rPr lang="en-GB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EfW</a:t>
            </a:r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low carbon?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128" y="1616298"/>
            <a:ext cx="8159838" cy="4895903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-3867" y="6546068"/>
            <a:ext cx="175375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Source: The Guardian</a:t>
            </a:r>
          </a:p>
        </p:txBody>
      </p:sp>
    </p:spTree>
    <p:extLst>
      <p:ext uri="{BB962C8B-B14F-4D97-AF65-F5344CB8AC3E}">
        <p14:creationId xmlns:p14="http://schemas.microsoft.com/office/powerpoint/2010/main" val="46324217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Change in carbon intensity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8650" y="2061599"/>
            <a:ext cx="7886700" cy="4469533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-3867" y="6546068"/>
            <a:ext cx="204562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Source: ZWS report, 2020</a:t>
            </a:r>
          </a:p>
        </p:txBody>
      </p:sp>
    </p:spTree>
    <p:extLst>
      <p:ext uri="{BB962C8B-B14F-4D97-AF65-F5344CB8AC3E}">
        <p14:creationId xmlns:p14="http://schemas.microsoft.com/office/powerpoint/2010/main" val="6794489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2">
                <a:lumMod val="40000"/>
                <a:lumOff val="60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Useful information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460664"/>
            <a:ext cx="7886700" cy="5219205"/>
          </a:xfrm>
        </p:spPr>
        <p:txBody>
          <a:bodyPr>
            <a:normAutofit lnSpcReduction="10000"/>
          </a:bodyPr>
          <a:lstStyle/>
          <a:p>
            <a:r>
              <a:rPr lang="en-GB" sz="2400" dirty="0"/>
              <a:t>Landfill Gas Expert </a:t>
            </a:r>
            <a:r>
              <a:rPr lang="en-GB" sz="2400" dirty="0">
                <a:hlinkClick r:id="rId2"/>
              </a:rPr>
              <a:t>(https://landfill-gas.com/1980s-landfill-gas-explosions</a:t>
            </a:r>
            <a:r>
              <a:rPr lang="en-GB" sz="2400" dirty="0"/>
              <a:t>)</a:t>
            </a:r>
          </a:p>
          <a:p>
            <a:r>
              <a:rPr lang="en-GB" sz="2400" dirty="0"/>
              <a:t>The case of the exploding bungalow (</a:t>
            </a:r>
            <a:r>
              <a:rPr lang="en-GB" sz="2400" dirty="0">
                <a:hlinkClick r:id="rId3"/>
              </a:rPr>
              <a:t>http://faculty.uml.edu/Nelson_Eby/89.215/Assignments/Case%20of%20the%20Exploding%20Bungalow.pdf</a:t>
            </a:r>
            <a:r>
              <a:rPr lang="en-GB" sz="2400" dirty="0"/>
              <a:t>)</a:t>
            </a:r>
          </a:p>
          <a:p>
            <a:r>
              <a:rPr lang="en-GB" sz="2400" dirty="0"/>
              <a:t>Assessment of impact on health of residents living near the Nant-y-</a:t>
            </a:r>
            <a:r>
              <a:rPr lang="en-GB" sz="2400" dirty="0" err="1"/>
              <a:t>Gwyddon</a:t>
            </a:r>
            <a:r>
              <a:rPr lang="en-GB" sz="2400" dirty="0"/>
              <a:t> landfill site: retrospective analysis (</a:t>
            </a:r>
            <a:r>
              <a:rPr lang="en-GB" sz="2400" dirty="0">
                <a:hlinkClick r:id="rId4"/>
              </a:rPr>
              <a:t>https://www.ncbi.nlm.nih.gov/pmc/articles/PMC27248/</a:t>
            </a:r>
            <a:r>
              <a:rPr lang="en-GB" sz="2400" dirty="0"/>
              <a:t>)</a:t>
            </a:r>
          </a:p>
          <a:p>
            <a:r>
              <a:rPr lang="en-GB" sz="2400" dirty="0"/>
              <a:t>Investigators report, </a:t>
            </a:r>
            <a:r>
              <a:rPr lang="en-GB" sz="2400" dirty="0" err="1"/>
              <a:t>Nantygwyddon</a:t>
            </a:r>
            <a:r>
              <a:rPr lang="en-GB" sz="2400" dirty="0"/>
              <a:t> (</a:t>
            </a:r>
            <a:r>
              <a:rPr lang="en-GB" sz="2400" dirty="0">
                <a:hlinkClick r:id="rId5"/>
              </a:rPr>
              <a:t>https://www.assembly.wales/Committee%20Documents/Independent%20Investigation.%20Nantygwyddon%20Landfill%20Site.%20Investigator's%20Report-12122001-29740/3c1086e5000c772400005cdd00000000-English.pdf</a:t>
            </a:r>
            <a:r>
              <a:rPr lang="en-GB" sz="2400" dirty="0"/>
              <a:t>)</a:t>
            </a:r>
          </a:p>
          <a:p>
            <a:r>
              <a:rPr lang="en-GB" sz="2400" dirty="0"/>
              <a:t>NYC Parks (</a:t>
            </a:r>
            <a:r>
              <a:rPr lang="en-GB" sz="2400" dirty="0">
                <a:hlinkClick r:id="rId6"/>
              </a:rPr>
              <a:t>https://www.nycgovparks.org/park-features/freshkills-park/about-the-site</a:t>
            </a:r>
            <a:r>
              <a:rPr lang="en-GB" sz="2400" dirty="0"/>
              <a:t>)</a:t>
            </a:r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7729958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2">
                <a:lumMod val="40000"/>
                <a:lumOff val="60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Useful information (cont.)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701" y="1825624"/>
            <a:ext cx="8146473" cy="4877829"/>
          </a:xfrm>
        </p:spPr>
        <p:txBody>
          <a:bodyPr>
            <a:normAutofit lnSpcReduction="10000"/>
          </a:bodyPr>
          <a:lstStyle/>
          <a:p>
            <a:r>
              <a:rPr lang="en-GB" sz="2400" dirty="0"/>
              <a:t>Fresh Kills Park Alliance (</a:t>
            </a:r>
            <a:r>
              <a:rPr lang="en-GB" sz="2400" dirty="0">
                <a:hlinkClick r:id="rId2"/>
              </a:rPr>
              <a:t>https://freshkillspark.org/tag/fresh-kills-landfill</a:t>
            </a:r>
            <a:r>
              <a:rPr lang="en-GB" sz="2400" dirty="0"/>
              <a:t>)</a:t>
            </a:r>
          </a:p>
          <a:p>
            <a:r>
              <a:rPr lang="en-GB" sz="2400" dirty="0"/>
              <a:t>Energy Savings Trust (</a:t>
            </a:r>
            <a:r>
              <a:rPr lang="en-GB" sz="2400" dirty="0">
                <a:hlinkClick r:id="rId3"/>
              </a:rPr>
              <a:t>https://energysavingtrust.org.uk/blog/generating-energy-waste-how-it-works</a:t>
            </a:r>
            <a:r>
              <a:rPr lang="en-GB" sz="2400" dirty="0"/>
              <a:t>)</a:t>
            </a:r>
          </a:p>
          <a:p>
            <a:r>
              <a:rPr lang="en-GB" sz="2400" dirty="0"/>
              <a:t>Cardiff </a:t>
            </a:r>
            <a:r>
              <a:rPr lang="en-GB" sz="2400" dirty="0" err="1"/>
              <a:t>EfW</a:t>
            </a:r>
            <a:r>
              <a:rPr lang="en-GB" sz="2400" dirty="0"/>
              <a:t> (</a:t>
            </a:r>
            <a:r>
              <a:rPr lang="en-GB" sz="2400" dirty="0">
                <a:hlinkClick r:id="rId4"/>
              </a:rPr>
              <a:t>https://www.viridor.co.uk/energy/energy-recovery-facilities/cardiff-erf/</a:t>
            </a:r>
            <a:r>
              <a:rPr lang="en-GB" sz="2400" dirty="0"/>
              <a:t>)</a:t>
            </a:r>
          </a:p>
          <a:p>
            <a:r>
              <a:rPr lang="en-GB" sz="2400" dirty="0"/>
              <a:t>CIWM (</a:t>
            </a:r>
            <a:r>
              <a:rPr lang="en-GB" sz="2400" dirty="0">
                <a:hlinkClick r:id="rId5"/>
              </a:rPr>
              <a:t>https://www.ciwm.co.uk/ciwm/knowledge/gasification.aspx</a:t>
            </a:r>
            <a:r>
              <a:rPr lang="en-GB" sz="2400" dirty="0"/>
              <a:t>)</a:t>
            </a:r>
          </a:p>
          <a:p>
            <a:r>
              <a:rPr lang="en-GB" sz="2400" dirty="0"/>
              <a:t>ZWS (2020) The climate change impacts of burning municipal waste in Scotland (</a:t>
            </a:r>
            <a:r>
              <a:rPr lang="en-GB" sz="2400" dirty="0">
                <a:hlinkClick r:id="rId6"/>
              </a:rPr>
              <a:t>www.zerowastescotland.org.uk/sites/default/files/ZWS%20%282020%29%20CC%20impacts%20of%20incineration%20SUMMARY%20REPORT%20FINAL.pdf</a:t>
            </a:r>
            <a:r>
              <a:rPr lang="en-GB" sz="2400" dirty="0"/>
              <a:t>)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16665802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614</Words>
  <Application>Microsoft Office PowerPoint</Application>
  <PresentationFormat>On-screen Show (4:3)</PresentationFormat>
  <Paragraphs>81</Paragraphs>
  <Slides>28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2" baseType="lpstr">
      <vt:lpstr>Arial</vt:lpstr>
      <vt:lpstr>Calibri</vt:lpstr>
      <vt:lpstr>Calibri Light</vt:lpstr>
      <vt:lpstr>Office Theme</vt:lpstr>
      <vt:lpstr>Waste Management Techniques</vt:lpstr>
      <vt:lpstr>Outline</vt:lpstr>
      <vt:lpstr>PowerPoint Presentation</vt:lpstr>
      <vt:lpstr>PowerPoint Presentation</vt:lpstr>
      <vt:lpstr>Landfill types</vt:lpstr>
      <vt:lpstr>Decomposition in a landfill</vt:lpstr>
      <vt:lpstr>Case study: Loscoe, Derbyshire, 1986</vt:lpstr>
      <vt:lpstr>Case study: Nantygwyddon landfill</vt:lpstr>
      <vt:lpstr>Case study: Fresh Kills landfill, USA</vt:lpstr>
      <vt:lpstr>PowerPoint Presentation</vt:lpstr>
      <vt:lpstr>PowerPoint Presentation</vt:lpstr>
      <vt:lpstr>Municipal landfill rates 2010 &amp; 2023</vt:lpstr>
      <vt:lpstr>Energy from Waste (EfW)</vt:lpstr>
      <vt:lpstr>Combustion </vt:lpstr>
      <vt:lpstr>Case study: Viridor EfW, Cardiff</vt:lpstr>
      <vt:lpstr>Gasification </vt:lpstr>
      <vt:lpstr>Case study: Ince Bio Power, Cheshire</vt:lpstr>
      <vt:lpstr>Case study: Barry Biomass</vt:lpstr>
      <vt:lpstr>Pyrolysis</vt:lpstr>
      <vt:lpstr>Case study: Pyrolysis plant </vt:lpstr>
      <vt:lpstr>Anaerobic digestion</vt:lpstr>
      <vt:lpstr>Case study: Biogen AD plant</vt:lpstr>
      <vt:lpstr>Landfill Gas Recovery</vt:lpstr>
      <vt:lpstr>Case study: Veolia Pitsea landfill</vt:lpstr>
      <vt:lpstr>Is EfW low carbon?</vt:lpstr>
      <vt:lpstr>Change in carbon intensity</vt:lpstr>
      <vt:lpstr>Useful information</vt:lpstr>
      <vt:lpstr>Useful information (cont.)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Waste Management Techniques</dc:title>
  <dc:creator>Lara Hopkinson</dc:creator>
  <cp:lastModifiedBy>Lara Hopkinson</cp:lastModifiedBy>
  <cp:revision>25</cp:revision>
  <dcterms:created xsi:type="dcterms:W3CDTF">2020-03-16T13:43:15Z</dcterms:created>
  <dcterms:modified xsi:type="dcterms:W3CDTF">2025-11-24T15:41:21Z</dcterms:modified>
</cp:coreProperties>
</file>