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handoutMasterIdLst>
    <p:handoutMasterId r:id="rId37"/>
  </p:handoutMasterIdLst>
  <p:sldIdLst>
    <p:sldId id="256"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82" y="101"/>
      </p:cViewPr>
      <p:guideLst>
        <p:guide orient="horz" pos="2160"/>
        <p:guide pos="384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ul Jenkins" userId="6e983f3e0f6a59ed" providerId="LiveId" clId="{2DB3EEC7-4CD7-40B2-B55C-545101227DA2}"/>
    <pc:docChg chg="modSld modMainMaster">
      <pc:chgData name="Paul Jenkins" userId="6e983f3e0f6a59ed" providerId="LiveId" clId="{2DB3EEC7-4CD7-40B2-B55C-545101227DA2}" dt="2020-07-06T08:15:34.537" v="0"/>
      <pc:docMkLst>
        <pc:docMk/>
      </pc:docMkLst>
      <pc:sldChg chg="modSp">
        <pc:chgData name="Paul Jenkins" userId="6e983f3e0f6a59ed" providerId="LiveId" clId="{2DB3EEC7-4CD7-40B2-B55C-545101227DA2}" dt="2020-07-06T08:15:34.537" v="0"/>
        <pc:sldMkLst>
          <pc:docMk/>
          <pc:sldMk cId="3408955283" sldId="256"/>
        </pc:sldMkLst>
        <pc:spChg chg="mod">
          <ac:chgData name="Paul Jenkins" userId="6e983f3e0f6a59ed" providerId="LiveId" clId="{2DB3EEC7-4CD7-40B2-B55C-545101227DA2}" dt="2020-07-06T08:15:34.537" v="0"/>
          <ac:spMkLst>
            <pc:docMk/>
            <pc:sldMk cId="3408955283" sldId="256"/>
            <ac:spMk id="2" creationId="{00000000-0000-0000-0000-000000000000}"/>
          </ac:spMkLst>
        </pc:spChg>
      </pc:sldChg>
      <pc:sldChg chg="modSp">
        <pc:chgData name="Paul Jenkins" userId="6e983f3e0f6a59ed" providerId="LiveId" clId="{2DB3EEC7-4CD7-40B2-B55C-545101227DA2}" dt="2020-07-06T08:15:34.537" v="0"/>
        <pc:sldMkLst>
          <pc:docMk/>
          <pc:sldMk cId="1947463288" sldId="257"/>
        </pc:sldMkLst>
        <pc:spChg chg="mod">
          <ac:chgData name="Paul Jenkins" userId="6e983f3e0f6a59ed" providerId="LiveId" clId="{2DB3EEC7-4CD7-40B2-B55C-545101227DA2}" dt="2020-07-06T08:15:34.537" v="0"/>
          <ac:spMkLst>
            <pc:docMk/>
            <pc:sldMk cId="1947463288" sldId="257"/>
            <ac:spMk id="3" creationId="{00000000-0000-0000-0000-000000000000}"/>
          </ac:spMkLst>
        </pc:spChg>
      </pc:sldChg>
      <pc:sldMasterChg chg="modSp modSldLayout">
        <pc:chgData name="Paul Jenkins" userId="6e983f3e0f6a59ed" providerId="LiveId" clId="{2DB3EEC7-4CD7-40B2-B55C-545101227DA2}" dt="2020-07-06T08:15:34.537" v="0"/>
        <pc:sldMasterMkLst>
          <pc:docMk/>
          <pc:sldMasterMk cId="637017333" sldId="2147483648"/>
        </pc:sldMasterMkLst>
        <pc:spChg chg="mod">
          <ac:chgData name="Paul Jenkins" userId="6e983f3e0f6a59ed" providerId="LiveId" clId="{2DB3EEC7-4CD7-40B2-B55C-545101227DA2}" dt="2020-07-06T08:15:34.537" v="0"/>
          <ac:spMkLst>
            <pc:docMk/>
            <pc:sldMasterMk cId="637017333" sldId="2147483648"/>
            <ac:spMk id="2" creationId="{00000000-0000-0000-0000-000000000000}"/>
          </ac:spMkLst>
        </pc:spChg>
        <pc:spChg chg="mod">
          <ac:chgData name="Paul Jenkins" userId="6e983f3e0f6a59ed" providerId="LiveId" clId="{2DB3EEC7-4CD7-40B2-B55C-545101227DA2}" dt="2020-07-06T08:15:34.537" v="0"/>
          <ac:spMkLst>
            <pc:docMk/>
            <pc:sldMasterMk cId="637017333" sldId="2147483648"/>
            <ac:spMk id="3" creationId="{00000000-0000-0000-0000-000000000000}"/>
          </ac:spMkLst>
        </pc:spChg>
        <pc:spChg chg="mod">
          <ac:chgData name="Paul Jenkins" userId="6e983f3e0f6a59ed" providerId="LiveId" clId="{2DB3EEC7-4CD7-40B2-B55C-545101227DA2}" dt="2020-07-06T08:15:34.537" v="0"/>
          <ac:spMkLst>
            <pc:docMk/>
            <pc:sldMasterMk cId="637017333" sldId="2147483648"/>
            <ac:spMk id="4" creationId="{00000000-0000-0000-0000-000000000000}"/>
          </ac:spMkLst>
        </pc:spChg>
        <pc:spChg chg="mod">
          <ac:chgData name="Paul Jenkins" userId="6e983f3e0f6a59ed" providerId="LiveId" clId="{2DB3EEC7-4CD7-40B2-B55C-545101227DA2}" dt="2020-07-06T08:15:34.537" v="0"/>
          <ac:spMkLst>
            <pc:docMk/>
            <pc:sldMasterMk cId="637017333" sldId="2147483648"/>
            <ac:spMk id="6" creationId="{00000000-0000-0000-0000-000000000000}"/>
          </ac:spMkLst>
        </pc:spChg>
        <pc:sldLayoutChg chg="modSp">
          <pc:chgData name="Paul Jenkins" userId="6e983f3e0f6a59ed" providerId="LiveId" clId="{2DB3EEC7-4CD7-40B2-B55C-545101227DA2}" dt="2020-07-06T08:15:34.537" v="0"/>
          <pc:sldLayoutMkLst>
            <pc:docMk/>
            <pc:sldMasterMk cId="637017333" sldId="2147483648"/>
            <pc:sldLayoutMk cId="75880645" sldId="2147483649"/>
          </pc:sldLayoutMkLst>
          <pc:spChg chg="mod">
            <ac:chgData name="Paul Jenkins" userId="6e983f3e0f6a59ed" providerId="LiveId" clId="{2DB3EEC7-4CD7-40B2-B55C-545101227DA2}" dt="2020-07-06T08:15:34.537" v="0"/>
            <ac:spMkLst>
              <pc:docMk/>
              <pc:sldMasterMk cId="637017333" sldId="2147483648"/>
              <pc:sldLayoutMk cId="75880645" sldId="2147483649"/>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75880645" sldId="2147483649"/>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75880645" sldId="2147483649"/>
              <ac:spMk id="4"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75880645" sldId="2147483649"/>
              <ac:spMk id="5"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1861903015" sldId="2147483650"/>
          </pc:sldLayoutMkLst>
          <pc:spChg chg="mod">
            <ac:chgData name="Paul Jenkins" userId="6e983f3e0f6a59ed" providerId="LiveId" clId="{2DB3EEC7-4CD7-40B2-B55C-545101227DA2}" dt="2020-07-06T08:15:34.537" v="0"/>
            <ac:spMkLst>
              <pc:docMk/>
              <pc:sldMasterMk cId="637017333" sldId="2147483648"/>
              <pc:sldLayoutMk cId="1861903015" sldId="2147483650"/>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1861903015" sldId="2147483650"/>
              <ac:spMk id="5"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181350662" sldId="2147483651"/>
          </pc:sldLayoutMkLst>
          <pc:spChg chg="mod">
            <ac:chgData name="Paul Jenkins" userId="6e983f3e0f6a59ed" providerId="LiveId" clId="{2DB3EEC7-4CD7-40B2-B55C-545101227DA2}" dt="2020-07-06T08:15:34.537" v="0"/>
            <ac:spMkLst>
              <pc:docMk/>
              <pc:sldMasterMk cId="637017333" sldId="2147483648"/>
              <pc:sldLayoutMk cId="2181350662" sldId="2147483651"/>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181350662" sldId="2147483651"/>
              <ac:spMk id="3"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408740811" sldId="2147483652"/>
          </pc:sldLayoutMkLst>
          <pc:spChg chg="mod">
            <ac:chgData name="Paul Jenkins" userId="6e983f3e0f6a59ed" providerId="LiveId" clId="{2DB3EEC7-4CD7-40B2-B55C-545101227DA2}" dt="2020-07-06T08:15:34.537" v="0"/>
            <ac:spMkLst>
              <pc:docMk/>
              <pc:sldMasterMk cId="637017333" sldId="2147483648"/>
              <pc:sldLayoutMk cId="2408740811" sldId="2147483652"/>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408740811" sldId="2147483652"/>
              <ac:spMk id="4"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3044404830" sldId="2147483653"/>
          </pc:sldLayoutMkLst>
          <pc:spChg chg="mod">
            <ac:chgData name="Paul Jenkins" userId="6e983f3e0f6a59ed" providerId="LiveId" clId="{2DB3EEC7-4CD7-40B2-B55C-545101227DA2}" dt="2020-07-06T08:15:34.537" v="0"/>
            <ac:spMkLst>
              <pc:docMk/>
              <pc:sldMasterMk cId="637017333" sldId="2147483648"/>
              <pc:sldLayoutMk cId="3044404830" sldId="2147483653"/>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3044404830" sldId="2147483653"/>
              <ac:spMk id="4"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3044404830" sldId="2147483653"/>
              <ac:spMk id="5"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3044404830" sldId="2147483653"/>
              <ac:spMk id="6"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403223369" sldId="2147483656"/>
          </pc:sldLayoutMkLst>
          <pc:spChg chg="mod">
            <ac:chgData name="Paul Jenkins" userId="6e983f3e0f6a59ed" providerId="LiveId" clId="{2DB3EEC7-4CD7-40B2-B55C-545101227DA2}" dt="2020-07-06T08:15:34.537" v="0"/>
            <ac:spMkLst>
              <pc:docMk/>
              <pc:sldMasterMk cId="637017333" sldId="2147483648"/>
              <pc:sldLayoutMk cId="2403223369" sldId="2147483656"/>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403223369" sldId="2147483656"/>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403223369" sldId="2147483656"/>
              <ac:spMk id="4"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536763344" sldId="2147483657"/>
          </pc:sldLayoutMkLst>
          <pc:spChg chg="mod">
            <ac:chgData name="Paul Jenkins" userId="6e983f3e0f6a59ed" providerId="LiveId" clId="{2DB3EEC7-4CD7-40B2-B55C-545101227DA2}" dt="2020-07-06T08:15:34.537" v="0"/>
            <ac:spMkLst>
              <pc:docMk/>
              <pc:sldMasterMk cId="637017333" sldId="2147483648"/>
              <pc:sldLayoutMk cId="2536763344" sldId="2147483657"/>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536763344" sldId="2147483657"/>
              <ac:spMk id="3"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536763344" sldId="2147483657"/>
              <ac:spMk id="4" creationId="{00000000-0000-0000-0000-000000000000}"/>
            </ac:spMkLst>
          </pc:spChg>
        </pc:sldLayoutChg>
        <pc:sldLayoutChg chg="modSp">
          <pc:chgData name="Paul Jenkins" userId="6e983f3e0f6a59ed" providerId="LiveId" clId="{2DB3EEC7-4CD7-40B2-B55C-545101227DA2}" dt="2020-07-06T08:15:34.537" v="0"/>
          <pc:sldLayoutMkLst>
            <pc:docMk/>
            <pc:sldMasterMk cId="637017333" sldId="2147483648"/>
            <pc:sldLayoutMk cId="2691687140" sldId="2147483659"/>
          </pc:sldLayoutMkLst>
          <pc:spChg chg="mod">
            <ac:chgData name="Paul Jenkins" userId="6e983f3e0f6a59ed" providerId="LiveId" clId="{2DB3EEC7-4CD7-40B2-B55C-545101227DA2}" dt="2020-07-06T08:15:34.537" v="0"/>
            <ac:spMkLst>
              <pc:docMk/>
              <pc:sldMasterMk cId="637017333" sldId="2147483648"/>
              <pc:sldLayoutMk cId="2691687140" sldId="2147483659"/>
              <ac:spMk id="2" creationId="{00000000-0000-0000-0000-000000000000}"/>
            </ac:spMkLst>
          </pc:spChg>
          <pc:spChg chg="mod">
            <ac:chgData name="Paul Jenkins" userId="6e983f3e0f6a59ed" providerId="LiveId" clId="{2DB3EEC7-4CD7-40B2-B55C-545101227DA2}" dt="2020-07-06T08:15:34.537" v="0"/>
            <ac:spMkLst>
              <pc:docMk/>
              <pc:sldMasterMk cId="637017333" sldId="2147483648"/>
              <pc:sldLayoutMk cId="2691687140" sldId="2147483659"/>
              <ac:spMk id="3"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07/07/2020</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07/07/2020</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07/07/2020</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07/07/2020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07/07/2020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07/07/2020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07/07/2020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07/07/2020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07/07/2020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07/07/2020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07/07/2020</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07568" y="2996953"/>
            <a:ext cx="7992888" cy="1470025"/>
          </a:xfrm>
        </p:spPr>
        <p:txBody>
          <a:bodyPr>
            <a:normAutofit/>
          </a:bodyPr>
          <a:lstStyle/>
          <a:p>
            <a:r>
              <a:rPr lang="en-GB" i="1" dirty="0" smtClean="0">
                <a:solidFill>
                  <a:schemeClr val="bg1"/>
                </a:solidFill>
              </a:rPr>
              <a:t>Triggers DML</a:t>
            </a:r>
            <a:br>
              <a:rPr lang="en-GB" i="1" dirty="0" smtClean="0">
                <a:solidFill>
                  <a:schemeClr val="bg1"/>
                </a:solidFill>
              </a:rPr>
            </a:br>
            <a:r>
              <a:rPr lang="en-GB" i="1" dirty="0" smtClean="0">
                <a:solidFill>
                  <a:schemeClr val="bg1"/>
                </a:solidFill>
              </a:rPr>
              <a:t>Exercise</a:t>
            </a: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5B434E7-04EF-4840-9CE5-7E92BE545FF0}"/>
              </a:ext>
            </a:extLst>
          </p:cNvPr>
          <p:cNvSpPr>
            <a:spLocks noGrp="1"/>
          </p:cNvSpPr>
          <p:nvPr>
            <p:ph idx="1"/>
          </p:nvPr>
        </p:nvSpPr>
        <p:spPr>
          <a:xfrm>
            <a:off x="551384" y="188640"/>
            <a:ext cx="10757452" cy="5105262"/>
          </a:xfrm>
        </p:spPr>
        <p:txBody>
          <a:bodyPr>
            <a:normAutofit fontScale="85000" lnSpcReduction="20000"/>
          </a:bodyPr>
          <a:lstStyle/>
          <a:p>
            <a:pPr marL="0" indent="0">
              <a:buNone/>
            </a:pPr>
            <a:r>
              <a:rPr lang="en-GB" sz="3600" b="1" dirty="0"/>
              <a:t>In this Tutorial we will learn about, INSTEAD OF triggers</a:t>
            </a:r>
            <a:r>
              <a:rPr lang="en-GB" sz="3600" dirty="0"/>
              <a:t>, specifically INSTEAD OF INSERT trigger. </a:t>
            </a:r>
            <a:endParaRPr lang="en-GB" sz="3600" dirty="0" smtClean="0"/>
          </a:p>
          <a:p>
            <a:pPr marL="0" indent="0">
              <a:buNone/>
            </a:pPr>
            <a:endParaRPr lang="en-GB" sz="3600" dirty="0"/>
          </a:p>
          <a:p>
            <a:pPr marL="0" indent="0">
              <a:buNone/>
            </a:pPr>
            <a:r>
              <a:rPr lang="en-GB" sz="3600" dirty="0" smtClean="0"/>
              <a:t>We </a:t>
            </a:r>
            <a:r>
              <a:rPr lang="en-GB" sz="3600" dirty="0"/>
              <a:t>know that, AFTER triggers are fired after the triggering event(INSERT, UPDATE or DELETE events), where as, INSTEAD OF triggers are fired instead of the triggering event(INSERT, UPDATE or DELETE events). In general, INSTEAD OF triggers are usually used to correctly update views that are based on multiple tables. </a:t>
            </a:r>
            <a:br>
              <a:rPr lang="en-GB" sz="3600" dirty="0"/>
            </a:br>
            <a:r>
              <a:rPr lang="en-GB" sz="3600" dirty="0"/>
              <a:t/>
            </a:r>
            <a:br>
              <a:rPr lang="en-GB" sz="3600" dirty="0"/>
            </a:br>
            <a:r>
              <a:rPr lang="en-GB" sz="3600" b="1" dirty="0"/>
              <a:t>We will base our demos on Employee and Department</a:t>
            </a:r>
            <a:r>
              <a:rPr lang="en-GB" sz="3600" dirty="0"/>
              <a:t> tables. So, first, let's create these 2 tables.</a:t>
            </a:r>
          </a:p>
        </p:txBody>
      </p:sp>
    </p:spTree>
    <p:extLst>
      <p:ext uri="{BB962C8B-B14F-4D97-AF65-F5344CB8AC3E}">
        <p14:creationId xmlns:p14="http://schemas.microsoft.com/office/powerpoint/2010/main" val="26455510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66367-74B5-4193-8462-390DBA238F2C}"/>
              </a:ext>
            </a:extLst>
          </p:cNvPr>
          <p:cNvSpPr>
            <a:spLocks noGrp="1"/>
          </p:cNvSpPr>
          <p:nvPr>
            <p:ph type="title"/>
          </p:nvPr>
        </p:nvSpPr>
        <p:spPr/>
        <p:txBody>
          <a:bodyPr/>
          <a:lstStyle/>
          <a:p>
            <a:r>
              <a:rPr lang="en-GB" b="1" dirty="0">
                <a:latin typeface="+mn-lt"/>
              </a:rPr>
              <a:t>SQL Script to create </a:t>
            </a:r>
            <a:r>
              <a:rPr lang="en-GB" b="1" dirty="0" err="1">
                <a:latin typeface="+mn-lt"/>
              </a:rPr>
              <a:t>tblEmployee</a:t>
            </a:r>
            <a:r>
              <a:rPr lang="en-GB" b="1" dirty="0">
                <a:latin typeface="+mn-lt"/>
              </a:rPr>
              <a:t> table:</a:t>
            </a:r>
          </a:p>
        </p:txBody>
      </p:sp>
      <p:sp>
        <p:nvSpPr>
          <p:cNvPr id="3" name="Content Placeholder 2">
            <a:extLst>
              <a:ext uri="{FF2B5EF4-FFF2-40B4-BE49-F238E27FC236}">
                <a16:creationId xmlns:a16="http://schemas.microsoft.com/office/drawing/2014/main" id="{C68D56B9-ACEC-4968-A2A5-D1694722FC35}"/>
              </a:ext>
            </a:extLst>
          </p:cNvPr>
          <p:cNvSpPr>
            <a:spLocks noGrp="1"/>
          </p:cNvSpPr>
          <p:nvPr>
            <p:ph idx="1"/>
          </p:nvPr>
        </p:nvSpPr>
        <p:spPr/>
        <p:txBody>
          <a:bodyPr>
            <a:normAutofit fontScale="92500" lnSpcReduction="20000"/>
          </a:bodyPr>
          <a:lstStyle/>
          <a:p>
            <a:pPr marL="0" indent="0">
              <a:buNone/>
            </a:pPr>
            <a:r>
              <a:rPr lang="en-GB" sz="4000" dirty="0"/>
              <a:t/>
            </a:r>
            <a:br>
              <a:rPr lang="en-GB" sz="4000" dirty="0"/>
            </a:br>
            <a:r>
              <a:rPr lang="en-GB" sz="4000" dirty="0"/>
              <a:t>CREATE TABLE </a:t>
            </a:r>
            <a:r>
              <a:rPr lang="en-GB" sz="4000" dirty="0" err="1"/>
              <a:t>tblEmployee</a:t>
            </a:r>
            <a:r>
              <a:rPr lang="en-GB" sz="4000" dirty="0"/>
              <a:t/>
            </a:r>
            <a:br>
              <a:rPr lang="en-GB" sz="4000" dirty="0"/>
            </a:br>
            <a:r>
              <a:rPr lang="en-GB" sz="4000" dirty="0"/>
              <a:t>(</a:t>
            </a:r>
            <a:br>
              <a:rPr lang="en-GB" sz="4000" dirty="0"/>
            </a:br>
            <a:r>
              <a:rPr lang="en-GB" sz="4000" dirty="0"/>
              <a:t>  Id int Primary Key,</a:t>
            </a:r>
            <a:br>
              <a:rPr lang="en-GB" sz="4000" dirty="0"/>
            </a:br>
            <a:r>
              <a:rPr lang="en-GB" sz="4000" dirty="0"/>
              <a:t>  Name </a:t>
            </a:r>
            <a:r>
              <a:rPr lang="en-GB" sz="4000" dirty="0" err="1"/>
              <a:t>nvarchar</a:t>
            </a:r>
            <a:r>
              <a:rPr lang="en-GB" sz="4000" dirty="0"/>
              <a:t>(30),</a:t>
            </a:r>
            <a:br>
              <a:rPr lang="en-GB" sz="4000" dirty="0"/>
            </a:br>
            <a:r>
              <a:rPr lang="en-GB" sz="4000" dirty="0"/>
              <a:t>  Gender </a:t>
            </a:r>
            <a:r>
              <a:rPr lang="en-GB" sz="4000" dirty="0" err="1"/>
              <a:t>nvarchar</a:t>
            </a:r>
            <a:r>
              <a:rPr lang="en-GB" sz="4000" dirty="0"/>
              <a:t>(10),</a:t>
            </a:r>
            <a:br>
              <a:rPr lang="en-GB" sz="4000" dirty="0"/>
            </a:br>
            <a:r>
              <a:rPr lang="en-GB" sz="4000" dirty="0"/>
              <a:t>  </a:t>
            </a:r>
            <a:r>
              <a:rPr lang="en-GB" sz="4000" dirty="0" err="1"/>
              <a:t>DepartmentId</a:t>
            </a:r>
            <a:r>
              <a:rPr lang="en-GB" sz="4000" dirty="0"/>
              <a:t> int</a:t>
            </a:r>
            <a:br>
              <a:rPr lang="en-GB" sz="4000" dirty="0"/>
            </a:br>
            <a:r>
              <a:rPr lang="en-GB" sz="4000" dirty="0"/>
              <a:t>)</a:t>
            </a:r>
          </a:p>
        </p:txBody>
      </p:sp>
    </p:spTree>
    <p:extLst>
      <p:ext uri="{BB962C8B-B14F-4D97-AF65-F5344CB8AC3E}">
        <p14:creationId xmlns:p14="http://schemas.microsoft.com/office/powerpoint/2010/main" val="14816158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FB924-0A35-4CF3-BD1F-5A75150AA8DA}"/>
              </a:ext>
            </a:extLst>
          </p:cNvPr>
          <p:cNvSpPr>
            <a:spLocks noGrp="1"/>
          </p:cNvSpPr>
          <p:nvPr>
            <p:ph type="title"/>
          </p:nvPr>
        </p:nvSpPr>
        <p:spPr/>
        <p:txBody>
          <a:bodyPr>
            <a:normAutofit fontScale="90000"/>
          </a:bodyPr>
          <a:lstStyle/>
          <a:p>
            <a:r>
              <a:rPr lang="en-GB" b="1" dirty="0">
                <a:latin typeface="+mn-lt"/>
              </a:rPr>
              <a:t>SQL Script to create </a:t>
            </a:r>
            <a:r>
              <a:rPr lang="en-GB" b="1" dirty="0" err="1">
                <a:latin typeface="+mn-lt"/>
              </a:rPr>
              <a:t>tblDepartment</a:t>
            </a:r>
            <a:r>
              <a:rPr lang="en-GB" b="1" dirty="0">
                <a:latin typeface="+mn-lt"/>
              </a:rPr>
              <a:t> table </a:t>
            </a:r>
            <a:endParaRPr lang="en-GB" dirty="0">
              <a:latin typeface="+mn-lt"/>
            </a:endParaRPr>
          </a:p>
        </p:txBody>
      </p:sp>
      <p:sp>
        <p:nvSpPr>
          <p:cNvPr id="3" name="Content Placeholder 2">
            <a:extLst>
              <a:ext uri="{FF2B5EF4-FFF2-40B4-BE49-F238E27FC236}">
                <a16:creationId xmlns:a16="http://schemas.microsoft.com/office/drawing/2014/main" id="{8815FD85-A5B3-4120-B3F7-C485470CFB49}"/>
              </a:ext>
            </a:extLst>
          </p:cNvPr>
          <p:cNvSpPr>
            <a:spLocks noGrp="1"/>
          </p:cNvSpPr>
          <p:nvPr>
            <p:ph idx="1"/>
          </p:nvPr>
        </p:nvSpPr>
        <p:spPr>
          <a:xfrm>
            <a:off x="838199" y="1825625"/>
            <a:ext cx="7046843" cy="4351338"/>
          </a:xfrm>
        </p:spPr>
        <p:txBody>
          <a:bodyPr>
            <a:normAutofit fontScale="92500" lnSpcReduction="20000"/>
          </a:bodyPr>
          <a:lstStyle/>
          <a:p>
            <a:pPr marL="0" indent="0">
              <a:buNone/>
            </a:pPr>
            <a:r>
              <a:rPr lang="en-GB" sz="4400" dirty="0"/>
              <a:t/>
            </a:r>
            <a:br>
              <a:rPr lang="en-GB" sz="4400" dirty="0"/>
            </a:br>
            <a:r>
              <a:rPr lang="en-GB" sz="4400" dirty="0"/>
              <a:t>CREATE TABLE </a:t>
            </a:r>
            <a:r>
              <a:rPr lang="en-GB" sz="4400" dirty="0" err="1"/>
              <a:t>tblDepartment</a:t>
            </a:r>
            <a:r>
              <a:rPr lang="en-GB" sz="4400" dirty="0"/>
              <a:t/>
            </a:r>
            <a:br>
              <a:rPr lang="en-GB" sz="4400" dirty="0"/>
            </a:br>
            <a:r>
              <a:rPr lang="en-GB" sz="4400" dirty="0"/>
              <a:t>(</a:t>
            </a:r>
            <a:br>
              <a:rPr lang="en-GB" sz="4400" dirty="0"/>
            </a:br>
            <a:r>
              <a:rPr lang="en-GB" sz="4400" dirty="0"/>
              <a:t> </a:t>
            </a:r>
            <a:r>
              <a:rPr lang="en-GB" sz="4400" dirty="0" err="1"/>
              <a:t>DeptId</a:t>
            </a:r>
            <a:r>
              <a:rPr lang="en-GB" sz="4400" dirty="0"/>
              <a:t> int Primary Key,</a:t>
            </a:r>
            <a:br>
              <a:rPr lang="en-GB" sz="4400" dirty="0"/>
            </a:br>
            <a:r>
              <a:rPr lang="en-GB" sz="4400" dirty="0"/>
              <a:t> </a:t>
            </a:r>
            <a:r>
              <a:rPr lang="en-GB" sz="4400" dirty="0" err="1"/>
              <a:t>DeptName</a:t>
            </a:r>
            <a:r>
              <a:rPr lang="en-GB" sz="4400" dirty="0"/>
              <a:t> </a:t>
            </a:r>
            <a:r>
              <a:rPr lang="en-GB" sz="4400" dirty="0" err="1"/>
              <a:t>nvarchar</a:t>
            </a:r>
            <a:r>
              <a:rPr lang="en-GB" sz="4400" dirty="0"/>
              <a:t>(20)</a:t>
            </a:r>
            <a:br>
              <a:rPr lang="en-GB" sz="4400" dirty="0"/>
            </a:br>
            <a:r>
              <a:rPr lang="en-GB" sz="4400" dirty="0"/>
              <a:t>)</a:t>
            </a:r>
            <a:br>
              <a:rPr lang="en-GB" sz="4400" dirty="0"/>
            </a:br>
            <a:endParaRPr lang="en-GB" sz="4400" dirty="0"/>
          </a:p>
        </p:txBody>
      </p:sp>
    </p:spTree>
    <p:extLst>
      <p:ext uri="{BB962C8B-B14F-4D97-AF65-F5344CB8AC3E}">
        <p14:creationId xmlns:p14="http://schemas.microsoft.com/office/powerpoint/2010/main" val="15568519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9D4F3-455C-4E2B-A5E2-45229FF1A904}"/>
              </a:ext>
            </a:extLst>
          </p:cNvPr>
          <p:cNvSpPr>
            <a:spLocks noGrp="1"/>
          </p:cNvSpPr>
          <p:nvPr>
            <p:ph type="title"/>
          </p:nvPr>
        </p:nvSpPr>
        <p:spPr/>
        <p:txBody>
          <a:bodyPr/>
          <a:lstStyle/>
          <a:p>
            <a:r>
              <a:rPr lang="en-GB" b="1" dirty="0">
                <a:latin typeface="+mn-lt"/>
              </a:rPr>
              <a:t>Insert data into </a:t>
            </a:r>
            <a:r>
              <a:rPr lang="en-GB" b="1" dirty="0" err="1">
                <a:latin typeface="+mn-lt"/>
              </a:rPr>
              <a:t>tblDepartment</a:t>
            </a:r>
            <a:r>
              <a:rPr lang="en-GB" b="1" dirty="0">
                <a:latin typeface="+mn-lt"/>
              </a:rPr>
              <a:t> table</a:t>
            </a:r>
            <a:endParaRPr lang="en-GB" dirty="0">
              <a:latin typeface="+mn-lt"/>
            </a:endParaRPr>
          </a:p>
        </p:txBody>
      </p:sp>
      <p:sp>
        <p:nvSpPr>
          <p:cNvPr id="3" name="Content Placeholder 2">
            <a:extLst>
              <a:ext uri="{FF2B5EF4-FFF2-40B4-BE49-F238E27FC236}">
                <a16:creationId xmlns:a16="http://schemas.microsoft.com/office/drawing/2014/main" id="{A8F46D07-761F-4026-99D7-EA4523C6FCCB}"/>
              </a:ext>
            </a:extLst>
          </p:cNvPr>
          <p:cNvSpPr>
            <a:spLocks noGrp="1"/>
          </p:cNvSpPr>
          <p:nvPr>
            <p:ph idx="1"/>
          </p:nvPr>
        </p:nvSpPr>
        <p:spPr/>
        <p:txBody>
          <a:bodyPr/>
          <a:lstStyle/>
          <a:p>
            <a:pPr marL="0" indent="0">
              <a:buNone/>
            </a:pPr>
            <a:r>
              <a:rPr lang="en-GB" dirty="0"/>
              <a:t/>
            </a:r>
            <a:br>
              <a:rPr lang="en-GB" dirty="0"/>
            </a:br>
            <a:r>
              <a:rPr lang="en-GB" dirty="0"/>
              <a:t>Insert into </a:t>
            </a:r>
            <a:r>
              <a:rPr lang="en-GB" dirty="0" err="1"/>
              <a:t>tblDepartment</a:t>
            </a:r>
            <a:r>
              <a:rPr lang="en-GB" dirty="0"/>
              <a:t> values (1,'IT')</a:t>
            </a:r>
            <a:br>
              <a:rPr lang="en-GB" dirty="0"/>
            </a:br>
            <a:r>
              <a:rPr lang="en-GB" dirty="0"/>
              <a:t>Insert into </a:t>
            </a:r>
            <a:r>
              <a:rPr lang="en-GB" dirty="0" err="1"/>
              <a:t>tblDepartment</a:t>
            </a:r>
            <a:r>
              <a:rPr lang="en-GB" dirty="0"/>
              <a:t> values (2,'Payroll')</a:t>
            </a:r>
            <a:br>
              <a:rPr lang="en-GB" dirty="0"/>
            </a:br>
            <a:r>
              <a:rPr lang="en-GB" dirty="0"/>
              <a:t>Insert into </a:t>
            </a:r>
            <a:r>
              <a:rPr lang="en-GB" dirty="0" err="1"/>
              <a:t>tblDepartment</a:t>
            </a:r>
            <a:r>
              <a:rPr lang="en-GB" dirty="0"/>
              <a:t> values (3,'HR')</a:t>
            </a:r>
            <a:br>
              <a:rPr lang="en-GB" dirty="0"/>
            </a:br>
            <a:r>
              <a:rPr lang="en-GB" dirty="0"/>
              <a:t>Insert into </a:t>
            </a:r>
            <a:r>
              <a:rPr lang="en-GB" dirty="0" err="1"/>
              <a:t>tblDepartment</a:t>
            </a:r>
            <a:r>
              <a:rPr lang="en-GB" dirty="0"/>
              <a:t> values (4,'Admin')</a:t>
            </a:r>
            <a:br>
              <a:rPr lang="en-GB" dirty="0"/>
            </a:br>
            <a:endParaRPr lang="en-GB" dirty="0"/>
          </a:p>
        </p:txBody>
      </p:sp>
    </p:spTree>
    <p:extLst>
      <p:ext uri="{BB962C8B-B14F-4D97-AF65-F5344CB8AC3E}">
        <p14:creationId xmlns:p14="http://schemas.microsoft.com/office/powerpoint/2010/main" val="1364522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8D2777-473B-4DBC-BA25-95C5117235C3}"/>
              </a:ext>
            </a:extLst>
          </p:cNvPr>
          <p:cNvSpPr>
            <a:spLocks noGrp="1"/>
          </p:cNvSpPr>
          <p:nvPr>
            <p:ph type="title"/>
          </p:nvPr>
        </p:nvSpPr>
        <p:spPr/>
        <p:txBody>
          <a:bodyPr/>
          <a:lstStyle/>
          <a:p>
            <a:r>
              <a:rPr lang="en-GB" b="1" dirty="0">
                <a:latin typeface="+mn-lt"/>
              </a:rPr>
              <a:t>Insert data into </a:t>
            </a:r>
            <a:r>
              <a:rPr lang="en-GB" b="1" dirty="0" err="1">
                <a:latin typeface="+mn-lt"/>
              </a:rPr>
              <a:t>tblEmployee</a:t>
            </a:r>
            <a:r>
              <a:rPr lang="en-GB" b="1" dirty="0">
                <a:latin typeface="+mn-lt"/>
              </a:rPr>
              <a:t> table</a:t>
            </a:r>
            <a:endParaRPr lang="en-GB" dirty="0">
              <a:latin typeface="+mn-lt"/>
            </a:endParaRPr>
          </a:p>
        </p:txBody>
      </p:sp>
      <p:sp>
        <p:nvSpPr>
          <p:cNvPr id="3" name="Content Placeholder 2">
            <a:extLst>
              <a:ext uri="{FF2B5EF4-FFF2-40B4-BE49-F238E27FC236}">
                <a16:creationId xmlns:a16="http://schemas.microsoft.com/office/drawing/2014/main" id="{148E81A5-459F-4596-9961-AB17A11E91F4}"/>
              </a:ext>
            </a:extLst>
          </p:cNvPr>
          <p:cNvSpPr>
            <a:spLocks noGrp="1"/>
          </p:cNvSpPr>
          <p:nvPr>
            <p:ph idx="1"/>
          </p:nvPr>
        </p:nvSpPr>
        <p:spPr/>
        <p:txBody>
          <a:bodyPr>
            <a:normAutofit lnSpcReduction="10000"/>
          </a:bodyPr>
          <a:lstStyle/>
          <a:p>
            <a:pPr marL="0" indent="0">
              <a:buNone/>
            </a:pPr>
            <a:r>
              <a:rPr lang="en-GB" dirty="0"/>
              <a:t/>
            </a:r>
            <a:br>
              <a:rPr lang="en-GB" dirty="0"/>
            </a:br>
            <a:r>
              <a:rPr lang="en-GB" dirty="0"/>
              <a:t>Insert into </a:t>
            </a:r>
            <a:r>
              <a:rPr lang="en-GB" dirty="0" err="1"/>
              <a:t>tblEmployee</a:t>
            </a:r>
            <a:r>
              <a:rPr lang="en-GB" dirty="0"/>
              <a:t> values (1,'John', 'Male', 3)</a:t>
            </a:r>
            <a:br>
              <a:rPr lang="en-GB" dirty="0"/>
            </a:br>
            <a:r>
              <a:rPr lang="en-GB" dirty="0"/>
              <a:t>Insert into </a:t>
            </a:r>
            <a:r>
              <a:rPr lang="en-GB" dirty="0" err="1"/>
              <a:t>tblEmployee</a:t>
            </a:r>
            <a:r>
              <a:rPr lang="en-GB" dirty="0"/>
              <a:t> values (2,'Mike', 'Male', 2)</a:t>
            </a:r>
            <a:br>
              <a:rPr lang="en-GB" dirty="0"/>
            </a:br>
            <a:r>
              <a:rPr lang="en-GB" dirty="0"/>
              <a:t>Insert into </a:t>
            </a:r>
            <a:r>
              <a:rPr lang="en-GB" dirty="0" err="1"/>
              <a:t>tblEmployee</a:t>
            </a:r>
            <a:r>
              <a:rPr lang="en-GB" dirty="0"/>
              <a:t> values (3,'Pam', 'Female', 1)</a:t>
            </a:r>
            <a:br>
              <a:rPr lang="en-GB" dirty="0"/>
            </a:br>
            <a:r>
              <a:rPr lang="en-GB" dirty="0"/>
              <a:t>Insert into </a:t>
            </a:r>
            <a:r>
              <a:rPr lang="en-GB" dirty="0" err="1"/>
              <a:t>tblEmployee</a:t>
            </a:r>
            <a:r>
              <a:rPr lang="en-GB" dirty="0"/>
              <a:t> values (4,'Todd', 'Male', 4)</a:t>
            </a:r>
            <a:br>
              <a:rPr lang="en-GB" dirty="0"/>
            </a:br>
            <a:r>
              <a:rPr lang="en-GB" dirty="0"/>
              <a:t>Insert into </a:t>
            </a:r>
            <a:r>
              <a:rPr lang="en-GB" dirty="0" err="1"/>
              <a:t>tblEmployee</a:t>
            </a:r>
            <a:r>
              <a:rPr lang="en-GB" dirty="0"/>
              <a:t> values (5,'Sara', 'Female', 1)</a:t>
            </a:r>
            <a:br>
              <a:rPr lang="en-GB" dirty="0"/>
            </a:br>
            <a:r>
              <a:rPr lang="en-GB" dirty="0"/>
              <a:t>Insert into </a:t>
            </a:r>
            <a:r>
              <a:rPr lang="en-GB" dirty="0" err="1"/>
              <a:t>tblEmployee</a:t>
            </a:r>
            <a:r>
              <a:rPr lang="en-GB" dirty="0"/>
              <a:t> values (6,'Ben', 'Male', 3)</a:t>
            </a:r>
            <a:br>
              <a:rPr lang="en-GB" dirty="0"/>
            </a:br>
            <a:endParaRPr lang="en-GB" dirty="0"/>
          </a:p>
        </p:txBody>
      </p:sp>
    </p:spTree>
    <p:extLst>
      <p:ext uri="{BB962C8B-B14F-4D97-AF65-F5344CB8AC3E}">
        <p14:creationId xmlns:p14="http://schemas.microsoft.com/office/powerpoint/2010/main" val="36637563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78107F6-BB95-4E32-9313-647BD4C1A2D3}"/>
              </a:ext>
            </a:extLst>
          </p:cNvPr>
          <p:cNvSpPr>
            <a:spLocks noGrp="1"/>
          </p:cNvSpPr>
          <p:nvPr>
            <p:ph idx="1"/>
          </p:nvPr>
        </p:nvSpPr>
        <p:spPr>
          <a:xfrm>
            <a:off x="838200" y="1253331"/>
            <a:ext cx="10515600" cy="4351338"/>
          </a:xfrm>
        </p:spPr>
        <p:txBody>
          <a:bodyPr>
            <a:normAutofit fontScale="85000" lnSpcReduction="20000"/>
          </a:bodyPr>
          <a:lstStyle/>
          <a:p>
            <a:pPr marL="0" indent="0">
              <a:buNone/>
            </a:pPr>
            <a:r>
              <a:rPr lang="en-GB" sz="4400" b="1" dirty="0"/>
              <a:t>Since, we now have the required tables</a:t>
            </a:r>
            <a:r>
              <a:rPr lang="en-GB" sz="4400" dirty="0"/>
              <a:t>, let's create a view based on these tables. </a:t>
            </a:r>
            <a:endParaRPr lang="en-GB" sz="4400" dirty="0" smtClean="0"/>
          </a:p>
          <a:p>
            <a:pPr marL="0" indent="0">
              <a:buNone/>
            </a:pPr>
            <a:endParaRPr lang="en-GB" sz="4400" dirty="0"/>
          </a:p>
          <a:p>
            <a:pPr marL="0" indent="0">
              <a:buNone/>
            </a:pPr>
            <a:r>
              <a:rPr lang="en-GB" sz="4400" dirty="0" smtClean="0"/>
              <a:t>The </a:t>
            </a:r>
            <a:r>
              <a:rPr lang="en-GB" sz="4400" dirty="0"/>
              <a:t>view should return Employee Id, Name, Gender and </a:t>
            </a:r>
            <a:r>
              <a:rPr lang="en-GB" sz="4400" dirty="0" err="1"/>
              <a:t>DepartmentName</a:t>
            </a:r>
            <a:r>
              <a:rPr lang="en-GB" sz="4400" dirty="0"/>
              <a:t> columns. </a:t>
            </a:r>
            <a:endParaRPr lang="en-GB" sz="4400" dirty="0" smtClean="0"/>
          </a:p>
          <a:p>
            <a:pPr marL="0" indent="0">
              <a:buNone/>
            </a:pPr>
            <a:endParaRPr lang="en-GB" sz="4400" dirty="0"/>
          </a:p>
          <a:p>
            <a:pPr marL="0" indent="0">
              <a:buNone/>
            </a:pPr>
            <a:r>
              <a:rPr lang="en-GB" sz="4400" dirty="0" smtClean="0"/>
              <a:t>So</a:t>
            </a:r>
            <a:r>
              <a:rPr lang="en-GB" sz="4400" dirty="0"/>
              <a:t>, the view is obviously based on multiple tables.</a:t>
            </a:r>
          </a:p>
        </p:txBody>
      </p:sp>
    </p:spTree>
    <p:extLst>
      <p:ext uri="{BB962C8B-B14F-4D97-AF65-F5344CB8AC3E}">
        <p14:creationId xmlns:p14="http://schemas.microsoft.com/office/powerpoint/2010/main" val="39362683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55CDB-BB80-4690-ADE2-EE931812BFB9}"/>
              </a:ext>
            </a:extLst>
          </p:cNvPr>
          <p:cNvSpPr>
            <a:spLocks noGrp="1"/>
          </p:cNvSpPr>
          <p:nvPr>
            <p:ph type="title"/>
          </p:nvPr>
        </p:nvSpPr>
        <p:spPr>
          <a:xfrm>
            <a:off x="838200" y="126586"/>
            <a:ext cx="10515600" cy="1325563"/>
          </a:xfrm>
        </p:spPr>
        <p:txBody>
          <a:bodyPr/>
          <a:lstStyle/>
          <a:p>
            <a:r>
              <a:rPr lang="en-GB" b="1" dirty="0">
                <a:latin typeface="+mn-lt"/>
              </a:rPr>
              <a:t>Script to create the view:</a:t>
            </a:r>
            <a:endParaRPr lang="en-GB" dirty="0">
              <a:latin typeface="+mn-lt"/>
            </a:endParaRPr>
          </a:p>
        </p:txBody>
      </p:sp>
      <p:sp>
        <p:nvSpPr>
          <p:cNvPr id="3" name="Content Placeholder 2">
            <a:extLst>
              <a:ext uri="{FF2B5EF4-FFF2-40B4-BE49-F238E27FC236}">
                <a16:creationId xmlns:a16="http://schemas.microsoft.com/office/drawing/2014/main" id="{1E455D13-5628-4EE5-9392-3870F2341D04}"/>
              </a:ext>
            </a:extLst>
          </p:cNvPr>
          <p:cNvSpPr>
            <a:spLocks noGrp="1"/>
          </p:cNvSpPr>
          <p:nvPr>
            <p:ph idx="1"/>
          </p:nvPr>
        </p:nvSpPr>
        <p:spPr>
          <a:xfrm>
            <a:off x="838200" y="964234"/>
            <a:ext cx="10515600" cy="3700531"/>
          </a:xfrm>
        </p:spPr>
        <p:txBody>
          <a:bodyPr>
            <a:normAutofit fontScale="92500"/>
          </a:bodyPr>
          <a:lstStyle/>
          <a:p>
            <a:pPr marL="0" indent="0">
              <a:buNone/>
            </a:pPr>
            <a:r>
              <a:rPr lang="en-GB" sz="3600" dirty="0"/>
              <a:t/>
            </a:r>
            <a:br>
              <a:rPr lang="en-GB" sz="3600" dirty="0"/>
            </a:br>
            <a:r>
              <a:rPr lang="en-GB" sz="3600" b="1" cap="all" dirty="0"/>
              <a:t>Create view</a:t>
            </a:r>
            <a:r>
              <a:rPr lang="en-GB" sz="3600" dirty="0"/>
              <a:t> </a:t>
            </a:r>
            <a:r>
              <a:rPr lang="en-GB" sz="3600" dirty="0" err="1" smtClean="0"/>
              <a:t>vwEmployeeDetails</a:t>
            </a:r>
            <a:r>
              <a:rPr lang="en-GB" sz="3600" dirty="0"/>
              <a:t/>
            </a:r>
            <a:br>
              <a:rPr lang="en-GB" sz="3600" dirty="0"/>
            </a:br>
            <a:r>
              <a:rPr lang="en-GB" sz="3600" b="1" dirty="0" smtClean="0"/>
              <a:t>AS</a:t>
            </a:r>
            <a:r>
              <a:rPr lang="en-GB" sz="3600" dirty="0"/>
              <a:t/>
            </a:r>
            <a:br>
              <a:rPr lang="en-GB" sz="3600" dirty="0"/>
            </a:br>
            <a:r>
              <a:rPr lang="en-GB" sz="3600" b="1" dirty="0" smtClean="0"/>
              <a:t>SELECT</a:t>
            </a:r>
            <a:r>
              <a:rPr lang="en-GB" sz="3600" dirty="0"/>
              <a:t> Id, Name, Gender, </a:t>
            </a:r>
            <a:r>
              <a:rPr lang="en-GB" sz="3600" dirty="0" err="1"/>
              <a:t>DeptName</a:t>
            </a:r>
            <a:r>
              <a:rPr lang="en-GB" sz="3600" dirty="0"/>
              <a:t/>
            </a:r>
            <a:br>
              <a:rPr lang="en-GB" sz="3600" dirty="0"/>
            </a:br>
            <a:r>
              <a:rPr lang="en-GB" sz="3600" b="1" dirty="0" smtClean="0"/>
              <a:t>FROM</a:t>
            </a:r>
            <a:r>
              <a:rPr lang="en-GB" sz="3600" dirty="0"/>
              <a:t> </a:t>
            </a:r>
            <a:r>
              <a:rPr lang="en-GB" sz="3600" dirty="0" err="1"/>
              <a:t>tblEmployee</a:t>
            </a:r>
            <a:r>
              <a:rPr lang="en-GB" sz="3600" dirty="0"/>
              <a:t> </a:t>
            </a:r>
            <a:br>
              <a:rPr lang="en-GB" sz="3600" dirty="0"/>
            </a:br>
            <a:r>
              <a:rPr lang="en-GB" sz="3600" b="1" dirty="0" smtClean="0"/>
              <a:t>JOIN</a:t>
            </a:r>
            <a:r>
              <a:rPr lang="en-GB" sz="3600" dirty="0"/>
              <a:t> </a:t>
            </a:r>
            <a:r>
              <a:rPr lang="en-GB" sz="3600" dirty="0" err="1"/>
              <a:t>tblDepartment</a:t>
            </a:r>
            <a:r>
              <a:rPr lang="en-GB" sz="3600" dirty="0"/>
              <a:t/>
            </a:r>
            <a:br>
              <a:rPr lang="en-GB" sz="3600" dirty="0"/>
            </a:br>
            <a:r>
              <a:rPr lang="en-GB" sz="3600" b="1" dirty="0" smtClean="0"/>
              <a:t>ON</a:t>
            </a:r>
            <a:r>
              <a:rPr lang="en-GB" sz="3600" dirty="0"/>
              <a:t> </a:t>
            </a:r>
            <a:r>
              <a:rPr lang="en-GB" sz="3600" dirty="0" err="1"/>
              <a:t>tblEmployee.DepartmentId</a:t>
            </a:r>
            <a:r>
              <a:rPr lang="en-GB" sz="3600" dirty="0"/>
              <a:t> = </a:t>
            </a:r>
            <a:r>
              <a:rPr lang="en-GB" sz="3600" dirty="0" err="1"/>
              <a:t>tblDepartment.DeptId</a:t>
            </a:r>
            <a:endParaRPr lang="en-GB" sz="3600" dirty="0"/>
          </a:p>
        </p:txBody>
      </p:sp>
      <p:sp>
        <p:nvSpPr>
          <p:cNvPr id="5" name="Rectangle 4">
            <a:extLst>
              <a:ext uri="{FF2B5EF4-FFF2-40B4-BE49-F238E27FC236}">
                <a16:creationId xmlns:a16="http://schemas.microsoft.com/office/drawing/2014/main" id="{C9924204-BB2E-445B-8AC1-8C6DBB4B0CE6}"/>
              </a:ext>
            </a:extLst>
          </p:cNvPr>
          <p:cNvSpPr/>
          <p:nvPr/>
        </p:nvSpPr>
        <p:spPr>
          <a:xfrm>
            <a:off x="838200" y="4876800"/>
            <a:ext cx="9511748" cy="646331"/>
          </a:xfrm>
          <a:prstGeom prst="rect">
            <a:avLst/>
          </a:prstGeom>
        </p:spPr>
        <p:txBody>
          <a:bodyPr wrap="square">
            <a:spAutoFit/>
          </a:bodyPr>
          <a:lstStyle/>
          <a:p>
            <a:r>
              <a:rPr lang="en-GB" sz="3600" b="1" dirty="0">
                <a:solidFill>
                  <a:srgbClr val="0000FF"/>
                </a:solidFill>
                <a:latin typeface="Arial" panose="020B0604020202020204" pitchFamily="34" charset="0"/>
                <a:ea typeface="Times New Roman" panose="02020603050405020304" pitchFamily="18" charset="0"/>
              </a:rPr>
              <a:t>Select</a:t>
            </a:r>
            <a:r>
              <a:rPr lang="en-GB" sz="3600" b="1" dirty="0">
                <a:solidFill>
                  <a:srgbClr val="333333"/>
                </a:solidFill>
                <a:latin typeface="Arial" panose="020B0604020202020204" pitchFamily="34" charset="0"/>
                <a:ea typeface="Times New Roman" panose="02020603050405020304" pitchFamily="18" charset="0"/>
              </a:rPr>
              <a:t> * </a:t>
            </a:r>
            <a:r>
              <a:rPr lang="en-GB" sz="3600" b="1" dirty="0">
                <a:solidFill>
                  <a:srgbClr val="0000FF"/>
                </a:solidFill>
                <a:latin typeface="Arial" panose="020B0604020202020204" pitchFamily="34" charset="0"/>
                <a:ea typeface="Times New Roman" panose="02020603050405020304" pitchFamily="18" charset="0"/>
              </a:rPr>
              <a:t>from </a:t>
            </a:r>
            <a:r>
              <a:rPr lang="en-GB" sz="3600" b="1" dirty="0" err="1">
                <a:solidFill>
                  <a:srgbClr val="333333"/>
                </a:solidFill>
                <a:latin typeface="Arial" panose="020B0604020202020204" pitchFamily="34" charset="0"/>
                <a:ea typeface="Times New Roman" panose="02020603050405020304" pitchFamily="18" charset="0"/>
              </a:rPr>
              <a:t>vWEmployeeDetails</a:t>
            </a:r>
            <a:endParaRPr lang="en-GB" sz="3600" dirty="0"/>
          </a:p>
        </p:txBody>
      </p:sp>
    </p:spTree>
    <p:extLst>
      <p:ext uri="{BB962C8B-B14F-4D97-AF65-F5344CB8AC3E}">
        <p14:creationId xmlns:p14="http://schemas.microsoft.com/office/powerpoint/2010/main" val="965771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CBC34-89BE-4C82-809A-12A2A348DE97}"/>
              </a:ext>
            </a:extLst>
          </p:cNvPr>
          <p:cNvSpPr>
            <a:spLocks noGrp="1"/>
          </p:cNvSpPr>
          <p:nvPr>
            <p:ph type="title"/>
          </p:nvPr>
        </p:nvSpPr>
        <p:spPr/>
        <p:txBody>
          <a:bodyPr/>
          <a:lstStyle/>
          <a:p>
            <a:r>
              <a:rPr lang="en-GB" b="1" dirty="0">
                <a:latin typeface="+mn-lt"/>
              </a:rPr>
              <a:t>Inserting </a:t>
            </a:r>
            <a:r>
              <a:rPr lang="en-GB" b="1" dirty="0" smtClean="0">
                <a:latin typeface="+mn-lt"/>
              </a:rPr>
              <a:t>Into </a:t>
            </a:r>
            <a:r>
              <a:rPr lang="en-GB" b="1" dirty="0">
                <a:latin typeface="+mn-lt"/>
              </a:rPr>
              <a:t>a </a:t>
            </a:r>
            <a:r>
              <a:rPr lang="en-GB" b="1" dirty="0" smtClean="0">
                <a:latin typeface="+mn-lt"/>
              </a:rPr>
              <a:t>View </a:t>
            </a:r>
            <a:endParaRPr lang="en-GB" b="1" dirty="0">
              <a:latin typeface="+mn-lt"/>
            </a:endParaRPr>
          </a:p>
        </p:txBody>
      </p:sp>
      <p:sp>
        <p:nvSpPr>
          <p:cNvPr id="3" name="Content Placeholder 2">
            <a:extLst>
              <a:ext uri="{FF2B5EF4-FFF2-40B4-BE49-F238E27FC236}">
                <a16:creationId xmlns:a16="http://schemas.microsoft.com/office/drawing/2014/main" id="{B4AE6A2C-607C-48C8-98E8-A9B6729431D6}"/>
              </a:ext>
            </a:extLst>
          </p:cNvPr>
          <p:cNvSpPr>
            <a:spLocks noGrp="1"/>
          </p:cNvSpPr>
          <p:nvPr>
            <p:ph idx="1"/>
          </p:nvPr>
        </p:nvSpPr>
        <p:spPr>
          <a:xfrm>
            <a:off x="838200" y="1196752"/>
            <a:ext cx="10515600" cy="3461992"/>
          </a:xfrm>
        </p:spPr>
        <p:txBody>
          <a:bodyPr>
            <a:normAutofit fontScale="85000" lnSpcReduction="10000"/>
          </a:bodyPr>
          <a:lstStyle/>
          <a:p>
            <a:pPr marL="0" indent="0">
              <a:buNone/>
            </a:pPr>
            <a:r>
              <a:rPr lang="en-GB" sz="4000" dirty="0"/>
              <a:t>Now, let's try to insert a row into the view, </a:t>
            </a:r>
            <a:r>
              <a:rPr lang="en-GB" sz="4000" dirty="0" err="1" smtClean="0"/>
              <a:t>vwEmployeeDetails</a:t>
            </a:r>
            <a:r>
              <a:rPr lang="en-GB" sz="4000" dirty="0"/>
              <a:t>, by executing the following query. </a:t>
            </a:r>
            <a:endParaRPr lang="en-GB" sz="4000" dirty="0" smtClean="0"/>
          </a:p>
          <a:p>
            <a:pPr marL="0" indent="0">
              <a:buNone/>
            </a:pPr>
            <a:endParaRPr lang="en-GB" sz="4000" dirty="0"/>
          </a:p>
          <a:p>
            <a:pPr marL="0" indent="0">
              <a:buNone/>
            </a:pPr>
            <a:r>
              <a:rPr lang="en-GB" sz="4000" dirty="0" smtClean="0"/>
              <a:t>At </a:t>
            </a:r>
            <a:r>
              <a:rPr lang="en-GB" sz="4000" dirty="0"/>
              <a:t>this point, an error will be raised stating 'View or function </a:t>
            </a:r>
            <a:r>
              <a:rPr lang="en-GB" sz="4000" dirty="0" err="1" smtClean="0"/>
              <a:t>vwEmployeeDetails</a:t>
            </a:r>
            <a:r>
              <a:rPr lang="en-GB" sz="4000" dirty="0" smtClean="0"/>
              <a:t> </a:t>
            </a:r>
            <a:r>
              <a:rPr lang="en-GB" sz="4000" dirty="0"/>
              <a:t>is not updatable because the modification affects multiple base tables.'</a:t>
            </a:r>
          </a:p>
        </p:txBody>
      </p:sp>
      <p:sp>
        <p:nvSpPr>
          <p:cNvPr id="4" name="Rectangle 3">
            <a:extLst>
              <a:ext uri="{FF2B5EF4-FFF2-40B4-BE49-F238E27FC236}">
                <a16:creationId xmlns:a16="http://schemas.microsoft.com/office/drawing/2014/main" id="{B38DF218-23C8-4A56-846A-067A01573EB7}"/>
              </a:ext>
            </a:extLst>
          </p:cNvPr>
          <p:cNvSpPr/>
          <p:nvPr/>
        </p:nvSpPr>
        <p:spPr>
          <a:xfrm>
            <a:off x="838200" y="4437112"/>
            <a:ext cx="9816548" cy="954107"/>
          </a:xfrm>
          <a:prstGeom prst="rect">
            <a:avLst/>
          </a:prstGeom>
        </p:spPr>
        <p:txBody>
          <a:bodyPr wrap="square">
            <a:spAutoFit/>
          </a:bodyPr>
          <a:lstStyle/>
          <a:p>
            <a:r>
              <a:rPr lang="en-GB" sz="2800" b="1" dirty="0">
                <a:solidFill>
                  <a:srgbClr val="0000FF"/>
                </a:solidFill>
                <a:latin typeface="Arial" panose="020B0604020202020204" pitchFamily="34" charset="0"/>
                <a:ea typeface="Times New Roman" panose="02020603050405020304" pitchFamily="18" charset="0"/>
              </a:rPr>
              <a:t>Insert into</a:t>
            </a:r>
            <a:r>
              <a:rPr lang="en-GB" sz="2800" b="1" dirty="0">
                <a:solidFill>
                  <a:srgbClr val="333333"/>
                </a:solidFill>
                <a:latin typeface="Arial" panose="020B0604020202020204" pitchFamily="34" charset="0"/>
                <a:ea typeface="Times New Roman" panose="02020603050405020304" pitchFamily="18" charset="0"/>
              </a:rPr>
              <a:t> </a:t>
            </a:r>
            <a:r>
              <a:rPr lang="en-GB" sz="2800" b="1" dirty="0" err="1" smtClean="0">
                <a:solidFill>
                  <a:srgbClr val="333333"/>
                </a:solidFill>
                <a:latin typeface="Arial" panose="020B0604020202020204" pitchFamily="34" charset="0"/>
                <a:ea typeface="Times New Roman" panose="02020603050405020304" pitchFamily="18" charset="0"/>
              </a:rPr>
              <a:t>vwEmployeeDetails</a:t>
            </a:r>
            <a:r>
              <a:rPr lang="en-GB" sz="2800" b="1" dirty="0">
                <a:solidFill>
                  <a:srgbClr val="333333"/>
                </a:solidFill>
                <a:latin typeface="Arial" panose="020B0604020202020204" pitchFamily="34" charset="0"/>
                <a:ea typeface="Times New Roman" panose="02020603050405020304" pitchFamily="18" charset="0"/>
              </a:rPr>
              <a:t> </a:t>
            </a:r>
            <a:r>
              <a:rPr lang="en-GB" sz="2800" b="1" dirty="0">
                <a:solidFill>
                  <a:srgbClr val="0000FF"/>
                </a:solidFill>
                <a:latin typeface="Arial" panose="020B0604020202020204" pitchFamily="34" charset="0"/>
                <a:ea typeface="Times New Roman" panose="02020603050405020304" pitchFamily="18" charset="0"/>
              </a:rPr>
              <a:t>values</a:t>
            </a:r>
            <a:r>
              <a:rPr lang="en-GB" sz="2800" b="1" dirty="0">
                <a:solidFill>
                  <a:srgbClr val="333333"/>
                </a:solidFill>
                <a:latin typeface="Arial" panose="020B0604020202020204" pitchFamily="34" charset="0"/>
                <a:ea typeface="Times New Roman" panose="02020603050405020304" pitchFamily="18" charset="0"/>
              </a:rPr>
              <a:t>(7, </a:t>
            </a:r>
            <a:r>
              <a:rPr lang="en-GB" sz="2800" b="1" dirty="0">
                <a:solidFill>
                  <a:srgbClr val="FF0000"/>
                </a:solidFill>
                <a:latin typeface="Arial" panose="020B0604020202020204" pitchFamily="34" charset="0"/>
                <a:ea typeface="Times New Roman" panose="02020603050405020304" pitchFamily="18" charset="0"/>
              </a:rPr>
              <a:t>'Valarie', 'Female', 'IT'</a:t>
            </a:r>
            <a:r>
              <a:rPr lang="en-GB" sz="2800" b="1" dirty="0">
                <a:solidFill>
                  <a:srgbClr val="333333"/>
                </a:solidFill>
                <a:latin typeface="Arial" panose="020B0604020202020204" pitchFamily="34" charset="0"/>
                <a:ea typeface="Times New Roman" panose="02020603050405020304" pitchFamily="18" charset="0"/>
              </a:rPr>
              <a:t>)</a:t>
            </a:r>
            <a:endParaRPr lang="en-GB" sz="2800" b="1" dirty="0"/>
          </a:p>
        </p:txBody>
      </p:sp>
    </p:spTree>
    <p:extLst>
      <p:ext uri="{BB962C8B-B14F-4D97-AF65-F5344CB8AC3E}">
        <p14:creationId xmlns:p14="http://schemas.microsoft.com/office/powerpoint/2010/main" val="1881319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Error in Inserting in View</a:t>
            </a:r>
            <a:endParaRPr lang="en-GB" dirty="0"/>
          </a:p>
        </p:txBody>
      </p:sp>
      <p:sp>
        <p:nvSpPr>
          <p:cNvPr id="5" name="Content Placeholder 4"/>
          <p:cNvSpPr>
            <a:spLocks noGrp="1"/>
          </p:cNvSpPr>
          <p:nvPr>
            <p:ph idx="1"/>
          </p:nvPr>
        </p:nvSpPr>
        <p:spPr>
          <a:xfrm>
            <a:off x="609600" y="1268760"/>
            <a:ext cx="10972800" cy="4248473"/>
          </a:xfrm>
        </p:spPr>
        <p:txBody>
          <a:bodyPr>
            <a:normAutofit fontScale="85000" lnSpcReduction="20000"/>
          </a:bodyPr>
          <a:lstStyle/>
          <a:p>
            <a:pPr marL="0" indent="0">
              <a:buNone/>
            </a:pPr>
            <a:r>
              <a:rPr lang="en-GB" dirty="0"/>
              <a:t>So, inserting a row into a view that is based on multiple tables, raises an error by default. </a:t>
            </a:r>
          </a:p>
          <a:p>
            <a:pPr marL="0" indent="0">
              <a:buNone/>
            </a:pPr>
            <a:endParaRPr lang="en-GB" dirty="0"/>
          </a:p>
          <a:p>
            <a:pPr marL="0" indent="0">
              <a:buNone/>
            </a:pPr>
            <a:r>
              <a:rPr lang="en-GB" dirty="0"/>
              <a:t>Now, let's understand, how INSTEAD OF TRIGGERS can help us in this situation. </a:t>
            </a:r>
          </a:p>
          <a:p>
            <a:pPr marL="0" indent="0">
              <a:buNone/>
            </a:pPr>
            <a:endParaRPr lang="en-GB" dirty="0"/>
          </a:p>
          <a:p>
            <a:pPr marL="0" indent="0">
              <a:buNone/>
            </a:pPr>
            <a:r>
              <a:rPr lang="en-GB" dirty="0"/>
              <a:t>Since, we are getting an error, when we are trying to insert a row into the view, let's create an INSTEAD OF INSERT trigger on the view </a:t>
            </a:r>
            <a:endParaRPr lang="en-GB" dirty="0" smtClean="0"/>
          </a:p>
          <a:p>
            <a:pPr marL="0" indent="0">
              <a:buNone/>
            </a:pPr>
            <a:endParaRPr lang="en-GB" b="1" dirty="0"/>
          </a:p>
          <a:p>
            <a:pPr marL="0" indent="0" algn="ctr">
              <a:buNone/>
            </a:pPr>
            <a:r>
              <a:rPr lang="en-GB" b="1" dirty="0" err="1" smtClean="0"/>
              <a:t>vwEmployeeDetails</a:t>
            </a:r>
            <a:r>
              <a:rPr lang="en-GB" b="1" dirty="0"/>
              <a:t>.</a:t>
            </a:r>
            <a:r>
              <a:rPr lang="en-GB" dirty="0"/>
              <a:t/>
            </a:r>
            <a:br>
              <a:rPr lang="en-GB" dirty="0"/>
            </a:br>
            <a:endParaRPr lang="en-GB" dirty="0"/>
          </a:p>
          <a:p>
            <a:endParaRPr lang="en-GB" dirty="0"/>
          </a:p>
        </p:txBody>
      </p:sp>
    </p:spTree>
    <p:extLst>
      <p:ext uri="{BB962C8B-B14F-4D97-AF65-F5344CB8AC3E}">
        <p14:creationId xmlns:p14="http://schemas.microsoft.com/office/powerpoint/2010/main" val="504935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F735FD-37C0-42CA-B650-056829505758}"/>
              </a:ext>
            </a:extLst>
          </p:cNvPr>
          <p:cNvSpPr>
            <a:spLocks noGrp="1"/>
          </p:cNvSpPr>
          <p:nvPr>
            <p:ph type="title"/>
          </p:nvPr>
        </p:nvSpPr>
        <p:spPr>
          <a:xfrm>
            <a:off x="838200" y="286467"/>
            <a:ext cx="10515600" cy="814318"/>
          </a:xfrm>
        </p:spPr>
        <p:txBody>
          <a:bodyPr>
            <a:normAutofit/>
          </a:bodyPr>
          <a:lstStyle/>
          <a:p>
            <a:r>
              <a:rPr lang="en-GB" sz="2800" b="1" dirty="0">
                <a:latin typeface="+mn-lt"/>
              </a:rPr>
              <a:t>Script to create INSTEAD OF INSERT trigger:</a:t>
            </a:r>
            <a:endParaRPr lang="en-GB" sz="2800" dirty="0">
              <a:latin typeface="+mn-lt"/>
            </a:endParaRPr>
          </a:p>
        </p:txBody>
      </p:sp>
      <p:sp>
        <p:nvSpPr>
          <p:cNvPr id="3" name="Content Placeholder 2">
            <a:extLst>
              <a:ext uri="{FF2B5EF4-FFF2-40B4-BE49-F238E27FC236}">
                <a16:creationId xmlns:a16="http://schemas.microsoft.com/office/drawing/2014/main" id="{4E200392-CEF9-4A4E-AC15-BB7FAB66B8C6}"/>
              </a:ext>
            </a:extLst>
          </p:cNvPr>
          <p:cNvSpPr>
            <a:spLocks noGrp="1"/>
          </p:cNvSpPr>
          <p:nvPr>
            <p:ph idx="1"/>
          </p:nvPr>
        </p:nvSpPr>
        <p:spPr>
          <a:xfrm>
            <a:off x="702366" y="1068790"/>
            <a:ext cx="4913243" cy="4997519"/>
          </a:xfrm>
        </p:spPr>
        <p:txBody>
          <a:bodyPr>
            <a:normAutofit fontScale="85000" lnSpcReduction="20000"/>
          </a:bodyPr>
          <a:lstStyle/>
          <a:p>
            <a:pPr marL="0" indent="0">
              <a:buNone/>
            </a:pPr>
            <a:r>
              <a:rPr lang="en-GB" sz="2400" dirty="0" smtClean="0">
                <a:solidFill>
                  <a:schemeClr val="accent1"/>
                </a:solidFill>
              </a:rPr>
              <a:t>Create </a:t>
            </a:r>
            <a:r>
              <a:rPr lang="en-GB" sz="2400" dirty="0">
                <a:solidFill>
                  <a:schemeClr val="accent1"/>
                </a:solidFill>
              </a:rPr>
              <a:t>trigger</a:t>
            </a:r>
            <a:r>
              <a:rPr lang="en-GB" sz="2400" dirty="0"/>
              <a:t> </a:t>
            </a:r>
            <a:r>
              <a:rPr lang="en-GB" sz="2400" dirty="0" err="1" smtClean="0"/>
              <a:t>trg_vwEmployeeDetails_InsteadOfInsert</a:t>
            </a:r>
            <a:r>
              <a:rPr lang="en-GB" sz="2400" dirty="0"/>
              <a:t/>
            </a:r>
            <a:br>
              <a:rPr lang="en-GB" sz="2400" dirty="0"/>
            </a:br>
            <a:r>
              <a:rPr lang="en-GB" sz="2400" dirty="0">
                <a:solidFill>
                  <a:schemeClr val="accent1"/>
                </a:solidFill>
              </a:rPr>
              <a:t>on</a:t>
            </a:r>
            <a:r>
              <a:rPr lang="en-GB" sz="2400" dirty="0"/>
              <a:t> </a:t>
            </a:r>
            <a:r>
              <a:rPr lang="en-GB" sz="2400" dirty="0" err="1" smtClean="0"/>
              <a:t>vwEmployeeDetails</a:t>
            </a:r>
            <a:r>
              <a:rPr lang="en-GB" sz="2400" dirty="0"/>
              <a:t/>
            </a:r>
            <a:br>
              <a:rPr lang="en-GB" sz="2400" dirty="0"/>
            </a:br>
            <a:r>
              <a:rPr lang="en-GB" sz="2400" dirty="0">
                <a:solidFill>
                  <a:schemeClr val="accent1"/>
                </a:solidFill>
              </a:rPr>
              <a:t>Instead Of Insert</a:t>
            </a:r>
            <a:r>
              <a:rPr lang="en-GB" sz="2400" dirty="0"/>
              <a:t/>
            </a:r>
            <a:br>
              <a:rPr lang="en-GB" sz="2400" dirty="0"/>
            </a:br>
            <a:r>
              <a:rPr lang="en-GB" sz="2400" dirty="0">
                <a:solidFill>
                  <a:schemeClr val="accent1"/>
                </a:solidFill>
              </a:rPr>
              <a:t>as</a:t>
            </a:r>
            <a:br>
              <a:rPr lang="en-GB" sz="2400" dirty="0">
                <a:solidFill>
                  <a:schemeClr val="accent1"/>
                </a:solidFill>
              </a:rPr>
            </a:br>
            <a:r>
              <a:rPr lang="en-GB" sz="2400" dirty="0">
                <a:solidFill>
                  <a:schemeClr val="accent1"/>
                </a:solidFill>
              </a:rPr>
              <a:t>Begin</a:t>
            </a:r>
            <a:br>
              <a:rPr lang="en-GB" sz="2400" dirty="0">
                <a:solidFill>
                  <a:schemeClr val="accent1"/>
                </a:solidFill>
              </a:rPr>
            </a:br>
            <a:r>
              <a:rPr lang="en-GB" sz="2400" dirty="0">
                <a:solidFill>
                  <a:schemeClr val="accent1"/>
                </a:solidFill>
              </a:rPr>
              <a:t> Declare</a:t>
            </a:r>
            <a:r>
              <a:rPr lang="en-GB" sz="2400" dirty="0"/>
              <a:t> @</a:t>
            </a:r>
            <a:r>
              <a:rPr lang="en-GB" sz="2400" dirty="0" err="1"/>
              <a:t>DeptId</a:t>
            </a:r>
            <a:r>
              <a:rPr lang="en-GB" sz="2400" dirty="0"/>
              <a:t> int</a:t>
            </a:r>
            <a:br>
              <a:rPr lang="en-GB" sz="2400" dirty="0"/>
            </a:br>
            <a:r>
              <a:rPr lang="en-GB" sz="2400" dirty="0"/>
              <a:t> </a:t>
            </a:r>
            <a:br>
              <a:rPr lang="en-GB" sz="2400" dirty="0"/>
            </a:br>
            <a:r>
              <a:rPr lang="en-GB" sz="2400" dirty="0">
                <a:solidFill>
                  <a:schemeClr val="accent6"/>
                </a:solidFill>
              </a:rPr>
              <a:t> --Check if there is a valid </a:t>
            </a:r>
            <a:r>
              <a:rPr lang="en-GB" sz="2400" dirty="0" err="1">
                <a:solidFill>
                  <a:schemeClr val="accent6"/>
                </a:solidFill>
              </a:rPr>
              <a:t>DepartmentId</a:t>
            </a:r>
            <a:r>
              <a:rPr lang="en-GB" sz="2400" dirty="0"/>
              <a:t/>
            </a:r>
            <a:br>
              <a:rPr lang="en-GB" sz="2400" dirty="0"/>
            </a:br>
            <a:r>
              <a:rPr lang="en-GB" sz="2400" dirty="0"/>
              <a:t> </a:t>
            </a:r>
            <a:r>
              <a:rPr lang="en-GB" sz="2400" dirty="0">
                <a:solidFill>
                  <a:schemeClr val="accent6"/>
                </a:solidFill>
              </a:rPr>
              <a:t>--for the given </a:t>
            </a:r>
            <a:r>
              <a:rPr lang="en-GB" sz="2400" dirty="0" err="1">
                <a:solidFill>
                  <a:schemeClr val="accent6"/>
                </a:solidFill>
              </a:rPr>
              <a:t>DepartmentName</a:t>
            </a:r>
            <a:r>
              <a:rPr lang="en-GB" sz="2400" dirty="0"/>
              <a:t/>
            </a:r>
            <a:br>
              <a:rPr lang="en-GB" sz="2400" dirty="0"/>
            </a:br>
            <a:r>
              <a:rPr lang="en-GB" sz="2400" dirty="0">
                <a:solidFill>
                  <a:schemeClr val="accent1"/>
                </a:solidFill>
              </a:rPr>
              <a:t> Select</a:t>
            </a:r>
            <a:r>
              <a:rPr lang="en-GB" sz="2400" dirty="0"/>
              <a:t> @</a:t>
            </a:r>
            <a:r>
              <a:rPr lang="en-GB" sz="2400" dirty="0" err="1"/>
              <a:t>DeptId</a:t>
            </a:r>
            <a:r>
              <a:rPr lang="en-GB" sz="2400" dirty="0"/>
              <a:t> = </a:t>
            </a:r>
            <a:r>
              <a:rPr lang="en-GB" sz="2400" dirty="0" err="1"/>
              <a:t>DeptId</a:t>
            </a:r>
            <a:r>
              <a:rPr lang="en-GB" sz="2400" dirty="0"/>
              <a:t> </a:t>
            </a:r>
            <a:br>
              <a:rPr lang="en-GB" sz="2400" dirty="0"/>
            </a:br>
            <a:r>
              <a:rPr lang="en-GB" sz="2400" dirty="0">
                <a:solidFill>
                  <a:schemeClr val="accent1"/>
                </a:solidFill>
              </a:rPr>
              <a:t> from</a:t>
            </a:r>
            <a:r>
              <a:rPr lang="en-GB" sz="2400" dirty="0"/>
              <a:t> </a:t>
            </a:r>
            <a:r>
              <a:rPr lang="en-GB" sz="2400" dirty="0" err="1"/>
              <a:t>tblDepartment</a:t>
            </a:r>
            <a:r>
              <a:rPr lang="en-GB" sz="2400" dirty="0"/>
              <a:t> </a:t>
            </a:r>
            <a:br>
              <a:rPr lang="en-GB" sz="2400" dirty="0"/>
            </a:br>
            <a:r>
              <a:rPr lang="en-GB" sz="2400" dirty="0">
                <a:solidFill>
                  <a:schemeClr val="accent1"/>
                </a:solidFill>
              </a:rPr>
              <a:t> join</a:t>
            </a:r>
            <a:r>
              <a:rPr lang="en-GB" sz="2400" dirty="0"/>
              <a:t> inserted</a:t>
            </a:r>
            <a:br>
              <a:rPr lang="en-GB" sz="2400" dirty="0"/>
            </a:br>
            <a:r>
              <a:rPr lang="en-GB" sz="2400" dirty="0"/>
              <a:t> </a:t>
            </a:r>
            <a:r>
              <a:rPr lang="en-GB" sz="2400" dirty="0">
                <a:solidFill>
                  <a:schemeClr val="accent1"/>
                </a:solidFill>
              </a:rPr>
              <a:t>on </a:t>
            </a:r>
            <a:r>
              <a:rPr lang="en-GB" sz="2400" dirty="0" err="1"/>
              <a:t>inserted.DeptName</a:t>
            </a:r>
            <a:r>
              <a:rPr lang="en-GB" sz="2400" dirty="0"/>
              <a:t> = </a:t>
            </a:r>
            <a:r>
              <a:rPr lang="en-GB" sz="2400" dirty="0" err="1"/>
              <a:t>tblDepartment.DeptName</a:t>
            </a:r>
            <a:r>
              <a:rPr lang="en-GB" sz="2400" dirty="0"/>
              <a:t/>
            </a:r>
            <a:br>
              <a:rPr lang="en-GB" sz="2400" dirty="0"/>
            </a:br>
            <a:r>
              <a:rPr lang="en-GB" sz="2400" dirty="0"/>
              <a:t> </a:t>
            </a:r>
            <a:br>
              <a:rPr lang="en-GB" sz="2400" dirty="0"/>
            </a:br>
            <a:endParaRPr lang="en-GB" sz="2400" dirty="0"/>
          </a:p>
        </p:txBody>
      </p:sp>
      <p:sp>
        <p:nvSpPr>
          <p:cNvPr id="4" name="Rectangle 3">
            <a:extLst>
              <a:ext uri="{FF2B5EF4-FFF2-40B4-BE49-F238E27FC236}">
                <a16:creationId xmlns:a16="http://schemas.microsoft.com/office/drawing/2014/main" id="{5317197D-25F0-4CF2-B0FF-05822CFEDA3A}"/>
              </a:ext>
            </a:extLst>
          </p:cNvPr>
          <p:cNvSpPr/>
          <p:nvPr/>
        </p:nvSpPr>
        <p:spPr>
          <a:xfrm>
            <a:off x="6096000" y="980728"/>
            <a:ext cx="5738191" cy="4708981"/>
          </a:xfrm>
          <a:prstGeom prst="rect">
            <a:avLst/>
          </a:prstGeom>
        </p:spPr>
        <p:txBody>
          <a:bodyPr wrap="square">
            <a:spAutoFit/>
          </a:bodyPr>
          <a:lstStyle/>
          <a:p>
            <a:r>
              <a:rPr lang="en-GB" sz="2000" dirty="0"/>
              <a:t> </a:t>
            </a:r>
            <a:r>
              <a:rPr lang="en-GB" sz="2000" dirty="0">
                <a:solidFill>
                  <a:schemeClr val="accent6"/>
                </a:solidFill>
              </a:rPr>
              <a:t>--If </a:t>
            </a:r>
            <a:r>
              <a:rPr lang="en-GB" sz="2000" dirty="0" err="1">
                <a:solidFill>
                  <a:schemeClr val="accent6"/>
                </a:solidFill>
              </a:rPr>
              <a:t>DepartmentId</a:t>
            </a:r>
            <a:r>
              <a:rPr lang="en-GB" sz="2000" dirty="0">
                <a:solidFill>
                  <a:schemeClr val="accent6"/>
                </a:solidFill>
              </a:rPr>
              <a:t> is null throw an error</a:t>
            </a:r>
            <a:r>
              <a:rPr lang="en-GB" sz="2000" dirty="0"/>
              <a:t/>
            </a:r>
            <a:br>
              <a:rPr lang="en-GB" sz="2000" dirty="0"/>
            </a:br>
            <a:r>
              <a:rPr lang="en-GB" sz="2000" dirty="0"/>
              <a:t> </a:t>
            </a:r>
            <a:r>
              <a:rPr lang="en-GB" sz="2000" dirty="0">
                <a:solidFill>
                  <a:schemeClr val="accent6"/>
                </a:solidFill>
              </a:rPr>
              <a:t>--and stop processing</a:t>
            </a:r>
            <a:r>
              <a:rPr lang="en-GB" sz="2000" dirty="0"/>
              <a:t/>
            </a:r>
            <a:br>
              <a:rPr lang="en-GB" sz="2000" dirty="0"/>
            </a:br>
            <a:r>
              <a:rPr lang="en-GB" sz="2000" dirty="0"/>
              <a:t> </a:t>
            </a:r>
            <a:r>
              <a:rPr lang="en-GB" sz="2000" dirty="0">
                <a:solidFill>
                  <a:schemeClr val="accent1"/>
                </a:solidFill>
              </a:rPr>
              <a:t>if</a:t>
            </a:r>
            <a:r>
              <a:rPr lang="en-GB" sz="2000" dirty="0"/>
              <a:t>(@</a:t>
            </a:r>
            <a:r>
              <a:rPr lang="en-GB" sz="2000" dirty="0" err="1"/>
              <a:t>DeptId</a:t>
            </a:r>
            <a:r>
              <a:rPr lang="en-GB" sz="2000" dirty="0"/>
              <a:t> is null)</a:t>
            </a:r>
            <a:br>
              <a:rPr lang="en-GB" sz="2000" dirty="0"/>
            </a:br>
            <a:r>
              <a:rPr lang="en-GB" sz="2000" dirty="0"/>
              <a:t> </a:t>
            </a:r>
            <a:r>
              <a:rPr lang="en-GB" sz="2000" dirty="0">
                <a:solidFill>
                  <a:schemeClr val="accent1"/>
                </a:solidFill>
              </a:rPr>
              <a:t>Begin</a:t>
            </a:r>
            <a:r>
              <a:rPr lang="en-GB" sz="2000" dirty="0"/>
              <a:t/>
            </a:r>
            <a:br>
              <a:rPr lang="en-GB" sz="2000" dirty="0"/>
            </a:br>
            <a:r>
              <a:rPr lang="en-GB" sz="2000" dirty="0"/>
              <a:t>  </a:t>
            </a:r>
            <a:r>
              <a:rPr lang="en-GB" sz="2000" dirty="0" err="1">
                <a:solidFill>
                  <a:schemeClr val="accent1"/>
                </a:solidFill>
              </a:rPr>
              <a:t>Raiserror</a:t>
            </a:r>
            <a:r>
              <a:rPr lang="en-GB" sz="2000" dirty="0"/>
              <a:t>('Invalid Department Name. Statement terminated', 16, 1)</a:t>
            </a:r>
            <a:br>
              <a:rPr lang="en-GB" sz="2000" dirty="0"/>
            </a:br>
            <a:r>
              <a:rPr lang="en-GB" sz="2000" dirty="0"/>
              <a:t>  </a:t>
            </a:r>
            <a:r>
              <a:rPr lang="en-GB" sz="2000" dirty="0">
                <a:solidFill>
                  <a:schemeClr val="accent1"/>
                </a:solidFill>
              </a:rPr>
              <a:t>return</a:t>
            </a:r>
            <a:br>
              <a:rPr lang="en-GB" sz="2000" dirty="0">
                <a:solidFill>
                  <a:schemeClr val="accent1"/>
                </a:solidFill>
              </a:rPr>
            </a:br>
            <a:r>
              <a:rPr lang="en-GB" sz="2000" dirty="0">
                <a:solidFill>
                  <a:schemeClr val="accent1"/>
                </a:solidFill>
              </a:rPr>
              <a:t> End</a:t>
            </a:r>
            <a:r>
              <a:rPr lang="en-GB" sz="2000" dirty="0"/>
              <a:t/>
            </a:r>
            <a:br>
              <a:rPr lang="en-GB" sz="2000" dirty="0"/>
            </a:br>
            <a:r>
              <a:rPr lang="en-GB" sz="2000" dirty="0"/>
              <a:t> </a:t>
            </a:r>
            <a:br>
              <a:rPr lang="en-GB" sz="2000" dirty="0"/>
            </a:br>
            <a:r>
              <a:rPr lang="en-GB" sz="2000" dirty="0">
                <a:solidFill>
                  <a:schemeClr val="accent6"/>
                </a:solidFill>
              </a:rPr>
              <a:t> --Finally insert into </a:t>
            </a:r>
            <a:r>
              <a:rPr lang="en-GB" sz="2000" dirty="0" err="1">
                <a:solidFill>
                  <a:schemeClr val="accent6"/>
                </a:solidFill>
              </a:rPr>
              <a:t>tblEmployee</a:t>
            </a:r>
            <a:r>
              <a:rPr lang="en-GB" sz="2000" dirty="0">
                <a:solidFill>
                  <a:schemeClr val="accent6"/>
                </a:solidFill>
              </a:rPr>
              <a:t> table</a:t>
            </a:r>
            <a:r>
              <a:rPr lang="en-GB" sz="2000" dirty="0"/>
              <a:t/>
            </a:r>
            <a:br>
              <a:rPr lang="en-GB" sz="2000" dirty="0"/>
            </a:br>
            <a:r>
              <a:rPr lang="en-GB" sz="2000" dirty="0"/>
              <a:t> </a:t>
            </a:r>
            <a:r>
              <a:rPr lang="en-GB" sz="2000" dirty="0">
                <a:solidFill>
                  <a:schemeClr val="accent1"/>
                </a:solidFill>
              </a:rPr>
              <a:t>Insert into</a:t>
            </a:r>
            <a:r>
              <a:rPr lang="en-GB" sz="2000" dirty="0"/>
              <a:t> </a:t>
            </a:r>
            <a:r>
              <a:rPr lang="en-GB" sz="2000" dirty="0" err="1"/>
              <a:t>tblEmployee</a:t>
            </a:r>
            <a:r>
              <a:rPr lang="en-GB" sz="2000" dirty="0"/>
              <a:t>(Id, Name, Gender, </a:t>
            </a:r>
            <a:r>
              <a:rPr lang="en-GB" sz="2000" dirty="0" err="1"/>
              <a:t>DepartmentId</a:t>
            </a:r>
            <a:r>
              <a:rPr lang="en-GB" sz="2000" dirty="0"/>
              <a:t>)</a:t>
            </a:r>
            <a:br>
              <a:rPr lang="en-GB" sz="2000" dirty="0"/>
            </a:br>
            <a:r>
              <a:rPr lang="en-GB" sz="2000" dirty="0">
                <a:solidFill>
                  <a:schemeClr val="accent1"/>
                </a:solidFill>
              </a:rPr>
              <a:t> Select</a:t>
            </a:r>
            <a:r>
              <a:rPr lang="en-GB" sz="2000" dirty="0"/>
              <a:t> Id, Name, Gender, @</a:t>
            </a:r>
            <a:r>
              <a:rPr lang="en-GB" sz="2000" dirty="0" err="1"/>
              <a:t>DeptId</a:t>
            </a:r>
            <a:r>
              <a:rPr lang="en-GB" sz="2000" dirty="0"/>
              <a:t/>
            </a:r>
            <a:br>
              <a:rPr lang="en-GB" sz="2000" dirty="0"/>
            </a:br>
            <a:r>
              <a:rPr lang="en-GB" sz="2000" dirty="0"/>
              <a:t> </a:t>
            </a:r>
            <a:r>
              <a:rPr lang="en-GB" sz="2000" dirty="0">
                <a:solidFill>
                  <a:schemeClr val="accent1"/>
                </a:solidFill>
              </a:rPr>
              <a:t>from</a:t>
            </a:r>
            <a:r>
              <a:rPr lang="en-GB" sz="2000" dirty="0"/>
              <a:t> inserted</a:t>
            </a:r>
            <a:br>
              <a:rPr lang="en-GB" sz="2000" dirty="0"/>
            </a:br>
            <a:r>
              <a:rPr lang="en-GB" sz="2000" dirty="0">
                <a:solidFill>
                  <a:schemeClr val="accent1"/>
                </a:solidFill>
              </a:rPr>
              <a:t>End</a:t>
            </a:r>
          </a:p>
        </p:txBody>
      </p:sp>
    </p:spTree>
    <p:extLst>
      <p:ext uri="{BB962C8B-B14F-4D97-AF65-F5344CB8AC3E}">
        <p14:creationId xmlns:p14="http://schemas.microsoft.com/office/powerpoint/2010/main" val="27313113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3DB68-8B97-45B2-B2A0-113A5E803296}"/>
              </a:ext>
            </a:extLst>
          </p:cNvPr>
          <p:cNvSpPr>
            <a:spLocks noGrp="1"/>
          </p:cNvSpPr>
          <p:nvPr>
            <p:ph type="title"/>
          </p:nvPr>
        </p:nvSpPr>
        <p:spPr/>
        <p:txBody>
          <a:bodyPr/>
          <a:lstStyle/>
          <a:p>
            <a:r>
              <a:rPr lang="en-GB" b="1" dirty="0"/>
              <a:t>Now, let's execute the insert query:</a:t>
            </a:r>
            <a:endParaRPr lang="en-GB" dirty="0"/>
          </a:p>
        </p:txBody>
      </p:sp>
      <p:sp>
        <p:nvSpPr>
          <p:cNvPr id="3" name="Content Placeholder 2">
            <a:extLst>
              <a:ext uri="{FF2B5EF4-FFF2-40B4-BE49-F238E27FC236}">
                <a16:creationId xmlns:a16="http://schemas.microsoft.com/office/drawing/2014/main" id="{2F05ABCC-8722-44AF-B405-37A1F22EBBB2}"/>
              </a:ext>
            </a:extLst>
          </p:cNvPr>
          <p:cNvSpPr>
            <a:spLocks noGrp="1"/>
          </p:cNvSpPr>
          <p:nvPr>
            <p:ph idx="1"/>
          </p:nvPr>
        </p:nvSpPr>
        <p:spPr/>
        <p:txBody>
          <a:bodyPr/>
          <a:lstStyle/>
          <a:p>
            <a:pPr marL="0" indent="0">
              <a:buNone/>
            </a:pPr>
            <a:r>
              <a:rPr lang="en-GB" dirty="0"/>
              <a:t/>
            </a:r>
            <a:br>
              <a:rPr lang="en-GB" dirty="0"/>
            </a:br>
            <a:r>
              <a:rPr lang="en-GB" dirty="0">
                <a:solidFill>
                  <a:schemeClr val="accent1"/>
                </a:solidFill>
              </a:rPr>
              <a:t>Insert into </a:t>
            </a:r>
            <a:r>
              <a:rPr lang="en-GB" dirty="0" err="1" smtClean="0"/>
              <a:t>vwEmployeeDetails</a:t>
            </a:r>
            <a:r>
              <a:rPr lang="en-GB" dirty="0" smtClean="0"/>
              <a:t> </a:t>
            </a:r>
            <a:r>
              <a:rPr lang="en-GB" dirty="0">
                <a:solidFill>
                  <a:schemeClr val="accent1"/>
                </a:solidFill>
              </a:rPr>
              <a:t>values</a:t>
            </a:r>
            <a:r>
              <a:rPr lang="en-GB" dirty="0"/>
              <a:t>(7, 'Valarie', 'Female', 'IT')</a:t>
            </a:r>
            <a:br>
              <a:rPr lang="en-GB" dirty="0"/>
            </a:br>
            <a:endParaRPr lang="en-GB" dirty="0"/>
          </a:p>
        </p:txBody>
      </p:sp>
    </p:spTree>
    <p:extLst>
      <p:ext uri="{BB962C8B-B14F-4D97-AF65-F5344CB8AC3E}">
        <p14:creationId xmlns:p14="http://schemas.microsoft.com/office/powerpoint/2010/main" val="36061343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9C7E64-32E8-42C7-BBCF-2BC9C0E815C9}"/>
              </a:ext>
            </a:extLst>
          </p:cNvPr>
          <p:cNvSpPr>
            <a:spLocks noGrp="1"/>
          </p:cNvSpPr>
          <p:nvPr>
            <p:ph idx="1"/>
          </p:nvPr>
        </p:nvSpPr>
        <p:spPr>
          <a:xfrm>
            <a:off x="623392" y="1052736"/>
            <a:ext cx="10972800" cy="3917032"/>
          </a:xfrm>
        </p:spPr>
        <p:txBody>
          <a:bodyPr>
            <a:normAutofit fontScale="92500" lnSpcReduction="10000"/>
          </a:bodyPr>
          <a:lstStyle/>
          <a:p>
            <a:pPr marL="0" indent="0">
              <a:buNone/>
            </a:pPr>
            <a:r>
              <a:rPr lang="en-GB" sz="4400" b="1" dirty="0"/>
              <a:t>The instead of trigger correctly inserts</a:t>
            </a:r>
            <a:r>
              <a:rPr lang="en-GB" sz="4400" dirty="0"/>
              <a:t>, the record into </a:t>
            </a:r>
            <a:r>
              <a:rPr lang="en-GB" sz="4400" dirty="0" err="1"/>
              <a:t>tblEmployee</a:t>
            </a:r>
            <a:r>
              <a:rPr lang="en-GB" sz="4400" dirty="0"/>
              <a:t> table. </a:t>
            </a:r>
          </a:p>
          <a:p>
            <a:pPr marL="0" indent="0">
              <a:buNone/>
            </a:pPr>
            <a:endParaRPr lang="en-GB" sz="4400" dirty="0" smtClean="0"/>
          </a:p>
          <a:p>
            <a:pPr marL="0" indent="0">
              <a:lnSpc>
                <a:spcPct val="110000"/>
              </a:lnSpc>
              <a:spcBef>
                <a:spcPts val="0"/>
              </a:spcBef>
              <a:buNone/>
            </a:pPr>
            <a:r>
              <a:rPr lang="en-GB" sz="4400" dirty="0" smtClean="0"/>
              <a:t>Since, we are inserting a row, the </a:t>
            </a:r>
            <a:r>
              <a:rPr lang="en-GB" sz="4400" b="1" dirty="0" smtClean="0"/>
              <a:t>inserted</a:t>
            </a:r>
            <a:r>
              <a:rPr lang="en-GB" sz="4400" dirty="0" smtClean="0"/>
              <a:t> table, contains the newly added row, where as the </a:t>
            </a:r>
            <a:r>
              <a:rPr lang="en-GB" sz="4400" b="1" dirty="0" smtClean="0"/>
              <a:t>deleted</a:t>
            </a:r>
            <a:r>
              <a:rPr lang="en-GB" sz="4400" dirty="0" smtClean="0"/>
              <a:t> table will be empty. </a:t>
            </a:r>
            <a:endParaRPr lang="en-GB" sz="4400" dirty="0"/>
          </a:p>
        </p:txBody>
      </p:sp>
    </p:spTree>
    <p:extLst>
      <p:ext uri="{BB962C8B-B14F-4D97-AF65-F5344CB8AC3E}">
        <p14:creationId xmlns:p14="http://schemas.microsoft.com/office/powerpoint/2010/main" val="420200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E4A00-ADD4-4199-89D1-BA9ADF82C1AA}"/>
              </a:ext>
            </a:extLst>
          </p:cNvPr>
          <p:cNvSpPr>
            <a:spLocks noGrp="1"/>
          </p:cNvSpPr>
          <p:nvPr>
            <p:ph type="title"/>
          </p:nvPr>
        </p:nvSpPr>
        <p:spPr/>
        <p:txBody>
          <a:bodyPr>
            <a:normAutofit fontScale="90000"/>
          </a:bodyPr>
          <a:lstStyle/>
          <a:p>
            <a:r>
              <a:rPr lang="en-GB" b="1" dirty="0"/>
              <a:t>AFTER TRIGGER for INSERT &amp; DELETE </a:t>
            </a:r>
            <a:r>
              <a:rPr lang="en-GB" b="1" dirty="0" smtClean="0"/>
              <a:t>Event</a:t>
            </a:r>
            <a:r>
              <a:rPr lang="en-GB" b="1" dirty="0"/>
              <a:t/>
            </a:r>
            <a:br>
              <a:rPr lang="en-GB" b="1" dirty="0"/>
            </a:br>
            <a:endParaRPr lang="en-GB" b="1" dirty="0"/>
          </a:p>
        </p:txBody>
      </p:sp>
      <p:sp>
        <p:nvSpPr>
          <p:cNvPr id="3" name="Content Placeholder 2">
            <a:extLst>
              <a:ext uri="{FF2B5EF4-FFF2-40B4-BE49-F238E27FC236}">
                <a16:creationId xmlns:a16="http://schemas.microsoft.com/office/drawing/2014/main" id="{93A3DD6E-6074-4441-A43A-1764EAF0F8FA}"/>
              </a:ext>
            </a:extLst>
          </p:cNvPr>
          <p:cNvSpPr>
            <a:spLocks noGrp="1"/>
          </p:cNvSpPr>
          <p:nvPr>
            <p:ph idx="1"/>
          </p:nvPr>
        </p:nvSpPr>
        <p:spPr/>
        <p:txBody>
          <a:bodyPr>
            <a:normAutofit lnSpcReduction="10000"/>
          </a:bodyPr>
          <a:lstStyle/>
          <a:p>
            <a:pPr marL="0" indent="0">
              <a:buNone/>
            </a:pPr>
            <a:r>
              <a:rPr lang="en-GB" sz="4400" dirty="0"/>
              <a:t>We will use </a:t>
            </a:r>
            <a:endParaRPr lang="en-GB" sz="4400" dirty="0" smtClean="0"/>
          </a:p>
          <a:p>
            <a:pPr marL="0" indent="0">
              <a:buNone/>
            </a:pPr>
            <a:endParaRPr lang="en-GB" sz="4400" dirty="0" smtClean="0"/>
          </a:p>
          <a:p>
            <a:pPr marL="0" indent="0">
              <a:buNone/>
            </a:pPr>
            <a:r>
              <a:rPr lang="en-GB" sz="4400" dirty="0" err="1" smtClean="0"/>
              <a:t>tblEmployee</a:t>
            </a:r>
            <a:r>
              <a:rPr lang="en-GB" sz="4400" dirty="0" smtClean="0"/>
              <a:t> </a:t>
            </a:r>
            <a:r>
              <a:rPr lang="en-GB" sz="4400" dirty="0"/>
              <a:t>and </a:t>
            </a:r>
            <a:r>
              <a:rPr lang="en-GB" sz="4400" dirty="0" err="1"/>
              <a:t>tblEmployeeAudit</a:t>
            </a:r>
            <a:r>
              <a:rPr lang="en-GB" sz="4400" dirty="0"/>
              <a:t> </a:t>
            </a:r>
            <a:endParaRPr lang="en-GB" sz="4400" dirty="0" smtClean="0"/>
          </a:p>
          <a:p>
            <a:pPr marL="0" indent="0">
              <a:buNone/>
            </a:pPr>
            <a:endParaRPr lang="en-GB" sz="4400" dirty="0" smtClean="0"/>
          </a:p>
          <a:p>
            <a:pPr marL="0" indent="0">
              <a:buNone/>
            </a:pPr>
            <a:r>
              <a:rPr lang="en-GB" sz="4400" dirty="0" smtClean="0"/>
              <a:t>tables </a:t>
            </a:r>
            <a:r>
              <a:rPr lang="en-GB" sz="4400" dirty="0"/>
              <a:t>for our examples</a:t>
            </a:r>
          </a:p>
        </p:txBody>
      </p:sp>
    </p:spTree>
    <p:extLst>
      <p:ext uri="{BB962C8B-B14F-4D97-AF65-F5344CB8AC3E}">
        <p14:creationId xmlns:p14="http://schemas.microsoft.com/office/powerpoint/2010/main" val="31194343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D7551-6943-42A1-A436-B18F88FBD0DF}"/>
              </a:ext>
            </a:extLst>
          </p:cNvPr>
          <p:cNvSpPr>
            <a:spLocks noGrp="1"/>
          </p:cNvSpPr>
          <p:nvPr>
            <p:ph type="title"/>
          </p:nvPr>
        </p:nvSpPr>
        <p:spPr/>
        <p:txBody>
          <a:bodyPr/>
          <a:lstStyle/>
          <a:p>
            <a:r>
              <a:rPr lang="en-GB" b="1" dirty="0"/>
              <a:t>SQL Script to create </a:t>
            </a:r>
            <a:r>
              <a:rPr lang="en-GB" b="1" dirty="0" err="1"/>
              <a:t>tblEmployee</a:t>
            </a:r>
            <a:r>
              <a:rPr lang="en-GB" b="1" dirty="0"/>
              <a:t> table:</a:t>
            </a:r>
            <a:endParaRPr lang="en-GB" dirty="0"/>
          </a:p>
        </p:txBody>
      </p:sp>
      <p:sp>
        <p:nvSpPr>
          <p:cNvPr id="3" name="Content Placeholder 2">
            <a:extLst>
              <a:ext uri="{FF2B5EF4-FFF2-40B4-BE49-F238E27FC236}">
                <a16:creationId xmlns:a16="http://schemas.microsoft.com/office/drawing/2014/main" id="{9DDC0035-C6E0-4D4A-A826-67A0A6D6217A}"/>
              </a:ext>
            </a:extLst>
          </p:cNvPr>
          <p:cNvSpPr>
            <a:spLocks noGrp="1"/>
          </p:cNvSpPr>
          <p:nvPr>
            <p:ph idx="1"/>
          </p:nvPr>
        </p:nvSpPr>
        <p:spPr/>
        <p:txBody>
          <a:bodyPr>
            <a:normAutofit fontScale="92500" lnSpcReduction="10000"/>
          </a:bodyPr>
          <a:lstStyle/>
          <a:p>
            <a:pPr marL="0" indent="0">
              <a:buNone/>
            </a:pPr>
            <a:r>
              <a:rPr lang="en-GB" dirty="0"/>
              <a:t/>
            </a:r>
            <a:br>
              <a:rPr lang="en-GB" dirty="0"/>
            </a:br>
            <a:r>
              <a:rPr lang="en-GB" dirty="0"/>
              <a:t>CREATE TABLE </a:t>
            </a:r>
            <a:r>
              <a:rPr lang="en-GB" dirty="0" err="1"/>
              <a:t>tblEmployee</a:t>
            </a:r>
            <a:r>
              <a:rPr lang="en-GB" dirty="0"/>
              <a:t/>
            </a:r>
            <a:br>
              <a:rPr lang="en-GB" dirty="0"/>
            </a:br>
            <a:r>
              <a:rPr lang="en-GB" dirty="0"/>
              <a:t>(</a:t>
            </a:r>
            <a:br>
              <a:rPr lang="en-GB" dirty="0"/>
            </a:br>
            <a:r>
              <a:rPr lang="en-GB" dirty="0"/>
              <a:t>  Id int Primary Key,</a:t>
            </a:r>
            <a:br>
              <a:rPr lang="en-GB" dirty="0"/>
            </a:br>
            <a:r>
              <a:rPr lang="en-GB" dirty="0"/>
              <a:t>  Name </a:t>
            </a:r>
            <a:r>
              <a:rPr lang="en-GB" dirty="0" err="1"/>
              <a:t>nvarchar</a:t>
            </a:r>
            <a:r>
              <a:rPr lang="en-GB" dirty="0"/>
              <a:t>(30),</a:t>
            </a:r>
            <a:br>
              <a:rPr lang="en-GB" dirty="0"/>
            </a:br>
            <a:r>
              <a:rPr lang="en-GB" dirty="0"/>
              <a:t>  Salary int,</a:t>
            </a:r>
            <a:br>
              <a:rPr lang="en-GB" dirty="0"/>
            </a:br>
            <a:r>
              <a:rPr lang="en-GB" dirty="0"/>
              <a:t>  Gender </a:t>
            </a:r>
            <a:r>
              <a:rPr lang="en-GB" dirty="0" err="1"/>
              <a:t>nvarchar</a:t>
            </a:r>
            <a:r>
              <a:rPr lang="en-GB" dirty="0"/>
              <a:t>(10),</a:t>
            </a:r>
            <a:br>
              <a:rPr lang="en-GB" dirty="0"/>
            </a:br>
            <a:r>
              <a:rPr lang="en-GB" dirty="0"/>
              <a:t>  </a:t>
            </a:r>
            <a:r>
              <a:rPr lang="en-GB" dirty="0" err="1"/>
              <a:t>DepartmentId</a:t>
            </a:r>
            <a:r>
              <a:rPr lang="en-GB" dirty="0"/>
              <a:t> int</a:t>
            </a:r>
            <a:br>
              <a:rPr lang="en-GB" dirty="0"/>
            </a:br>
            <a:r>
              <a:rPr lang="en-GB" dirty="0"/>
              <a:t>)</a:t>
            </a:r>
          </a:p>
        </p:txBody>
      </p:sp>
    </p:spTree>
    <p:extLst>
      <p:ext uri="{BB962C8B-B14F-4D97-AF65-F5344CB8AC3E}">
        <p14:creationId xmlns:p14="http://schemas.microsoft.com/office/powerpoint/2010/main" val="10911330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256C46-8AEB-45EF-B61A-7EEA74FA1F59}"/>
              </a:ext>
            </a:extLst>
          </p:cNvPr>
          <p:cNvSpPr>
            <a:spLocks noGrp="1"/>
          </p:cNvSpPr>
          <p:nvPr>
            <p:ph type="title"/>
          </p:nvPr>
        </p:nvSpPr>
        <p:spPr/>
        <p:txBody>
          <a:bodyPr/>
          <a:lstStyle/>
          <a:p>
            <a:r>
              <a:rPr lang="en-GB" b="1" dirty="0">
                <a:latin typeface="+mn-lt"/>
              </a:rPr>
              <a:t>Insert data into </a:t>
            </a:r>
            <a:r>
              <a:rPr lang="en-GB" b="1" dirty="0" err="1">
                <a:latin typeface="+mn-lt"/>
              </a:rPr>
              <a:t>tblEmployee</a:t>
            </a:r>
            <a:r>
              <a:rPr lang="en-GB" b="1" dirty="0">
                <a:latin typeface="+mn-lt"/>
              </a:rPr>
              <a:t> table</a:t>
            </a:r>
          </a:p>
        </p:txBody>
      </p:sp>
      <p:sp>
        <p:nvSpPr>
          <p:cNvPr id="3" name="Content Placeholder 2">
            <a:extLst>
              <a:ext uri="{FF2B5EF4-FFF2-40B4-BE49-F238E27FC236}">
                <a16:creationId xmlns:a16="http://schemas.microsoft.com/office/drawing/2014/main" id="{8D42F529-99F0-4CB3-8CD8-D9836D48C578}"/>
              </a:ext>
            </a:extLst>
          </p:cNvPr>
          <p:cNvSpPr>
            <a:spLocks noGrp="1"/>
          </p:cNvSpPr>
          <p:nvPr>
            <p:ph idx="1"/>
          </p:nvPr>
        </p:nvSpPr>
        <p:spPr/>
        <p:txBody>
          <a:bodyPr/>
          <a:lstStyle/>
          <a:p>
            <a:pPr marL="0" indent="0">
              <a:buNone/>
            </a:pPr>
            <a:r>
              <a:rPr lang="en-GB" dirty="0"/>
              <a:t/>
            </a:r>
            <a:br>
              <a:rPr lang="en-GB" dirty="0"/>
            </a:br>
            <a:r>
              <a:rPr lang="en-GB" dirty="0"/>
              <a:t>Insert into </a:t>
            </a:r>
            <a:r>
              <a:rPr lang="en-GB" dirty="0" err="1"/>
              <a:t>tblEmployee</a:t>
            </a:r>
            <a:r>
              <a:rPr lang="en-GB" dirty="0"/>
              <a:t> values (1,'John', 5000, 'Male', 3)</a:t>
            </a:r>
            <a:br>
              <a:rPr lang="en-GB" dirty="0"/>
            </a:br>
            <a:r>
              <a:rPr lang="en-GB" dirty="0"/>
              <a:t>Insert into </a:t>
            </a:r>
            <a:r>
              <a:rPr lang="en-GB" dirty="0" err="1"/>
              <a:t>tblEmployee</a:t>
            </a:r>
            <a:r>
              <a:rPr lang="en-GB" dirty="0"/>
              <a:t> values (2,'Mike', 3400, 'Male', 2)</a:t>
            </a:r>
            <a:br>
              <a:rPr lang="en-GB" dirty="0"/>
            </a:br>
            <a:r>
              <a:rPr lang="en-GB" dirty="0"/>
              <a:t>Insert into </a:t>
            </a:r>
            <a:r>
              <a:rPr lang="en-GB" dirty="0" err="1"/>
              <a:t>tblEmployee</a:t>
            </a:r>
            <a:r>
              <a:rPr lang="en-GB" dirty="0"/>
              <a:t> values (3,'Pam', 6000, 'Female', 1) </a:t>
            </a:r>
            <a:br>
              <a:rPr lang="en-GB" dirty="0"/>
            </a:br>
            <a:endParaRPr lang="en-GB" dirty="0"/>
          </a:p>
        </p:txBody>
      </p:sp>
    </p:spTree>
    <p:extLst>
      <p:ext uri="{BB962C8B-B14F-4D97-AF65-F5344CB8AC3E}">
        <p14:creationId xmlns:p14="http://schemas.microsoft.com/office/powerpoint/2010/main" val="84622937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DD40C-79C5-4C99-8B49-E74334FAD2D9}"/>
              </a:ext>
            </a:extLst>
          </p:cNvPr>
          <p:cNvSpPr>
            <a:spLocks noGrp="1"/>
          </p:cNvSpPr>
          <p:nvPr>
            <p:ph type="title"/>
          </p:nvPr>
        </p:nvSpPr>
        <p:spPr/>
        <p:txBody>
          <a:bodyPr>
            <a:normAutofit fontScale="90000"/>
          </a:bodyPr>
          <a:lstStyle/>
          <a:p>
            <a:r>
              <a:rPr lang="en-GB" b="1" dirty="0">
                <a:latin typeface="+mn-lt"/>
              </a:rPr>
              <a:t>SQL Script to create </a:t>
            </a:r>
            <a:r>
              <a:rPr lang="en-GB" b="1" dirty="0" err="1">
                <a:latin typeface="+mn-lt"/>
              </a:rPr>
              <a:t>tblEmployeeAudit</a:t>
            </a:r>
            <a:r>
              <a:rPr lang="en-GB" b="1" dirty="0">
                <a:latin typeface="+mn-lt"/>
              </a:rPr>
              <a:t> table:</a:t>
            </a:r>
            <a:endParaRPr lang="en-GB" dirty="0">
              <a:latin typeface="+mn-lt"/>
            </a:endParaRPr>
          </a:p>
        </p:txBody>
      </p:sp>
      <p:sp>
        <p:nvSpPr>
          <p:cNvPr id="3" name="Content Placeholder 2">
            <a:extLst>
              <a:ext uri="{FF2B5EF4-FFF2-40B4-BE49-F238E27FC236}">
                <a16:creationId xmlns:a16="http://schemas.microsoft.com/office/drawing/2014/main" id="{61BDA8C4-BB62-4C6C-BD44-4A3E63AE5A3E}"/>
              </a:ext>
            </a:extLst>
          </p:cNvPr>
          <p:cNvSpPr>
            <a:spLocks noGrp="1"/>
          </p:cNvSpPr>
          <p:nvPr>
            <p:ph idx="1"/>
          </p:nvPr>
        </p:nvSpPr>
        <p:spPr/>
        <p:txBody>
          <a:bodyPr/>
          <a:lstStyle/>
          <a:p>
            <a:pPr marL="0" indent="0">
              <a:buNone/>
            </a:pPr>
            <a:r>
              <a:rPr lang="en-GB" dirty="0"/>
              <a:t/>
            </a:r>
            <a:br>
              <a:rPr lang="en-GB" dirty="0"/>
            </a:br>
            <a:r>
              <a:rPr lang="en-GB" dirty="0"/>
              <a:t>CREATE TABLE </a:t>
            </a:r>
            <a:r>
              <a:rPr lang="en-GB" dirty="0" err="1"/>
              <a:t>tblEmployeeAudit</a:t>
            </a:r>
            <a:r>
              <a:rPr lang="en-GB" dirty="0"/>
              <a:t/>
            </a:r>
            <a:br>
              <a:rPr lang="en-GB" dirty="0"/>
            </a:br>
            <a:r>
              <a:rPr lang="en-GB" dirty="0"/>
              <a:t>(</a:t>
            </a:r>
            <a:br>
              <a:rPr lang="en-GB" dirty="0"/>
            </a:br>
            <a:r>
              <a:rPr lang="en-GB" dirty="0"/>
              <a:t>  Id int identity(1,1) primary key,</a:t>
            </a:r>
            <a:br>
              <a:rPr lang="en-GB" dirty="0"/>
            </a:br>
            <a:r>
              <a:rPr lang="en-GB" dirty="0"/>
              <a:t>  </a:t>
            </a:r>
            <a:r>
              <a:rPr lang="en-GB" dirty="0" err="1"/>
              <a:t>AuditData</a:t>
            </a:r>
            <a:r>
              <a:rPr lang="en-GB" dirty="0"/>
              <a:t> </a:t>
            </a:r>
            <a:r>
              <a:rPr lang="en-GB" dirty="0" err="1"/>
              <a:t>nvarchar</a:t>
            </a:r>
            <a:r>
              <a:rPr lang="en-GB" dirty="0"/>
              <a:t>(1000)</a:t>
            </a:r>
            <a:br>
              <a:rPr lang="en-GB" dirty="0"/>
            </a:br>
            <a:r>
              <a:rPr lang="en-GB" dirty="0"/>
              <a:t>)</a:t>
            </a:r>
          </a:p>
        </p:txBody>
      </p:sp>
    </p:spTree>
    <p:extLst>
      <p:ext uri="{BB962C8B-B14F-4D97-AF65-F5344CB8AC3E}">
        <p14:creationId xmlns:p14="http://schemas.microsoft.com/office/powerpoint/2010/main" val="15704370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235290E-7772-46D7-BBA2-DD0F6277CDC4}"/>
              </a:ext>
            </a:extLst>
          </p:cNvPr>
          <p:cNvSpPr>
            <a:spLocks noGrp="1"/>
          </p:cNvSpPr>
          <p:nvPr>
            <p:ph idx="1"/>
          </p:nvPr>
        </p:nvSpPr>
        <p:spPr>
          <a:xfrm>
            <a:off x="839416" y="764704"/>
            <a:ext cx="10515600" cy="4351338"/>
          </a:xfrm>
        </p:spPr>
        <p:txBody>
          <a:bodyPr>
            <a:normAutofit fontScale="70000" lnSpcReduction="20000"/>
          </a:bodyPr>
          <a:lstStyle/>
          <a:p>
            <a:pPr marL="0" indent="0">
              <a:buNone/>
            </a:pPr>
            <a:r>
              <a:rPr lang="en-GB" sz="4400" dirty="0"/>
              <a:t>When ever, a new Employee is added, we want to </a:t>
            </a:r>
            <a:r>
              <a:rPr lang="en-GB" sz="4400" dirty="0" smtClean="0"/>
              <a:t>capture: </a:t>
            </a:r>
          </a:p>
          <a:p>
            <a:pPr marL="0" indent="0">
              <a:buNone/>
            </a:pPr>
            <a:endParaRPr lang="en-GB" sz="4400" dirty="0" smtClean="0"/>
          </a:p>
          <a:p>
            <a:r>
              <a:rPr lang="en-GB" sz="4400" dirty="0" smtClean="0"/>
              <a:t>the </a:t>
            </a:r>
            <a:r>
              <a:rPr lang="en-GB" sz="4400" dirty="0"/>
              <a:t>ID and </a:t>
            </a:r>
            <a:endParaRPr lang="en-GB" sz="4400" dirty="0" smtClean="0"/>
          </a:p>
          <a:p>
            <a:r>
              <a:rPr lang="en-GB" sz="4400" dirty="0" smtClean="0"/>
              <a:t>the </a:t>
            </a:r>
            <a:r>
              <a:rPr lang="en-GB" sz="4400" dirty="0"/>
              <a:t>date and time, </a:t>
            </a:r>
            <a:endParaRPr lang="en-GB" sz="4400" dirty="0" smtClean="0"/>
          </a:p>
          <a:p>
            <a:r>
              <a:rPr lang="en-GB" sz="4400" dirty="0" smtClean="0"/>
              <a:t>the </a:t>
            </a:r>
            <a:r>
              <a:rPr lang="en-GB" sz="4400" dirty="0"/>
              <a:t>new employee is added in </a:t>
            </a:r>
            <a:r>
              <a:rPr lang="en-GB" sz="4400" dirty="0" err="1"/>
              <a:t>tblEmployeeAudit</a:t>
            </a:r>
            <a:r>
              <a:rPr lang="en-GB" sz="4400" dirty="0"/>
              <a:t> table. </a:t>
            </a:r>
            <a:endParaRPr lang="en-GB" sz="4400" dirty="0" smtClean="0"/>
          </a:p>
          <a:p>
            <a:pPr marL="0" indent="0">
              <a:buNone/>
            </a:pPr>
            <a:endParaRPr lang="en-GB" sz="4400" dirty="0" smtClean="0"/>
          </a:p>
          <a:p>
            <a:pPr marL="0" indent="0">
              <a:buNone/>
            </a:pPr>
            <a:r>
              <a:rPr lang="en-GB" sz="4400" dirty="0" smtClean="0"/>
              <a:t>The </a:t>
            </a:r>
            <a:r>
              <a:rPr lang="en-GB" sz="4400" dirty="0"/>
              <a:t>easiest way to achieve this, is by having an AFTER TRIGGER for INSERT event.</a:t>
            </a:r>
          </a:p>
        </p:txBody>
      </p:sp>
    </p:spTree>
    <p:extLst>
      <p:ext uri="{BB962C8B-B14F-4D97-AF65-F5344CB8AC3E}">
        <p14:creationId xmlns:p14="http://schemas.microsoft.com/office/powerpoint/2010/main" val="17214347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23F44-5A0C-4CFF-8C3A-5485D30FFCE3}"/>
              </a:ext>
            </a:extLst>
          </p:cNvPr>
          <p:cNvSpPr>
            <a:spLocks noGrp="1"/>
          </p:cNvSpPr>
          <p:nvPr>
            <p:ph type="title"/>
          </p:nvPr>
        </p:nvSpPr>
        <p:spPr/>
        <p:txBody>
          <a:bodyPr>
            <a:normAutofit fontScale="90000"/>
          </a:bodyPr>
          <a:lstStyle/>
          <a:p>
            <a:r>
              <a:rPr lang="en-GB" b="1" dirty="0"/>
              <a:t>Example for AFTER TRIGGER for INSERT event on </a:t>
            </a:r>
            <a:r>
              <a:rPr lang="en-GB" b="1" dirty="0" err="1"/>
              <a:t>tblEmployee</a:t>
            </a:r>
            <a:r>
              <a:rPr lang="en-GB" b="1" dirty="0"/>
              <a:t> table:</a:t>
            </a:r>
            <a:endParaRPr lang="en-GB" dirty="0"/>
          </a:p>
        </p:txBody>
      </p:sp>
      <p:sp>
        <p:nvSpPr>
          <p:cNvPr id="3" name="Content Placeholder 2">
            <a:extLst>
              <a:ext uri="{FF2B5EF4-FFF2-40B4-BE49-F238E27FC236}">
                <a16:creationId xmlns:a16="http://schemas.microsoft.com/office/drawing/2014/main" id="{64090B74-AEB5-498D-830F-B2EA0F2C7DBD}"/>
              </a:ext>
            </a:extLst>
          </p:cNvPr>
          <p:cNvSpPr>
            <a:spLocks noGrp="1"/>
          </p:cNvSpPr>
          <p:nvPr>
            <p:ph idx="1"/>
          </p:nvPr>
        </p:nvSpPr>
        <p:spPr/>
        <p:txBody>
          <a:bodyPr>
            <a:normAutofit fontScale="70000" lnSpcReduction="20000"/>
          </a:bodyPr>
          <a:lstStyle/>
          <a:p>
            <a:pPr marL="0" indent="0">
              <a:buNone/>
            </a:pPr>
            <a:r>
              <a:rPr lang="en-GB" dirty="0"/>
              <a:t/>
            </a:r>
            <a:br>
              <a:rPr lang="en-GB" dirty="0"/>
            </a:b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CREATE TRIGGER</a:t>
            </a:r>
            <a:r>
              <a:rPr lang="en-GB" dirty="0">
                <a:solidFill>
                  <a:srgbClr val="333333"/>
                </a:solidFill>
                <a:latin typeface="Arial" panose="020B0604020202020204" pitchFamily="34" charset="0"/>
                <a:ea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rPr>
              <a:t>tr_tblEMployee_ForInsert</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ON </a:t>
            </a:r>
            <a:r>
              <a:rPr lang="en-GB" dirty="0" err="1">
                <a:solidFill>
                  <a:srgbClr val="333333"/>
                </a:solidFill>
                <a:latin typeface="Arial" panose="020B0604020202020204" pitchFamily="34" charset="0"/>
                <a:ea typeface="Times New Roman" panose="02020603050405020304" pitchFamily="18" charset="0"/>
              </a:rPr>
              <a:t>tblEmployee</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FOR INSERT</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AS</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BEGIN</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Declare </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int</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Select </a:t>
            </a:r>
            <a:r>
              <a:rPr lang="en-GB" dirty="0">
                <a:solidFill>
                  <a:srgbClr val="333333"/>
                </a:solidFill>
                <a:latin typeface="Arial" panose="020B0604020202020204" pitchFamily="34" charset="0"/>
                <a:ea typeface="Times New Roman" panose="02020603050405020304" pitchFamily="18" charset="0"/>
              </a:rPr>
              <a:t>@Id = Id </a:t>
            </a:r>
            <a:r>
              <a:rPr lang="en-GB" dirty="0">
                <a:solidFill>
                  <a:srgbClr val="0000FF"/>
                </a:solidFill>
                <a:latin typeface="Arial" panose="020B0604020202020204" pitchFamily="34" charset="0"/>
                <a:ea typeface="Times New Roman" panose="02020603050405020304" pitchFamily="18" charset="0"/>
              </a:rPr>
              <a:t>from</a:t>
            </a:r>
            <a:r>
              <a:rPr lang="en-GB" dirty="0">
                <a:solidFill>
                  <a:srgbClr val="333333"/>
                </a:solidFill>
                <a:latin typeface="Arial" panose="020B0604020202020204" pitchFamily="34" charset="0"/>
                <a:ea typeface="Times New Roman" panose="02020603050405020304" pitchFamily="18" charset="0"/>
              </a:rPr>
              <a:t> inserted</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insert into</a:t>
            </a:r>
            <a:r>
              <a:rPr lang="en-GB" dirty="0">
                <a:solidFill>
                  <a:srgbClr val="333333"/>
                </a:solidFill>
                <a:latin typeface="Arial" panose="020B0604020202020204" pitchFamily="34" charset="0"/>
                <a:ea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rPr>
              <a:t>tblEmployeeAudit</a:t>
            </a: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values</a:t>
            </a:r>
            <a:r>
              <a:rPr lang="en-GB" dirty="0">
                <a:solidFill>
                  <a:srgbClr val="333333"/>
                </a:solidFill>
                <a:latin typeface="Arial" panose="020B0604020202020204" pitchFamily="34" charset="0"/>
                <a:ea typeface="Times New Roman" panose="02020603050405020304" pitchFamily="18" charset="0"/>
              </a:rPr>
              <a:t>(</a:t>
            </a:r>
            <a:r>
              <a:rPr lang="en-GB" dirty="0">
                <a:solidFill>
                  <a:srgbClr val="FF0000"/>
                </a:solidFill>
                <a:latin typeface="Arial" panose="020B0604020202020204" pitchFamily="34" charset="0"/>
                <a:ea typeface="Times New Roman" panose="02020603050405020304" pitchFamily="18" charset="0"/>
              </a:rPr>
              <a:t>'New employee with Id  =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(5)) + </a:t>
            </a:r>
            <a:r>
              <a:rPr lang="en-GB" dirty="0">
                <a:solidFill>
                  <a:srgbClr val="FF0000"/>
                </a:solidFill>
                <a:latin typeface="Arial" panose="020B0604020202020204" pitchFamily="34" charset="0"/>
                <a:ea typeface="Times New Roman" panose="02020603050405020304" pitchFamily="18" charset="0"/>
              </a:rPr>
              <a:t>' is added at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a:t>
            </a:r>
            <a:r>
              <a:rPr lang="en-GB" dirty="0" err="1">
                <a:solidFill>
                  <a:srgbClr val="FF00FF"/>
                </a:solidFill>
                <a:latin typeface="Arial" panose="020B0604020202020204" pitchFamily="34" charset="0"/>
                <a:ea typeface="Times New Roman" panose="02020603050405020304" pitchFamily="18" charset="0"/>
              </a:rPr>
              <a:t>Getdate</a:t>
            </a: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(20)))</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END</a:t>
            </a:r>
            <a:endParaRPr lang="en-GB" dirty="0"/>
          </a:p>
        </p:txBody>
      </p:sp>
    </p:spTree>
    <p:extLst>
      <p:ext uri="{BB962C8B-B14F-4D97-AF65-F5344CB8AC3E}">
        <p14:creationId xmlns:p14="http://schemas.microsoft.com/office/powerpoint/2010/main" val="32352513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34072D-AB2B-41B4-8C8B-E4DF189C635F}"/>
              </a:ext>
            </a:extLst>
          </p:cNvPr>
          <p:cNvSpPr>
            <a:spLocks noGrp="1"/>
          </p:cNvSpPr>
          <p:nvPr>
            <p:ph type="title"/>
          </p:nvPr>
        </p:nvSpPr>
        <p:spPr>
          <a:xfrm>
            <a:off x="838200" y="500062"/>
            <a:ext cx="10515600" cy="1325563"/>
          </a:xfrm>
        </p:spPr>
        <p:txBody>
          <a:bodyPr/>
          <a:lstStyle/>
          <a:p>
            <a:r>
              <a:rPr lang="en-GB" b="1" dirty="0">
                <a:latin typeface="+mn-lt"/>
              </a:rPr>
              <a:t>Insert into Employee table </a:t>
            </a:r>
          </a:p>
        </p:txBody>
      </p:sp>
      <p:sp>
        <p:nvSpPr>
          <p:cNvPr id="3" name="Content Placeholder 2">
            <a:extLst>
              <a:ext uri="{FF2B5EF4-FFF2-40B4-BE49-F238E27FC236}">
                <a16:creationId xmlns:a16="http://schemas.microsoft.com/office/drawing/2014/main" id="{48768123-612A-426E-A85E-DAD39D3D37B0}"/>
              </a:ext>
            </a:extLst>
          </p:cNvPr>
          <p:cNvSpPr>
            <a:spLocks noGrp="1"/>
          </p:cNvSpPr>
          <p:nvPr>
            <p:ph idx="1"/>
          </p:nvPr>
        </p:nvSpPr>
        <p:spPr/>
        <p:txBody>
          <a:bodyPr/>
          <a:lstStyle/>
          <a:p>
            <a:pPr marL="0" indent="0">
              <a:buNone/>
            </a:pPr>
            <a:r>
              <a:rPr lang="en-GB" b="1" dirty="0">
                <a:solidFill>
                  <a:srgbClr val="0000FF"/>
                </a:solidFill>
                <a:latin typeface="Arial" panose="020B0604020202020204" pitchFamily="34" charset="0"/>
                <a:ea typeface="Times New Roman" panose="02020603050405020304" pitchFamily="18" charset="0"/>
              </a:rPr>
              <a:t>Insert into</a:t>
            </a:r>
            <a:r>
              <a:rPr lang="en-GB" b="1" dirty="0">
                <a:solidFill>
                  <a:srgbClr val="333333"/>
                </a:solidFill>
                <a:latin typeface="Arial" panose="020B0604020202020204" pitchFamily="34" charset="0"/>
                <a:ea typeface="Times New Roman" panose="02020603050405020304" pitchFamily="18" charset="0"/>
              </a:rPr>
              <a:t> </a:t>
            </a:r>
            <a:r>
              <a:rPr lang="en-GB" b="1" dirty="0" err="1">
                <a:solidFill>
                  <a:srgbClr val="333333"/>
                </a:solidFill>
                <a:latin typeface="Arial" panose="020B0604020202020204" pitchFamily="34" charset="0"/>
                <a:ea typeface="Times New Roman" panose="02020603050405020304" pitchFamily="18" charset="0"/>
              </a:rPr>
              <a:t>tblEmployee</a:t>
            </a:r>
            <a:r>
              <a:rPr lang="en-GB" b="1" dirty="0">
                <a:solidFill>
                  <a:srgbClr val="333333"/>
                </a:solidFill>
                <a:latin typeface="Arial" panose="020B0604020202020204" pitchFamily="34" charset="0"/>
                <a:ea typeface="Times New Roman" panose="02020603050405020304" pitchFamily="18" charset="0"/>
              </a:rPr>
              <a:t> </a:t>
            </a:r>
            <a:r>
              <a:rPr lang="en-GB" b="1" dirty="0">
                <a:solidFill>
                  <a:srgbClr val="0000FF"/>
                </a:solidFill>
                <a:latin typeface="Arial" panose="020B0604020202020204" pitchFamily="34" charset="0"/>
                <a:ea typeface="Times New Roman" panose="02020603050405020304" pitchFamily="18" charset="0"/>
              </a:rPr>
              <a:t>values </a:t>
            </a:r>
            <a:r>
              <a:rPr lang="en-GB" b="1" dirty="0">
                <a:solidFill>
                  <a:srgbClr val="333333"/>
                </a:solidFill>
                <a:latin typeface="Arial" panose="020B0604020202020204" pitchFamily="34" charset="0"/>
                <a:ea typeface="Times New Roman" panose="02020603050405020304" pitchFamily="18" charset="0"/>
              </a:rPr>
              <a:t>(7,</a:t>
            </a:r>
            <a:r>
              <a:rPr lang="en-GB" b="1" dirty="0">
                <a:solidFill>
                  <a:srgbClr val="FF0000"/>
                </a:solidFill>
                <a:latin typeface="Arial" panose="020B0604020202020204" pitchFamily="34" charset="0"/>
                <a:ea typeface="Times New Roman" panose="02020603050405020304" pitchFamily="18" charset="0"/>
              </a:rPr>
              <a:t>'Tan'</a:t>
            </a:r>
            <a:r>
              <a:rPr lang="en-GB" b="1" dirty="0">
                <a:solidFill>
                  <a:srgbClr val="333333"/>
                </a:solidFill>
                <a:latin typeface="Arial" panose="020B0604020202020204" pitchFamily="34" charset="0"/>
                <a:ea typeface="Times New Roman" panose="02020603050405020304" pitchFamily="18" charset="0"/>
              </a:rPr>
              <a:t>, 2300, </a:t>
            </a:r>
            <a:r>
              <a:rPr lang="en-GB" b="1" dirty="0">
                <a:solidFill>
                  <a:srgbClr val="FF0000"/>
                </a:solidFill>
                <a:latin typeface="Arial" panose="020B0604020202020204" pitchFamily="34" charset="0"/>
                <a:ea typeface="Times New Roman" panose="02020603050405020304" pitchFamily="18" charset="0"/>
              </a:rPr>
              <a:t>'Female'</a:t>
            </a:r>
            <a:r>
              <a:rPr lang="en-GB" b="1" dirty="0">
                <a:solidFill>
                  <a:srgbClr val="333333"/>
                </a:solidFill>
                <a:latin typeface="Arial" panose="020B0604020202020204" pitchFamily="34" charset="0"/>
                <a:ea typeface="Times New Roman" panose="02020603050405020304" pitchFamily="18" charset="0"/>
              </a:rPr>
              <a:t>, 3)</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endParaRPr lang="en-GB" dirty="0">
              <a:solidFill>
                <a:srgbClr val="333333"/>
              </a:solidFill>
              <a:latin typeface="Arial" panose="020B0604020202020204" pitchFamily="34" charset="0"/>
              <a:ea typeface="Times New Roman" panose="02020603050405020304" pitchFamily="18" charset="0"/>
            </a:endParaRPr>
          </a:p>
          <a:p>
            <a:pPr marL="0" indent="0">
              <a:buNone/>
            </a:pPr>
            <a:r>
              <a:rPr lang="en-GB" b="1" dirty="0">
                <a:solidFill>
                  <a:srgbClr val="FF0000"/>
                </a:solidFill>
                <a:latin typeface="Arial" panose="020B0604020202020204" pitchFamily="34" charset="0"/>
              </a:rPr>
              <a:t>View the Audit Table </a:t>
            </a:r>
            <a:endParaRPr lang="en-GB" b="1" dirty="0">
              <a:solidFill>
                <a:srgbClr val="FF0000"/>
              </a:solidFill>
            </a:endParaRPr>
          </a:p>
        </p:txBody>
      </p:sp>
    </p:spTree>
    <p:extLst>
      <p:ext uri="{BB962C8B-B14F-4D97-AF65-F5344CB8AC3E}">
        <p14:creationId xmlns:p14="http://schemas.microsoft.com/office/powerpoint/2010/main" val="11890962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FA7935-B130-4A67-B393-86B5ED6D026B}"/>
              </a:ext>
            </a:extLst>
          </p:cNvPr>
          <p:cNvSpPr>
            <a:spLocks noGrp="1"/>
          </p:cNvSpPr>
          <p:nvPr>
            <p:ph type="title"/>
          </p:nvPr>
        </p:nvSpPr>
        <p:spPr/>
        <p:txBody>
          <a:bodyPr>
            <a:normAutofit/>
          </a:bodyPr>
          <a:lstStyle/>
          <a:p>
            <a:r>
              <a:rPr lang="en-GB" sz="3200" b="1" dirty="0">
                <a:solidFill>
                  <a:srgbClr val="333333"/>
                </a:solidFill>
                <a:latin typeface="Arial" panose="020B0604020202020204" pitchFamily="34" charset="0"/>
                <a:ea typeface="Times New Roman" panose="02020603050405020304" pitchFamily="18" charset="0"/>
              </a:rPr>
              <a:t>Example for AFTER TRIGGER for DELETE event on </a:t>
            </a:r>
            <a:r>
              <a:rPr lang="en-GB" sz="3200" b="1" dirty="0" err="1">
                <a:solidFill>
                  <a:srgbClr val="333333"/>
                </a:solidFill>
                <a:latin typeface="Arial" panose="020B0604020202020204" pitchFamily="34" charset="0"/>
                <a:ea typeface="Times New Roman" panose="02020603050405020304" pitchFamily="18" charset="0"/>
              </a:rPr>
              <a:t>tblEmployee</a:t>
            </a:r>
            <a:r>
              <a:rPr lang="en-GB" sz="3200" b="1" dirty="0">
                <a:solidFill>
                  <a:srgbClr val="333333"/>
                </a:solidFill>
                <a:latin typeface="Arial" panose="020B0604020202020204" pitchFamily="34" charset="0"/>
                <a:ea typeface="Times New Roman" panose="02020603050405020304" pitchFamily="18" charset="0"/>
              </a:rPr>
              <a:t> table:</a:t>
            </a:r>
            <a:endParaRPr lang="en-GB" sz="3200" dirty="0"/>
          </a:p>
        </p:txBody>
      </p:sp>
      <p:sp>
        <p:nvSpPr>
          <p:cNvPr id="3" name="Content Placeholder 2">
            <a:extLst>
              <a:ext uri="{FF2B5EF4-FFF2-40B4-BE49-F238E27FC236}">
                <a16:creationId xmlns:a16="http://schemas.microsoft.com/office/drawing/2014/main" id="{899107A5-B3E9-4609-A487-DC48FCA77D15}"/>
              </a:ext>
            </a:extLst>
          </p:cNvPr>
          <p:cNvSpPr>
            <a:spLocks noGrp="1"/>
          </p:cNvSpPr>
          <p:nvPr>
            <p:ph idx="1"/>
          </p:nvPr>
        </p:nvSpPr>
        <p:spPr>
          <a:xfrm>
            <a:off x="838200" y="1632089"/>
            <a:ext cx="10515600" cy="4351338"/>
          </a:xfrm>
        </p:spPr>
        <p:txBody>
          <a:bodyPr>
            <a:normAutofit fontScale="77500" lnSpcReduction="20000"/>
          </a:bodyPr>
          <a:lstStyle/>
          <a:p>
            <a:pPr marL="0" indent="0">
              <a:buNone/>
            </a:pP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CREATE TRIGGER </a:t>
            </a:r>
            <a:r>
              <a:rPr lang="en-GB" dirty="0" err="1">
                <a:solidFill>
                  <a:srgbClr val="333333"/>
                </a:solidFill>
                <a:latin typeface="Arial" panose="020B0604020202020204" pitchFamily="34" charset="0"/>
                <a:ea typeface="Times New Roman" panose="02020603050405020304" pitchFamily="18" charset="0"/>
              </a:rPr>
              <a:t>tr_tblEMployee_ForDelete</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ON </a:t>
            </a:r>
            <a:r>
              <a:rPr lang="en-GB" dirty="0" err="1">
                <a:solidFill>
                  <a:srgbClr val="333333"/>
                </a:solidFill>
                <a:latin typeface="Arial" panose="020B0604020202020204" pitchFamily="34" charset="0"/>
                <a:ea typeface="Times New Roman" panose="02020603050405020304" pitchFamily="18" charset="0"/>
              </a:rPr>
              <a:t>tblEmployee</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FOR DELETE</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AS</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BEGIN</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Declare </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int</a:t>
            </a:r>
            <a:r>
              <a:rPr lang="en-GB" dirty="0">
                <a:solidFill>
                  <a:srgbClr val="333333"/>
                </a:solidFill>
                <a:latin typeface="Arial" panose="020B0604020202020204" pitchFamily="34" charset="0"/>
                <a:ea typeface="Times New Roman" panose="02020603050405020304" pitchFamily="18" charset="0"/>
              </a:rPr>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Select </a:t>
            </a:r>
            <a:r>
              <a:rPr lang="en-GB" dirty="0">
                <a:solidFill>
                  <a:srgbClr val="333333"/>
                </a:solidFill>
                <a:latin typeface="Arial" panose="020B0604020202020204" pitchFamily="34" charset="0"/>
                <a:ea typeface="Times New Roman" panose="02020603050405020304" pitchFamily="18" charset="0"/>
              </a:rPr>
              <a:t>@Id = </a:t>
            </a:r>
            <a:r>
              <a:rPr lang="en-GB" dirty="0">
                <a:solidFill>
                  <a:srgbClr val="0000FF"/>
                </a:solidFill>
                <a:latin typeface="Arial" panose="020B0604020202020204" pitchFamily="34" charset="0"/>
                <a:ea typeface="Times New Roman" panose="02020603050405020304" pitchFamily="18" charset="0"/>
              </a:rPr>
              <a:t>Id from</a:t>
            </a:r>
            <a:r>
              <a:rPr lang="en-GB" dirty="0">
                <a:solidFill>
                  <a:srgbClr val="333333"/>
                </a:solidFill>
                <a:latin typeface="Arial" panose="020B0604020202020204" pitchFamily="34" charset="0"/>
                <a:ea typeface="Times New Roman" panose="02020603050405020304" pitchFamily="18" charset="0"/>
              </a:rPr>
              <a:t> deleted</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insert into</a:t>
            </a:r>
            <a:r>
              <a:rPr lang="en-GB" dirty="0">
                <a:solidFill>
                  <a:srgbClr val="333333"/>
                </a:solidFill>
                <a:latin typeface="Arial" panose="020B0604020202020204" pitchFamily="34" charset="0"/>
                <a:ea typeface="Times New Roman" panose="02020603050405020304" pitchFamily="18" charset="0"/>
              </a:rPr>
              <a:t> </a:t>
            </a:r>
            <a:r>
              <a:rPr lang="en-GB" dirty="0" err="1">
                <a:solidFill>
                  <a:srgbClr val="333333"/>
                </a:solidFill>
                <a:latin typeface="Arial" panose="020B0604020202020204" pitchFamily="34" charset="0"/>
                <a:ea typeface="Times New Roman" panose="02020603050405020304" pitchFamily="18" charset="0"/>
              </a:rPr>
              <a:t>tblEmployeeAudit</a:t>
            </a:r>
            <a:r>
              <a:rPr lang="en-GB" dirty="0">
                <a:solidFill>
                  <a:srgbClr val="333333"/>
                </a:solidFill>
                <a:latin typeface="Arial" panose="020B0604020202020204" pitchFamily="34" charset="0"/>
                <a:ea typeface="Times New Roman" panose="02020603050405020304" pitchFamily="18" charset="0"/>
              </a:rPr>
              <a:t> </a:t>
            </a:r>
            <a:br>
              <a:rPr lang="en-GB" dirty="0">
                <a:solidFill>
                  <a:srgbClr val="333333"/>
                </a:solidFill>
                <a:latin typeface="Arial" panose="020B0604020202020204" pitchFamily="34" charset="0"/>
                <a:ea typeface="Times New Roman" panose="02020603050405020304" pitchFamily="18" charset="0"/>
              </a:rPr>
            </a:b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values</a:t>
            </a:r>
            <a:r>
              <a:rPr lang="en-GB" dirty="0">
                <a:solidFill>
                  <a:srgbClr val="333333"/>
                </a:solidFill>
                <a:latin typeface="Arial" panose="020B0604020202020204" pitchFamily="34" charset="0"/>
                <a:ea typeface="Times New Roman" panose="02020603050405020304" pitchFamily="18" charset="0"/>
              </a:rPr>
              <a:t>(</a:t>
            </a:r>
            <a:r>
              <a:rPr lang="en-GB" dirty="0">
                <a:solidFill>
                  <a:srgbClr val="FF0000"/>
                </a:solidFill>
                <a:latin typeface="Arial" panose="020B0604020202020204" pitchFamily="34" charset="0"/>
                <a:ea typeface="Times New Roman" panose="02020603050405020304" pitchFamily="18" charset="0"/>
              </a:rPr>
              <a:t>'An existing employee with Id  =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(@Id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(5)) +</a:t>
            </a:r>
            <a:r>
              <a:rPr lang="en-GB" dirty="0">
                <a:solidFill>
                  <a:srgbClr val="FF0000"/>
                </a:solidFill>
                <a:latin typeface="Arial" panose="020B0604020202020204" pitchFamily="34" charset="0"/>
                <a:ea typeface="Times New Roman" panose="02020603050405020304" pitchFamily="18" charset="0"/>
              </a:rPr>
              <a:t> ' is deleted at '</a:t>
            </a:r>
            <a:r>
              <a:rPr lang="en-GB" dirty="0">
                <a:solidFill>
                  <a:srgbClr val="333333"/>
                </a:solidFill>
                <a:latin typeface="Arial" panose="020B0604020202020204" pitchFamily="34" charset="0"/>
                <a:ea typeface="Times New Roman" panose="02020603050405020304" pitchFamily="18" charset="0"/>
              </a:rPr>
              <a:t> + </a:t>
            </a:r>
            <a:r>
              <a:rPr lang="en-GB" dirty="0">
                <a:solidFill>
                  <a:srgbClr val="FF00FF"/>
                </a:solidFill>
                <a:latin typeface="Arial" panose="020B0604020202020204" pitchFamily="34" charset="0"/>
                <a:ea typeface="Times New Roman" panose="02020603050405020304" pitchFamily="18" charset="0"/>
              </a:rPr>
              <a:t>Cast</a:t>
            </a:r>
            <a:r>
              <a:rPr lang="en-GB" dirty="0">
                <a:solidFill>
                  <a:srgbClr val="333333"/>
                </a:solidFill>
                <a:latin typeface="Arial" panose="020B0604020202020204" pitchFamily="34" charset="0"/>
                <a:ea typeface="Times New Roman" panose="02020603050405020304" pitchFamily="18" charset="0"/>
              </a:rPr>
              <a:t>(</a:t>
            </a:r>
            <a:r>
              <a:rPr lang="en-GB" dirty="0" err="1">
                <a:solidFill>
                  <a:srgbClr val="FF00FF"/>
                </a:solidFill>
                <a:latin typeface="Arial" panose="020B0604020202020204" pitchFamily="34" charset="0"/>
                <a:ea typeface="Times New Roman" panose="02020603050405020304" pitchFamily="18" charset="0"/>
              </a:rPr>
              <a:t>Getdate</a:t>
            </a:r>
            <a:r>
              <a:rPr lang="en-GB" dirty="0">
                <a:solidFill>
                  <a:srgbClr val="333333"/>
                </a:solidFill>
                <a:latin typeface="Arial" panose="020B0604020202020204" pitchFamily="34" charset="0"/>
                <a:ea typeface="Times New Roman" panose="02020603050405020304" pitchFamily="18" charset="0"/>
              </a:rPr>
              <a:t>() </a:t>
            </a:r>
            <a:r>
              <a:rPr lang="en-GB" dirty="0">
                <a:solidFill>
                  <a:srgbClr val="0000FF"/>
                </a:solidFill>
                <a:latin typeface="Arial" panose="020B0604020202020204" pitchFamily="34" charset="0"/>
                <a:ea typeface="Times New Roman" panose="02020603050405020304" pitchFamily="18" charset="0"/>
              </a:rPr>
              <a:t>as </a:t>
            </a:r>
            <a:r>
              <a:rPr lang="en-GB" dirty="0" err="1">
                <a:solidFill>
                  <a:srgbClr val="0000FF"/>
                </a:solidFill>
                <a:latin typeface="Arial" panose="020B0604020202020204" pitchFamily="34" charset="0"/>
                <a:ea typeface="Times New Roman" panose="02020603050405020304" pitchFamily="18" charset="0"/>
              </a:rPr>
              <a:t>nvarchar</a:t>
            </a:r>
            <a:r>
              <a:rPr lang="en-GB" dirty="0">
                <a:solidFill>
                  <a:srgbClr val="333333"/>
                </a:solidFill>
                <a:latin typeface="Arial" panose="020B0604020202020204" pitchFamily="34" charset="0"/>
                <a:ea typeface="Times New Roman" panose="02020603050405020304" pitchFamily="18" charset="0"/>
              </a:rPr>
              <a:t>(20)))</a:t>
            </a:r>
            <a:br>
              <a:rPr lang="en-GB" dirty="0">
                <a:solidFill>
                  <a:srgbClr val="333333"/>
                </a:solidFill>
                <a:latin typeface="Arial" panose="020B0604020202020204" pitchFamily="34" charset="0"/>
                <a:ea typeface="Times New Roman" panose="02020603050405020304" pitchFamily="18" charset="0"/>
              </a:rPr>
            </a:br>
            <a:r>
              <a:rPr lang="en-GB" dirty="0">
                <a:solidFill>
                  <a:srgbClr val="0000FF"/>
                </a:solidFill>
                <a:latin typeface="Arial" panose="020B0604020202020204" pitchFamily="34" charset="0"/>
                <a:ea typeface="Times New Roman" panose="02020603050405020304" pitchFamily="18" charset="0"/>
              </a:rPr>
              <a:t>END</a:t>
            </a:r>
            <a:endParaRPr lang="en-GB" dirty="0"/>
          </a:p>
        </p:txBody>
      </p:sp>
    </p:spTree>
    <p:extLst>
      <p:ext uri="{BB962C8B-B14F-4D97-AF65-F5344CB8AC3E}">
        <p14:creationId xmlns:p14="http://schemas.microsoft.com/office/powerpoint/2010/main" val="27240815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3B2AF7-433C-4B94-BE62-F6E279BF2C6C}"/>
              </a:ext>
            </a:extLst>
          </p:cNvPr>
          <p:cNvSpPr>
            <a:spLocks noGrp="1"/>
          </p:cNvSpPr>
          <p:nvPr>
            <p:ph type="title"/>
          </p:nvPr>
        </p:nvSpPr>
        <p:spPr/>
        <p:txBody>
          <a:bodyPr/>
          <a:lstStyle/>
          <a:p>
            <a:r>
              <a:rPr lang="en-GB" dirty="0"/>
              <a:t>View the Inserted and deleted table </a:t>
            </a:r>
          </a:p>
        </p:txBody>
      </p:sp>
      <p:sp>
        <p:nvSpPr>
          <p:cNvPr id="3" name="Content Placeholder 2">
            <a:extLst>
              <a:ext uri="{FF2B5EF4-FFF2-40B4-BE49-F238E27FC236}">
                <a16:creationId xmlns:a16="http://schemas.microsoft.com/office/drawing/2014/main" id="{36F2ECE0-1D7C-472B-9751-87D315A0D8A7}"/>
              </a:ext>
            </a:extLst>
          </p:cNvPr>
          <p:cNvSpPr>
            <a:spLocks noGrp="1"/>
          </p:cNvSpPr>
          <p:nvPr>
            <p:ph idx="1"/>
          </p:nvPr>
        </p:nvSpPr>
        <p:spPr/>
        <p:txBody>
          <a:bodyPr>
            <a:normAutofit fontScale="92500" lnSpcReduction="10000"/>
          </a:bodyPr>
          <a:lstStyle/>
          <a:p>
            <a:pPr marL="0" indent="0">
              <a:buNone/>
            </a:pPr>
            <a:r>
              <a:rPr lang="en-GB" b="1" dirty="0"/>
              <a:t>Create AFTER UPDATE trigger script:</a:t>
            </a:r>
            <a:r>
              <a:rPr lang="en-GB" dirty="0"/>
              <a:t/>
            </a:r>
            <a:br>
              <a:rPr lang="en-GB" dirty="0"/>
            </a:br>
            <a:r>
              <a:rPr lang="en-GB" dirty="0"/>
              <a:t>Create trigger </a:t>
            </a:r>
            <a:r>
              <a:rPr lang="en-GB" dirty="0" err="1"/>
              <a:t>tr_tblEmployee_ForUpdate</a:t>
            </a:r>
            <a:r>
              <a:rPr lang="en-GB" dirty="0"/>
              <a:t/>
            </a:r>
            <a:br>
              <a:rPr lang="en-GB" dirty="0"/>
            </a:br>
            <a:r>
              <a:rPr lang="en-GB" dirty="0"/>
              <a:t>on </a:t>
            </a:r>
            <a:r>
              <a:rPr lang="en-GB" dirty="0" err="1"/>
              <a:t>tblEmployee</a:t>
            </a:r>
            <a:r>
              <a:rPr lang="en-GB" dirty="0"/>
              <a:t/>
            </a:r>
            <a:br>
              <a:rPr lang="en-GB" dirty="0"/>
            </a:br>
            <a:r>
              <a:rPr lang="en-GB" dirty="0"/>
              <a:t>for Update</a:t>
            </a:r>
            <a:br>
              <a:rPr lang="en-GB" dirty="0"/>
            </a:br>
            <a:r>
              <a:rPr lang="en-GB" dirty="0"/>
              <a:t>as</a:t>
            </a:r>
            <a:br>
              <a:rPr lang="en-GB" dirty="0"/>
            </a:br>
            <a:r>
              <a:rPr lang="en-GB" dirty="0"/>
              <a:t>Begin</a:t>
            </a:r>
            <a:br>
              <a:rPr lang="en-GB" dirty="0"/>
            </a:br>
            <a:r>
              <a:rPr lang="en-GB" dirty="0"/>
              <a:t> Select * from deleted</a:t>
            </a:r>
            <a:br>
              <a:rPr lang="en-GB" dirty="0"/>
            </a:br>
            <a:r>
              <a:rPr lang="en-GB" dirty="0"/>
              <a:t> Select * from inserted </a:t>
            </a:r>
            <a:br>
              <a:rPr lang="en-GB" dirty="0"/>
            </a:br>
            <a:r>
              <a:rPr lang="en-GB" dirty="0"/>
              <a:t>End</a:t>
            </a:r>
          </a:p>
        </p:txBody>
      </p:sp>
    </p:spTree>
    <p:extLst>
      <p:ext uri="{BB962C8B-B14F-4D97-AF65-F5344CB8AC3E}">
        <p14:creationId xmlns:p14="http://schemas.microsoft.com/office/powerpoint/2010/main" val="420615068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C36065-08B5-490A-B3CA-55607E716CAA}"/>
              </a:ext>
            </a:extLst>
          </p:cNvPr>
          <p:cNvSpPr>
            <a:spLocks noGrp="1"/>
          </p:cNvSpPr>
          <p:nvPr>
            <p:ph idx="1"/>
          </p:nvPr>
        </p:nvSpPr>
        <p:spPr>
          <a:xfrm>
            <a:off x="839416" y="980728"/>
            <a:ext cx="10515600" cy="4351338"/>
          </a:xfrm>
        </p:spPr>
        <p:txBody>
          <a:bodyPr/>
          <a:lstStyle/>
          <a:p>
            <a:pPr marL="0" indent="0">
              <a:buNone/>
            </a:pPr>
            <a:r>
              <a:rPr lang="en-GB" dirty="0">
                <a:solidFill>
                  <a:srgbClr val="0000FF"/>
                </a:solidFill>
                <a:latin typeface="Arial" panose="020B0604020202020204" pitchFamily="34" charset="0"/>
                <a:ea typeface="Calibri" panose="020F0502020204030204" pitchFamily="34" charset="0"/>
              </a:rPr>
              <a:t>Update</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tblEmployee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Name = </a:t>
            </a:r>
            <a:r>
              <a:rPr lang="en-GB" dirty="0">
                <a:solidFill>
                  <a:srgbClr val="FF0000"/>
                </a:solidFill>
                <a:latin typeface="Arial" panose="020B0604020202020204" pitchFamily="34" charset="0"/>
                <a:ea typeface="Calibri" panose="020F0502020204030204" pitchFamily="34" charset="0"/>
              </a:rPr>
              <a:t>'Tods'</a:t>
            </a:r>
            <a:r>
              <a:rPr lang="en-GB" dirty="0">
                <a:solidFill>
                  <a:srgbClr val="333333"/>
                </a:solidFill>
                <a:latin typeface="Arial" panose="020B0604020202020204" pitchFamily="34" charset="0"/>
                <a:ea typeface="Calibri" panose="020F0502020204030204" pitchFamily="34" charset="0"/>
              </a:rPr>
              <a:t>, Salary = 2000,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Gender = </a:t>
            </a:r>
            <a:r>
              <a:rPr lang="en-GB" dirty="0">
                <a:solidFill>
                  <a:srgbClr val="FF0000"/>
                </a:solidFill>
                <a:latin typeface="Arial" panose="020B0604020202020204" pitchFamily="34" charset="0"/>
                <a:ea typeface="Calibri" panose="020F0502020204030204" pitchFamily="34" charset="0"/>
              </a:rPr>
              <a:t>'Female'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where </a:t>
            </a:r>
            <a:r>
              <a:rPr lang="en-GB" dirty="0">
                <a:solidFill>
                  <a:srgbClr val="333333"/>
                </a:solidFill>
                <a:latin typeface="Arial" panose="020B0604020202020204" pitchFamily="34" charset="0"/>
                <a:ea typeface="Calibri" panose="020F0502020204030204" pitchFamily="34" charset="0"/>
              </a:rPr>
              <a:t>Id = 4</a:t>
            </a:r>
          </a:p>
          <a:p>
            <a:pPr marL="0" indent="0">
              <a:buNone/>
            </a:pPr>
            <a:endParaRPr lang="en-GB" dirty="0">
              <a:solidFill>
                <a:srgbClr val="333333"/>
              </a:solidFill>
              <a:latin typeface="Arial" panose="020B0604020202020204" pitchFamily="34" charset="0"/>
            </a:endParaRPr>
          </a:p>
          <a:p>
            <a:pPr marL="0" indent="0">
              <a:buNone/>
            </a:pPr>
            <a:endParaRPr lang="en-GB" dirty="0">
              <a:solidFill>
                <a:srgbClr val="333333"/>
              </a:solidFill>
              <a:latin typeface="Arial" panose="020B0604020202020204" pitchFamily="34" charset="0"/>
            </a:endParaRPr>
          </a:p>
          <a:p>
            <a:pPr marL="0" indent="0">
              <a:buNone/>
            </a:pPr>
            <a:r>
              <a:rPr lang="en-GB" b="1" dirty="0"/>
              <a:t>Immediately after the UPDATE statement execution</a:t>
            </a:r>
            <a:r>
              <a:rPr lang="en-GB" dirty="0"/>
              <a:t>, the AFTER UPDATE trigger gets fired, and you should see the </a:t>
            </a:r>
            <a:r>
              <a:rPr lang="en-GB" dirty="0" smtClean="0"/>
              <a:t>contents </a:t>
            </a:r>
            <a:r>
              <a:rPr lang="en-GB" dirty="0"/>
              <a:t>of INSERTED and DELETED tables.</a:t>
            </a:r>
            <a:br>
              <a:rPr lang="en-GB" dirty="0"/>
            </a:br>
            <a:endParaRPr lang="en-GB" dirty="0"/>
          </a:p>
        </p:txBody>
      </p:sp>
    </p:spTree>
    <p:extLst>
      <p:ext uri="{BB962C8B-B14F-4D97-AF65-F5344CB8AC3E}">
        <p14:creationId xmlns:p14="http://schemas.microsoft.com/office/powerpoint/2010/main" val="5297296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D9C40FC-381A-495F-B021-45B8FCA3E3D1}"/>
              </a:ext>
            </a:extLst>
          </p:cNvPr>
          <p:cNvSpPr/>
          <p:nvPr/>
        </p:nvSpPr>
        <p:spPr>
          <a:xfrm>
            <a:off x="1060175" y="672871"/>
            <a:ext cx="9753600" cy="3802131"/>
          </a:xfrm>
          <a:prstGeom prst="rect">
            <a:avLst/>
          </a:prstGeom>
        </p:spPr>
        <p:txBody>
          <a:bodyPr wrap="square">
            <a:spAutoFit/>
          </a:bodyPr>
          <a:lstStyle/>
          <a:p>
            <a:pPr algn="ctr">
              <a:lnSpc>
                <a:spcPct val="107000"/>
              </a:lnSpc>
              <a:spcAft>
                <a:spcPts val="800"/>
              </a:spcAft>
            </a:pPr>
            <a:r>
              <a:rPr lang="en-GB" sz="5400" b="1" dirty="0">
                <a:solidFill>
                  <a:srgbClr val="333333"/>
                </a:solidFill>
                <a:latin typeface="Arial" panose="020B0604020202020204" pitchFamily="34" charset="0"/>
                <a:ea typeface="Calibri" panose="020F0502020204030204" pitchFamily="34" charset="0"/>
                <a:cs typeface="Times New Roman" panose="02020603050405020304" pitchFamily="18" charset="0"/>
              </a:rPr>
              <a:t>AFTER UPDATE trigger</a:t>
            </a:r>
          </a:p>
          <a:p>
            <a:pPr algn="ctr">
              <a:lnSpc>
                <a:spcPct val="107000"/>
              </a:lnSpc>
              <a:spcAft>
                <a:spcPts val="800"/>
              </a:spcAft>
            </a:pPr>
            <a:endParaRPr lang="en-GB" sz="2800" dirty="0">
              <a:latin typeface="Calibri" panose="020F0502020204030204" pitchFamily="34" charset="0"/>
              <a:ea typeface="Calibri" panose="020F0502020204030204" pitchFamily="34" charset="0"/>
              <a:cs typeface="Times New Roman" panose="02020603050405020304" pitchFamily="18" charset="0"/>
            </a:endParaRPr>
          </a:p>
          <a:p>
            <a:r>
              <a:rPr lang="en-GB" sz="2800" b="1" dirty="0">
                <a:solidFill>
                  <a:srgbClr val="333333"/>
                </a:solidFill>
                <a:latin typeface="Arial" panose="020B0604020202020204" pitchFamily="34" charset="0"/>
                <a:ea typeface="Calibri" panose="020F0502020204030204" pitchFamily="34" charset="0"/>
              </a:rPr>
              <a:t>Triggers make use of 2 special tables</a:t>
            </a:r>
            <a:r>
              <a:rPr lang="en-GB" sz="2800" dirty="0">
                <a:solidFill>
                  <a:srgbClr val="333333"/>
                </a:solidFill>
                <a:latin typeface="Arial" panose="020B0604020202020204" pitchFamily="34" charset="0"/>
                <a:ea typeface="Calibri" panose="020F0502020204030204" pitchFamily="34" charset="0"/>
              </a:rPr>
              <a:t>, INSERTED and DELETED. The inserted table contains the updated data and the deleted table contains the old data. The After trigger for UPDATE event, makes use of both inserted and deleted tables. </a:t>
            </a:r>
            <a:endParaRPr lang="en-GB" sz="2800" dirty="0"/>
          </a:p>
        </p:txBody>
      </p:sp>
    </p:spTree>
    <p:extLst>
      <p:ext uri="{BB962C8B-B14F-4D97-AF65-F5344CB8AC3E}">
        <p14:creationId xmlns:p14="http://schemas.microsoft.com/office/powerpoint/2010/main" val="42369331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A387D8-BCE5-4A3C-83F4-81B80F2103D3}"/>
              </a:ext>
            </a:extLst>
          </p:cNvPr>
          <p:cNvSpPr>
            <a:spLocks noGrp="1"/>
          </p:cNvSpPr>
          <p:nvPr>
            <p:ph type="title"/>
          </p:nvPr>
        </p:nvSpPr>
        <p:spPr/>
        <p:txBody>
          <a:bodyPr/>
          <a:lstStyle/>
          <a:p>
            <a:r>
              <a:rPr lang="en-GB" b="1" dirty="0">
                <a:solidFill>
                  <a:srgbClr val="333333"/>
                </a:solidFill>
                <a:latin typeface="Arial" panose="020B0604020202020204" pitchFamily="34" charset="0"/>
                <a:ea typeface="Calibri" panose="020F0502020204030204" pitchFamily="34" charset="0"/>
              </a:rPr>
              <a:t>Create AFTER UPDATE trigger script:</a:t>
            </a:r>
            <a:endParaRPr lang="en-GB" dirty="0"/>
          </a:p>
        </p:txBody>
      </p:sp>
      <p:sp>
        <p:nvSpPr>
          <p:cNvPr id="3" name="Content Placeholder 2">
            <a:extLst>
              <a:ext uri="{FF2B5EF4-FFF2-40B4-BE49-F238E27FC236}">
                <a16:creationId xmlns:a16="http://schemas.microsoft.com/office/drawing/2014/main" id="{2CD18A92-0B01-4A08-ABE8-482D64D0170E}"/>
              </a:ext>
            </a:extLst>
          </p:cNvPr>
          <p:cNvSpPr>
            <a:spLocks noGrp="1"/>
          </p:cNvSpPr>
          <p:nvPr>
            <p:ph idx="1"/>
          </p:nvPr>
        </p:nvSpPr>
        <p:spPr/>
        <p:txBody>
          <a:bodyPr>
            <a:normAutofit fontScale="92500" lnSpcReduction="10000"/>
          </a:bodyPr>
          <a:lstStyle/>
          <a:p>
            <a:pPr marL="0" indent="0">
              <a:buNone/>
            </a:pP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Create trigger</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tr_tblEmployee_ForUpdate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on </a:t>
            </a:r>
            <a:r>
              <a:rPr lang="en-GB" dirty="0" err="1">
                <a:solidFill>
                  <a:srgbClr val="333333"/>
                </a:solidFill>
                <a:latin typeface="Arial" panose="020B0604020202020204" pitchFamily="34" charset="0"/>
                <a:ea typeface="Calibri" panose="020F0502020204030204" pitchFamily="34" charset="0"/>
              </a:rPr>
              <a:t>tblEmployee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for Update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as</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Begin</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deleted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inserted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End</a:t>
            </a:r>
            <a:endParaRPr lang="en-GB" dirty="0"/>
          </a:p>
        </p:txBody>
      </p:sp>
    </p:spTree>
    <p:extLst>
      <p:ext uri="{BB962C8B-B14F-4D97-AF65-F5344CB8AC3E}">
        <p14:creationId xmlns:p14="http://schemas.microsoft.com/office/powerpoint/2010/main" val="24840932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0CF0C6-9AFC-40EA-8C40-6ED6F71689F5}"/>
              </a:ext>
            </a:extLst>
          </p:cNvPr>
          <p:cNvSpPr>
            <a:spLocks noGrp="1"/>
          </p:cNvSpPr>
          <p:nvPr>
            <p:ph type="title"/>
          </p:nvPr>
        </p:nvSpPr>
        <p:spPr/>
        <p:txBody>
          <a:bodyPr/>
          <a:lstStyle/>
          <a:p>
            <a:r>
              <a:rPr lang="en-GB" b="1" dirty="0">
                <a:solidFill>
                  <a:srgbClr val="333333"/>
                </a:solidFill>
                <a:latin typeface="Arial" panose="020B0604020202020204" pitchFamily="34" charset="0"/>
                <a:ea typeface="Calibri" panose="020F0502020204030204" pitchFamily="34" charset="0"/>
              </a:rPr>
              <a:t>Now, execute this query:</a:t>
            </a:r>
            <a:endParaRPr lang="en-GB" dirty="0"/>
          </a:p>
        </p:txBody>
      </p:sp>
      <p:sp>
        <p:nvSpPr>
          <p:cNvPr id="3" name="Content Placeholder 2">
            <a:extLst>
              <a:ext uri="{FF2B5EF4-FFF2-40B4-BE49-F238E27FC236}">
                <a16:creationId xmlns:a16="http://schemas.microsoft.com/office/drawing/2014/main" id="{FD18A8AC-135A-4FBF-B0D2-C18547EAEDE4}"/>
              </a:ext>
            </a:extLst>
          </p:cNvPr>
          <p:cNvSpPr>
            <a:spLocks noGrp="1"/>
          </p:cNvSpPr>
          <p:nvPr>
            <p:ph idx="1"/>
          </p:nvPr>
        </p:nvSpPr>
        <p:spPr/>
        <p:txBody>
          <a:bodyPr/>
          <a:lstStyle/>
          <a:p>
            <a:pPr marL="0" indent="0">
              <a:buNone/>
            </a:pP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0000FF"/>
                </a:solidFill>
                <a:latin typeface="Arial" panose="020B0604020202020204" pitchFamily="34" charset="0"/>
                <a:ea typeface="Calibri" panose="020F0502020204030204" pitchFamily="34" charset="0"/>
              </a:rPr>
              <a:t>Update</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tblEmployee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Name = </a:t>
            </a:r>
            <a:r>
              <a:rPr lang="en-GB" dirty="0">
                <a:solidFill>
                  <a:srgbClr val="FF0000"/>
                </a:solidFill>
                <a:latin typeface="Arial" panose="020B0604020202020204" pitchFamily="34" charset="0"/>
                <a:ea typeface="Calibri" panose="020F0502020204030204" pitchFamily="34" charset="0"/>
              </a:rPr>
              <a:t>'Tods'</a:t>
            </a:r>
            <a:r>
              <a:rPr lang="en-GB" dirty="0">
                <a:solidFill>
                  <a:srgbClr val="333333"/>
                </a:solidFill>
                <a:latin typeface="Arial" panose="020B0604020202020204" pitchFamily="34" charset="0"/>
                <a:ea typeface="Calibri" panose="020F0502020204030204" pitchFamily="34" charset="0"/>
              </a:rPr>
              <a:t>, Salary = 2000,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Gender = </a:t>
            </a:r>
            <a:r>
              <a:rPr lang="en-GB" dirty="0">
                <a:solidFill>
                  <a:srgbClr val="FF0000"/>
                </a:solidFill>
                <a:latin typeface="Arial" panose="020B0604020202020204" pitchFamily="34" charset="0"/>
                <a:ea typeface="Calibri" panose="020F0502020204030204" pitchFamily="34" charset="0"/>
              </a:rPr>
              <a:t>'Female'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where </a:t>
            </a:r>
            <a:r>
              <a:rPr lang="en-GB" dirty="0">
                <a:solidFill>
                  <a:srgbClr val="333333"/>
                </a:solidFill>
                <a:latin typeface="Arial" panose="020B0604020202020204" pitchFamily="34" charset="0"/>
                <a:ea typeface="Calibri" panose="020F0502020204030204" pitchFamily="34" charset="0"/>
              </a:rPr>
              <a:t>Id = 4</a:t>
            </a:r>
          </a:p>
          <a:p>
            <a:pPr marL="0" indent="0">
              <a:buNone/>
            </a:pPr>
            <a:endParaRPr lang="en-GB" dirty="0">
              <a:solidFill>
                <a:srgbClr val="333333"/>
              </a:solidFill>
              <a:latin typeface="Arial" panose="020B0604020202020204" pitchFamily="34" charset="0"/>
            </a:endParaRPr>
          </a:p>
          <a:p>
            <a:pPr marL="0" indent="0">
              <a:buNone/>
            </a:pPr>
            <a:r>
              <a:rPr lang="en-GB" dirty="0"/>
              <a:t>Immediately after the UPDATE statement execution, the AFTER UPDATE trigger gets fired, and you should see the contents of INSERTED and DELETED tables.</a:t>
            </a:r>
          </a:p>
        </p:txBody>
      </p:sp>
    </p:spTree>
    <p:extLst>
      <p:ext uri="{BB962C8B-B14F-4D97-AF65-F5344CB8AC3E}">
        <p14:creationId xmlns:p14="http://schemas.microsoft.com/office/powerpoint/2010/main" val="6409556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387E96D-F95C-4731-A651-7E83CDB46A16}"/>
              </a:ext>
            </a:extLst>
          </p:cNvPr>
          <p:cNvSpPr>
            <a:spLocks noGrp="1"/>
          </p:cNvSpPr>
          <p:nvPr>
            <p:ph idx="1"/>
          </p:nvPr>
        </p:nvSpPr>
        <p:spPr>
          <a:xfrm>
            <a:off x="8184232" y="1827"/>
            <a:ext cx="3897830" cy="3139141"/>
          </a:xfrm>
        </p:spPr>
        <p:txBody>
          <a:bodyPr>
            <a:normAutofit fontScale="85000" lnSpcReduction="10000"/>
          </a:bodyPr>
          <a:lstStyle/>
          <a:p>
            <a:pPr marL="0" indent="0">
              <a:buNone/>
            </a:pPr>
            <a:r>
              <a:rPr lang="en-GB" b="1" dirty="0">
                <a:solidFill>
                  <a:srgbClr val="333333"/>
                </a:solidFill>
                <a:latin typeface="Arial" panose="020B0604020202020204" pitchFamily="34" charset="0"/>
                <a:ea typeface="Calibri" panose="020F0502020204030204" pitchFamily="34" charset="0"/>
              </a:rPr>
              <a:t>The following AFTER UPDATE trigger, audits employee information upon UPDATE</a:t>
            </a:r>
            <a:r>
              <a:rPr lang="en-GB" dirty="0">
                <a:solidFill>
                  <a:srgbClr val="333333"/>
                </a:solidFill>
                <a:latin typeface="Arial" panose="020B0604020202020204" pitchFamily="34" charset="0"/>
                <a:ea typeface="Calibri" panose="020F0502020204030204" pitchFamily="34" charset="0"/>
              </a:rPr>
              <a:t>, and stores the audit data </a:t>
            </a:r>
            <a:r>
              <a:rPr lang="en-GB" dirty="0" smtClean="0">
                <a:solidFill>
                  <a:srgbClr val="333333"/>
                </a:solidFill>
                <a:latin typeface="Arial" panose="020B0604020202020204" pitchFamily="34" charset="0"/>
                <a:ea typeface="Calibri" panose="020F0502020204030204" pitchFamily="34" charset="0"/>
              </a:rPr>
              <a:t>in</a:t>
            </a:r>
          </a:p>
          <a:p>
            <a:pPr marL="0" indent="0">
              <a:buNone/>
            </a:pPr>
            <a:r>
              <a:rPr lang="en-GB" dirty="0" err="1" smtClean="0">
                <a:solidFill>
                  <a:srgbClr val="333333"/>
                </a:solidFill>
                <a:latin typeface="Arial" panose="020B0604020202020204" pitchFamily="34" charset="0"/>
                <a:ea typeface="Calibri" panose="020F0502020204030204" pitchFamily="34" charset="0"/>
              </a:rPr>
              <a:t>tblEmployeeAudit</a:t>
            </a:r>
            <a:r>
              <a:rPr lang="en-GB" dirty="0" smtClean="0">
                <a:solidFill>
                  <a:srgbClr val="333333"/>
                </a:solidFill>
                <a:latin typeface="Arial" panose="020B0604020202020204" pitchFamily="34" charset="0"/>
                <a:ea typeface="Calibri" panose="020F0502020204030204" pitchFamily="34" charset="0"/>
              </a:rPr>
              <a:t> </a:t>
            </a:r>
            <a:r>
              <a:rPr lang="en-GB" dirty="0">
                <a:solidFill>
                  <a:srgbClr val="333333"/>
                </a:solidFill>
                <a:latin typeface="Arial" panose="020B0604020202020204" pitchFamily="34" charset="0"/>
                <a:ea typeface="Calibri" panose="020F0502020204030204" pitchFamily="34" charset="0"/>
              </a:rPr>
              <a:t>table.</a:t>
            </a:r>
            <a:endParaRPr lang="en-GB" dirty="0"/>
          </a:p>
        </p:txBody>
      </p:sp>
      <p:sp>
        <p:nvSpPr>
          <p:cNvPr id="4" name="Rectangle 3">
            <a:extLst>
              <a:ext uri="{FF2B5EF4-FFF2-40B4-BE49-F238E27FC236}">
                <a16:creationId xmlns:a16="http://schemas.microsoft.com/office/drawing/2014/main" id="{6A6ADED1-06D7-4842-9F4B-6785E82CE41E}"/>
              </a:ext>
            </a:extLst>
          </p:cNvPr>
          <p:cNvSpPr/>
          <p:nvPr/>
        </p:nvSpPr>
        <p:spPr>
          <a:xfrm>
            <a:off x="0" y="620688"/>
            <a:ext cx="9872871" cy="4154984"/>
          </a:xfrm>
          <a:prstGeom prst="rect">
            <a:avLst/>
          </a:prstGeom>
        </p:spPr>
        <p:txBody>
          <a:bodyPr wrap="square">
            <a:spAutoFit/>
          </a:bodyPr>
          <a:lstStyle/>
          <a:p>
            <a:r>
              <a:rPr lang="en-GB" sz="2400" dirty="0">
                <a:solidFill>
                  <a:srgbClr val="0000FF"/>
                </a:solidFill>
                <a:latin typeface="Arial" panose="020B0604020202020204" pitchFamily="34" charset="0"/>
                <a:ea typeface="Calibri" panose="020F0502020204030204" pitchFamily="34" charset="0"/>
              </a:rPr>
              <a:t>Alter trigger</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tr_tblEmployee_ForUpdate</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on</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tblEmployee</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for Update</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as</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0000FF"/>
                </a:solidFill>
                <a:latin typeface="Arial" panose="020B0604020202020204" pitchFamily="34" charset="0"/>
                <a:ea typeface="Calibri" panose="020F0502020204030204" pitchFamily="34" charset="0"/>
              </a:rPr>
              <a:t>Begin</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38761D"/>
                </a:solidFill>
                <a:latin typeface="Arial" panose="020B0604020202020204" pitchFamily="34" charset="0"/>
                <a:ea typeface="Calibri" panose="020F0502020204030204" pitchFamily="34" charset="0"/>
              </a:rPr>
              <a:t>-- Declare variables to hold old and updated data</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@Id </a:t>
            </a:r>
            <a:r>
              <a:rPr lang="en-GB" sz="2400" dirty="0">
                <a:solidFill>
                  <a:srgbClr val="0000FF"/>
                </a:solidFill>
                <a:latin typeface="Arial" panose="020B0604020202020204" pitchFamily="34" charset="0"/>
                <a:ea typeface="Calibri" panose="020F0502020204030204" pitchFamily="34" charset="0"/>
              </a:rPr>
              <a:t>int</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OldName</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 @</a:t>
            </a:r>
            <a:r>
              <a:rPr lang="en-GB" sz="2400" dirty="0" err="1">
                <a:solidFill>
                  <a:srgbClr val="333333"/>
                </a:solidFill>
                <a:latin typeface="Arial" panose="020B0604020202020204" pitchFamily="34" charset="0"/>
                <a:ea typeface="Calibri" panose="020F0502020204030204" pitchFamily="34" charset="0"/>
              </a:rPr>
              <a:t>NewName</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OldSalary</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NewSalary</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r>
              <a:rPr lang="en-GB" sz="2400" dirty="0">
                <a:solidFill>
                  <a:srgbClr val="333333"/>
                </a:solidFill>
                <a:latin typeface="Arial" panose="020B0604020202020204" pitchFamily="34" charset="0"/>
                <a:ea typeface="Calibri" panose="020F0502020204030204" pitchFamily="34" charset="0"/>
              </a:rPr>
              <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OldGender</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 @</a:t>
            </a:r>
            <a:r>
              <a:rPr lang="en-GB" sz="2400" dirty="0" err="1">
                <a:solidFill>
                  <a:srgbClr val="333333"/>
                </a:solidFill>
                <a:latin typeface="Arial" panose="020B0604020202020204" pitchFamily="34" charset="0"/>
                <a:ea typeface="Calibri" panose="020F0502020204030204" pitchFamily="34" charset="0"/>
              </a:rPr>
              <a:t>NewGender</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0000FF"/>
                </a:solidFill>
                <a:latin typeface="Arial" panose="020B0604020202020204" pitchFamily="34" charset="0"/>
                <a:ea typeface="Calibri" panose="020F0502020204030204" pitchFamily="34" charset="0"/>
              </a:rPr>
              <a:t>nvarchar</a:t>
            </a:r>
            <a:r>
              <a:rPr lang="en-GB" sz="2400" dirty="0">
                <a:solidFill>
                  <a:srgbClr val="333333"/>
                </a:solidFill>
                <a:latin typeface="Arial" panose="020B0604020202020204" pitchFamily="34" charset="0"/>
                <a:ea typeface="Calibri" panose="020F0502020204030204" pitchFamily="34" charset="0"/>
              </a:rPr>
              <a:t>(20)</a:t>
            </a:r>
            <a:br>
              <a:rPr lang="en-GB" sz="2400" dirty="0">
                <a:solidFill>
                  <a:srgbClr val="333333"/>
                </a:solidFill>
                <a:latin typeface="Arial" panose="020B0604020202020204" pitchFamily="34" charset="0"/>
                <a:ea typeface="Calibri" panose="020F0502020204030204" pitchFamily="34" charset="0"/>
              </a:rPr>
            </a:b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Declare </a:t>
            </a:r>
            <a:r>
              <a:rPr lang="en-GB" sz="2400" dirty="0">
                <a:solidFill>
                  <a:srgbClr val="333333"/>
                </a:solidFill>
                <a:latin typeface="Arial" panose="020B0604020202020204" pitchFamily="34" charset="0"/>
                <a:ea typeface="Calibri" panose="020F0502020204030204" pitchFamily="34" charset="0"/>
              </a:rPr>
              <a:t>@</a:t>
            </a:r>
            <a:r>
              <a:rPr lang="en-GB" sz="2400" dirty="0" err="1">
                <a:solidFill>
                  <a:srgbClr val="333333"/>
                </a:solidFill>
                <a:latin typeface="Arial" panose="020B0604020202020204" pitchFamily="34" charset="0"/>
                <a:ea typeface="Calibri" panose="020F0502020204030204" pitchFamily="34" charset="0"/>
              </a:rPr>
              <a:t>OldDeptId</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r>
              <a:rPr lang="en-GB" sz="2400" dirty="0">
                <a:solidFill>
                  <a:srgbClr val="333333"/>
                </a:solidFill>
                <a:latin typeface="Arial" panose="020B0604020202020204" pitchFamily="34" charset="0"/>
                <a:ea typeface="Calibri" panose="020F0502020204030204" pitchFamily="34" charset="0"/>
              </a:rPr>
              <a:t>, @</a:t>
            </a:r>
            <a:r>
              <a:rPr lang="en-GB" sz="2400" dirty="0" err="1">
                <a:solidFill>
                  <a:srgbClr val="333333"/>
                </a:solidFill>
                <a:latin typeface="Arial" panose="020B0604020202020204" pitchFamily="34" charset="0"/>
                <a:ea typeface="Calibri" panose="020F0502020204030204" pitchFamily="34" charset="0"/>
              </a:rPr>
              <a:t>NewDeptId</a:t>
            </a:r>
            <a:r>
              <a:rPr lang="en-GB" sz="2400" dirty="0">
                <a:solidFill>
                  <a:srgbClr val="333333"/>
                </a:solidFill>
                <a:latin typeface="Arial" panose="020B0604020202020204" pitchFamily="34" charset="0"/>
                <a:ea typeface="Calibri" panose="020F0502020204030204" pitchFamily="34" charset="0"/>
              </a:rPr>
              <a:t> </a:t>
            </a:r>
            <a:r>
              <a:rPr lang="en-GB" sz="2400" dirty="0">
                <a:solidFill>
                  <a:srgbClr val="0000FF"/>
                </a:solidFill>
                <a:latin typeface="Arial" panose="020B0604020202020204" pitchFamily="34" charset="0"/>
                <a:ea typeface="Calibri" panose="020F0502020204030204" pitchFamily="34" charset="0"/>
              </a:rPr>
              <a:t>int</a:t>
            </a:r>
            <a:endParaRPr lang="en-GB" sz="4000" dirty="0"/>
          </a:p>
        </p:txBody>
      </p:sp>
    </p:spTree>
    <p:extLst>
      <p:ext uri="{BB962C8B-B14F-4D97-AF65-F5344CB8AC3E}">
        <p14:creationId xmlns:p14="http://schemas.microsoft.com/office/powerpoint/2010/main" val="2595764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D2D96D3-B2B5-4A60-BA60-A581F3EC72BD}"/>
              </a:ext>
            </a:extLst>
          </p:cNvPr>
          <p:cNvSpPr>
            <a:spLocks noGrp="1"/>
          </p:cNvSpPr>
          <p:nvPr>
            <p:ph idx="1"/>
          </p:nvPr>
        </p:nvSpPr>
        <p:spPr>
          <a:xfrm>
            <a:off x="1050235" y="463826"/>
            <a:ext cx="10515600" cy="4984268"/>
          </a:xfrm>
        </p:spPr>
        <p:txBody>
          <a:bodyPr>
            <a:normAutofit fontScale="92500" lnSpcReduction="20000"/>
          </a:bodyPr>
          <a:lstStyle/>
          <a:p>
            <a:pPr marL="0" indent="0">
              <a:buNone/>
            </a:pP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Variable to build the audit string</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Declare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(1000)</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Load the updated records into temporary table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into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TempTable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inserted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Loop thru the records in temp table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While</a:t>
            </a:r>
            <a:r>
              <a:rPr lang="en-GB" dirty="0">
                <a:solidFill>
                  <a:srgbClr val="333333"/>
                </a:solidFill>
                <a:latin typeface="Arial" panose="020B0604020202020204" pitchFamily="34" charset="0"/>
                <a:ea typeface="Calibri" panose="020F0502020204030204" pitchFamily="34" charset="0"/>
              </a:rPr>
              <a:t>(</a:t>
            </a:r>
            <a:r>
              <a:rPr lang="en-GB" dirty="0">
                <a:solidFill>
                  <a:srgbClr val="0000FF"/>
                </a:solidFill>
                <a:latin typeface="Arial" panose="020B0604020202020204" pitchFamily="34" charset="0"/>
                <a:ea typeface="Calibri" panose="020F0502020204030204" pitchFamily="34" charset="0"/>
              </a:rPr>
              <a:t>Exists</a:t>
            </a:r>
            <a:r>
              <a:rPr lang="en-GB" dirty="0">
                <a:solidFill>
                  <a:srgbClr val="333333"/>
                </a:solidFill>
                <a:latin typeface="Arial" panose="020B0604020202020204" pitchFamily="34" charset="0"/>
                <a:ea typeface="Calibri" panose="020F0502020204030204" pitchFamily="34" charset="0"/>
              </a:rPr>
              <a:t>(</a:t>
            </a:r>
            <a:r>
              <a:rPr lang="en-GB" dirty="0">
                <a:solidFill>
                  <a:srgbClr val="0000FF"/>
                </a:solidFill>
                <a:latin typeface="Arial" panose="020B0604020202020204" pitchFamily="34" charset="0"/>
                <a:ea typeface="Calibri" panose="020F0502020204030204" pitchFamily="34" charset="0"/>
              </a:rPr>
              <a:t>Select </a:t>
            </a:r>
            <a:r>
              <a:rPr lang="en-GB" dirty="0">
                <a:solidFill>
                  <a:srgbClr val="333333"/>
                </a:solidFill>
                <a:latin typeface="Arial" panose="020B0604020202020204" pitchFamily="34" charset="0"/>
                <a:ea typeface="Calibri" panose="020F0502020204030204" pitchFamily="34" charset="0"/>
              </a:rPr>
              <a:t>Id </a:t>
            </a:r>
            <a:r>
              <a:rPr lang="en-GB" dirty="0">
                <a:solidFill>
                  <a:srgbClr val="0000FF"/>
                </a:solidFill>
                <a:latin typeface="Arial" panose="020B0604020202020204" pitchFamily="34" charset="0"/>
                <a:ea typeface="Calibri" panose="020F0502020204030204" pitchFamily="34" charset="0"/>
              </a:rPr>
              <a:t>from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TempTable</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Begin</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--Initialize the audit string to empty string</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a:t>
            </a:r>
            <a:r>
              <a:rPr lang="en-GB" dirty="0">
                <a:solidFill>
                  <a:srgbClr val="FF0000"/>
                </a:solidFill>
                <a:latin typeface="Arial" panose="020B0604020202020204" pitchFamily="34" charset="0"/>
                <a:ea typeface="Calibri" panose="020F0502020204030204" pitchFamily="34" charset="0"/>
              </a:rPr>
              <a:t> ''</a:t>
            </a:r>
            <a:endParaRPr lang="en-GB" dirty="0"/>
          </a:p>
        </p:txBody>
      </p:sp>
    </p:spTree>
    <p:extLst>
      <p:ext uri="{BB962C8B-B14F-4D97-AF65-F5344CB8AC3E}">
        <p14:creationId xmlns:p14="http://schemas.microsoft.com/office/powerpoint/2010/main" val="37826413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5764EF4-59E6-4AD9-87D8-D53833FE5330}"/>
              </a:ext>
            </a:extLst>
          </p:cNvPr>
          <p:cNvSpPr>
            <a:spLocks noGrp="1"/>
          </p:cNvSpPr>
          <p:nvPr>
            <p:ph idx="1"/>
          </p:nvPr>
        </p:nvSpPr>
        <p:spPr>
          <a:xfrm>
            <a:off x="573157" y="1056999"/>
            <a:ext cx="10515600" cy="4826966"/>
          </a:xfrm>
        </p:spPr>
        <p:txBody>
          <a:bodyPr>
            <a:normAutofit fontScale="92500" lnSpcReduction="10000"/>
          </a:bodyPr>
          <a:lstStyle/>
          <a:p>
            <a:pPr marL="0" indent="0">
              <a:buNone/>
            </a:pPr>
            <a:r>
              <a:rPr lang="en-GB" sz="3200" dirty="0">
                <a:solidFill>
                  <a:srgbClr val="333333"/>
                </a:solidFill>
                <a:latin typeface="Arial" panose="020B0604020202020204" pitchFamily="34" charset="0"/>
                <a:ea typeface="Calibri" panose="020F0502020204030204" pitchFamily="34" charset="0"/>
              </a:rP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38761D"/>
                </a:solidFill>
                <a:latin typeface="Arial" panose="020B0604020202020204" pitchFamily="34" charset="0"/>
                <a:ea typeface="Calibri" panose="020F0502020204030204" pitchFamily="34" charset="0"/>
              </a:rPr>
              <a:t>-- Select first row data from temp table</a:t>
            </a:r>
            <a:r>
              <a:rPr lang="en-GB" sz="3200" dirty="0">
                <a:solidFill>
                  <a:srgbClr val="333333"/>
                </a:solidFill>
                <a:latin typeface="Arial" panose="020B0604020202020204" pitchFamily="34" charset="0"/>
                <a:ea typeface="Calibri" panose="020F0502020204030204" pitchFamily="34" charset="0"/>
              </a:rP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Select Top</a:t>
            </a:r>
            <a:r>
              <a:rPr lang="en-GB" sz="3200" dirty="0">
                <a:solidFill>
                  <a:srgbClr val="333333"/>
                </a:solidFill>
                <a:latin typeface="Arial" panose="020B0604020202020204" pitchFamily="34" charset="0"/>
                <a:ea typeface="Calibri" panose="020F0502020204030204" pitchFamily="34" charset="0"/>
              </a:rPr>
              <a:t> 1 @Id = Id, @</a:t>
            </a:r>
            <a:r>
              <a:rPr lang="en-GB" sz="3200" dirty="0" err="1">
                <a:solidFill>
                  <a:srgbClr val="333333"/>
                </a:solidFill>
                <a:latin typeface="Arial" panose="020B0604020202020204" pitchFamily="34" charset="0"/>
                <a:ea typeface="Calibri" panose="020F0502020204030204" pitchFamily="34" charset="0"/>
              </a:rPr>
              <a:t>NewName</a:t>
            </a:r>
            <a:r>
              <a:rPr lang="en-GB" sz="3200" dirty="0">
                <a:solidFill>
                  <a:srgbClr val="333333"/>
                </a:solidFill>
                <a:latin typeface="Arial" panose="020B0604020202020204" pitchFamily="34" charset="0"/>
                <a:ea typeface="Calibri" panose="020F0502020204030204" pitchFamily="34" charset="0"/>
              </a:rPr>
              <a:t> = Name,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err="1">
                <a:solidFill>
                  <a:srgbClr val="333333"/>
                </a:solidFill>
                <a:latin typeface="Arial" panose="020B0604020202020204" pitchFamily="34" charset="0"/>
                <a:ea typeface="Calibri" panose="020F0502020204030204" pitchFamily="34" charset="0"/>
              </a:rPr>
              <a:t>NewGender</a:t>
            </a:r>
            <a:r>
              <a:rPr lang="en-GB" sz="3200" dirty="0">
                <a:solidFill>
                  <a:srgbClr val="333333"/>
                </a:solidFill>
                <a:latin typeface="Arial" panose="020B0604020202020204" pitchFamily="34" charset="0"/>
                <a:ea typeface="Calibri" panose="020F0502020204030204" pitchFamily="34" charset="0"/>
              </a:rPr>
              <a:t> = Gender, @</a:t>
            </a:r>
            <a:r>
              <a:rPr lang="en-GB" sz="3200" dirty="0" err="1">
                <a:solidFill>
                  <a:srgbClr val="333333"/>
                </a:solidFill>
                <a:latin typeface="Arial" panose="020B0604020202020204" pitchFamily="34" charset="0"/>
                <a:ea typeface="Calibri" panose="020F0502020204030204" pitchFamily="34" charset="0"/>
              </a:rPr>
              <a:t>NewSalary</a:t>
            </a:r>
            <a:r>
              <a:rPr lang="en-GB" sz="3200" dirty="0">
                <a:solidFill>
                  <a:srgbClr val="333333"/>
                </a:solidFill>
                <a:latin typeface="Arial" panose="020B0604020202020204" pitchFamily="34" charset="0"/>
                <a:ea typeface="Calibri" panose="020F0502020204030204" pitchFamily="34" charset="0"/>
              </a:rPr>
              <a:t> = Salary,</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err="1">
                <a:solidFill>
                  <a:srgbClr val="333333"/>
                </a:solidFill>
                <a:latin typeface="Arial" panose="020B0604020202020204" pitchFamily="34" charset="0"/>
                <a:ea typeface="Calibri" panose="020F0502020204030204" pitchFamily="34" charset="0"/>
              </a:rPr>
              <a:t>NewDeptId</a:t>
            </a:r>
            <a:r>
              <a:rPr lang="en-GB" sz="3200" dirty="0">
                <a:solidFill>
                  <a:srgbClr val="333333"/>
                </a:solidFill>
                <a:latin typeface="Arial" panose="020B0604020202020204" pitchFamily="34" charset="0"/>
                <a:ea typeface="Calibri" panose="020F0502020204030204" pitchFamily="34" charset="0"/>
              </a:rPr>
              <a:t> = </a:t>
            </a:r>
            <a:r>
              <a:rPr lang="en-GB" sz="3200" dirty="0" err="1">
                <a:solidFill>
                  <a:srgbClr val="333333"/>
                </a:solidFill>
                <a:latin typeface="Arial" panose="020B0604020202020204" pitchFamily="34" charset="0"/>
                <a:ea typeface="Calibri" panose="020F0502020204030204" pitchFamily="34" charset="0"/>
              </a:rPr>
              <a:t>DepartmentId</a:t>
            </a:r>
            <a:r>
              <a:rPr lang="en-GB" sz="3200" dirty="0">
                <a:solidFill>
                  <a:srgbClr val="333333"/>
                </a:solidFill>
                <a:latin typeface="Arial" panose="020B0604020202020204" pitchFamily="34" charset="0"/>
                <a:ea typeface="Calibri" panose="020F0502020204030204" pitchFamily="34" charset="0"/>
              </a:rP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from </a:t>
            </a:r>
            <a:r>
              <a:rPr lang="en-GB" sz="3200" dirty="0">
                <a:solidFill>
                  <a:srgbClr val="333333"/>
                </a:solidFill>
                <a:latin typeface="Arial" panose="020B0604020202020204" pitchFamily="34" charset="0"/>
                <a:ea typeface="Calibri" panose="020F0502020204030204" pitchFamily="34" charset="0"/>
              </a:rPr>
              <a:t>#</a:t>
            </a:r>
            <a:r>
              <a:rPr lang="en-GB" sz="3200" dirty="0" err="1">
                <a:solidFill>
                  <a:srgbClr val="333333"/>
                </a:solidFill>
                <a:latin typeface="Arial" panose="020B0604020202020204" pitchFamily="34" charset="0"/>
                <a:ea typeface="Calibri" panose="020F0502020204030204" pitchFamily="34" charset="0"/>
              </a:rPr>
              <a:t>TempTable</a:t>
            </a:r>
            <a:r>
              <a:rPr lang="en-GB" sz="3200" dirty="0">
                <a:solidFill>
                  <a:srgbClr val="333333"/>
                </a:solidFill>
                <a:latin typeface="Arial" panose="020B0604020202020204" pitchFamily="34" charset="0"/>
                <a:ea typeface="Calibri" panose="020F0502020204030204" pitchFamily="34" charset="0"/>
              </a:rP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38761D"/>
                </a:solidFill>
                <a:latin typeface="Arial" panose="020B0604020202020204" pitchFamily="34" charset="0"/>
                <a:ea typeface="Calibri" panose="020F0502020204030204" pitchFamily="34" charset="0"/>
              </a:rPr>
              <a:t>-- Select the corresponding row from deleted table</a:t>
            </a:r>
            <a:r>
              <a:rPr lang="en-GB" sz="3200" dirty="0">
                <a:solidFill>
                  <a:srgbClr val="333333"/>
                </a:solidFill>
                <a:latin typeface="Arial" panose="020B0604020202020204" pitchFamily="34" charset="0"/>
                <a:ea typeface="Calibri" panose="020F0502020204030204" pitchFamily="34" charset="0"/>
              </a:rP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Select </a:t>
            </a:r>
            <a:r>
              <a:rPr lang="en-GB" sz="3200" dirty="0">
                <a:solidFill>
                  <a:srgbClr val="333333"/>
                </a:solidFill>
                <a:latin typeface="Arial" panose="020B0604020202020204" pitchFamily="34" charset="0"/>
                <a:ea typeface="Calibri" panose="020F0502020204030204" pitchFamily="34" charset="0"/>
              </a:rPr>
              <a:t>@</a:t>
            </a:r>
            <a:r>
              <a:rPr lang="en-GB" sz="3200" dirty="0" err="1">
                <a:solidFill>
                  <a:srgbClr val="333333"/>
                </a:solidFill>
                <a:latin typeface="Arial" panose="020B0604020202020204" pitchFamily="34" charset="0"/>
                <a:ea typeface="Calibri" panose="020F0502020204030204" pitchFamily="34" charset="0"/>
              </a:rPr>
              <a:t>OldName</a:t>
            </a:r>
            <a:r>
              <a:rPr lang="en-GB" sz="3200" dirty="0">
                <a:solidFill>
                  <a:srgbClr val="333333"/>
                </a:solidFill>
                <a:latin typeface="Arial" panose="020B0604020202020204" pitchFamily="34" charset="0"/>
                <a:ea typeface="Calibri" panose="020F0502020204030204" pitchFamily="34" charset="0"/>
              </a:rPr>
              <a:t> = Name, @</a:t>
            </a:r>
            <a:r>
              <a:rPr lang="en-GB" sz="3200" dirty="0" err="1">
                <a:solidFill>
                  <a:srgbClr val="333333"/>
                </a:solidFill>
                <a:latin typeface="Arial" panose="020B0604020202020204" pitchFamily="34" charset="0"/>
                <a:ea typeface="Calibri" panose="020F0502020204030204" pitchFamily="34" charset="0"/>
              </a:rPr>
              <a:t>OldGender</a:t>
            </a:r>
            <a:r>
              <a:rPr lang="en-GB" sz="3200" dirty="0">
                <a:solidFill>
                  <a:srgbClr val="333333"/>
                </a:solidFill>
                <a:latin typeface="Arial" panose="020B0604020202020204" pitchFamily="34" charset="0"/>
                <a:ea typeface="Calibri" panose="020F0502020204030204" pitchFamily="34" charset="0"/>
              </a:rPr>
              <a:t> = Gender,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err="1">
                <a:solidFill>
                  <a:srgbClr val="333333"/>
                </a:solidFill>
                <a:latin typeface="Arial" panose="020B0604020202020204" pitchFamily="34" charset="0"/>
                <a:ea typeface="Calibri" panose="020F0502020204030204" pitchFamily="34" charset="0"/>
              </a:rPr>
              <a:t>OldSalary</a:t>
            </a:r>
            <a:r>
              <a:rPr lang="en-GB" sz="3200" dirty="0">
                <a:solidFill>
                  <a:srgbClr val="333333"/>
                </a:solidFill>
                <a:latin typeface="Arial" panose="020B0604020202020204" pitchFamily="34" charset="0"/>
                <a:ea typeface="Calibri" panose="020F0502020204030204" pitchFamily="34" charset="0"/>
              </a:rPr>
              <a:t> = Salary, @</a:t>
            </a:r>
            <a:r>
              <a:rPr lang="en-GB" sz="3200" dirty="0" err="1">
                <a:solidFill>
                  <a:srgbClr val="333333"/>
                </a:solidFill>
                <a:latin typeface="Arial" panose="020B0604020202020204" pitchFamily="34" charset="0"/>
                <a:ea typeface="Calibri" panose="020F0502020204030204" pitchFamily="34" charset="0"/>
              </a:rPr>
              <a:t>OldDeptId</a:t>
            </a:r>
            <a:r>
              <a:rPr lang="en-GB" sz="3200" dirty="0">
                <a:solidFill>
                  <a:srgbClr val="333333"/>
                </a:solidFill>
                <a:latin typeface="Arial" panose="020B0604020202020204" pitchFamily="34" charset="0"/>
                <a:ea typeface="Calibri" panose="020F0502020204030204" pitchFamily="34" charset="0"/>
              </a:rPr>
              <a:t> = </a:t>
            </a:r>
            <a:r>
              <a:rPr lang="en-GB" sz="3200" dirty="0" err="1">
                <a:solidFill>
                  <a:srgbClr val="333333"/>
                </a:solidFill>
                <a:latin typeface="Arial" panose="020B0604020202020204" pitchFamily="34" charset="0"/>
                <a:ea typeface="Calibri" panose="020F0502020204030204" pitchFamily="34" charset="0"/>
              </a:rPr>
              <a:t>DepartmentId</a:t>
            </a:r>
            <a:r>
              <a:rPr lang="en-GB" sz="3200" dirty="0">
                <a:solidFill>
                  <a:srgbClr val="333333"/>
                </a:solidFill>
                <a:latin typeface="Arial" panose="020B0604020202020204" pitchFamily="34" charset="0"/>
                <a:ea typeface="Calibri" panose="020F0502020204030204" pitchFamily="34" charset="0"/>
              </a:rPr>
              <a:t/>
            </a:r>
            <a:br>
              <a:rPr lang="en-GB" sz="3200" dirty="0">
                <a:solidFill>
                  <a:srgbClr val="333333"/>
                </a:solidFill>
                <a:latin typeface="Arial" panose="020B0604020202020204" pitchFamily="34" charset="0"/>
                <a:ea typeface="Calibri" panose="020F0502020204030204" pitchFamily="34" charset="0"/>
              </a:rPr>
            </a:br>
            <a:r>
              <a:rPr lang="en-GB" sz="3200" dirty="0">
                <a:solidFill>
                  <a:srgbClr val="333333"/>
                </a:solidFill>
                <a:latin typeface="Arial" panose="020B0604020202020204" pitchFamily="34" charset="0"/>
                <a:ea typeface="Calibri" panose="020F0502020204030204" pitchFamily="34" charset="0"/>
              </a:rPr>
              <a:t>            </a:t>
            </a:r>
            <a:r>
              <a:rPr lang="en-GB" sz="3200" dirty="0">
                <a:solidFill>
                  <a:srgbClr val="0000FF"/>
                </a:solidFill>
                <a:latin typeface="Arial" panose="020B0604020202020204" pitchFamily="34" charset="0"/>
                <a:ea typeface="Calibri" panose="020F0502020204030204" pitchFamily="34" charset="0"/>
              </a:rPr>
              <a:t>from </a:t>
            </a:r>
            <a:r>
              <a:rPr lang="en-GB" sz="3200" dirty="0">
                <a:solidFill>
                  <a:srgbClr val="333333"/>
                </a:solidFill>
                <a:latin typeface="Arial" panose="020B0604020202020204" pitchFamily="34" charset="0"/>
                <a:ea typeface="Calibri" panose="020F0502020204030204" pitchFamily="34" charset="0"/>
              </a:rPr>
              <a:t>deleted where Id = @Id</a:t>
            </a:r>
            <a:endParaRPr lang="en-GB" sz="3200" dirty="0"/>
          </a:p>
        </p:txBody>
      </p:sp>
    </p:spTree>
    <p:extLst>
      <p:ext uri="{BB962C8B-B14F-4D97-AF65-F5344CB8AC3E}">
        <p14:creationId xmlns:p14="http://schemas.microsoft.com/office/powerpoint/2010/main" val="3063181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545EC0-29CF-4A1A-AB39-FF0BD7CD024C}"/>
              </a:ext>
            </a:extLst>
          </p:cNvPr>
          <p:cNvSpPr>
            <a:spLocks noGrp="1"/>
          </p:cNvSpPr>
          <p:nvPr>
            <p:ph idx="1"/>
          </p:nvPr>
        </p:nvSpPr>
        <p:spPr>
          <a:xfrm>
            <a:off x="838200" y="990738"/>
            <a:ext cx="10515600" cy="4351338"/>
          </a:xfrm>
        </p:spPr>
        <p:txBody>
          <a:bodyPr>
            <a:normAutofit fontScale="92500" lnSpcReduction="20000"/>
          </a:bodyPr>
          <a:lstStyle/>
          <a:p>
            <a:pPr marL="0" indent="0">
              <a:buNone/>
            </a:pP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Build the audit string dynamically           </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'Employee with Id =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(@Id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(4)) + </a:t>
            </a:r>
            <a:r>
              <a:rPr lang="en-GB" dirty="0">
                <a:solidFill>
                  <a:srgbClr val="FF0000"/>
                </a:solidFill>
                <a:latin typeface="Arial" panose="020B0604020202020204" pitchFamily="34" charset="0"/>
                <a:ea typeface="Calibri" panose="020F0502020204030204" pitchFamily="34" charset="0"/>
              </a:rPr>
              <a:t>' changed'</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OldName</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NewName</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NAME from '</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OldName</a:t>
            </a:r>
            <a:r>
              <a:rPr lang="en-GB" dirty="0">
                <a:solidFill>
                  <a:srgbClr val="333333"/>
                </a:solidFill>
                <a:latin typeface="Arial" panose="020B0604020202020204" pitchFamily="34" charset="0"/>
                <a:ea typeface="Calibri" panose="020F0502020204030204" pitchFamily="34" charset="0"/>
              </a:rPr>
              <a:t> +</a:t>
            </a:r>
            <a:r>
              <a:rPr lang="en-GB" dirty="0">
                <a:solidFill>
                  <a:srgbClr val="FF0000"/>
                </a:solidFill>
                <a:latin typeface="Arial" panose="020B0604020202020204" pitchFamily="34" charset="0"/>
                <a:ea typeface="Calibri" panose="020F0502020204030204" pitchFamily="34" charset="0"/>
              </a:rPr>
              <a:t> ' to '</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NewName</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OldGender</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NewGender</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GENDER from '</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OldGender</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to '</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NewGender</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endParaRPr lang="en-GB" dirty="0"/>
          </a:p>
        </p:txBody>
      </p:sp>
    </p:spTree>
    <p:extLst>
      <p:ext uri="{BB962C8B-B14F-4D97-AF65-F5344CB8AC3E}">
        <p14:creationId xmlns:p14="http://schemas.microsoft.com/office/powerpoint/2010/main" val="10074326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9ED442C-80F6-4411-856B-14B08DE0F60C}"/>
              </a:ext>
            </a:extLst>
          </p:cNvPr>
          <p:cNvSpPr>
            <a:spLocks noGrp="1"/>
          </p:cNvSpPr>
          <p:nvPr>
            <p:ph idx="1"/>
          </p:nvPr>
        </p:nvSpPr>
        <p:spPr>
          <a:xfrm>
            <a:off x="463826" y="318052"/>
            <a:ext cx="11049000" cy="5618922"/>
          </a:xfrm>
        </p:spPr>
        <p:txBody>
          <a:bodyPr>
            <a:normAutofit fontScale="77500" lnSpcReduction="20000"/>
          </a:bodyPr>
          <a:lstStyle/>
          <a:p>
            <a:pPr marL="0" indent="0">
              <a:buNone/>
            </a:pP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OldSalary</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NewSalary</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SALARY from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OldSalary</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 </a:t>
            </a:r>
            <a:r>
              <a:rPr lang="en-GB" dirty="0">
                <a:solidFill>
                  <a:srgbClr val="FF0000"/>
                </a:solidFill>
                <a:latin typeface="Arial" panose="020B0604020202020204" pitchFamily="34" charset="0"/>
                <a:ea typeface="Calibri" panose="020F0502020204030204" pitchFamily="34" charset="0"/>
              </a:rPr>
              <a:t>' to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NewSalary</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if</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OldDeptId</a:t>
            </a:r>
            <a:r>
              <a:rPr lang="en-GB" dirty="0">
                <a:solidFill>
                  <a:srgbClr val="333333"/>
                </a:solidFill>
                <a:latin typeface="Arial" panose="020B0604020202020204" pitchFamily="34" charset="0"/>
                <a:ea typeface="Calibri" panose="020F0502020204030204" pitchFamily="34" charset="0"/>
              </a:rPr>
              <a:t> &lt;&gt; @</a:t>
            </a:r>
            <a:r>
              <a:rPr lang="en-GB" dirty="0" err="1">
                <a:solidFill>
                  <a:srgbClr val="333333"/>
                </a:solidFill>
                <a:latin typeface="Arial" panose="020B0604020202020204" pitchFamily="34" charset="0"/>
                <a:ea typeface="Calibri" panose="020F0502020204030204" pitchFamily="34" charset="0"/>
              </a:rPr>
              <a:t>NewDeptId</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Set </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 + </a:t>
            </a:r>
            <a:r>
              <a:rPr lang="en-GB" dirty="0">
                <a:solidFill>
                  <a:srgbClr val="FF0000"/>
                </a:solidFill>
                <a:latin typeface="Arial" panose="020B0604020202020204" pitchFamily="34" charset="0"/>
                <a:ea typeface="Calibri" panose="020F0502020204030204" pitchFamily="34" charset="0"/>
              </a:rPr>
              <a:t>' </a:t>
            </a:r>
            <a:r>
              <a:rPr lang="en-GB" dirty="0" err="1">
                <a:solidFill>
                  <a:srgbClr val="FF0000"/>
                </a:solidFill>
                <a:latin typeface="Arial" panose="020B0604020202020204" pitchFamily="34" charset="0"/>
                <a:ea typeface="Calibri" panose="020F0502020204030204" pitchFamily="34" charset="0"/>
              </a:rPr>
              <a:t>DepartmentId</a:t>
            </a:r>
            <a:r>
              <a:rPr lang="en-GB" dirty="0">
                <a:solidFill>
                  <a:srgbClr val="FF0000"/>
                </a:solidFill>
                <a:latin typeface="Arial" panose="020B0604020202020204" pitchFamily="34" charset="0"/>
                <a:ea typeface="Calibri" panose="020F0502020204030204" pitchFamily="34" charset="0"/>
              </a:rPr>
              <a:t> from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OldDeptId</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 </a:t>
            </a:r>
            <a:r>
              <a:rPr lang="en-GB" dirty="0">
                <a:solidFill>
                  <a:srgbClr val="0000FF"/>
                </a:solidFill>
                <a:latin typeface="Arial" panose="020B0604020202020204" pitchFamily="34" charset="0"/>
                <a:ea typeface="Calibri" panose="020F0502020204030204" pitchFamily="34" charset="0"/>
              </a:rPr>
              <a:t>' to '</a:t>
            </a:r>
            <a:r>
              <a:rPr lang="en-GB" dirty="0">
                <a:solidFill>
                  <a:srgbClr val="333333"/>
                </a:solidFill>
                <a:latin typeface="Arial" panose="020B0604020202020204" pitchFamily="34" charset="0"/>
                <a:ea typeface="Calibri" panose="020F0502020204030204" pitchFamily="34" charset="0"/>
              </a:rPr>
              <a:t> + </a:t>
            </a:r>
            <a:r>
              <a:rPr lang="en-GB" dirty="0">
                <a:solidFill>
                  <a:srgbClr val="FF00FF"/>
                </a:solidFill>
                <a:latin typeface="Arial" panose="020B0604020202020204" pitchFamily="34" charset="0"/>
                <a:ea typeface="Calibri" panose="020F0502020204030204" pitchFamily="34" charset="0"/>
              </a:rPr>
              <a:t>Cast</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NewDeptId</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as </a:t>
            </a:r>
            <a:r>
              <a:rPr lang="en-GB" dirty="0" err="1">
                <a:solidFill>
                  <a:srgbClr val="0000FF"/>
                </a:solidFill>
                <a:latin typeface="Arial" panose="020B0604020202020204" pitchFamily="34" charset="0"/>
                <a:ea typeface="Calibri" panose="020F0502020204030204" pitchFamily="34" charset="0"/>
              </a:rPr>
              <a:t>nvarchar</a:t>
            </a:r>
            <a:r>
              <a:rPr lang="en-GB" dirty="0">
                <a:solidFill>
                  <a:srgbClr val="333333"/>
                </a:solidFill>
                <a:latin typeface="Arial" panose="020B0604020202020204" pitchFamily="34" charset="0"/>
                <a:ea typeface="Calibri" panose="020F0502020204030204" pitchFamily="34" charset="0"/>
              </a:rPr>
              <a:t>(10))</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insert into</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tblEmployeeAudit</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values</a:t>
            </a:r>
            <a:r>
              <a:rPr lang="en-GB" dirty="0">
                <a:solidFill>
                  <a:srgbClr val="333333"/>
                </a:solidFill>
                <a:latin typeface="Arial" panose="020B0604020202020204" pitchFamily="34" charset="0"/>
                <a:ea typeface="Calibri" panose="020F0502020204030204" pitchFamily="34" charset="0"/>
              </a:rPr>
              <a:t>(@</a:t>
            </a:r>
            <a:r>
              <a:rPr lang="en-GB" dirty="0" err="1">
                <a:solidFill>
                  <a:srgbClr val="333333"/>
                </a:solidFill>
                <a:latin typeface="Arial" panose="020B0604020202020204" pitchFamily="34" charset="0"/>
                <a:ea typeface="Calibri" panose="020F0502020204030204" pitchFamily="34" charset="0"/>
              </a:rPr>
              <a:t>AuditString</a:t>
            </a:r>
            <a:r>
              <a:rPr lang="en-GB" dirty="0">
                <a:solidFill>
                  <a:srgbClr val="333333"/>
                </a:solidFill>
                <a:latin typeface="Arial" panose="020B0604020202020204" pitchFamily="34" charset="0"/>
                <a:ea typeface="Calibri" panose="020F0502020204030204" pitchFamily="34" charset="0"/>
              </a:rPr>
              <a:t>)</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38761D"/>
                </a:solidFill>
                <a:latin typeface="Arial" panose="020B0604020202020204" pitchFamily="34" charset="0"/>
                <a:ea typeface="Calibri" panose="020F0502020204030204" pitchFamily="34" charset="0"/>
              </a:rPr>
              <a:t>-- Delete the row from temp table, so we can move to the next row</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Delete from</a:t>
            </a:r>
            <a:r>
              <a:rPr lang="en-GB" dirty="0">
                <a:solidFill>
                  <a:srgbClr val="333333"/>
                </a:solidFill>
                <a:latin typeface="Arial" panose="020B0604020202020204" pitchFamily="34" charset="0"/>
                <a:ea typeface="Calibri" panose="020F0502020204030204" pitchFamily="34" charset="0"/>
              </a:rPr>
              <a:t> #</a:t>
            </a:r>
            <a:r>
              <a:rPr lang="en-GB" dirty="0" err="1">
                <a:solidFill>
                  <a:srgbClr val="333333"/>
                </a:solidFill>
                <a:latin typeface="Arial" panose="020B0604020202020204" pitchFamily="34" charset="0"/>
                <a:ea typeface="Calibri" panose="020F0502020204030204" pitchFamily="34" charset="0"/>
              </a:rPr>
              <a:t>TempTable</a:t>
            </a: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where </a:t>
            </a:r>
            <a:r>
              <a:rPr lang="en-GB" dirty="0">
                <a:solidFill>
                  <a:srgbClr val="333333"/>
                </a:solidFill>
                <a:latin typeface="Arial" panose="020B0604020202020204" pitchFamily="34" charset="0"/>
                <a:ea typeface="Calibri" panose="020F0502020204030204" pitchFamily="34" charset="0"/>
              </a:rPr>
              <a:t>Id = @Id</a:t>
            </a:r>
            <a:br>
              <a:rPr lang="en-GB" dirty="0">
                <a:solidFill>
                  <a:srgbClr val="333333"/>
                </a:solidFill>
                <a:latin typeface="Arial" panose="020B0604020202020204" pitchFamily="34" charset="0"/>
                <a:ea typeface="Calibri" panose="020F0502020204030204" pitchFamily="34" charset="0"/>
              </a:rPr>
            </a:br>
            <a:r>
              <a:rPr lang="en-GB" dirty="0">
                <a:solidFill>
                  <a:srgbClr val="333333"/>
                </a:solidFill>
                <a:latin typeface="Arial" panose="020B0604020202020204" pitchFamily="34" charset="0"/>
                <a:ea typeface="Calibri" panose="020F0502020204030204" pitchFamily="34" charset="0"/>
              </a:rPr>
              <a:t>      </a:t>
            </a:r>
            <a:r>
              <a:rPr lang="en-GB" dirty="0">
                <a:solidFill>
                  <a:srgbClr val="0000FF"/>
                </a:solidFill>
                <a:latin typeface="Arial" panose="020B0604020202020204" pitchFamily="34" charset="0"/>
                <a:ea typeface="Calibri" panose="020F0502020204030204" pitchFamily="34" charset="0"/>
              </a:rPr>
              <a:t>End</a:t>
            </a:r>
            <a:r>
              <a:rPr lang="en-GB" dirty="0">
                <a:solidFill>
                  <a:srgbClr val="333333"/>
                </a:solidFill>
                <a:latin typeface="Arial" panose="020B0604020202020204" pitchFamily="34" charset="0"/>
                <a:ea typeface="Calibri" panose="020F0502020204030204" pitchFamily="34" charset="0"/>
              </a:rPr>
              <a:t/>
            </a:r>
            <a:br>
              <a:rPr lang="en-GB" dirty="0">
                <a:solidFill>
                  <a:srgbClr val="333333"/>
                </a:solidFill>
                <a:latin typeface="Arial" panose="020B0604020202020204" pitchFamily="34" charset="0"/>
                <a:ea typeface="Calibri" panose="020F0502020204030204" pitchFamily="34" charset="0"/>
              </a:rPr>
            </a:br>
            <a:r>
              <a:rPr lang="en-GB" dirty="0" err="1">
                <a:solidFill>
                  <a:srgbClr val="0000FF"/>
                </a:solidFill>
                <a:latin typeface="Arial" panose="020B0604020202020204" pitchFamily="34" charset="0"/>
                <a:ea typeface="Calibri" panose="020F0502020204030204" pitchFamily="34" charset="0"/>
              </a:rPr>
              <a:t>End</a:t>
            </a:r>
            <a:endParaRPr lang="en-GB" dirty="0"/>
          </a:p>
        </p:txBody>
      </p:sp>
    </p:spTree>
    <p:extLst>
      <p:ext uri="{BB962C8B-B14F-4D97-AF65-F5344CB8AC3E}">
        <p14:creationId xmlns:p14="http://schemas.microsoft.com/office/powerpoint/2010/main" val="8555405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A002D6-D88A-4EDF-B94E-4F01AD665CB3}"/>
              </a:ext>
            </a:extLst>
          </p:cNvPr>
          <p:cNvSpPr>
            <a:spLocks noGrp="1"/>
          </p:cNvSpPr>
          <p:nvPr>
            <p:ph idx="1"/>
          </p:nvPr>
        </p:nvSpPr>
        <p:spPr/>
        <p:txBody>
          <a:bodyPr/>
          <a:lstStyle/>
          <a:p>
            <a:pPr marL="0" indent="0">
              <a:buNone/>
            </a:pPr>
            <a:r>
              <a:rPr lang="en-GB" sz="6600" dirty="0"/>
              <a:t>Write two update query for the table</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172997863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Sylvia Hoffmann</DisplayName>
        <AccountId>4398</AccountId>
        <AccountType/>
      </UserInfo>
      <UserInfo>
        <DisplayName>Llinos McVicar</DisplayName>
        <AccountId>4803</AccountId>
        <AccountType/>
      </UserInfo>
      <UserInfo>
        <DisplayName>Bunmi Thomas</DisplayName>
        <AccountId>20016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4" ma:contentTypeDescription="Create a new document." ma:contentTypeScope="" ma:versionID="697e22ecbe2135e394169004b01b34a9">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d20f70134215217fb266d1d94757e047"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terms/"/>
    <ds:schemaRef ds:uri="http://schemas.microsoft.com/office/2006/metadata/properties"/>
    <ds:schemaRef ds:uri="http://schemas.microsoft.com/office/2006/documentManagement/types"/>
    <ds:schemaRef ds:uri="303dbf9b-b85b-46a0-94f1-894078c07ecd"/>
    <ds:schemaRef ds:uri="http://purl.org/dc/elements/1.1/"/>
    <ds:schemaRef ds:uri="http://purl.org/dc/dcmitype/"/>
    <ds:schemaRef ds:uri="http://schemas.microsoft.com/office/infopath/2007/PartnerControls"/>
    <ds:schemaRef ds:uri="http://schemas.openxmlformats.org/package/2006/metadata/core-properties"/>
    <ds:schemaRef ds:uri="211f9404-bca0-4bcf-9c1d-965ccb6f8d2d"/>
    <ds:schemaRef ds:uri="http://www.w3.org/XML/1998/namespace"/>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BDCF9ABB-9528-409E-A13D-EBE9E1E9DF8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108</TotalTime>
  <Words>436</Words>
  <Application>Microsoft Office PowerPoint</Application>
  <PresentationFormat>Widescreen</PresentationFormat>
  <Paragraphs>90</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Myriad Pro</vt:lpstr>
      <vt:lpstr>Times New Roman</vt:lpstr>
      <vt:lpstr>20140311PresentationUWTSDTemplate</vt:lpstr>
      <vt:lpstr>Triggers DML Exercise</vt:lpstr>
      <vt:lpstr>PowerPoint Presentation</vt:lpstr>
      <vt:lpstr>SQL Script to create tblEmployee table:</vt:lpstr>
      <vt:lpstr>SQL Script to create tblDepartment table </vt:lpstr>
      <vt:lpstr>Insert data into tblDepartment table</vt:lpstr>
      <vt:lpstr>Insert data into tblEmployee table</vt:lpstr>
      <vt:lpstr>PowerPoint Presentation</vt:lpstr>
      <vt:lpstr>Script to create the view:</vt:lpstr>
      <vt:lpstr>Inserting Into a View </vt:lpstr>
      <vt:lpstr>Error in Inserting in View</vt:lpstr>
      <vt:lpstr>Script to create INSTEAD OF INSERT trigger:</vt:lpstr>
      <vt:lpstr>Now, let's execute the insert query:</vt:lpstr>
      <vt:lpstr>PowerPoint Presentation</vt:lpstr>
      <vt:lpstr>AFTER TRIGGER for INSERT &amp; DELETE Event </vt:lpstr>
      <vt:lpstr>SQL Script to create tblEmployee table:</vt:lpstr>
      <vt:lpstr>Insert data into tblEmployee table</vt:lpstr>
      <vt:lpstr>SQL Script to create tblEmployeeAudit table:</vt:lpstr>
      <vt:lpstr>PowerPoint Presentation</vt:lpstr>
      <vt:lpstr>Example for AFTER TRIGGER for INSERT event on tblEmployee table:</vt:lpstr>
      <vt:lpstr>Insert into Employee table </vt:lpstr>
      <vt:lpstr>Example for AFTER TRIGGER for DELETE event on tblEmployee table:</vt:lpstr>
      <vt:lpstr>View the Inserted and deleted table </vt:lpstr>
      <vt:lpstr>PowerPoint Presentation</vt:lpstr>
      <vt:lpstr>PowerPoint Presentation</vt:lpstr>
      <vt:lpstr>Create AFTER UPDATE trigger script:</vt:lpstr>
      <vt:lpstr>Now, execute this query:</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Paul Jenkins</cp:lastModifiedBy>
  <cp:revision>9</cp:revision>
  <dcterms:created xsi:type="dcterms:W3CDTF">2015-04-14T15:21:28Z</dcterms:created>
  <dcterms:modified xsi:type="dcterms:W3CDTF">2020-07-07T14:43:52Z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