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86" r:id="rId2"/>
    <p:sldId id="298" r:id="rId3"/>
    <p:sldId id="257" r:id="rId4"/>
    <p:sldId id="620" r:id="rId5"/>
    <p:sldId id="258" r:id="rId6"/>
    <p:sldId id="618" r:id="rId7"/>
    <p:sldId id="615" r:id="rId8"/>
    <p:sldId id="623" r:id="rId9"/>
    <p:sldId id="616" r:id="rId10"/>
    <p:sldId id="617" r:id="rId11"/>
    <p:sldId id="624" r:id="rId12"/>
    <p:sldId id="619" r:id="rId13"/>
    <p:sldId id="30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0B34CD-67BE-47AA-952A-2B2F2994356D}" v="8" dt="2023-11-13T14:16:53.3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79" d="100"/>
          <a:sy n="79" d="100"/>
        </p:scale>
        <p:origin x="76"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into Wilson" userId="1f22784cae28517b" providerId="LiveId" clId="{260B34CD-67BE-47AA-952A-2B2F2994356D}"/>
    <pc:docChg chg="undo custSel addSld delSld modSld">
      <pc:chgData name="Clinto Wilson" userId="1f22784cae28517b" providerId="LiveId" clId="{260B34CD-67BE-47AA-952A-2B2F2994356D}" dt="2023-11-13T14:43:48.318" v="1339" actId="14100"/>
      <pc:docMkLst>
        <pc:docMk/>
      </pc:docMkLst>
      <pc:sldChg chg="modSp mod">
        <pc:chgData name="Clinto Wilson" userId="1f22784cae28517b" providerId="LiveId" clId="{260B34CD-67BE-47AA-952A-2B2F2994356D}" dt="2023-11-13T12:39:03.377" v="215" actId="14100"/>
        <pc:sldMkLst>
          <pc:docMk/>
          <pc:sldMk cId="0" sldId="257"/>
        </pc:sldMkLst>
        <pc:spChg chg="mod">
          <ac:chgData name="Clinto Wilson" userId="1f22784cae28517b" providerId="LiveId" clId="{260B34CD-67BE-47AA-952A-2B2F2994356D}" dt="2023-11-13T12:39:03.377" v="215" actId="14100"/>
          <ac:spMkLst>
            <pc:docMk/>
            <pc:sldMk cId="0" sldId="257"/>
            <ac:spMk id="7171" creationId="{BFF85E77-D367-42C1-BDA9-AD01E8E287ED}"/>
          </ac:spMkLst>
        </pc:spChg>
      </pc:sldChg>
      <pc:sldChg chg="modSp mod">
        <pc:chgData name="Clinto Wilson" userId="1f22784cae28517b" providerId="LiveId" clId="{260B34CD-67BE-47AA-952A-2B2F2994356D}" dt="2023-11-13T14:43:48.318" v="1339" actId="14100"/>
        <pc:sldMkLst>
          <pc:docMk/>
          <pc:sldMk cId="0" sldId="258"/>
        </pc:sldMkLst>
        <pc:spChg chg="mod">
          <ac:chgData name="Clinto Wilson" userId="1f22784cae28517b" providerId="LiveId" clId="{260B34CD-67BE-47AA-952A-2B2F2994356D}" dt="2023-11-13T10:32:05.415" v="116" actId="1076"/>
          <ac:spMkLst>
            <pc:docMk/>
            <pc:sldMk cId="0" sldId="258"/>
            <ac:spMk id="9218" creationId="{2B32E6CC-AB03-45BB-AA5B-6AB4CCD76CB2}"/>
          </ac:spMkLst>
        </pc:spChg>
        <pc:spChg chg="mod">
          <ac:chgData name="Clinto Wilson" userId="1f22784cae28517b" providerId="LiveId" clId="{260B34CD-67BE-47AA-952A-2B2F2994356D}" dt="2023-11-13T14:43:48.318" v="1339" actId="14100"/>
          <ac:spMkLst>
            <pc:docMk/>
            <pc:sldMk cId="0" sldId="258"/>
            <ac:spMk id="9219" creationId="{EDD6FDD8-03F3-4F96-9979-762D8609EA45}"/>
          </ac:spMkLst>
        </pc:spChg>
      </pc:sldChg>
      <pc:sldChg chg="modSp mod">
        <pc:chgData name="Clinto Wilson" userId="1f22784cae28517b" providerId="LiveId" clId="{260B34CD-67BE-47AA-952A-2B2F2994356D}" dt="2023-11-13T14:12:00.366" v="1199" actId="27636"/>
        <pc:sldMkLst>
          <pc:docMk/>
          <pc:sldMk cId="0" sldId="286"/>
        </pc:sldMkLst>
        <pc:spChg chg="mod">
          <ac:chgData name="Clinto Wilson" userId="1f22784cae28517b" providerId="LiveId" clId="{260B34CD-67BE-47AA-952A-2B2F2994356D}" dt="2023-11-13T14:12:00.366" v="1199" actId="27636"/>
          <ac:spMkLst>
            <pc:docMk/>
            <pc:sldMk cId="0" sldId="286"/>
            <ac:spMk id="6147" creationId="{DFF9AAD1-A0E4-41E9-85C5-C54A68C04797}"/>
          </ac:spMkLst>
        </pc:spChg>
      </pc:sldChg>
      <pc:sldChg chg="modSp mod">
        <pc:chgData name="Clinto Wilson" userId="1f22784cae28517b" providerId="LiveId" clId="{260B34CD-67BE-47AA-952A-2B2F2994356D}" dt="2023-11-13T14:12:24.250" v="1200" actId="2711"/>
        <pc:sldMkLst>
          <pc:docMk/>
          <pc:sldMk cId="1644873115" sldId="298"/>
        </pc:sldMkLst>
        <pc:spChg chg="mod">
          <ac:chgData name="Clinto Wilson" userId="1f22784cae28517b" providerId="LiveId" clId="{260B34CD-67BE-47AA-952A-2B2F2994356D}" dt="2023-11-13T14:12:24.250" v="1200" actId="2711"/>
          <ac:spMkLst>
            <pc:docMk/>
            <pc:sldMk cId="1644873115" sldId="298"/>
            <ac:spMk id="4" creationId="{9BDDCD80-3779-40E2-8E88-73E278AF6DFA}"/>
          </ac:spMkLst>
        </pc:spChg>
        <pc:spChg chg="mod">
          <ac:chgData name="Clinto Wilson" userId="1f22784cae28517b" providerId="LiveId" clId="{260B34CD-67BE-47AA-952A-2B2F2994356D}" dt="2023-11-13T14:12:24.250" v="1200" actId="2711"/>
          <ac:spMkLst>
            <pc:docMk/>
            <pc:sldMk cId="1644873115" sldId="298"/>
            <ac:spMk id="7170" creationId="{97F85A85-B776-40D1-8548-64F43F7CF32F}"/>
          </ac:spMkLst>
        </pc:spChg>
        <pc:spChg chg="mod">
          <ac:chgData name="Clinto Wilson" userId="1f22784cae28517b" providerId="LiveId" clId="{260B34CD-67BE-47AA-952A-2B2F2994356D}" dt="2023-11-13T14:12:24.250" v="1200" actId="2711"/>
          <ac:spMkLst>
            <pc:docMk/>
            <pc:sldMk cId="1644873115" sldId="298"/>
            <ac:spMk id="7171" creationId="{BFF85E77-D367-42C1-BDA9-AD01E8E287ED}"/>
          </ac:spMkLst>
        </pc:spChg>
      </pc:sldChg>
      <pc:sldChg chg="modSp mod">
        <pc:chgData name="Clinto Wilson" userId="1f22784cae28517b" providerId="LiveId" clId="{260B34CD-67BE-47AA-952A-2B2F2994356D}" dt="2023-11-13T12:35:34.873" v="195" actId="1076"/>
        <pc:sldMkLst>
          <pc:docMk/>
          <pc:sldMk cId="2546493374" sldId="301"/>
        </pc:sldMkLst>
        <pc:spChg chg="mod">
          <ac:chgData name="Clinto Wilson" userId="1f22784cae28517b" providerId="LiveId" clId="{260B34CD-67BE-47AA-952A-2B2F2994356D}" dt="2023-11-13T12:35:34.873" v="195" actId="1076"/>
          <ac:spMkLst>
            <pc:docMk/>
            <pc:sldMk cId="2546493374" sldId="301"/>
            <ac:spMk id="19458" creationId="{15C42E2D-C1F0-4C0B-A4BF-EE3447089A43}"/>
          </ac:spMkLst>
        </pc:spChg>
        <pc:spChg chg="mod">
          <ac:chgData name="Clinto Wilson" userId="1f22784cae28517b" providerId="LiveId" clId="{260B34CD-67BE-47AA-952A-2B2F2994356D}" dt="2023-11-13T12:35:25.642" v="194" actId="1076"/>
          <ac:spMkLst>
            <pc:docMk/>
            <pc:sldMk cId="2546493374" sldId="301"/>
            <ac:spMk id="19459" creationId="{E3FD7B8E-BE25-4323-8F07-91361516B2E4}"/>
          </ac:spMkLst>
        </pc:spChg>
      </pc:sldChg>
      <pc:sldChg chg="modSp add del mod">
        <pc:chgData name="Clinto Wilson" userId="1f22784cae28517b" providerId="LiveId" clId="{260B34CD-67BE-47AA-952A-2B2F2994356D}" dt="2023-11-13T12:59:27.860" v="231" actId="20577"/>
        <pc:sldMkLst>
          <pc:docMk/>
          <pc:sldMk cId="1668164209" sldId="615"/>
        </pc:sldMkLst>
        <pc:spChg chg="mod">
          <ac:chgData name="Clinto Wilson" userId="1f22784cae28517b" providerId="LiveId" clId="{260B34CD-67BE-47AA-952A-2B2F2994356D}" dt="2023-11-13T12:59:27.860" v="231" actId="20577"/>
          <ac:spMkLst>
            <pc:docMk/>
            <pc:sldMk cId="1668164209" sldId="615"/>
            <ac:spMk id="9219" creationId="{EDD6FDD8-03F3-4F96-9979-762D8609EA45}"/>
          </ac:spMkLst>
        </pc:spChg>
      </pc:sldChg>
      <pc:sldChg chg="modSp mod">
        <pc:chgData name="Clinto Wilson" userId="1f22784cae28517b" providerId="LiveId" clId="{260B34CD-67BE-47AA-952A-2B2F2994356D}" dt="2023-11-13T13:01:01.493" v="234" actId="20577"/>
        <pc:sldMkLst>
          <pc:docMk/>
          <pc:sldMk cId="2452540836" sldId="616"/>
        </pc:sldMkLst>
        <pc:spChg chg="mod">
          <ac:chgData name="Clinto Wilson" userId="1f22784cae28517b" providerId="LiveId" clId="{260B34CD-67BE-47AA-952A-2B2F2994356D}" dt="2023-11-13T13:01:01.493" v="234" actId="20577"/>
          <ac:spMkLst>
            <pc:docMk/>
            <pc:sldMk cId="2452540836" sldId="616"/>
            <ac:spMk id="9219" creationId="{EDD6FDD8-03F3-4F96-9979-762D8609EA45}"/>
          </ac:spMkLst>
        </pc:spChg>
      </pc:sldChg>
      <pc:sldChg chg="modSp mod">
        <pc:chgData name="Clinto Wilson" userId="1f22784cae28517b" providerId="LiveId" clId="{260B34CD-67BE-47AA-952A-2B2F2994356D}" dt="2023-11-13T14:08:36.239" v="1091" actId="20577"/>
        <pc:sldMkLst>
          <pc:docMk/>
          <pc:sldMk cId="3716840799" sldId="617"/>
        </pc:sldMkLst>
        <pc:spChg chg="mod">
          <ac:chgData name="Clinto Wilson" userId="1f22784cae28517b" providerId="LiveId" clId="{260B34CD-67BE-47AA-952A-2B2F2994356D}" dt="2023-11-13T14:08:36.239" v="1091" actId="20577"/>
          <ac:spMkLst>
            <pc:docMk/>
            <pc:sldMk cId="3716840799" sldId="617"/>
            <ac:spMk id="9219" creationId="{EDD6FDD8-03F3-4F96-9979-762D8609EA45}"/>
          </ac:spMkLst>
        </pc:spChg>
      </pc:sldChg>
      <pc:sldChg chg="modSp mod">
        <pc:chgData name="Clinto Wilson" userId="1f22784cae28517b" providerId="LiveId" clId="{260B34CD-67BE-47AA-952A-2B2F2994356D}" dt="2023-11-13T12:56:46.010" v="229" actId="255"/>
        <pc:sldMkLst>
          <pc:docMk/>
          <pc:sldMk cId="3393854100" sldId="618"/>
        </pc:sldMkLst>
        <pc:spChg chg="mod">
          <ac:chgData name="Clinto Wilson" userId="1f22784cae28517b" providerId="LiveId" clId="{260B34CD-67BE-47AA-952A-2B2F2994356D}" dt="2023-11-13T12:56:46.010" v="229" actId="255"/>
          <ac:spMkLst>
            <pc:docMk/>
            <pc:sldMk cId="3393854100" sldId="618"/>
            <ac:spMk id="9219" creationId="{EDD6FDD8-03F3-4F96-9979-762D8609EA45}"/>
          </ac:spMkLst>
        </pc:spChg>
      </pc:sldChg>
      <pc:sldChg chg="addSp delSp modSp mod">
        <pc:chgData name="Clinto Wilson" userId="1f22784cae28517b" providerId="LiveId" clId="{260B34CD-67BE-47AA-952A-2B2F2994356D}" dt="2023-11-13T14:08:11.911" v="1090" actId="21"/>
        <pc:sldMkLst>
          <pc:docMk/>
          <pc:sldMk cId="362085069" sldId="619"/>
        </pc:sldMkLst>
        <pc:spChg chg="add del mod">
          <ac:chgData name="Clinto Wilson" userId="1f22784cae28517b" providerId="LiveId" clId="{260B34CD-67BE-47AA-952A-2B2F2994356D}" dt="2023-11-13T14:08:11.911" v="1090" actId="21"/>
          <ac:spMkLst>
            <pc:docMk/>
            <pc:sldMk cId="362085069" sldId="619"/>
            <ac:spMk id="3" creationId="{AB27EC07-B333-A41E-4A6C-3307D39CED6A}"/>
          </ac:spMkLst>
        </pc:spChg>
        <pc:spChg chg="mod">
          <ac:chgData name="Clinto Wilson" userId="1f22784cae28517b" providerId="LiveId" clId="{260B34CD-67BE-47AA-952A-2B2F2994356D}" dt="2023-11-13T14:08:01.773" v="1089" actId="14100"/>
          <ac:spMkLst>
            <pc:docMk/>
            <pc:sldMk cId="362085069" sldId="619"/>
            <ac:spMk id="7170" creationId="{97F85A85-B776-40D1-8548-64F43F7CF32F}"/>
          </ac:spMkLst>
        </pc:spChg>
        <pc:spChg chg="del">
          <ac:chgData name="Clinto Wilson" userId="1f22784cae28517b" providerId="LiveId" clId="{260B34CD-67BE-47AA-952A-2B2F2994356D}" dt="2023-11-13T14:07:56.773" v="1088" actId="21"/>
          <ac:spMkLst>
            <pc:docMk/>
            <pc:sldMk cId="362085069" sldId="619"/>
            <ac:spMk id="7171" creationId="{BFF85E77-D367-42C1-BDA9-AD01E8E287ED}"/>
          </ac:spMkLst>
        </pc:spChg>
      </pc:sldChg>
      <pc:sldChg chg="modSp mod">
        <pc:chgData name="Clinto Wilson" userId="1f22784cae28517b" providerId="LiveId" clId="{260B34CD-67BE-47AA-952A-2B2F2994356D}" dt="2023-11-13T14:16:53.393" v="1285" actId="14100"/>
        <pc:sldMkLst>
          <pc:docMk/>
          <pc:sldMk cId="3536927771" sldId="620"/>
        </pc:sldMkLst>
        <pc:spChg chg="mod">
          <ac:chgData name="Clinto Wilson" userId="1f22784cae28517b" providerId="LiveId" clId="{260B34CD-67BE-47AA-952A-2B2F2994356D}" dt="2023-11-13T14:16:45.493" v="1284" actId="20577"/>
          <ac:spMkLst>
            <pc:docMk/>
            <pc:sldMk cId="3536927771" sldId="620"/>
            <ac:spMk id="3" creationId="{4776A093-C1DE-97BD-8EAA-0C3685387085}"/>
          </ac:spMkLst>
        </pc:spChg>
        <pc:picChg chg="mod">
          <ac:chgData name="Clinto Wilson" userId="1f22784cae28517b" providerId="LiveId" clId="{260B34CD-67BE-47AA-952A-2B2F2994356D}" dt="2023-11-13T14:16:53.393" v="1285" actId="14100"/>
          <ac:picMkLst>
            <pc:docMk/>
            <pc:sldMk cId="3536927771" sldId="620"/>
            <ac:picMk id="1026" creationId="{010FFB68-1C29-C1F1-CB7B-DD2BED658F6A}"/>
          </ac:picMkLst>
        </pc:picChg>
      </pc:sldChg>
      <pc:sldChg chg="del">
        <pc:chgData name="Clinto Wilson" userId="1f22784cae28517b" providerId="LiveId" clId="{260B34CD-67BE-47AA-952A-2B2F2994356D}" dt="2023-11-13T10:37:00.617" v="124" actId="47"/>
        <pc:sldMkLst>
          <pc:docMk/>
          <pc:sldMk cId="3597452107" sldId="621"/>
        </pc:sldMkLst>
      </pc:sldChg>
      <pc:sldChg chg="del">
        <pc:chgData name="Clinto Wilson" userId="1f22784cae28517b" providerId="LiveId" clId="{260B34CD-67BE-47AA-952A-2B2F2994356D}" dt="2023-11-13T10:31:01.480" v="111" actId="47"/>
        <pc:sldMkLst>
          <pc:docMk/>
          <pc:sldMk cId="2767512363" sldId="622"/>
        </pc:sldMkLst>
      </pc:sldChg>
      <pc:sldChg chg="addSp delSp modSp new mod">
        <pc:chgData name="Clinto Wilson" userId="1f22784cae28517b" providerId="LiveId" clId="{260B34CD-67BE-47AA-952A-2B2F2994356D}" dt="2023-11-13T14:07:39.951" v="1087" actId="1076"/>
        <pc:sldMkLst>
          <pc:docMk/>
          <pc:sldMk cId="3691345587" sldId="624"/>
        </pc:sldMkLst>
        <pc:spChg chg="del mod">
          <ac:chgData name="Clinto Wilson" userId="1f22784cae28517b" providerId="LiveId" clId="{260B34CD-67BE-47AA-952A-2B2F2994356D}" dt="2023-11-13T13:41:05.761" v="490" actId="478"/>
          <ac:spMkLst>
            <pc:docMk/>
            <pc:sldMk cId="3691345587" sldId="624"/>
            <ac:spMk id="2" creationId="{066726D2-5AC8-E0CF-67FF-33159F26E577}"/>
          </ac:spMkLst>
        </pc:spChg>
        <pc:spChg chg="del mod">
          <ac:chgData name="Clinto Wilson" userId="1f22784cae28517b" providerId="LiveId" clId="{260B34CD-67BE-47AA-952A-2B2F2994356D}" dt="2023-11-13T13:41:36.438" v="492" actId="3680"/>
          <ac:spMkLst>
            <pc:docMk/>
            <pc:sldMk cId="3691345587" sldId="624"/>
            <ac:spMk id="3" creationId="{26B92CFC-973F-A25C-1F10-643FFC1461FD}"/>
          </ac:spMkLst>
        </pc:spChg>
        <pc:graphicFrameChg chg="add mod ord modGraphic">
          <ac:chgData name="Clinto Wilson" userId="1f22784cae28517b" providerId="LiveId" clId="{260B34CD-67BE-47AA-952A-2B2F2994356D}" dt="2023-11-13T14:07:39.951" v="1087" actId="1076"/>
          <ac:graphicFrameMkLst>
            <pc:docMk/>
            <pc:sldMk cId="3691345587" sldId="624"/>
            <ac:graphicFrameMk id="4" creationId="{9B6EE980-233A-2021-6BCA-F20AF3888D68}"/>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1457326"/>
            <a:ext cx="8229600" cy="2799085"/>
          </a:xfrm>
        </p:spPr>
        <p:txBody>
          <a:bodyPr>
            <a:normAutofit fontScale="77500" lnSpcReduction="20000"/>
          </a:bodyPr>
          <a:lstStyle/>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TITLE: GEOTHERMAL POWER PLANT </a:t>
            </a:r>
          </a:p>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NAME: CLINTO PALAPPILLY PUTHENPURAYIL WILSON</a:t>
            </a:r>
          </a:p>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ID NUMBER: 2244104</a:t>
            </a:r>
          </a:p>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LECTURER NAME: NAZIA SAEED</a:t>
            </a:r>
          </a:p>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MODULE NAME: ENTREPRENUERSHIP</a:t>
            </a:r>
          </a:p>
          <a:p>
            <a:pPr algn="ctr" eaLnBrk="1" hangingPunct="1">
              <a:buFont typeface="Arial" panose="020B0604020202020204" pitchFamily="34" charset="0"/>
              <a:buNone/>
            </a:pPr>
            <a:r>
              <a:rPr lang="en-GB" altLang="en-US" sz="3400" b="1" dirty="0">
                <a:latin typeface="Arial" panose="020B0604020202020204" pitchFamily="34" charset="0"/>
                <a:cs typeface="Arial" panose="020B0604020202020204" pitchFamily="34" charset="0"/>
              </a:rPr>
              <a:t>MODULE CODE: LCMB7004 </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lstStyle/>
          <a:p>
            <a:pPr eaLnBrk="1" hangingPunct="1"/>
            <a:r>
              <a:rPr lang="en-US" sz="2800" b="1" dirty="0">
                <a:solidFill>
                  <a:prstClr val="black"/>
                </a:solidFill>
                <a:latin typeface="Arial" panose="020B0604020202020204" pitchFamily="34" charset="0"/>
                <a:ea typeface="Arial" panose="020B0604020202020204" pitchFamily="34" charset="0"/>
                <a:cs typeface="Arial" panose="020B0604020202020204" pitchFamily="34" charset="0"/>
              </a:rPr>
              <a:t>Introduction</a:t>
            </a:r>
            <a:endParaRPr lang="en-GB" altLang="en-US" sz="2800" b="1" dirty="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882032" y="1003412"/>
            <a:ext cx="9335117" cy="4382977"/>
          </a:xfrm>
        </p:spPr>
        <p:txBody>
          <a:bodyPr/>
          <a:lstStyle/>
          <a:p>
            <a:pPr>
              <a:spcAft>
                <a:spcPts val="800"/>
              </a:spcAft>
              <a:buFont typeface="Wingdings" panose="05000000000000000000" pitchFamily="2" charset="2"/>
              <a:buChar char="Ø"/>
            </a:pPr>
            <a:endParaRPr lang="en-US" altLang="en-US" sz="1100" dirty="0">
              <a:latin typeface="Arial" panose="020B0604020202020204" pitchFamily="34" charset="0"/>
              <a:cs typeface="Arial" panose="020B0604020202020204" pitchFamily="34" charset="0"/>
            </a:endParaRPr>
          </a:p>
          <a:p>
            <a:pPr>
              <a:spcAft>
                <a:spcPts val="800"/>
              </a:spcAft>
              <a:buFont typeface="Wingdings" panose="05000000000000000000" pitchFamily="2" charset="2"/>
              <a:buChar char="Ø"/>
            </a:pPr>
            <a:r>
              <a:rPr lang="en-US" altLang="en-US" sz="2000" dirty="0">
                <a:latin typeface="Arial" panose="020B0604020202020204" pitchFamily="34" charset="0"/>
                <a:cs typeface="Arial" panose="020B0604020202020204" pitchFamily="34" charset="0"/>
              </a:rPr>
              <a:t>Geo innovations is using geothermal energy for the production of electricity.</a:t>
            </a:r>
          </a:p>
          <a:p>
            <a:pPr>
              <a:spcAft>
                <a:spcPts val="800"/>
              </a:spcAft>
              <a:buFont typeface="Wingdings" panose="05000000000000000000" pitchFamily="2" charset="2"/>
              <a:buChar char="Ø"/>
            </a:pPr>
            <a:r>
              <a:rPr lang="en-US" altLang="en-US" sz="2000" dirty="0">
                <a:latin typeface="Arial" panose="020B0604020202020204" pitchFamily="34" charset="0"/>
                <a:cs typeface="Arial" panose="020B0604020202020204" pitchFamily="34" charset="0"/>
              </a:rPr>
              <a:t>We will discuss the idea of a geothermal power plant today. This is an endeavor that uses the natural heat of the Earth to produce clean, dependable, and sustainable electricity. </a:t>
            </a:r>
          </a:p>
          <a:p>
            <a:pPr>
              <a:spcAft>
                <a:spcPts val="800"/>
              </a:spcAft>
              <a:buFont typeface="Wingdings" panose="05000000000000000000" pitchFamily="2" charset="2"/>
              <a:buChar char="Ø"/>
            </a:pPr>
            <a:r>
              <a:rPr lang="en-US" altLang="en-US" sz="2000" dirty="0">
                <a:latin typeface="Arial" panose="020B0604020202020204" pitchFamily="34" charset="0"/>
                <a:cs typeface="Arial" panose="020B0604020202020204" pitchFamily="34" charset="0"/>
              </a:rPr>
              <a:t>We will also discuss about the market gap, the explanation behind the suggested location and legal entity, the SWOT analysis, the target market, capture tactics and the company plan budgeting.</a:t>
            </a:r>
          </a:p>
          <a:p>
            <a:pPr marL="457200" lvl="1" indent="0">
              <a:spcAft>
                <a:spcPts val="800"/>
              </a:spcAft>
              <a:buNone/>
            </a:pPr>
            <a:endParaRPr lang="en-US" altLang="en-US" sz="1600" dirty="0">
              <a:latin typeface="Arial" panose="020B060402020202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cs typeface="Arial" panose="020B0604020202020204" pitchFamily="34" charset="0"/>
            </a:endParaRPr>
          </a:p>
          <a:p>
            <a:pPr>
              <a:spcAft>
                <a:spcPts val="800"/>
              </a:spcAft>
              <a:buFont typeface="Wingdings" panose="05000000000000000000" pitchFamily="2" charset="2"/>
              <a:buChar char="Ø"/>
            </a:pPr>
            <a:endParaRPr lang="en-US" altLang="en-US" sz="2000" dirty="0">
              <a:latin typeface="Arial" panose="020B0604020202020204" pitchFamily="34" charset="0"/>
              <a:cs typeface="Arial" panose="020B0604020202020204" pitchFamily="34" charset="0"/>
            </a:endParaRPr>
          </a:p>
          <a:p>
            <a:pPr marL="0" indent="0" algn="ctr">
              <a:spcAft>
                <a:spcPts val="800"/>
              </a:spcAft>
              <a:buNone/>
            </a:pPr>
            <a:endParaRPr lang="en-GB" alt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Arial" panose="020B0604020202020204" pitchFamily="34" charset="0"/>
                <a:cs typeface="Arial" panose="020B0604020202020204" pitchFamily="34" charset="0"/>
              </a:rPr>
              <a:pPr>
                <a:defRPr/>
              </a:pPr>
              <a:t>13/11/2023</a:t>
            </a:fld>
            <a:endParaRPr lang="en-GB" altLang="en-US">
              <a:solidFill>
                <a:prstClr val="black">
                  <a:tint val="7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437295" y="339866"/>
            <a:ext cx="8928992" cy="1125538"/>
          </a:xfrm>
        </p:spPr>
        <p:txBody>
          <a:bodyPr>
            <a:normAutofit/>
          </a:bodyPr>
          <a:lstStyle/>
          <a:p>
            <a:pPr eaLnBrk="1" hangingPunct="1"/>
            <a:r>
              <a:rPr lang="en-US" sz="3200" b="1" dirty="0">
                <a:solidFill>
                  <a:prstClr val="black"/>
                </a:solidFill>
                <a:latin typeface="+mn-lt"/>
                <a:ea typeface="Arial" panose="020B0604020202020204" pitchFamily="34" charset="0"/>
                <a:cs typeface="+mn-cs"/>
              </a:rPr>
              <a:t>Overview of the business idea, product and/or service</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865848" y="1666090"/>
            <a:ext cx="9748400" cy="4392488"/>
          </a:xfrm>
        </p:spPr>
        <p:txBody>
          <a:bodyPr>
            <a:normAutofit/>
          </a:bodyPr>
          <a:lstStyle/>
          <a:p>
            <a:pPr>
              <a:spcAft>
                <a:spcPts val="800"/>
              </a:spcAft>
              <a:buFont typeface="Wingdings" panose="05000000000000000000" pitchFamily="2" charset="2"/>
              <a:buChar char="Ø"/>
            </a:pPr>
            <a:r>
              <a:rPr lang="en-US" altLang="en-US" sz="2000" dirty="0"/>
              <a:t>Our business idea is around the creation of a Geothermal Power Plant, an innovative method that utilizes the Earth's abundant heat reserves to produce environmentally friendly, dependable, and sustainable power.</a:t>
            </a:r>
          </a:p>
          <a:p>
            <a:pPr>
              <a:spcAft>
                <a:spcPts val="800"/>
              </a:spcAft>
              <a:buFont typeface="Wingdings" panose="05000000000000000000" pitchFamily="2" charset="2"/>
              <a:buChar char="Ø"/>
            </a:pPr>
            <a:r>
              <a:rPr lang="en-US" altLang="en-US" sz="2000" dirty="0"/>
              <a:t>Using the natural heat that exists beneath the surface of the Earth, our geothermal power plant generates electricity. utilizing a procedure called geothermal energy conversion</a:t>
            </a:r>
          </a:p>
          <a:p>
            <a:pPr>
              <a:spcAft>
                <a:spcPts val="800"/>
              </a:spcAft>
              <a:buFont typeface="Wingdings" panose="05000000000000000000" pitchFamily="2" charset="2"/>
              <a:buChar char="Ø"/>
            </a:pPr>
            <a:r>
              <a:rPr lang="en-US" altLang="en-US" sz="2000" dirty="0"/>
              <a:t>We draw hot water or steam from the Earth's interior and direct it toward turbines to produce energy. This procedure greatly lessens our need on non-renewable energy sources while also being highly efficient.</a:t>
            </a:r>
            <a:endParaRPr lang="en-GB" alt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76A093-C1DE-97BD-8EAA-0C3685387085}"/>
              </a:ext>
            </a:extLst>
          </p:cNvPr>
          <p:cNvSpPr>
            <a:spLocks noGrp="1"/>
          </p:cNvSpPr>
          <p:nvPr>
            <p:ph idx="1"/>
          </p:nvPr>
        </p:nvSpPr>
        <p:spPr>
          <a:xfrm>
            <a:off x="202301" y="712065"/>
            <a:ext cx="11253768" cy="4903808"/>
          </a:xfrm>
        </p:spPr>
        <p:txBody>
          <a:bodyPr>
            <a:normAutofit/>
          </a:bodyPr>
          <a:lstStyle/>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Our geothermal power plant's main product is electricity. Utilizing the Earth's geothermal heat, we produce a steady and dependable power source for residences, companies, and industries.</a:t>
            </a: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Alamy.com</a:t>
            </a:r>
          </a:p>
          <a:p>
            <a:pPr>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pic>
        <p:nvPicPr>
          <p:cNvPr id="1026" name="Picture 2" descr="Geothermal Energy: Promising, Massive, and Vastly-Underutilized ...">
            <a:extLst>
              <a:ext uri="{FF2B5EF4-FFF2-40B4-BE49-F238E27FC236}">
                <a16:creationId xmlns:a16="http://schemas.microsoft.com/office/drawing/2014/main" id="{010FFB68-1C29-C1F1-CB7B-DD2BED658F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958" y="1675051"/>
            <a:ext cx="4369699" cy="3050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6927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434014" y="106209"/>
            <a:ext cx="8229600" cy="1082451"/>
          </a:xfrm>
        </p:spPr>
        <p:txBody>
          <a:bodyPr/>
          <a:lstStyle/>
          <a:p>
            <a:pPr eaLnBrk="1" hangingPunct="1"/>
            <a:r>
              <a:rPr lang="en-US" sz="3200" b="1" dirty="0">
                <a:latin typeface="+mn-lt"/>
                <a:ea typeface="Arial" panose="020B0604020202020204" pitchFamily="34" charset="0"/>
              </a:rPr>
              <a:t>Legal format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31774" y="930584"/>
            <a:ext cx="10333529" cy="4766209"/>
          </a:xfrm>
        </p:spPr>
        <p:txBody>
          <a:bodyPr/>
          <a:lstStyle/>
          <a:p>
            <a:pPr eaLnBrk="1" hangingPunct="1">
              <a:buFont typeface="Wingdings" panose="05000000000000000000" pitchFamily="2" charset="2"/>
              <a:buChar char="Ø"/>
            </a:pPr>
            <a:r>
              <a:rPr lang="en-US" sz="2000" dirty="0">
                <a:ea typeface="Arial" panose="020B0604020202020204" pitchFamily="34" charset="0"/>
              </a:rPr>
              <a:t>Let's now discuss the strategic rationale for selecting an LLC as the legal structure for our geothermal power plant project.</a:t>
            </a:r>
          </a:p>
          <a:p>
            <a:pPr eaLnBrk="1" hangingPunct="1">
              <a:buFont typeface="Wingdings" panose="05000000000000000000" pitchFamily="2" charset="2"/>
              <a:buChar char="Ø"/>
            </a:pPr>
            <a:r>
              <a:rPr lang="en-US" sz="2000" dirty="0">
                <a:ea typeface="Arial" panose="020B0604020202020204" pitchFamily="34" charset="0"/>
              </a:rPr>
              <a:t>An LLC offers limited liability protection, insulating members' personal assets from obligations and liabilities incurred by the firm.</a:t>
            </a:r>
          </a:p>
          <a:p>
            <a:pPr eaLnBrk="1" hangingPunct="1">
              <a:buFont typeface="Wingdings" panose="05000000000000000000" pitchFamily="2" charset="2"/>
              <a:buChar char="Ø"/>
            </a:pPr>
            <a:r>
              <a:rPr lang="en-US" sz="2000" dirty="0">
                <a:ea typeface="Arial" panose="020B0604020202020204" pitchFamily="34" charset="0"/>
              </a:rPr>
              <a:t>Limited liability is an essential component in the geothermal energy business, as projects can entail significant expenditures and associated risks. </a:t>
            </a:r>
          </a:p>
          <a:p>
            <a:pPr eaLnBrk="1" hangingPunct="1">
              <a:buFont typeface="Wingdings" panose="05000000000000000000" pitchFamily="2" charset="2"/>
              <a:buChar char="Ø"/>
            </a:pPr>
            <a:r>
              <a:rPr lang="en-US" sz="2000" dirty="0">
                <a:ea typeface="Arial" panose="020B0604020202020204" pitchFamily="34" charset="0"/>
              </a:rPr>
              <a:t>It provides a degree of security consistent with our dedication to risk management and budgetary restraint.</a:t>
            </a:r>
          </a:p>
          <a:p>
            <a:pPr>
              <a:buFont typeface="Wingdings" panose="05000000000000000000" pitchFamily="2" charset="2"/>
              <a:buChar char="Ø"/>
            </a:pPr>
            <a:r>
              <a:rPr lang="en-US" sz="2000" dirty="0"/>
              <a:t>A variable ownership structure is possible for LLCs. They are flexible in bringing in new investors or partners as needed for geothermal projects, as they can have one member or many, and membership interests can be transferred or allocated with ease. </a:t>
            </a:r>
          </a:p>
          <a:p>
            <a:pPr>
              <a:buFont typeface="Wingdings" panose="05000000000000000000" pitchFamily="2" charset="2"/>
              <a:buChar char="Ø"/>
            </a:pPr>
            <a:r>
              <a:rPr lang="en-US" sz="2000" b="0" i="0" dirty="0">
                <a:solidFill>
                  <a:srgbClr val="000000"/>
                </a:solidFill>
                <a:effectLst/>
                <a:latin typeface="Open Sans" panose="020F0502020204030204" pitchFamily="34" charset="0"/>
              </a:rPr>
              <a:t>The limited liability company (LLC) is a relatively new form of business entity that is fast gaining popularity among business owners, real estate investors and property developers, Julia </a:t>
            </a:r>
            <a:r>
              <a:rPr lang="en-US" sz="2000" b="0" i="0" dirty="0" err="1">
                <a:solidFill>
                  <a:srgbClr val="000000"/>
                </a:solidFill>
                <a:effectLst/>
                <a:latin typeface="Open Sans" panose="020F0502020204030204" pitchFamily="34" charset="0"/>
              </a:rPr>
              <a:t>A.Banks</a:t>
            </a:r>
            <a:r>
              <a:rPr lang="en-US" sz="2000" b="0" i="0" dirty="0">
                <a:solidFill>
                  <a:srgbClr val="000000"/>
                </a:solidFill>
                <a:effectLst/>
                <a:latin typeface="Open Sans" panose="020F0502020204030204" pitchFamily="34" charset="0"/>
              </a:rPr>
              <a:t>(1994) </a:t>
            </a:r>
            <a:r>
              <a:rPr lang="en-GB" sz="1200" b="0" i="0" dirty="0">
                <a:solidFill>
                  <a:srgbClr val="000000"/>
                </a:solidFill>
                <a:effectLst/>
                <a:latin typeface="Open Sans" panose="020B0606030504020204" pitchFamily="34" charset="0"/>
              </a:rPr>
              <a:t> </a:t>
            </a:r>
            <a:endParaRPr lang="en-US" sz="2000" dirty="0"/>
          </a:p>
          <a:p>
            <a:pPr eaLnBrk="1" hangingPunct="1">
              <a:buFont typeface="Wingdings" panose="05000000000000000000" pitchFamily="2" charset="2"/>
              <a:buChar char="Ø"/>
            </a:pPr>
            <a:endParaRPr lang="en-US" sz="2000" dirty="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Gap in the Market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509798" y="995300"/>
            <a:ext cx="10050698" cy="4867399"/>
          </a:xfrm>
        </p:spPr>
        <p:txBody>
          <a:bodyPr/>
          <a:lstStyle/>
          <a:p>
            <a:pPr eaLnBrk="1" hangingPunct="1">
              <a:buFont typeface="Wingdings" panose="05000000000000000000" pitchFamily="2" charset="2"/>
              <a:buChar char="Ø"/>
            </a:pPr>
            <a:r>
              <a:rPr lang="en-US" sz="2000" dirty="0">
                <a:ea typeface="Arial" panose="020B0604020202020204" pitchFamily="34" charset="0"/>
              </a:rPr>
              <a:t>Now, let's examine the market conditions that provide our geothermal power plant project a special potential.</a:t>
            </a:r>
          </a:p>
          <a:p>
            <a:pPr lvl="1">
              <a:buFont typeface="Wingdings" panose="05000000000000000000" pitchFamily="2" charset="2"/>
              <a:buChar char="§"/>
            </a:pPr>
            <a:r>
              <a:rPr lang="en-US" sz="2000" dirty="0">
                <a:ea typeface="Arial" panose="020B0604020202020204" pitchFamily="34" charset="0"/>
              </a:rPr>
              <a:t>Current Energy Landscape</a:t>
            </a:r>
          </a:p>
          <a:p>
            <a:pPr lvl="1">
              <a:buFont typeface="Wingdings" panose="05000000000000000000" pitchFamily="2" charset="2"/>
              <a:buChar char="§"/>
            </a:pPr>
            <a:r>
              <a:rPr lang="en-US" sz="2000" dirty="0">
                <a:ea typeface="Arial" panose="020B0604020202020204" pitchFamily="34" charset="0"/>
              </a:rPr>
              <a:t>Growing Need for Sustainable Energy</a:t>
            </a:r>
          </a:p>
          <a:p>
            <a:pPr lvl="1">
              <a:buFont typeface="Wingdings" panose="05000000000000000000" pitchFamily="2" charset="2"/>
              <a:buChar char="§"/>
            </a:pPr>
            <a:r>
              <a:rPr lang="en-US" sz="2000" dirty="0">
                <a:ea typeface="Arial" panose="020B0604020202020204" pitchFamily="34" charset="0"/>
              </a:rPr>
              <a:t>Geothermal Energy's Stability and Dependability</a:t>
            </a:r>
          </a:p>
          <a:p>
            <a:pPr lvl="1">
              <a:buFont typeface="Wingdings" panose="05000000000000000000" pitchFamily="2" charset="2"/>
              <a:buChar char="§"/>
            </a:pPr>
            <a:r>
              <a:rPr lang="en-US" sz="2000" dirty="0">
                <a:ea typeface="Arial" panose="020B0604020202020204" pitchFamily="34" charset="0"/>
              </a:rPr>
              <a:t>Limited Utilization of Geothermal Energy in the Market</a:t>
            </a:r>
          </a:p>
          <a:p>
            <a:pPr>
              <a:buFont typeface="Wingdings" panose="05000000000000000000" pitchFamily="2" charset="2"/>
              <a:buChar char="Ø"/>
            </a:pPr>
            <a:r>
              <a:rPr lang="en-US" sz="2000" dirty="0"/>
              <a:t>In conclusion, the identified gap in the market for geothermal power plants presents a unique opportunity for us. By capitalizing on the reliability and sustainability of geothermal energy</a:t>
            </a:r>
          </a:p>
          <a:p>
            <a:pPr>
              <a:buFont typeface="Wingdings" panose="05000000000000000000" pitchFamily="2" charset="2"/>
              <a:buChar char="Ø"/>
            </a:pPr>
            <a:r>
              <a:rPr lang="en-US" sz="2000" dirty="0"/>
              <a:t>We aim to fill this void, meeting the rising demand for clean energy in underserved regions and contributing to a more sustainable energy future</a:t>
            </a:r>
            <a:endParaRPr lang="en-GB" sz="2000" dirty="0"/>
          </a:p>
          <a:p>
            <a:pPr eaLnBrk="1" hangingPunct="1">
              <a:buFont typeface="Wingdings" panose="05000000000000000000" pitchFamily="2" charset="2"/>
              <a:buChar char="Ø"/>
            </a:pPr>
            <a:endParaRPr lang="en-US" sz="2000" dirty="0">
              <a:ea typeface="Arial" panose="020B0604020202020204" pitchFamily="34" charset="0"/>
            </a:endParaRPr>
          </a:p>
          <a:p>
            <a:pPr eaLnBrk="1" hangingPunct="1">
              <a:buFont typeface="Wingdings" panose="05000000000000000000" pitchFamily="2" charset="2"/>
              <a:buChar char="Ø"/>
            </a:pPr>
            <a:endParaRPr lang="en-US" sz="2000" dirty="0">
              <a:ea typeface="Arial" panose="020B0604020202020204" pitchFamily="34" charset="0"/>
            </a:endParaRPr>
          </a:p>
          <a:p>
            <a:pPr eaLnBrk="1" hangingPunct="1">
              <a:buFont typeface="Wingdings" panose="05000000000000000000" pitchFamily="2" charset="2"/>
              <a:buChar char="Ø"/>
            </a:pPr>
            <a:endParaRPr lang="en-US" sz="2000" dirty="0">
              <a:ea typeface="Arial" panose="020B0604020202020204" pitchFamily="34" charset="0"/>
            </a:endParaRPr>
          </a:p>
          <a:p>
            <a:pPr marL="0" indent="0">
              <a:buNone/>
            </a:pPr>
            <a:endParaRPr lang="en-US" sz="2800" dirty="0">
              <a:ea typeface="Arial" panose="020B0604020202020204" pitchFamily="34" charset="0"/>
            </a:endParaRPr>
          </a:p>
          <a:p>
            <a:pPr marL="0" indent="0">
              <a:buNone/>
            </a:pPr>
            <a:endParaRPr lang="en-US" sz="2800" dirty="0">
              <a:ea typeface="Arial" panose="020B0604020202020204" pitchFamily="34" charset="0"/>
            </a:endParaRPr>
          </a:p>
        </p:txBody>
      </p:sp>
    </p:spTree>
    <p:extLst>
      <p:ext uri="{BB962C8B-B14F-4D97-AF65-F5344CB8AC3E}">
        <p14:creationId xmlns:p14="http://schemas.microsoft.com/office/powerpoint/2010/main" val="339385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522333" y="245974"/>
            <a:ext cx="8229600" cy="679549"/>
          </a:xfrm>
        </p:spPr>
        <p:txBody>
          <a:bodyPr>
            <a:normAutofit/>
          </a:bodyPr>
          <a:lstStyle/>
          <a:p>
            <a:pPr eaLnBrk="1" hangingPunct="1"/>
            <a:r>
              <a:rPr lang="en-GB" sz="3200" b="1" dirty="0">
                <a:latin typeface="+mn-lt"/>
                <a:ea typeface="Arial" panose="020B0604020202020204" pitchFamily="34" charset="0"/>
              </a:rPr>
              <a:t>SWOT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691427" y="995300"/>
            <a:ext cx="9003322" cy="4867399"/>
          </a:xfrm>
        </p:spPr>
        <p:txBody>
          <a:bodyPr>
            <a:normAutofit/>
          </a:bodyPr>
          <a:lstStyle/>
          <a:p>
            <a:pPr eaLnBrk="1" hangingPunct="1">
              <a:buFont typeface="Wingdings" panose="05000000000000000000" pitchFamily="2" charset="2"/>
              <a:buChar char="Ø"/>
            </a:pPr>
            <a:r>
              <a:rPr lang="en-US" altLang="en-US" sz="2000" dirty="0"/>
              <a:t>A strategic planning method called SWOT analysis aids companies in assessing their internal and external opportunities and threats as well as their strengths and weaknesses.</a:t>
            </a:r>
          </a:p>
          <a:p>
            <a:pPr eaLnBrk="1" hangingPunct="1">
              <a:buFont typeface="Wingdings" panose="05000000000000000000" pitchFamily="2" charset="2"/>
              <a:buChar char="Ø"/>
            </a:pPr>
            <a:r>
              <a:rPr lang="en-US" altLang="en-US" sz="2000" dirty="0"/>
              <a:t>By identifying internal strengths and weaknesses, a startup can capitalize on its advantages and address areas needing improvement. </a:t>
            </a:r>
          </a:p>
          <a:p>
            <a:pPr eaLnBrk="1" hangingPunct="1">
              <a:buFont typeface="Wingdings" panose="05000000000000000000" pitchFamily="2" charset="2"/>
              <a:buChar char="Ø"/>
            </a:pPr>
            <a:r>
              <a:rPr lang="en-US" altLang="en-US" sz="2000" dirty="0"/>
              <a:t>Analyzing external opportunities and threats helps in making informed decisions and preparing for potential challenges. This strategic insight guides business planning and helps maximize the chances of success in a competitive landscape.</a:t>
            </a:r>
            <a:endParaRPr lang="en-GB" altLang="en-US" sz="2000" dirty="0"/>
          </a:p>
        </p:txBody>
      </p:sp>
    </p:spTree>
    <p:extLst>
      <p:ext uri="{BB962C8B-B14F-4D97-AF65-F5344CB8AC3E}">
        <p14:creationId xmlns:p14="http://schemas.microsoft.com/office/powerpoint/2010/main" val="1668164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3DC56D5-3B04-FAD4-2B77-C97EF53C636F}"/>
              </a:ext>
            </a:extLst>
          </p:cNvPr>
          <p:cNvGraphicFramePr>
            <a:graphicFrameLocks noGrp="1"/>
          </p:cNvGraphicFramePr>
          <p:nvPr>
            <p:ph idx="1"/>
            <p:extLst>
              <p:ext uri="{D42A27DB-BD31-4B8C-83A1-F6EECF244321}">
                <p14:modId xmlns:p14="http://schemas.microsoft.com/office/powerpoint/2010/main" val="424945276"/>
              </p:ext>
            </p:extLst>
          </p:nvPr>
        </p:nvGraphicFramePr>
        <p:xfrm>
          <a:off x="548639" y="1068019"/>
          <a:ext cx="10390024" cy="3443130"/>
        </p:xfrm>
        <a:graphic>
          <a:graphicData uri="http://schemas.openxmlformats.org/drawingml/2006/table">
            <a:tbl>
              <a:tblPr firstRow="1" bandRow="1">
                <a:tableStyleId>{5C22544A-7EE6-4342-B048-85BDC9FD1C3A}</a:tableStyleId>
              </a:tblPr>
              <a:tblGrid>
                <a:gridCol w="5195012">
                  <a:extLst>
                    <a:ext uri="{9D8B030D-6E8A-4147-A177-3AD203B41FA5}">
                      <a16:colId xmlns:a16="http://schemas.microsoft.com/office/drawing/2014/main" val="1913114513"/>
                    </a:ext>
                  </a:extLst>
                </a:gridCol>
                <a:gridCol w="5195012">
                  <a:extLst>
                    <a:ext uri="{9D8B030D-6E8A-4147-A177-3AD203B41FA5}">
                      <a16:colId xmlns:a16="http://schemas.microsoft.com/office/drawing/2014/main" val="666884079"/>
                    </a:ext>
                  </a:extLst>
                </a:gridCol>
              </a:tblGrid>
              <a:tr h="17215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kern="100" dirty="0">
                          <a:solidFill>
                            <a:schemeClr val="tx1"/>
                          </a:solidFill>
                          <a:effectLst/>
                          <a:latin typeface="Arial" panose="020B0604020202020204" pitchFamily="34" charset="0"/>
                          <a:cs typeface="Arial" panose="020B0604020202020204" pitchFamily="34" charset="0"/>
                        </a:rPr>
                        <a:t>STRENGTHS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b="1" kern="100" dirty="0">
                          <a:solidFill>
                            <a:schemeClr val="tx1"/>
                          </a:solidFill>
                          <a:effectLst/>
                          <a:latin typeface="Arial" panose="020B0604020202020204" pitchFamily="34" charset="0"/>
                          <a:cs typeface="Arial" panose="020B0604020202020204" pitchFamily="34" charset="0"/>
                        </a:rPr>
                        <a:t>Reliable and Sustainable Energy Source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b="1" kern="100" dirty="0">
                          <a:solidFill>
                            <a:schemeClr val="tx1"/>
                          </a:solidFill>
                          <a:effectLst/>
                          <a:latin typeface="Arial" panose="020B0604020202020204" pitchFamily="34" charset="0"/>
                          <a:cs typeface="Arial" panose="020B0604020202020204" pitchFamily="34" charset="0"/>
                        </a:rPr>
                        <a:t>Stable Operating Costs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1800" b="1" kern="100" dirty="0">
                        <a:solidFill>
                          <a:schemeClr val="tx1"/>
                        </a:solidFill>
                        <a:effectLst/>
                        <a:latin typeface="Arial" panose="020B0604020202020204" pitchFamily="34" charset="0"/>
                        <a:cs typeface="Arial" panose="020B0604020202020204" pitchFamily="34" charset="0"/>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kern="100" dirty="0">
                          <a:solidFill>
                            <a:schemeClr val="tx1"/>
                          </a:solidFill>
                          <a:effectLst/>
                          <a:latin typeface="Arial" panose="020B0604020202020204" pitchFamily="34" charset="0"/>
                          <a:cs typeface="Arial" panose="020B0604020202020204" pitchFamily="34" charset="0"/>
                        </a:rPr>
                        <a:t>WEAKNESSES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Site-Specific Location</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Initial Capital Investment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Exploration Risks</a:t>
                      </a:r>
                    </a:p>
                    <a:p>
                      <a:endParaRPr lang="en-GB" dirty="0"/>
                    </a:p>
                  </a:txBody>
                  <a:tcPr/>
                </a:tc>
                <a:extLst>
                  <a:ext uri="{0D108BD9-81ED-4DB2-BD59-A6C34878D82A}">
                    <a16:rowId xmlns:a16="http://schemas.microsoft.com/office/drawing/2014/main" val="1857917721"/>
                  </a:ext>
                </a:extLst>
              </a:tr>
              <a:tr h="17215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kern="100" dirty="0">
                          <a:solidFill>
                            <a:schemeClr val="tx1"/>
                          </a:solidFill>
                          <a:effectLst/>
                          <a:latin typeface="Arial" panose="020B0604020202020204" pitchFamily="34" charset="0"/>
                          <a:cs typeface="Arial" panose="020B0604020202020204" pitchFamily="34" charset="0"/>
                        </a:rPr>
                        <a:t>OPPORTUNITIES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b="1" kern="100" dirty="0">
                          <a:solidFill>
                            <a:schemeClr val="tx1"/>
                          </a:solidFill>
                          <a:effectLst/>
                          <a:latin typeface="Arial" panose="020B0604020202020204" pitchFamily="34" charset="0"/>
                          <a:cs typeface="Arial" panose="020B0604020202020204" pitchFamily="34" charset="0"/>
                        </a:rPr>
                        <a:t>Global Transition to Clean Energy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Government Incentives and Policies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Technological Advancements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kern="100" dirty="0">
                          <a:solidFill>
                            <a:schemeClr val="tx1"/>
                          </a:solidFill>
                          <a:effectLst/>
                          <a:latin typeface="Arial" panose="020B0604020202020204" pitchFamily="34" charset="0"/>
                          <a:cs typeface="Arial" panose="020B0604020202020204" pitchFamily="34" charset="0"/>
                        </a:rPr>
                        <a:t>THREATS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Competition from Other Renewables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Regulatory Challenges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800" b="1" kern="100" dirty="0">
                          <a:solidFill>
                            <a:schemeClr val="tx1"/>
                          </a:solidFill>
                          <a:effectLst/>
                          <a:latin typeface="Arial" panose="020B0604020202020204" pitchFamily="34" charset="0"/>
                          <a:cs typeface="Arial" panose="020B0604020202020204" pitchFamily="34" charset="0"/>
                        </a:rPr>
                        <a:t>Natural Resource Variability</a:t>
                      </a:r>
                    </a:p>
                    <a:p>
                      <a:endParaRPr lang="en-GB" dirty="0"/>
                    </a:p>
                  </a:txBody>
                  <a:tcPr/>
                </a:tc>
                <a:extLst>
                  <a:ext uri="{0D108BD9-81ED-4DB2-BD59-A6C34878D82A}">
                    <a16:rowId xmlns:a16="http://schemas.microsoft.com/office/drawing/2014/main" val="2690604955"/>
                  </a:ext>
                </a:extLst>
              </a:tr>
            </a:tbl>
          </a:graphicData>
        </a:graphic>
      </p:graphicFrame>
    </p:spTree>
    <p:extLst>
      <p:ext uri="{BB962C8B-B14F-4D97-AF65-F5344CB8AC3E}">
        <p14:creationId xmlns:p14="http://schemas.microsoft.com/office/powerpoint/2010/main" val="256501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370896" y="319126"/>
            <a:ext cx="8229600" cy="679549"/>
          </a:xfrm>
        </p:spPr>
        <p:txBody>
          <a:bodyPr>
            <a:normAutofit/>
          </a:bodyPr>
          <a:lstStyle/>
          <a:p>
            <a:pPr eaLnBrk="1" hangingPunct="1"/>
            <a:r>
              <a:rPr lang="en-GB" sz="3200" b="1" dirty="0">
                <a:latin typeface="Arial" panose="020B0604020202020204" pitchFamily="34" charset="0"/>
                <a:ea typeface="Arial" panose="020B0604020202020204" pitchFamily="34" charset="0"/>
              </a:rPr>
              <a:t>Target market and the strategies </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93014" y="1181555"/>
            <a:ext cx="11104880" cy="4867399"/>
          </a:xfrm>
        </p:spPr>
        <p:txBody>
          <a:bodyPr/>
          <a:lstStyle/>
          <a:p>
            <a:pPr eaLnBrk="1" hangingPunct="1">
              <a:buFont typeface="Wingdings" panose="05000000000000000000" pitchFamily="2" charset="2"/>
              <a:buChar char="Ø"/>
            </a:pPr>
            <a:r>
              <a:rPr lang="en-US" sz="2000" dirty="0">
                <a:solidFill>
                  <a:srgbClr val="374151"/>
                </a:solidFill>
                <a:latin typeface="Arial" panose="020B0604020202020204" pitchFamily="34" charset="0"/>
                <a:cs typeface="Arial" panose="020B0604020202020204" pitchFamily="34" charset="0"/>
              </a:rPr>
              <a:t>Target market</a:t>
            </a:r>
            <a:endParaRPr lang="en-US" sz="2000" b="0" dirty="0">
              <a:solidFill>
                <a:srgbClr val="374151"/>
              </a:solidFill>
              <a:effectLst/>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Large-scale Industrial Consumers</a:t>
            </a: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Municipalities and Public Sector</a:t>
            </a: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Utilities and Grid Operators</a:t>
            </a: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Geographically Suitable Regions</a:t>
            </a:r>
          </a:p>
          <a:p>
            <a:pPr eaLnBrk="1" hangingPunct="1">
              <a:buFont typeface="Wingdings" panose="05000000000000000000" pitchFamily="2" charset="2"/>
              <a:buChar char="Ø"/>
            </a:pPr>
            <a:r>
              <a:rPr lang="en-US" sz="2000" b="0" dirty="0">
                <a:solidFill>
                  <a:srgbClr val="374151"/>
                </a:solidFill>
                <a:effectLst/>
                <a:latin typeface="Arial" panose="020B0604020202020204" pitchFamily="34" charset="0"/>
                <a:cs typeface="Arial" panose="020B0604020202020204" pitchFamily="34" charset="0"/>
              </a:rPr>
              <a:t>Marketing strategies</a:t>
            </a: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Educational Campaigns</a:t>
            </a: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Partnerships and Collaboration</a:t>
            </a:r>
            <a:endParaRPr lang="en-US" sz="2000" dirty="0">
              <a:solidFill>
                <a:srgbClr val="374151"/>
              </a:solidFill>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b="0" dirty="0">
                <a:solidFill>
                  <a:srgbClr val="374151"/>
                </a:solidFill>
                <a:effectLst/>
                <a:latin typeface="Arial" panose="020B0604020202020204" pitchFamily="34" charset="0"/>
                <a:cs typeface="Arial" panose="020B0604020202020204" pitchFamily="34" charset="0"/>
              </a:rPr>
              <a:t>Digital Marketing and Online Presence</a:t>
            </a:r>
          </a:p>
          <a:p>
            <a:pPr eaLnBrk="1" hangingPunct="1">
              <a:buFont typeface="Wingdings" panose="05000000000000000000" pitchFamily="2" charset="2"/>
              <a:buChar char="Ø"/>
            </a:pPr>
            <a:endParaRPr lang="en-GB" sz="2000" dirty="0">
              <a:ea typeface="Arial" panose="020B0604020202020204" pitchFamily="34" charset="0"/>
            </a:endParaRPr>
          </a:p>
        </p:txBody>
      </p:sp>
    </p:spTree>
    <p:extLst>
      <p:ext uri="{BB962C8B-B14F-4D97-AF65-F5344CB8AC3E}">
        <p14:creationId xmlns:p14="http://schemas.microsoft.com/office/powerpoint/2010/main" val="2452540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GB" sz="3200" b="1" dirty="0">
                <a:latin typeface="Arial" panose="020B0604020202020204" pitchFamily="34" charset="0"/>
                <a:ea typeface="Arial" panose="020B0604020202020204" pitchFamily="34" charset="0"/>
              </a:rPr>
              <a:t>Brief budgeting or financial plan and </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39667" y="906814"/>
            <a:ext cx="11312665" cy="5044371"/>
          </a:xfrm>
        </p:spPr>
        <p:txBody>
          <a:bodyPr>
            <a:normAutofit/>
          </a:bodyPr>
          <a:lstStyle/>
          <a:p>
            <a:pPr marL="0" indent="0" eaLnBrk="1" hangingPunct="1">
              <a:buNone/>
            </a:pPr>
            <a:endParaRPr lang="en-US" sz="2000" dirty="0">
              <a:ea typeface="Arial" panose="020B0604020202020204" pitchFamily="34" charset="0"/>
            </a:endParaRPr>
          </a:p>
          <a:p>
            <a:pPr eaLnBrk="1" hangingPunct="1">
              <a:buFont typeface="Wingdings" panose="05000000000000000000" pitchFamily="2" charset="2"/>
              <a:buChar char="Ø"/>
            </a:pPr>
            <a:r>
              <a:rPr lang="en-US" sz="2000" dirty="0">
                <a:ea typeface="Arial" panose="020B0604020202020204" pitchFamily="34" charset="0"/>
              </a:rPr>
              <a:t>Getting the money we need is essential to making our geothermal power project a reality. Let's investigate the possible sources from which we may obtain the necessary funding.</a:t>
            </a:r>
          </a:p>
          <a:p>
            <a:pPr lvl="1">
              <a:buFont typeface="Wingdings" panose="05000000000000000000" pitchFamily="2" charset="2"/>
              <a:buChar char="§"/>
            </a:pPr>
            <a:r>
              <a:rPr lang="en-US" sz="2000" dirty="0">
                <a:ea typeface="Arial" panose="020B0604020202020204" pitchFamily="34" charset="0"/>
              </a:rPr>
              <a:t>Debt Financing</a:t>
            </a:r>
          </a:p>
          <a:p>
            <a:pPr lvl="1">
              <a:buFont typeface="Wingdings" panose="05000000000000000000" pitchFamily="2" charset="2"/>
              <a:buChar char="§"/>
            </a:pPr>
            <a:r>
              <a:rPr lang="en-US" sz="2000" dirty="0">
                <a:ea typeface="Arial" panose="020B0604020202020204" pitchFamily="34" charset="0"/>
              </a:rPr>
              <a:t>Government Grants and Subsidies</a:t>
            </a:r>
          </a:p>
          <a:p>
            <a:pPr lvl="1">
              <a:buFont typeface="Wingdings" panose="05000000000000000000" pitchFamily="2" charset="2"/>
              <a:buChar char="§"/>
            </a:pPr>
            <a:r>
              <a:rPr lang="en-US" sz="2000" dirty="0">
                <a:ea typeface="Arial" panose="020B0604020202020204" pitchFamily="34" charset="0"/>
              </a:rPr>
              <a:t>Private Investments and Venture Capital</a:t>
            </a:r>
          </a:p>
          <a:p>
            <a:pPr marL="0" indent="0">
              <a:buNone/>
            </a:pPr>
            <a:endParaRPr lang="en-IN" sz="2000" dirty="0"/>
          </a:p>
          <a:p>
            <a:pPr marL="0" indent="0">
              <a:buNone/>
            </a:pPr>
            <a:r>
              <a:rPr lang="en-IN" sz="2000" dirty="0"/>
              <a:t>Assumptions:</a:t>
            </a:r>
          </a:p>
          <a:p>
            <a:pPr marL="0" indent="0">
              <a:buNone/>
            </a:pPr>
            <a:r>
              <a:rPr lang="en-IN" sz="2000" dirty="0"/>
              <a:t>Startup cost:</a:t>
            </a:r>
            <a:r>
              <a:rPr lang="en-US" sz="2000" dirty="0"/>
              <a:t> £30,00,000</a:t>
            </a:r>
          </a:p>
          <a:p>
            <a:pPr marL="0" indent="0">
              <a:buNone/>
            </a:pPr>
            <a:endParaRPr lang="en-IN" sz="2000" dirty="0"/>
          </a:p>
          <a:p>
            <a:pPr marL="0" indent="0">
              <a:buNone/>
            </a:pPr>
            <a:r>
              <a:rPr lang="en-IN" sz="2000" dirty="0">
                <a:ea typeface="Arial" panose="020B0604020202020204" pitchFamily="34" charset="0"/>
              </a:rPr>
              <a:t> </a:t>
            </a:r>
            <a:endParaRPr lang="en-US" sz="2000" dirty="0">
              <a:ea typeface="Arial" panose="020B0604020202020204" pitchFamily="34" charset="0"/>
            </a:endParaRPr>
          </a:p>
        </p:txBody>
      </p:sp>
    </p:spTree>
    <p:extLst>
      <p:ext uri="{BB962C8B-B14F-4D97-AF65-F5344CB8AC3E}">
        <p14:creationId xmlns:p14="http://schemas.microsoft.com/office/powerpoint/2010/main" val="3716840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B6EE980-233A-2021-6BCA-F20AF3888D68}"/>
              </a:ext>
            </a:extLst>
          </p:cNvPr>
          <p:cNvGraphicFramePr>
            <a:graphicFrameLocks noGrp="1"/>
          </p:cNvGraphicFramePr>
          <p:nvPr>
            <p:ph idx="1"/>
            <p:extLst>
              <p:ext uri="{D42A27DB-BD31-4B8C-83A1-F6EECF244321}">
                <p14:modId xmlns:p14="http://schemas.microsoft.com/office/powerpoint/2010/main" val="2806508513"/>
              </p:ext>
            </p:extLst>
          </p:nvPr>
        </p:nvGraphicFramePr>
        <p:xfrm>
          <a:off x="536771" y="329750"/>
          <a:ext cx="10972800" cy="509016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1808703462"/>
                    </a:ext>
                  </a:extLst>
                </a:gridCol>
                <a:gridCol w="1828800">
                  <a:extLst>
                    <a:ext uri="{9D8B030D-6E8A-4147-A177-3AD203B41FA5}">
                      <a16:colId xmlns:a16="http://schemas.microsoft.com/office/drawing/2014/main" val="3408355350"/>
                    </a:ext>
                  </a:extLst>
                </a:gridCol>
                <a:gridCol w="1828800">
                  <a:extLst>
                    <a:ext uri="{9D8B030D-6E8A-4147-A177-3AD203B41FA5}">
                      <a16:colId xmlns:a16="http://schemas.microsoft.com/office/drawing/2014/main" val="3394557905"/>
                    </a:ext>
                  </a:extLst>
                </a:gridCol>
                <a:gridCol w="1828800">
                  <a:extLst>
                    <a:ext uri="{9D8B030D-6E8A-4147-A177-3AD203B41FA5}">
                      <a16:colId xmlns:a16="http://schemas.microsoft.com/office/drawing/2014/main" val="2190176553"/>
                    </a:ext>
                  </a:extLst>
                </a:gridCol>
                <a:gridCol w="1828800">
                  <a:extLst>
                    <a:ext uri="{9D8B030D-6E8A-4147-A177-3AD203B41FA5}">
                      <a16:colId xmlns:a16="http://schemas.microsoft.com/office/drawing/2014/main" val="2507450213"/>
                    </a:ext>
                  </a:extLst>
                </a:gridCol>
                <a:gridCol w="1828800">
                  <a:extLst>
                    <a:ext uri="{9D8B030D-6E8A-4147-A177-3AD203B41FA5}">
                      <a16:colId xmlns:a16="http://schemas.microsoft.com/office/drawing/2014/main" val="4007831005"/>
                    </a:ext>
                  </a:extLst>
                </a:gridCol>
              </a:tblGrid>
              <a:tr h="370840">
                <a:tc>
                  <a:txBody>
                    <a:bodyPr/>
                    <a:lstStyle/>
                    <a:p>
                      <a:r>
                        <a:rPr lang="en-GB" dirty="0"/>
                        <a:t>months</a:t>
                      </a:r>
                    </a:p>
                  </a:txBody>
                  <a:tcPr/>
                </a:tc>
                <a:tc>
                  <a:txBody>
                    <a:bodyPr/>
                    <a:lstStyle/>
                    <a:p>
                      <a:r>
                        <a:rPr lang="en-GB" dirty="0"/>
                        <a:t>Opening balance(£)</a:t>
                      </a:r>
                    </a:p>
                  </a:txBody>
                  <a:tcPr/>
                </a:tc>
                <a:tc>
                  <a:txBody>
                    <a:bodyPr/>
                    <a:lstStyle/>
                    <a:p>
                      <a:r>
                        <a:rPr lang="en-GB" dirty="0"/>
                        <a:t>Cash inflow(£)</a:t>
                      </a:r>
                    </a:p>
                  </a:txBody>
                  <a:tcPr/>
                </a:tc>
                <a:tc>
                  <a:txBody>
                    <a:bodyPr/>
                    <a:lstStyle/>
                    <a:p>
                      <a:r>
                        <a:rPr lang="en-GB" dirty="0"/>
                        <a:t>Cash outflow(£)</a:t>
                      </a:r>
                    </a:p>
                  </a:txBody>
                  <a:tcPr/>
                </a:tc>
                <a:tc>
                  <a:txBody>
                    <a:bodyPr/>
                    <a:lstStyle/>
                    <a:p>
                      <a:r>
                        <a:rPr lang="en-GB" dirty="0"/>
                        <a:t>Net cash flow</a:t>
                      </a:r>
                    </a:p>
                  </a:txBody>
                  <a:tcPr/>
                </a:tc>
                <a:tc>
                  <a:txBody>
                    <a:bodyPr/>
                    <a:lstStyle/>
                    <a:p>
                      <a:r>
                        <a:rPr lang="en-GB" dirty="0"/>
                        <a:t>Closing balance(£)</a:t>
                      </a:r>
                    </a:p>
                  </a:txBody>
                  <a:tcPr/>
                </a:tc>
                <a:extLst>
                  <a:ext uri="{0D108BD9-81ED-4DB2-BD59-A6C34878D82A}">
                    <a16:rowId xmlns:a16="http://schemas.microsoft.com/office/drawing/2014/main" val="1666920084"/>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-45,000</a:t>
                      </a:r>
                    </a:p>
                  </a:txBody>
                  <a:tcPr/>
                </a:tc>
                <a:tc>
                  <a:txBody>
                    <a:bodyPr/>
                    <a:lstStyle/>
                    <a:p>
                      <a:r>
                        <a:rPr lang="en-GB" dirty="0"/>
                        <a:t>-45,000</a:t>
                      </a:r>
                    </a:p>
                  </a:txBody>
                  <a:tcPr/>
                </a:tc>
                <a:tc>
                  <a:txBody>
                    <a:bodyPr/>
                    <a:lstStyle/>
                    <a:p>
                      <a:r>
                        <a:rPr lang="en-GB" dirty="0"/>
                        <a:t>-45,000</a:t>
                      </a:r>
                    </a:p>
                  </a:txBody>
                  <a:tcPr/>
                </a:tc>
                <a:extLst>
                  <a:ext uri="{0D108BD9-81ED-4DB2-BD59-A6C34878D82A}">
                    <a16:rowId xmlns:a16="http://schemas.microsoft.com/office/drawing/2014/main" val="3501080493"/>
                  </a:ext>
                </a:extLst>
              </a:tr>
              <a:tr h="370840">
                <a:tc>
                  <a:txBody>
                    <a:bodyPr/>
                    <a:lstStyle/>
                    <a:p>
                      <a:r>
                        <a:rPr lang="en-GB" dirty="0"/>
                        <a:t>2</a:t>
                      </a:r>
                    </a:p>
                  </a:txBody>
                  <a:tcPr/>
                </a:tc>
                <a:tc>
                  <a:txBody>
                    <a:bodyPr/>
                    <a:lstStyle/>
                    <a:p>
                      <a:r>
                        <a:rPr lang="en-GB" dirty="0"/>
                        <a:t>-45,000</a:t>
                      </a:r>
                    </a:p>
                  </a:txBody>
                  <a:tcPr/>
                </a:tc>
                <a:tc>
                  <a:txBody>
                    <a:bodyPr/>
                    <a:lstStyle/>
                    <a:p>
                      <a:r>
                        <a:rPr lang="en-GB" dirty="0"/>
                        <a:t>10,000</a:t>
                      </a:r>
                    </a:p>
                  </a:txBody>
                  <a:tcPr/>
                </a:tc>
                <a:tc>
                  <a:txBody>
                    <a:bodyPr/>
                    <a:lstStyle/>
                    <a:p>
                      <a:r>
                        <a:rPr lang="en-GB" dirty="0"/>
                        <a:t>-45,000</a:t>
                      </a:r>
                    </a:p>
                  </a:txBody>
                  <a:tcPr/>
                </a:tc>
                <a:tc>
                  <a:txBody>
                    <a:bodyPr/>
                    <a:lstStyle/>
                    <a:p>
                      <a:r>
                        <a:rPr lang="en-GB" dirty="0"/>
                        <a:t>-35,000</a:t>
                      </a:r>
                    </a:p>
                  </a:txBody>
                  <a:tcPr/>
                </a:tc>
                <a:tc>
                  <a:txBody>
                    <a:bodyPr/>
                    <a:lstStyle/>
                    <a:p>
                      <a:r>
                        <a:rPr lang="en-GB" dirty="0"/>
                        <a:t>-75,000</a:t>
                      </a:r>
                    </a:p>
                  </a:txBody>
                  <a:tcPr/>
                </a:tc>
                <a:extLst>
                  <a:ext uri="{0D108BD9-81ED-4DB2-BD59-A6C34878D82A}">
                    <a16:rowId xmlns:a16="http://schemas.microsoft.com/office/drawing/2014/main" val="35208691"/>
                  </a:ext>
                </a:extLst>
              </a:tr>
              <a:tr h="370840">
                <a:tc>
                  <a:txBody>
                    <a:bodyPr/>
                    <a:lstStyle/>
                    <a:p>
                      <a:r>
                        <a:rPr lang="en-GB" dirty="0"/>
                        <a:t>3</a:t>
                      </a:r>
                    </a:p>
                  </a:txBody>
                  <a:tcPr/>
                </a:tc>
                <a:tc>
                  <a:txBody>
                    <a:bodyPr/>
                    <a:lstStyle/>
                    <a:p>
                      <a:r>
                        <a:rPr lang="en-GB" dirty="0"/>
                        <a:t>-75,000</a:t>
                      </a:r>
                    </a:p>
                  </a:txBody>
                  <a:tcPr/>
                </a:tc>
                <a:tc>
                  <a:txBody>
                    <a:bodyPr/>
                    <a:lstStyle/>
                    <a:p>
                      <a:r>
                        <a:rPr lang="en-GB" dirty="0"/>
                        <a:t>25,000</a:t>
                      </a:r>
                    </a:p>
                  </a:txBody>
                  <a:tcPr/>
                </a:tc>
                <a:tc>
                  <a:txBody>
                    <a:bodyPr/>
                    <a:lstStyle/>
                    <a:p>
                      <a:r>
                        <a:rPr lang="en-GB" dirty="0"/>
                        <a:t>-50,000</a:t>
                      </a:r>
                    </a:p>
                  </a:txBody>
                  <a:tcPr/>
                </a:tc>
                <a:tc>
                  <a:txBody>
                    <a:bodyPr/>
                    <a:lstStyle/>
                    <a:p>
                      <a:r>
                        <a:rPr lang="en-GB" dirty="0"/>
                        <a:t>-25,000</a:t>
                      </a:r>
                    </a:p>
                  </a:txBody>
                  <a:tcPr/>
                </a:tc>
                <a:tc>
                  <a:txBody>
                    <a:bodyPr/>
                    <a:lstStyle/>
                    <a:p>
                      <a:r>
                        <a:rPr lang="en-GB" dirty="0"/>
                        <a:t>-1,00,000</a:t>
                      </a:r>
                    </a:p>
                  </a:txBody>
                  <a:tcPr/>
                </a:tc>
                <a:extLst>
                  <a:ext uri="{0D108BD9-81ED-4DB2-BD59-A6C34878D82A}">
                    <a16:rowId xmlns:a16="http://schemas.microsoft.com/office/drawing/2014/main" val="992888773"/>
                  </a:ext>
                </a:extLst>
              </a:tr>
              <a:tr h="370840">
                <a:tc>
                  <a:txBody>
                    <a:bodyPr/>
                    <a:lstStyle/>
                    <a:p>
                      <a:r>
                        <a:rPr lang="en-GB" dirty="0"/>
                        <a:t>4</a:t>
                      </a:r>
                    </a:p>
                  </a:txBody>
                  <a:tcPr/>
                </a:tc>
                <a:tc>
                  <a:txBody>
                    <a:bodyPr/>
                    <a:lstStyle/>
                    <a:p>
                      <a:r>
                        <a:rPr lang="en-GB" dirty="0"/>
                        <a:t>-1,00,000</a:t>
                      </a:r>
                    </a:p>
                  </a:txBody>
                  <a:tcPr/>
                </a:tc>
                <a:tc>
                  <a:txBody>
                    <a:bodyPr/>
                    <a:lstStyle/>
                    <a:p>
                      <a:r>
                        <a:rPr lang="en-GB" dirty="0"/>
                        <a:t>40,000</a:t>
                      </a:r>
                    </a:p>
                  </a:txBody>
                  <a:tcPr/>
                </a:tc>
                <a:tc>
                  <a:txBody>
                    <a:bodyPr/>
                    <a:lstStyle/>
                    <a:p>
                      <a:r>
                        <a:rPr lang="en-GB" dirty="0"/>
                        <a:t>-45,000</a:t>
                      </a:r>
                    </a:p>
                  </a:txBody>
                  <a:tcPr/>
                </a:tc>
                <a:tc>
                  <a:txBody>
                    <a:bodyPr/>
                    <a:lstStyle/>
                    <a:p>
                      <a:r>
                        <a:rPr lang="en-GB" dirty="0"/>
                        <a:t>-5,000</a:t>
                      </a:r>
                    </a:p>
                  </a:txBody>
                  <a:tcPr/>
                </a:tc>
                <a:tc>
                  <a:txBody>
                    <a:bodyPr/>
                    <a:lstStyle/>
                    <a:p>
                      <a:r>
                        <a:rPr lang="en-GB" dirty="0"/>
                        <a:t>-1,05,000</a:t>
                      </a:r>
                    </a:p>
                  </a:txBody>
                  <a:tcPr/>
                </a:tc>
                <a:extLst>
                  <a:ext uri="{0D108BD9-81ED-4DB2-BD59-A6C34878D82A}">
                    <a16:rowId xmlns:a16="http://schemas.microsoft.com/office/drawing/2014/main" val="1580055498"/>
                  </a:ext>
                </a:extLst>
              </a:tr>
              <a:tr h="370840">
                <a:tc>
                  <a:txBody>
                    <a:bodyPr/>
                    <a:lstStyle/>
                    <a:p>
                      <a:r>
                        <a:rPr lang="en-GB" dirty="0"/>
                        <a:t>5</a:t>
                      </a:r>
                    </a:p>
                  </a:txBody>
                  <a:tcPr/>
                </a:tc>
                <a:tc>
                  <a:txBody>
                    <a:bodyPr/>
                    <a:lstStyle/>
                    <a:p>
                      <a:r>
                        <a:rPr lang="en-GB" dirty="0"/>
                        <a:t>-1,05,000</a:t>
                      </a:r>
                    </a:p>
                  </a:txBody>
                  <a:tcPr/>
                </a:tc>
                <a:tc>
                  <a:txBody>
                    <a:bodyPr/>
                    <a:lstStyle/>
                    <a:p>
                      <a:r>
                        <a:rPr lang="en-GB" dirty="0"/>
                        <a:t>55,000</a:t>
                      </a:r>
                    </a:p>
                  </a:txBody>
                  <a:tcPr/>
                </a:tc>
                <a:tc>
                  <a:txBody>
                    <a:bodyPr/>
                    <a:lstStyle/>
                    <a:p>
                      <a:r>
                        <a:rPr lang="en-GB" dirty="0"/>
                        <a:t>-50,000</a:t>
                      </a:r>
                    </a:p>
                  </a:txBody>
                  <a:tcPr/>
                </a:tc>
                <a:tc>
                  <a:txBody>
                    <a:bodyPr/>
                    <a:lstStyle/>
                    <a:p>
                      <a:r>
                        <a:rPr lang="en-GB" dirty="0"/>
                        <a:t>5,000</a:t>
                      </a:r>
                    </a:p>
                  </a:txBody>
                  <a:tcPr/>
                </a:tc>
                <a:tc>
                  <a:txBody>
                    <a:bodyPr/>
                    <a:lstStyle/>
                    <a:p>
                      <a:r>
                        <a:rPr lang="en-GB" dirty="0"/>
                        <a:t>-1,00,000</a:t>
                      </a:r>
                    </a:p>
                  </a:txBody>
                  <a:tcPr/>
                </a:tc>
                <a:extLst>
                  <a:ext uri="{0D108BD9-81ED-4DB2-BD59-A6C34878D82A}">
                    <a16:rowId xmlns:a16="http://schemas.microsoft.com/office/drawing/2014/main" val="777643546"/>
                  </a:ext>
                </a:extLst>
              </a:tr>
              <a:tr h="370840">
                <a:tc>
                  <a:txBody>
                    <a:bodyPr/>
                    <a:lstStyle/>
                    <a:p>
                      <a:r>
                        <a:rPr lang="en-GB" dirty="0"/>
                        <a:t>6</a:t>
                      </a:r>
                    </a:p>
                  </a:txBody>
                  <a:tcPr/>
                </a:tc>
                <a:tc>
                  <a:txBody>
                    <a:bodyPr/>
                    <a:lstStyle/>
                    <a:p>
                      <a:r>
                        <a:rPr lang="en-GB" dirty="0"/>
                        <a:t>-1,00,000</a:t>
                      </a:r>
                    </a:p>
                  </a:txBody>
                  <a:tcPr/>
                </a:tc>
                <a:tc>
                  <a:txBody>
                    <a:bodyPr/>
                    <a:lstStyle/>
                    <a:p>
                      <a:r>
                        <a:rPr lang="en-GB" dirty="0"/>
                        <a:t>70,000</a:t>
                      </a:r>
                    </a:p>
                  </a:txBody>
                  <a:tcPr/>
                </a:tc>
                <a:tc>
                  <a:txBody>
                    <a:bodyPr/>
                    <a:lstStyle/>
                    <a:p>
                      <a:r>
                        <a:rPr lang="en-GB" dirty="0"/>
                        <a:t>-45,000</a:t>
                      </a:r>
                    </a:p>
                  </a:txBody>
                  <a:tcPr/>
                </a:tc>
                <a:tc>
                  <a:txBody>
                    <a:bodyPr/>
                    <a:lstStyle/>
                    <a:p>
                      <a:r>
                        <a:rPr lang="en-GB" dirty="0"/>
                        <a:t>25,000</a:t>
                      </a:r>
                    </a:p>
                  </a:txBody>
                  <a:tcPr/>
                </a:tc>
                <a:tc>
                  <a:txBody>
                    <a:bodyPr/>
                    <a:lstStyle/>
                    <a:p>
                      <a:r>
                        <a:rPr lang="en-GB" dirty="0"/>
                        <a:t>-75,000</a:t>
                      </a:r>
                    </a:p>
                  </a:txBody>
                  <a:tcPr/>
                </a:tc>
                <a:extLst>
                  <a:ext uri="{0D108BD9-81ED-4DB2-BD59-A6C34878D82A}">
                    <a16:rowId xmlns:a16="http://schemas.microsoft.com/office/drawing/2014/main" val="3745212223"/>
                  </a:ext>
                </a:extLst>
              </a:tr>
              <a:tr h="370840">
                <a:tc>
                  <a:txBody>
                    <a:bodyPr/>
                    <a:lstStyle/>
                    <a:p>
                      <a:r>
                        <a:rPr lang="en-GB" dirty="0"/>
                        <a:t>7</a:t>
                      </a:r>
                    </a:p>
                  </a:txBody>
                  <a:tcPr/>
                </a:tc>
                <a:tc>
                  <a:txBody>
                    <a:bodyPr/>
                    <a:lstStyle/>
                    <a:p>
                      <a:r>
                        <a:rPr lang="en-GB" dirty="0"/>
                        <a:t>-75,000</a:t>
                      </a:r>
                    </a:p>
                  </a:txBody>
                  <a:tcPr/>
                </a:tc>
                <a:tc>
                  <a:txBody>
                    <a:bodyPr/>
                    <a:lstStyle/>
                    <a:p>
                      <a:r>
                        <a:rPr lang="en-GB" dirty="0"/>
                        <a:t>85,000</a:t>
                      </a:r>
                    </a:p>
                  </a:txBody>
                  <a:tcPr/>
                </a:tc>
                <a:tc>
                  <a:txBody>
                    <a:bodyPr/>
                    <a:lstStyle/>
                    <a:p>
                      <a:r>
                        <a:rPr lang="en-GB" dirty="0"/>
                        <a:t>-55,000</a:t>
                      </a:r>
                    </a:p>
                  </a:txBody>
                  <a:tcPr/>
                </a:tc>
                <a:tc>
                  <a:txBody>
                    <a:bodyPr/>
                    <a:lstStyle/>
                    <a:p>
                      <a:r>
                        <a:rPr lang="en-GB" dirty="0"/>
                        <a:t>30,000</a:t>
                      </a:r>
                    </a:p>
                  </a:txBody>
                  <a:tcPr/>
                </a:tc>
                <a:tc>
                  <a:txBody>
                    <a:bodyPr/>
                    <a:lstStyle/>
                    <a:p>
                      <a:r>
                        <a:rPr lang="en-GB" dirty="0"/>
                        <a:t>-45,000</a:t>
                      </a:r>
                    </a:p>
                  </a:txBody>
                  <a:tcPr/>
                </a:tc>
                <a:extLst>
                  <a:ext uri="{0D108BD9-81ED-4DB2-BD59-A6C34878D82A}">
                    <a16:rowId xmlns:a16="http://schemas.microsoft.com/office/drawing/2014/main" val="4074219415"/>
                  </a:ext>
                </a:extLst>
              </a:tr>
              <a:tr h="370840">
                <a:tc>
                  <a:txBody>
                    <a:bodyPr/>
                    <a:lstStyle/>
                    <a:p>
                      <a:r>
                        <a:rPr lang="en-GB" dirty="0"/>
                        <a:t>8</a:t>
                      </a:r>
                    </a:p>
                  </a:txBody>
                  <a:tcPr/>
                </a:tc>
                <a:tc>
                  <a:txBody>
                    <a:bodyPr/>
                    <a:lstStyle/>
                    <a:p>
                      <a:r>
                        <a:rPr lang="en-GB" dirty="0"/>
                        <a:t>-45,000</a:t>
                      </a:r>
                    </a:p>
                  </a:txBody>
                  <a:tcPr/>
                </a:tc>
                <a:tc>
                  <a:txBody>
                    <a:bodyPr/>
                    <a:lstStyle/>
                    <a:p>
                      <a:r>
                        <a:rPr lang="en-GB" dirty="0"/>
                        <a:t>90,000</a:t>
                      </a:r>
                    </a:p>
                  </a:txBody>
                  <a:tcPr/>
                </a:tc>
                <a:tc>
                  <a:txBody>
                    <a:bodyPr/>
                    <a:lstStyle/>
                    <a:p>
                      <a:r>
                        <a:rPr lang="en-GB" dirty="0"/>
                        <a:t>-50,000</a:t>
                      </a:r>
                    </a:p>
                  </a:txBody>
                  <a:tcPr/>
                </a:tc>
                <a:tc>
                  <a:txBody>
                    <a:bodyPr/>
                    <a:lstStyle/>
                    <a:p>
                      <a:r>
                        <a:rPr lang="en-GB" dirty="0"/>
                        <a:t>40,000</a:t>
                      </a:r>
                    </a:p>
                  </a:txBody>
                  <a:tcPr/>
                </a:tc>
                <a:tc>
                  <a:txBody>
                    <a:bodyPr/>
                    <a:lstStyle/>
                    <a:p>
                      <a:r>
                        <a:rPr lang="en-GB" dirty="0"/>
                        <a:t>-5,000</a:t>
                      </a:r>
                    </a:p>
                  </a:txBody>
                  <a:tcPr/>
                </a:tc>
                <a:extLst>
                  <a:ext uri="{0D108BD9-81ED-4DB2-BD59-A6C34878D82A}">
                    <a16:rowId xmlns:a16="http://schemas.microsoft.com/office/drawing/2014/main" val="682421221"/>
                  </a:ext>
                </a:extLst>
              </a:tr>
              <a:tr h="370840">
                <a:tc>
                  <a:txBody>
                    <a:bodyPr/>
                    <a:lstStyle/>
                    <a:p>
                      <a:r>
                        <a:rPr lang="en-GB" dirty="0"/>
                        <a:t>9</a:t>
                      </a:r>
                    </a:p>
                  </a:txBody>
                  <a:tcPr/>
                </a:tc>
                <a:tc>
                  <a:txBody>
                    <a:bodyPr/>
                    <a:lstStyle/>
                    <a:p>
                      <a:r>
                        <a:rPr lang="en-GB" dirty="0"/>
                        <a:t>-5,000</a:t>
                      </a:r>
                    </a:p>
                  </a:txBody>
                  <a:tcPr/>
                </a:tc>
                <a:tc>
                  <a:txBody>
                    <a:bodyPr/>
                    <a:lstStyle/>
                    <a:p>
                      <a:r>
                        <a:rPr lang="en-GB" dirty="0"/>
                        <a:t>1,10,000</a:t>
                      </a:r>
                    </a:p>
                  </a:txBody>
                  <a:tcPr/>
                </a:tc>
                <a:tc>
                  <a:txBody>
                    <a:bodyPr/>
                    <a:lstStyle/>
                    <a:p>
                      <a:r>
                        <a:rPr lang="en-GB" dirty="0"/>
                        <a:t>-45,000</a:t>
                      </a:r>
                    </a:p>
                  </a:txBody>
                  <a:tcPr/>
                </a:tc>
                <a:tc>
                  <a:txBody>
                    <a:bodyPr/>
                    <a:lstStyle/>
                    <a:p>
                      <a:r>
                        <a:rPr lang="en-GB" dirty="0"/>
                        <a:t>55,000</a:t>
                      </a:r>
                    </a:p>
                  </a:txBody>
                  <a:tcPr/>
                </a:tc>
                <a:tc>
                  <a:txBody>
                    <a:bodyPr/>
                    <a:lstStyle/>
                    <a:p>
                      <a:r>
                        <a:rPr lang="en-GB" dirty="0"/>
                        <a:t>50,000</a:t>
                      </a:r>
                    </a:p>
                  </a:txBody>
                  <a:tcPr/>
                </a:tc>
                <a:extLst>
                  <a:ext uri="{0D108BD9-81ED-4DB2-BD59-A6C34878D82A}">
                    <a16:rowId xmlns:a16="http://schemas.microsoft.com/office/drawing/2014/main" val="1903686979"/>
                  </a:ext>
                </a:extLst>
              </a:tr>
              <a:tr h="370840">
                <a:tc>
                  <a:txBody>
                    <a:bodyPr/>
                    <a:lstStyle/>
                    <a:p>
                      <a:r>
                        <a:rPr lang="en-GB" dirty="0"/>
                        <a:t>10</a:t>
                      </a:r>
                    </a:p>
                  </a:txBody>
                  <a:tcPr/>
                </a:tc>
                <a:tc>
                  <a:txBody>
                    <a:bodyPr/>
                    <a:lstStyle/>
                    <a:p>
                      <a:r>
                        <a:rPr lang="en-GB" dirty="0"/>
                        <a:t>50,000</a:t>
                      </a:r>
                    </a:p>
                  </a:txBody>
                  <a:tcPr/>
                </a:tc>
                <a:tc>
                  <a:txBody>
                    <a:bodyPr/>
                    <a:lstStyle/>
                    <a:p>
                      <a:r>
                        <a:rPr lang="en-GB" dirty="0"/>
                        <a:t>1,15,000</a:t>
                      </a:r>
                    </a:p>
                  </a:txBody>
                  <a:tcPr/>
                </a:tc>
                <a:tc>
                  <a:txBody>
                    <a:bodyPr/>
                    <a:lstStyle/>
                    <a:p>
                      <a:r>
                        <a:rPr lang="en-GB" dirty="0"/>
                        <a:t>-50,000</a:t>
                      </a:r>
                    </a:p>
                  </a:txBody>
                  <a:tcPr/>
                </a:tc>
                <a:tc>
                  <a:txBody>
                    <a:bodyPr/>
                    <a:lstStyle/>
                    <a:p>
                      <a:r>
                        <a:rPr lang="en-GB" dirty="0"/>
                        <a:t>65,000</a:t>
                      </a:r>
                    </a:p>
                  </a:txBody>
                  <a:tcPr/>
                </a:tc>
                <a:tc>
                  <a:txBody>
                    <a:bodyPr/>
                    <a:lstStyle/>
                    <a:p>
                      <a:r>
                        <a:rPr lang="en-GB" dirty="0"/>
                        <a:t>1,15,000</a:t>
                      </a:r>
                    </a:p>
                  </a:txBody>
                  <a:tcPr/>
                </a:tc>
                <a:extLst>
                  <a:ext uri="{0D108BD9-81ED-4DB2-BD59-A6C34878D82A}">
                    <a16:rowId xmlns:a16="http://schemas.microsoft.com/office/drawing/2014/main" val="3945799717"/>
                  </a:ext>
                </a:extLst>
              </a:tr>
              <a:tr h="370840">
                <a:tc>
                  <a:txBody>
                    <a:bodyPr/>
                    <a:lstStyle/>
                    <a:p>
                      <a:r>
                        <a:rPr lang="en-GB" dirty="0"/>
                        <a:t>11</a:t>
                      </a:r>
                    </a:p>
                  </a:txBody>
                  <a:tcPr/>
                </a:tc>
                <a:tc>
                  <a:txBody>
                    <a:bodyPr/>
                    <a:lstStyle/>
                    <a:p>
                      <a:r>
                        <a:rPr lang="en-GB" dirty="0"/>
                        <a:t>1,15,000</a:t>
                      </a:r>
                    </a:p>
                  </a:txBody>
                  <a:tcPr/>
                </a:tc>
                <a:tc>
                  <a:txBody>
                    <a:bodyPr/>
                    <a:lstStyle/>
                    <a:p>
                      <a:r>
                        <a:rPr lang="en-GB" dirty="0"/>
                        <a:t>1,20,000</a:t>
                      </a:r>
                    </a:p>
                  </a:txBody>
                  <a:tcPr/>
                </a:tc>
                <a:tc>
                  <a:txBody>
                    <a:bodyPr/>
                    <a:lstStyle/>
                    <a:p>
                      <a:r>
                        <a:rPr lang="en-GB" dirty="0"/>
                        <a:t>-55,000</a:t>
                      </a:r>
                    </a:p>
                  </a:txBody>
                  <a:tcPr/>
                </a:tc>
                <a:tc>
                  <a:txBody>
                    <a:bodyPr/>
                    <a:lstStyle/>
                    <a:p>
                      <a:r>
                        <a:rPr lang="en-GB" dirty="0"/>
                        <a:t>65,000</a:t>
                      </a:r>
                    </a:p>
                  </a:txBody>
                  <a:tcPr/>
                </a:tc>
                <a:tc>
                  <a:txBody>
                    <a:bodyPr/>
                    <a:lstStyle/>
                    <a:p>
                      <a:r>
                        <a:rPr lang="en-GB" dirty="0"/>
                        <a:t>1,80,000</a:t>
                      </a:r>
                    </a:p>
                  </a:txBody>
                  <a:tcPr/>
                </a:tc>
                <a:extLst>
                  <a:ext uri="{0D108BD9-81ED-4DB2-BD59-A6C34878D82A}">
                    <a16:rowId xmlns:a16="http://schemas.microsoft.com/office/drawing/2014/main" val="1396515520"/>
                  </a:ext>
                </a:extLst>
              </a:tr>
              <a:tr h="370840">
                <a:tc>
                  <a:txBody>
                    <a:bodyPr/>
                    <a:lstStyle/>
                    <a:p>
                      <a:r>
                        <a:rPr lang="en-GB" dirty="0"/>
                        <a:t>12</a:t>
                      </a:r>
                    </a:p>
                  </a:txBody>
                  <a:tcPr/>
                </a:tc>
                <a:tc>
                  <a:txBody>
                    <a:bodyPr/>
                    <a:lstStyle/>
                    <a:p>
                      <a:r>
                        <a:rPr lang="en-GB" dirty="0"/>
                        <a:t>1,80,000</a:t>
                      </a:r>
                    </a:p>
                  </a:txBody>
                  <a:tcPr/>
                </a:tc>
                <a:tc>
                  <a:txBody>
                    <a:bodyPr/>
                    <a:lstStyle/>
                    <a:p>
                      <a:r>
                        <a:rPr lang="en-GB" dirty="0"/>
                        <a:t>1,25,000</a:t>
                      </a:r>
                    </a:p>
                  </a:txBody>
                  <a:tcPr/>
                </a:tc>
                <a:tc>
                  <a:txBody>
                    <a:bodyPr/>
                    <a:lstStyle/>
                    <a:p>
                      <a:r>
                        <a:rPr lang="en-GB" dirty="0"/>
                        <a:t>-40,000</a:t>
                      </a:r>
                    </a:p>
                  </a:txBody>
                  <a:tcPr/>
                </a:tc>
                <a:tc>
                  <a:txBody>
                    <a:bodyPr/>
                    <a:lstStyle/>
                    <a:p>
                      <a:r>
                        <a:rPr lang="en-GB" dirty="0"/>
                        <a:t>85,000</a:t>
                      </a:r>
                    </a:p>
                  </a:txBody>
                  <a:tcPr/>
                </a:tc>
                <a:tc>
                  <a:txBody>
                    <a:bodyPr/>
                    <a:lstStyle/>
                    <a:p>
                      <a:r>
                        <a:rPr lang="en-GB" dirty="0"/>
                        <a:t>2,65,000</a:t>
                      </a:r>
                    </a:p>
                  </a:txBody>
                  <a:tcPr/>
                </a:tc>
                <a:extLst>
                  <a:ext uri="{0D108BD9-81ED-4DB2-BD59-A6C34878D82A}">
                    <a16:rowId xmlns:a16="http://schemas.microsoft.com/office/drawing/2014/main" val="1852727031"/>
                  </a:ext>
                </a:extLst>
              </a:tr>
            </a:tbl>
          </a:graphicData>
        </a:graphic>
      </p:graphicFrame>
    </p:spTree>
    <p:extLst>
      <p:ext uri="{BB962C8B-B14F-4D97-AF65-F5344CB8AC3E}">
        <p14:creationId xmlns:p14="http://schemas.microsoft.com/office/powerpoint/2010/main" val="3691345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7"/>
            <a:ext cx="8229600" cy="5059361"/>
          </a:xfrm>
        </p:spPr>
        <p:txBody>
          <a:bodyPr>
            <a:normAutofit/>
          </a:bodyPr>
          <a:lstStyle/>
          <a:p>
            <a:pPr eaLnBrk="1" hangingPunct="1"/>
            <a:r>
              <a:rPr lang="en-US" altLang="en-US" sz="3200" b="1" dirty="0">
                <a:solidFill>
                  <a:prstClr val="black"/>
                </a:solidFill>
                <a:latin typeface="+mn-lt"/>
                <a:cs typeface="+mn-cs"/>
              </a:rPr>
              <a:t>Thank you</a:t>
            </a:r>
            <a:endParaRPr lang="en-GB" altLang="en-US" sz="3200" b="1" dirty="0">
              <a:latin typeface="+mn-lt"/>
            </a:endParaRP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362085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633243" y="-81524"/>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80325" y="609721"/>
            <a:ext cx="11215561" cy="5321740"/>
          </a:xfrm>
        </p:spPr>
        <p:txBody>
          <a:bodyPr>
            <a:normAutofit fontScale="62500" lnSpcReduction="20000"/>
          </a:bodyPr>
          <a:lstStyle/>
          <a:p>
            <a:pPr marL="0" indent="0" algn="ctr">
              <a:lnSpc>
                <a:spcPct val="90000"/>
              </a:lnSpc>
              <a:buNone/>
            </a:pPr>
            <a:endParaRPr lang="en-GB" altLang="en-US" sz="2200" dirty="0"/>
          </a:p>
          <a:p>
            <a:pPr marL="342900" marR="184150" lvl="0" indent="-342900" algn="just">
              <a:lnSpc>
                <a:spcPct val="150000"/>
              </a:lnSpc>
              <a:spcAft>
                <a:spcPts val="0"/>
              </a:spcAft>
              <a:buFont typeface="+mj-lt"/>
              <a:buAutoNum type="arabicPeriod"/>
            </a:pPr>
            <a:r>
              <a:rPr lang="en-US" sz="2200" dirty="0" err="1">
                <a:solidFill>
                  <a:srgbClr val="000000"/>
                </a:solidFill>
                <a:effectLst/>
                <a:latin typeface="Arial" panose="020B0604020202020204" pitchFamily="34" charset="0"/>
                <a:ea typeface="Arial MT"/>
                <a:cs typeface="Arial MT"/>
              </a:rPr>
              <a:t>Kabeyi</a:t>
            </a:r>
            <a:r>
              <a:rPr lang="en-US" sz="2200" dirty="0">
                <a:solidFill>
                  <a:srgbClr val="000000"/>
                </a:solidFill>
                <a:effectLst/>
                <a:latin typeface="Arial" panose="020B0604020202020204" pitchFamily="34" charset="0"/>
                <a:ea typeface="Arial MT"/>
                <a:cs typeface="Arial MT"/>
              </a:rPr>
              <a:t>, M.J.B., 2019. Geothermal electricity generation, challenges, opportunities and recommendations. </a:t>
            </a:r>
            <a:r>
              <a:rPr lang="en-US" sz="2200" i="1" dirty="0">
                <a:solidFill>
                  <a:srgbClr val="000000"/>
                </a:solidFill>
                <a:effectLst/>
                <a:latin typeface="Arial" panose="020B0604020202020204" pitchFamily="34" charset="0"/>
                <a:ea typeface="Arial MT"/>
                <a:cs typeface="Arial MT"/>
              </a:rPr>
              <a:t>International Journal of Advances in Scientific Research and Engineering (</a:t>
            </a:r>
            <a:r>
              <a:rPr lang="en-US" sz="2200" i="1" dirty="0" err="1">
                <a:solidFill>
                  <a:srgbClr val="000000"/>
                </a:solidFill>
                <a:effectLst/>
                <a:latin typeface="Arial" panose="020B0604020202020204" pitchFamily="34" charset="0"/>
                <a:ea typeface="Arial MT"/>
                <a:cs typeface="Arial MT"/>
              </a:rPr>
              <a:t>ijasre</a:t>
            </a:r>
            <a:r>
              <a:rPr lang="en-US" sz="2200" i="1" dirty="0">
                <a:solidFill>
                  <a:srgbClr val="000000"/>
                </a:solidFill>
                <a:effectLst/>
                <a:latin typeface="Arial" panose="020B0604020202020204" pitchFamily="34" charset="0"/>
                <a:ea typeface="Arial MT"/>
                <a:cs typeface="Arial MT"/>
              </a:rPr>
              <a:t>)</a:t>
            </a:r>
            <a:r>
              <a:rPr lang="en-US" sz="2200" dirty="0">
                <a:solidFill>
                  <a:srgbClr val="000000"/>
                </a:solidFill>
                <a:effectLst/>
                <a:latin typeface="Arial" panose="020B0604020202020204" pitchFamily="34" charset="0"/>
                <a:ea typeface="Arial MT"/>
                <a:cs typeface="Arial MT"/>
              </a:rPr>
              <a:t>, </a:t>
            </a:r>
            <a:r>
              <a:rPr lang="en-US" sz="2200" i="1" dirty="0">
                <a:solidFill>
                  <a:srgbClr val="000000"/>
                </a:solidFill>
                <a:effectLst/>
                <a:latin typeface="Arial" panose="020B0604020202020204" pitchFamily="34" charset="0"/>
                <a:ea typeface="Arial MT"/>
                <a:cs typeface="Arial MT"/>
              </a:rPr>
              <a:t>5</a:t>
            </a:r>
            <a:r>
              <a:rPr lang="en-US" sz="2200" dirty="0">
                <a:solidFill>
                  <a:srgbClr val="000000"/>
                </a:solidFill>
                <a:effectLst/>
                <a:latin typeface="Arial" panose="020B0604020202020204" pitchFamily="34" charset="0"/>
                <a:ea typeface="Arial MT"/>
                <a:cs typeface="Arial MT"/>
              </a:rPr>
              <a:t>(8), pp.53-95.</a:t>
            </a:r>
            <a:endParaRPr lang="en-GB" sz="2200" dirty="0">
              <a:effectLst/>
              <a:latin typeface="Arial MT"/>
              <a:ea typeface="Arial MT"/>
              <a:cs typeface="Arial MT"/>
            </a:endParaRPr>
          </a:p>
          <a:p>
            <a:pPr marL="342900" marR="184150" lvl="0" indent="-342900" algn="just">
              <a:lnSpc>
                <a:spcPct val="150000"/>
              </a:lnSpc>
              <a:spcAft>
                <a:spcPts val="0"/>
              </a:spcAft>
              <a:buFont typeface="+mj-lt"/>
              <a:buAutoNum type="arabicPeriod"/>
            </a:pPr>
            <a:r>
              <a:rPr lang="en-US" sz="2200" dirty="0">
                <a:solidFill>
                  <a:srgbClr val="000000"/>
                </a:solidFill>
                <a:effectLst/>
                <a:latin typeface="Arial" panose="020B0604020202020204" pitchFamily="34" charset="0"/>
                <a:ea typeface="Arial MT"/>
                <a:cs typeface="Arial MT"/>
              </a:rPr>
              <a:t>Rashid, F.L., </a:t>
            </a:r>
            <a:r>
              <a:rPr lang="en-US" sz="2200" dirty="0" err="1">
                <a:solidFill>
                  <a:srgbClr val="000000"/>
                </a:solidFill>
                <a:effectLst/>
                <a:latin typeface="Arial" panose="020B0604020202020204" pitchFamily="34" charset="0"/>
                <a:ea typeface="Arial MT"/>
                <a:cs typeface="Arial MT"/>
              </a:rPr>
              <a:t>Abdullettif</a:t>
            </a:r>
            <a:r>
              <a:rPr lang="en-US" sz="2200" dirty="0">
                <a:solidFill>
                  <a:srgbClr val="000000"/>
                </a:solidFill>
                <a:effectLst/>
                <a:latin typeface="Arial" panose="020B0604020202020204" pitchFamily="34" charset="0"/>
                <a:ea typeface="Arial MT"/>
                <a:cs typeface="Arial MT"/>
              </a:rPr>
              <a:t>, A. and Hashim, A., 2012. Geothermal Energy for Electricity Generation. </a:t>
            </a:r>
            <a:r>
              <a:rPr lang="en-US" sz="2200" i="1" dirty="0">
                <a:solidFill>
                  <a:srgbClr val="000000"/>
                </a:solidFill>
                <a:effectLst/>
                <a:latin typeface="Arial" panose="020B0604020202020204" pitchFamily="34" charset="0"/>
                <a:ea typeface="Arial MT"/>
                <a:cs typeface="Arial MT"/>
              </a:rPr>
              <a:t>British Journal of Science</a:t>
            </a:r>
            <a:r>
              <a:rPr lang="en-US" sz="2200" dirty="0">
                <a:solidFill>
                  <a:srgbClr val="000000"/>
                </a:solidFill>
                <a:effectLst/>
                <a:latin typeface="Arial" panose="020B0604020202020204" pitchFamily="34" charset="0"/>
                <a:ea typeface="Arial MT"/>
                <a:cs typeface="Arial MT"/>
              </a:rPr>
              <a:t>, </a:t>
            </a:r>
            <a:r>
              <a:rPr lang="en-US" sz="2200" i="1" dirty="0">
                <a:solidFill>
                  <a:srgbClr val="000000"/>
                </a:solidFill>
                <a:effectLst/>
                <a:latin typeface="Arial" panose="020B0604020202020204" pitchFamily="34" charset="0"/>
                <a:ea typeface="Arial MT"/>
                <a:cs typeface="Arial MT"/>
              </a:rPr>
              <a:t>3</a:t>
            </a:r>
            <a:r>
              <a:rPr lang="en-US" sz="2200" dirty="0">
                <a:solidFill>
                  <a:srgbClr val="000000"/>
                </a:solidFill>
                <a:effectLst/>
                <a:latin typeface="Arial" panose="020B0604020202020204" pitchFamily="34" charset="0"/>
                <a:ea typeface="Arial MT"/>
                <a:cs typeface="Arial MT"/>
              </a:rPr>
              <a:t>(2).</a:t>
            </a:r>
            <a:endParaRPr lang="en-GB" sz="2200" dirty="0">
              <a:effectLst/>
              <a:latin typeface="Arial MT"/>
              <a:ea typeface="Arial MT"/>
              <a:cs typeface="Arial MT"/>
            </a:endParaRPr>
          </a:p>
          <a:p>
            <a:pPr marL="342900" lvl="0" indent="-342900">
              <a:lnSpc>
                <a:spcPct val="150000"/>
              </a:lnSpc>
              <a:buFont typeface="+mj-lt"/>
              <a:buAutoNum type="arabicPeriod"/>
            </a:pPr>
            <a:r>
              <a:rPr lang="en-GB" sz="2200" i="1" dirty="0">
                <a:effectLst/>
                <a:latin typeface="Arial" panose="020B0604020202020204" pitchFamily="34" charset="0"/>
                <a:ea typeface="Times New Roman" panose="02020603050405020304" pitchFamily="18" charset="0"/>
              </a:rPr>
              <a:t>Geothermal Power Generation in the world 2010-2014 update report</a:t>
            </a:r>
            <a:r>
              <a:rPr lang="en-GB" sz="2200" dirty="0">
                <a:effectLst/>
                <a:latin typeface="Arial" panose="020B0604020202020204" pitchFamily="34" charset="0"/>
                <a:ea typeface="Times New Roman" panose="02020603050405020304" pitchFamily="18" charset="0"/>
              </a:rPr>
              <a:t> (no date) </a:t>
            </a:r>
            <a:r>
              <a:rPr lang="en-GB" sz="2200" i="1" dirty="0">
                <a:effectLst/>
                <a:latin typeface="Arial" panose="020B0604020202020204" pitchFamily="34" charset="0"/>
                <a:ea typeface="Times New Roman" panose="02020603050405020304" pitchFamily="18" charset="0"/>
              </a:rPr>
              <a:t>Scribd</a:t>
            </a:r>
            <a:r>
              <a:rPr lang="en-GB" sz="2200" dirty="0">
                <a:effectLst/>
                <a:latin typeface="Arial" panose="020B0604020202020204" pitchFamily="34" charset="0"/>
                <a:ea typeface="Times New Roman" panose="02020603050405020304" pitchFamily="18" charset="0"/>
              </a:rPr>
              <a:t>. Available at: https://www.scribd.com/doc/315732925/Geothermal-power-generation-in-the-world-2010-2014-update-report (Accessed: 06 November 2023). </a:t>
            </a:r>
            <a:endParaRPr lang="en-GB" sz="22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mj-lt"/>
              <a:buAutoNum type="arabicPeriod"/>
            </a:pPr>
            <a:r>
              <a:rPr lang="en-GB" sz="2200" dirty="0">
                <a:effectLst/>
                <a:latin typeface="Arial" panose="020B0604020202020204" pitchFamily="34" charset="0"/>
                <a:ea typeface="Times New Roman" panose="02020603050405020304" pitchFamily="18" charset="0"/>
              </a:rPr>
              <a:t>Kutscher, C. (2000) </a:t>
            </a:r>
            <a:r>
              <a:rPr lang="en-GB" sz="2200" i="1" dirty="0">
                <a:effectLst/>
                <a:latin typeface="Arial" panose="020B0604020202020204" pitchFamily="34" charset="0"/>
                <a:ea typeface="Times New Roman" panose="02020603050405020304" pitchFamily="18" charset="0"/>
              </a:rPr>
              <a:t>The status and future of Geothermal Electric Power</a:t>
            </a:r>
            <a:r>
              <a:rPr lang="en-GB" sz="2200" dirty="0">
                <a:effectLst/>
                <a:latin typeface="Arial" panose="020B0604020202020204" pitchFamily="34" charset="0"/>
                <a:ea typeface="Times New Roman" panose="02020603050405020304" pitchFamily="18" charset="0"/>
              </a:rPr>
              <a:t>, </a:t>
            </a:r>
            <a:r>
              <a:rPr lang="en-GB" sz="2200" i="1" dirty="0">
                <a:effectLst/>
                <a:latin typeface="Arial" panose="020B0604020202020204" pitchFamily="34" charset="0"/>
                <a:ea typeface="Times New Roman" panose="02020603050405020304" pitchFamily="18" charset="0"/>
              </a:rPr>
              <a:t>The Status and Future of Geothermal Electric Power (Conference) | OSTI.GOV</a:t>
            </a:r>
            <a:r>
              <a:rPr lang="en-GB" sz="2200" dirty="0">
                <a:effectLst/>
                <a:latin typeface="Arial" panose="020B0604020202020204" pitchFamily="34" charset="0"/>
                <a:ea typeface="Times New Roman" panose="02020603050405020304" pitchFamily="18" charset="0"/>
              </a:rPr>
              <a:t>. Available at: https://www.osti.gov/biblio/763376 (Accessed: 06 November 2023). </a:t>
            </a:r>
            <a:endParaRPr lang="en-GB" sz="2200" dirty="0">
              <a:effectLst/>
              <a:latin typeface="Times New Roman" panose="02020603050405020304" pitchFamily="18" charset="0"/>
              <a:ea typeface="Times New Roman" panose="02020603050405020304" pitchFamily="18" charset="0"/>
            </a:endParaRPr>
          </a:p>
          <a:p>
            <a:pPr marL="342900" marR="184150" lvl="0" indent="-342900" algn="just">
              <a:lnSpc>
                <a:spcPct val="150000"/>
              </a:lnSpc>
              <a:spcAft>
                <a:spcPts val="0"/>
              </a:spcAft>
              <a:buFont typeface="+mj-lt"/>
              <a:buAutoNum type="arabicPeriod"/>
            </a:pPr>
            <a:r>
              <a:rPr lang="en-US" sz="2200" dirty="0" err="1">
                <a:solidFill>
                  <a:srgbClr val="000000"/>
                </a:solidFill>
                <a:effectLst/>
                <a:latin typeface="Arial" panose="020B0604020202020204" pitchFamily="34" charset="0"/>
                <a:ea typeface="Arial MT"/>
                <a:cs typeface="Arial MT"/>
              </a:rPr>
              <a:t>Zarrouk</a:t>
            </a:r>
            <a:r>
              <a:rPr lang="en-US" sz="2200" dirty="0">
                <a:solidFill>
                  <a:srgbClr val="000000"/>
                </a:solidFill>
                <a:effectLst/>
                <a:latin typeface="Arial" panose="020B0604020202020204" pitchFamily="34" charset="0"/>
                <a:ea typeface="Arial MT"/>
                <a:cs typeface="Arial MT"/>
              </a:rPr>
              <a:t>, S.J. and Moon, H., 2014. Efficiency of geothermal power plants: A worldwide review. </a:t>
            </a:r>
            <a:r>
              <a:rPr lang="en-US" sz="2200" i="1" dirty="0" err="1">
                <a:solidFill>
                  <a:srgbClr val="000000"/>
                </a:solidFill>
                <a:effectLst/>
                <a:latin typeface="Arial" panose="020B0604020202020204" pitchFamily="34" charset="0"/>
                <a:ea typeface="Arial MT"/>
                <a:cs typeface="Arial MT"/>
              </a:rPr>
              <a:t>Geothermics</a:t>
            </a:r>
            <a:r>
              <a:rPr lang="en-US" sz="2200" dirty="0">
                <a:solidFill>
                  <a:srgbClr val="000000"/>
                </a:solidFill>
                <a:effectLst/>
                <a:latin typeface="Arial" panose="020B0604020202020204" pitchFamily="34" charset="0"/>
                <a:ea typeface="Arial MT"/>
                <a:cs typeface="Arial MT"/>
              </a:rPr>
              <a:t>, </a:t>
            </a:r>
            <a:r>
              <a:rPr lang="en-US" sz="2200" i="1" dirty="0">
                <a:solidFill>
                  <a:srgbClr val="000000"/>
                </a:solidFill>
                <a:effectLst/>
                <a:latin typeface="Arial" panose="020B0604020202020204" pitchFamily="34" charset="0"/>
                <a:ea typeface="Arial MT"/>
                <a:cs typeface="Arial MT"/>
              </a:rPr>
              <a:t>51</a:t>
            </a:r>
            <a:r>
              <a:rPr lang="en-US" sz="2200" dirty="0">
                <a:solidFill>
                  <a:srgbClr val="000000"/>
                </a:solidFill>
                <a:effectLst/>
                <a:latin typeface="Arial" panose="020B0604020202020204" pitchFamily="34" charset="0"/>
                <a:ea typeface="Arial MT"/>
                <a:cs typeface="Arial MT"/>
              </a:rPr>
              <a:t>, pp.142-153.</a:t>
            </a:r>
            <a:endParaRPr lang="en-GB" sz="2200" dirty="0">
              <a:effectLst/>
              <a:latin typeface="Arial MT"/>
              <a:ea typeface="Arial MT"/>
              <a:cs typeface="Arial MT"/>
            </a:endParaRPr>
          </a:p>
          <a:p>
            <a:pPr marL="342900" marR="184150" lvl="0" indent="-342900" algn="just">
              <a:lnSpc>
                <a:spcPct val="150000"/>
              </a:lnSpc>
              <a:spcAft>
                <a:spcPts val="0"/>
              </a:spcAft>
              <a:buFont typeface="+mj-lt"/>
              <a:buAutoNum type="arabicPeriod"/>
            </a:pPr>
            <a:r>
              <a:rPr lang="en-US" sz="2200" dirty="0" err="1">
                <a:solidFill>
                  <a:srgbClr val="000000"/>
                </a:solidFill>
                <a:effectLst/>
                <a:latin typeface="Arial" panose="020B0604020202020204" pitchFamily="34" charset="0"/>
                <a:ea typeface="Arial MT"/>
                <a:cs typeface="Arial MT"/>
              </a:rPr>
              <a:t>Valdimarsson</a:t>
            </a:r>
            <a:r>
              <a:rPr lang="en-US" sz="2200" dirty="0">
                <a:solidFill>
                  <a:srgbClr val="000000"/>
                </a:solidFill>
                <a:effectLst/>
                <a:latin typeface="Arial" panose="020B0604020202020204" pitchFamily="34" charset="0"/>
                <a:ea typeface="Arial MT"/>
                <a:cs typeface="Arial MT"/>
              </a:rPr>
              <a:t>, P., 2011. Geothermal power plant cycles and main components. </a:t>
            </a:r>
            <a:r>
              <a:rPr lang="en-US" sz="2200" i="1" dirty="0">
                <a:solidFill>
                  <a:srgbClr val="000000"/>
                </a:solidFill>
                <a:effectLst/>
                <a:latin typeface="Arial" panose="020B0604020202020204" pitchFamily="34" charset="0"/>
                <a:ea typeface="Arial MT"/>
                <a:cs typeface="Arial MT"/>
              </a:rPr>
              <a:t>Short course on geothermal drilling, resource development and power plants</a:t>
            </a:r>
            <a:r>
              <a:rPr lang="en-US" sz="2200" dirty="0">
                <a:solidFill>
                  <a:srgbClr val="000000"/>
                </a:solidFill>
                <a:effectLst/>
                <a:latin typeface="Arial" panose="020B0604020202020204" pitchFamily="34" charset="0"/>
                <a:ea typeface="Arial MT"/>
                <a:cs typeface="Arial MT"/>
              </a:rPr>
              <a:t>, </a:t>
            </a:r>
            <a:r>
              <a:rPr lang="en-US" sz="2200" i="1" dirty="0">
                <a:solidFill>
                  <a:srgbClr val="000000"/>
                </a:solidFill>
                <a:effectLst/>
                <a:latin typeface="Arial" panose="020B0604020202020204" pitchFamily="34" charset="0"/>
                <a:ea typeface="Arial MT"/>
                <a:cs typeface="Arial MT"/>
              </a:rPr>
              <a:t>24</a:t>
            </a:r>
            <a:r>
              <a:rPr lang="en-US" sz="2200" dirty="0">
                <a:solidFill>
                  <a:srgbClr val="000000"/>
                </a:solidFill>
                <a:effectLst/>
                <a:latin typeface="Arial" panose="020B0604020202020204" pitchFamily="34" charset="0"/>
                <a:ea typeface="Arial MT"/>
                <a:cs typeface="Arial MT"/>
              </a:rPr>
              <a:t>.</a:t>
            </a:r>
            <a:endParaRPr lang="en-GB" sz="2200" dirty="0">
              <a:effectLst/>
              <a:latin typeface="Arial MT"/>
              <a:ea typeface="Arial MT"/>
              <a:cs typeface="Arial MT"/>
            </a:endParaRPr>
          </a:p>
          <a:p>
            <a:pPr marL="342900" marR="184150" lvl="0" indent="-342900" algn="just">
              <a:lnSpc>
                <a:spcPct val="150000"/>
              </a:lnSpc>
              <a:spcAft>
                <a:spcPts val="0"/>
              </a:spcAft>
              <a:buFont typeface="+mj-lt"/>
              <a:buAutoNum type="arabicPeriod"/>
            </a:pPr>
            <a:r>
              <a:rPr lang="en-US" sz="2200" dirty="0">
                <a:solidFill>
                  <a:srgbClr val="000000"/>
                </a:solidFill>
                <a:effectLst/>
                <a:latin typeface="Arial" panose="020B0604020202020204" pitchFamily="34" charset="0"/>
                <a:ea typeface="Arial MT"/>
                <a:cs typeface="Arial MT"/>
              </a:rPr>
              <a:t>McLean, K. and Richardson, I., 2016, November. Greenhouse gas emissions from New Zealand geothermal power generation in context. In </a:t>
            </a:r>
            <a:r>
              <a:rPr lang="en-US" sz="2200" i="1" dirty="0">
                <a:solidFill>
                  <a:srgbClr val="000000"/>
                </a:solidFill>
                <a:effectLst/>
                <a:latin typeface="Arial" panose="020B0604020202020204" pitchFamily="34" charset="0"/>
                <a:ea typeface="Arial MT"/>
                <a:cs typeface="Arial MT"/>
              </a:rPr>
              <a:t>Proceedings 38th New Zealand Geothermal Workshop</a:t>
            </a:r>
            <a:r>
              <a:rPr lang="en-US" sz="2200" dirty="0">
                <a:solidFill>
                  <a:srgbClr val="000000"/>
                </a:solidFill>
                <a:effectLst/>
                <a:latin typeface="Arial" panose="020B0604020202020204" pitchFamily="34" charset="0"/>
                <a:ea typeface="Arial MT"/>
                <a:cs typeface="Arial MT"/>
              </a:rPr>
              <a:t> (Vol. 23, p. 25).</a:t>
            </a:r>
          </a:p>
          <a:p>
            <a:pPr marL="342900" marR="184150" lvl="0" indent="-342900" algn="just">
              <a:lnSpc>
                <a:spcPct val="150000"/>
              </a:lnSpc>
              <a:spcAft>
                <a:spcPts val="0"/>
              </a:spcAft>
              <a:buFont typeface="+mj-lt"/>
              <a:buAutoNum type="arabicPeriod"/>
            </a:pPr>
            <a:r>
              <a:rPr lang="en-US" sz="2200" kern="0" dirty="0" err="1">
                <a:solidFill>
                  <a:srgbClr val="000000"/>
                </a:solidFill>
                <a:effectLst/>
                <a:latin typeface="Arial" panose="020B0604020202020204" pitchFamily="34" charset="0"/>
                <a:ea typeface="Arial MT"/>
              </a:rPr>
              <a:t>Micale</a:t>
            </a:r>
            <a:r>
              <a:rPr lang="en-US" sz="2200" kern="0" dirty="0">
                <a:solidFill>
                  <a:srgbClr val="000000"/>
                </a:solidFill>
                <a:effectLst/>
                <a:latin typeface="Arial" panose="020B0604020202020204" pitchFamily="34" charset="0"/>
                <a:ea typeface="Arial MT"/>
              </a:rPr>
              <a:t>, V., Oliver, P. and </a:t>
            </a:r>
            <a:r>
              <a:rPr lang="en-US" sz="2200" kern="0" dirty="0" err="1">
                <a:solidFill>
                  <a:srgbClr val="000000"/>
                </a:solidFill>
                <a:effectLst/>
                <a:latin typeface="Arial" panose="020B0604020202020204" pitchFamily="34" charset="0"/>
                <a:ea typeface="Arial MT"/>
              </a:rPr>
              <a:t>Messent</a:t>
            </a:r>
            <a:r>
              <a:rPr lang="en-US" sz="2200" kern="0" dirty="0">
                <a:solidFill>
                  <a:srgbClr val="000000"/>
                </a:solidFill>
                <a:effectLst/>
                <a:latin typeface="Arial" panose="020B0604020202020204" pitchFamily="34" charset="0"/>
                <a:ea typeface="Arial MT"/>
              </a:rPr>
              <a:t>, F. (2014). </a:t>
            </a:r>
            <a:r>
              <a:rPr lang="en-US" sz="2200" i="1" kern="0" dirty="0">
                <a:solidFill>
                  <a:srgbClr val="000000"/>
                </a:solidFill>
                <a:effectLst/>
                <a:latin typeface="Arial" panose="020B0604020202020204" pitchFamily="34" charset="0"/>
                <a:ea typeface="Arial MT"/>
              </a:rPr>
              <a:t>San Giorgio Group Report The Role of Public Finance in Deploying Geothermal: Background Paper I San Giorgio Group Report Role of Public Finance in Deploying Geothermal: Background Paper</a:t>
            </a:r>
            <a:r>
              <a:rPr lang="en-US" sz="2200" kern="0" dirty="0">
                <a:solidFill>
                  <a:srgbClr val="000000"/>
                </a:solidFill>
                <a:effectLst/>
                <a:latin typeface="Arial" panose="020B0604020202020204" pitchFamily="34" charset="0"/>
                <a:ea typeface="Arial MT"/>
              </a:rPr>
              <a:t>. [online] Available at: </a:t>
            </a:r>
            <a:endParaRPr lang="en-GB" altLang="en-US" sz="2200" dirty="0"/>
          </a:p>
          <a:p>
            <a:pPr marL="342900" marR="184150" lvl="0" indent="-342900" algn="just">
              <a:lnSpc>
                <a:spcPct val="150000"/>
              </a:lnSpc>
              <a:spcAft>
                <a:spcPts val="0"/>
              </a:spcAft>
              <a:buFont typeface="+mj-lt"/>
              <a:buAutoNum type="arabicPeriod"/>
            </a:pPr>
            <a:endParaRPr lang="en-US" sz="1800" dirty="0">
              <a:solidFill>
                <a:srgbClr val="000000"/>
              </a:solidFill>
              <a:effectLst/>
              <a:latin typeface="Arial" panose="020B0604020202020204" pitchFamily="34" charset="0"/>
              <a:ea typeface="Arial MT"/>
              <a:cs typeface="Arial MT"/>
            </a:endParaRP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797</TotalTime>
  <Words>1180</Words>
  <Application>Microsoft Office PowerPoint</Application>
  <PresentationFormat>Widescreen</PresentationFormat>
  <Paragraphs>189</Paragraphs>
  <Slides>13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MT</vt:lpstr>
      <vt:lpstr>Calibri</vt:lpstr>
      <vt:lpstr>Myriad Pro</vt:lpstr>
      <vt:lpstr>Open Sans</vt:lpstr>
      <vt:lpstr>Times New Roman</vt:lpstr>
      <vt:lpstr>Wingdings</vt:lpstr>
      <vt:lpstr>20140311PresentationUWTSDTemplate</vt:lpstr>
      <vt:lpstr>BUSINESS PLAN</vt:lpstr>
      <vt:lpstr>Introduction</vt:lpstr>
      <vt:lpstr>Overview of the business idea, product and/or service</vt:lpstr>
      <vt:lpstr>PowerPoint Presentation</vt:lpstr>
      <vt:lpstr>Legal format</vt:lpstr>
      <vt:lpstr>Gap in the Market</vt:lpstr>
      <vt:lpstr>SWOT</vt:lpstr>
      <vt:lpstr>PowerPoint Presentation</vt:lpstr>
      <vt:lpstr>Target market and the strategies </vt:lpstr>
      <vt:lpstr>Brief budgeting or financial plan and </vt:lpstr>
      <vt:lpstr>PowerPoint Presentation</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Clinto Wilson</cp:lastModifiedBy>
  <cp:revision>5</cp:revision>
  <dcterms:created xsi:type="dcterms:W3CDTF">2023-07-03T10:56:25Z</dcterms:created>
  <dcterms:modified xsi:type="dcterms:W3CDTF">2023-11-13T14:43:57Z</dcterms:modified>
</cp:coreProperties>
</file>