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86" r:id="rId3"/>
    <p:sldId id="284" r:id="rId4"/>
    <p:sldId id="282" r:id="rId5"/>
    <p:sldId id="283" r:id="rId6"/>
    <p:sldId id="287" r:id="rId7"/>
    <p:sldId id="288" r:id="rId8"/>
    <p:sldId id="264" r:id="rId9"/>
    <p:sldId id="266" r:id="rId10"/>
    <p:sldId id="268" r:id="rId11"/>
    <p:sldId id="289" r:id="rId12"/>
    <p:sldId id="267" r:id="rId13"/>
    <p:sldId id="275" r:id="rId14"/>
    <p:sldId id="270" r:id="rId15"/>
    <p:sldId id="272" r:id="rId16"/>
    <p:sldId id="278" r:id="rId17"/>
    <p:sldId id="279" r:id="rId18"/>
    <p:sldId id="290" r:id="rId19"/>
    <p:sldId id="28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8F281D-B940-105E-BB5C-D8549EDB1E11}" v="41" dt="2023-11-28T08:48:43.121"/>
    <p1510:client id="{C27D3F40-9FE7-4226-9D0D-E9807BA1B19C}" v="4" dt="2023-11-27T11:45:21.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1" autoAdjust="0"/>
    <p:restoredTop sz="89921" autoAdjust="0"/>
  </p:normalViewPr>
  <p:slideViewPr>
    <p:cSldViewPr snapToGrid="0">
      <p:cViewPr varScale="1">
        <p:scale>
          <a:sx n="76" d="100"/>
          <a:sy n="76" d="100"/>
        </p:scale>
        <p:origin x="3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C27D3F40-9FE7-4226-9D0D-E9807BA1B19C}"/>
    <pc:docChg chg="custSel delSld modSld sldOrd">
      <pc:chgData name="Jane Davies" userId="ece06c1e-1fe5-4526-9740-3b5872e790df" providerId="ADAL" clId="{C27D3F40-9FE7-4226-9D0D-E9807BA1B19C}" dt="2023-11-27T11:59:48.865" v="510" actId="6549"/>
      <pc:docMkLst>
        <pc:docMk/>
      </pc:docMkLst>
      <pc:sldChg chg="del">
        <pc:chgData name="Jane Davies" userId="ece06c1e-1fe5-4526-9740-3b5872e790df" providerId="ADAL" clId="{C27D3F40-9FE7-4226-9D0D-E9807BA1B19C}" dt="2023-11-27T11:36:29.185" v="156" actId="47"/>
        <pc:sldMkLst>
          <pc:docMk/>
          <pc:sldMk cId="3791328866" sldId="258"/>
        </pc:sldMkLst>
      </pc:sldChg>
      <pc:sldChg chg="del">
        <pc:chgData name="Jane Davies" userId="ece06c1e-1fe5-4526-9740-3b5872e790df" providerId="ADAL" clId="{C27D3F40-9FE7-4226-9D0D-E9807BA1B19C}" dt="2023-11-27T11:36:36.619" v="157" actId="47"/>
        <pc:sldMkLst>
          <pc:docMk/>
          <pc:sldMk cId="3496509899" sldId="259"/>
        </pc:sldMkLst>
      </pc:sldChg>
      <pc:sldChg chg="del">
        <pc:chgData name="Jane Davies" userId="ece06c1e-1fe5-4526-9740-3b5872e790df" providerId="ADAL" clId="{C27D3F40-9FE7-4226-9D0D-E9807BA1B19C}" dt="2023-11-27T11:36:23.551" v="155" actId="47"/>
        <pc:sldMkLst>
          <pc:docMk/>
          <pc:sldMk cId="1914802706" sldId="260"/>
        </pc:sldMkLst>
      </pc:sldChg>
      <pc:sldChg chg="del">
        <pc:chgData name="Jane Davies" userId="ece06c1e-1fe5-4526-9740-3b5872e790df" providerId="ADAL" clId="{C27D3F40-9FE7-4226-9D0D-E9807BA1B19C}" dt="2023-11-27T11:36:39.600" v="158" actId="47"/>
        <pc:sldMkLst>
          <pc:docMk/>
          <pc:sldMk cId="3650401634" sldId="261"/>
        </pc:sldMkLst>
      </pc:sldChg>
      <pc:sldChg chg="del">
        <pc:chgData name="Jane Davies" userId="ece06c1e-1fe5-4526-9740-3b5872e790df" providerId="ADAL" clId="{C27D3F40-9FE7-4226-9D0D-E9807BA1B19C}" dt="2023-11-27T11:36:48.157" v="159" actId="47"/>
        <pc:sldMkLst>
          <pc:docMk/>
          <pc:sldMk cId="2768936425" sldId="262"/>
        </pc:sldMkLst>
      </pc:sldChg>
      <pc:sldChg chg="del">
        <pc:chgData name="Jane Davies" userId="ece06c1e-1fe5-4526-9740-3b5872e790df" providerId="ADAL" clId="{C27D3F40-9FE7-4226-9D0D-E9807BA1B19C}" dt="2023-11-27T11:34:06.864" v="139" actId="47"/>
        <pc:sldMkLst>
          <pc:docMk/>
          <pc:sldMk cId="1102770202" sldId="263"/>
        </pc:sldMkLst>
      </pc:sldChg>
      <pc:sldChg chg="del">
        <pc:chgData name="Jane Davies" userId="ece06c1e-1fe5-4526-9740-3b5872e790df" providerId="ADAL" clId="{C27D3F40-9FE7-4226-9D0D-E9807BA1B19C}" dt="2023-11-27T11:34:08.014" v="140" actId="47"/>
        <pc:sldMkLst>
          <pc:docMk/>
          <pc:sldMk cId="2564429663" sldId="265"/>
        </pc:sldMkLst>
      </pc:sldChg>
      <pc:sldChg chg="ord">
        <pc:chgData name="Jane Davies" userId="ece06c1e-1fe5-4526-9740-3b5872e790df" providerId="ADAL" clId="{C27D3F40-9FE7-4226-9D0D-E9807BA1B19C}" dt="2023-11-27T11:34:36.143" v="144"/>
        <pc:sldMkLst>
          <pc:docMk/>
          <pc:sldMk cId="1765644314" sldId="267"/>
        </pc:sldMkLst>
      </pc:sldChg>
      <pc:sldChg chg="modSp mod ord modNotesTx">
        <pc:chgData name="Jane Davies" userId="ece06c1e-1fe5-4526-9740-3b5872e790df" providerId="ADAL" clId="{C27D3F40-9FE7-4226-9D0D-E9807BA1B19C}" dt="2023-11-27T11:10:19.428" v="48" actId="115"/>
        <pc:sldMkLst>
          <pc:docMk/>
          <pc:sldMk cId="3592733611" sldId="268"/>
        </pc:sldMkLst>
        <pc:spChg chg="mod">
          <ac:chgData name="Jane Davies" userId="ece06c1e-1fe5-4526-9740-3b5872e790df" providerId="ADAL" clId="{C27D3F40-9FE7-4226-9D0D-E9807BA1B19C}" dt="2023-11-27T11:10:19.428" v="48" actId="115"/>
          <ac:spMkLst>
            <pc:docMk/>
            <pc:sldMk cId="3592733611" sldId="268"/>
            <ac:spMk id="3" creationId="{453EF936-14AF-4662-E271-8637EA4DF86D}"/>
          </ac:spMkLst>
        </pc:spChg>
      </pc:sldChg>
      <pc:sldChg chg="del">
        <pc:chgData name="Jane Davies" userId="ece06c1e-1fe5-4526-9740-3b5872e790df" providerId="ADAL" clId="{C27D3F40-9FE7-4226-9D0D-E9807BA1B19C}" dt="2023-11-27T11:37:00.143" v="160" actId="47"/>
        <pc:sldMkLst>
          <pc:docMk/>
          <pc:sldMk cId="2320120294" sldId="269"/>
        </pc:sldMkLst>
      </pc:sldChg>
      <pc:sldChg chg="ord">
        <pc:chgData name="Jane Davies" userId="ece06c1e-1fe5-4526-9740-3b5872e790df" providerId="ADAL" clId="{C27D3F40-9FE7-4226-9D0D-E9807BA1B19C}" dt="2023-11-27T11:47:51.801" v="504"/>
        <pc:sldMkLst>
          <pc:docMk/>
          <pc:sldMk cId="2038144718" sldId="270"/>
        </pc:sldMkLst>
      </pc:sldChg>
      <pc:sldChg chg="del">
        <pc:chgData name="Jane Davies" userId="ece06c1e-1fe5-4526-9740-3b5872e790df" providerId="ADAL" clId="{C27D3F40-9FE7-4226-9D0D-E9807BA1B19C}" dt="2023-11-27T11:46:18.404" v="498" actId="47"/>
        <pc:sldMkLst>
          <pc:docMk/>
          <pc:sldMk cId="3641828591" sldId="271"/>
        </pc:sldMkLst>
      </pc:sldChg>
      <pc:sldChg chg="ord">
        <pc:chgData name="Jane Davies" userId="ece06c1e-1fe5-4526-9740-3b5872e790df" providerId="ADAL" clId="{C27D3F40-9FE7-4226-9D0D-E9807BA1B19C}" dt="2023-11-27T11:47:47.537" v="502"/>
        <pc:sldMkLst>
          <pc:docMk/>
          <pc:sldMk cId="1468436868" sldId="272"/>
        </pc:sldMkLst>
      </pc:sldChg>
      <pc:sldChg chg="del">
        <pc:chgData name="Jane Davies" userId="ece06c1e-1fe5-4526-9740-3b5872e790df" providerId="ADAL" clId="{C27D3F40-9FE7-4226-9D0D-E9807BA1B19C}" dt="2023-11-27T11:48:40.808" v="505" actId="47"/>
        <pc:sldMkLst>
          <pc:docMk/>
          <pc:sldMk cId="639530848" sldId="273"/>
        </pc:sldMkLst>
      </pc:sldChg>
      <pc:sldChg chg="modSp del mod modNotesTx">
        <pc:chgData name="Jane Davies" userId="ece06c1e-1fe5-4526-9740-3b5872e790df" providerId="ADAL" clId="{C27D3F40-9FE7-4226-9D0D-E9807BA1B19C}" dt="2023-11-27T11:46:05.138" v="493" actId="47"/>
        <pc:sldMkLst>
          <pc:docMk/>
          <pc:sldMk cId="1629944697" sldId="274"/>
        </pc:sldMkLst>
        <pc:spChg chg="mod">
          <ac:chgData name="Jane Davies" userId="ece06c1e-1fe5-4526-9740-3b5872e790df" providerId="ADAL" clId="{C27D3F40-9FE7-4226-9D0D-E9807BA1B19C}" dt="2023-11-27T11:39:49.054" v="168" actId="27636"/>
          <ac:spMkLst>
            <pc:docMk/>
            <pc:sldMk cId="1629944697" sldId="274"/>
            <ac:spMk id="3" creationId="{120E71A8-40D4-BABB-B480-26C0BCCB4CE1}"/>
          </ac:spMkLst>
        </pc:spChg>
      </pc:sldChg>
      <pc:sldChg chg="addSp modSp mod ord modNotesTx">
        <pc:chgData name="Jane Davies" userId="ece06c1e-1fe5-4526-9740-3b5872e790df" providerId="ADAL" clId="{C27D3F40-9FE7-4226-9D0D-E9807BA1B19C}" dt="2023-11-27T11:46:09.890" v="497"/>
        <pc:sldMkLst>
          <pc:docMk/>
          <pc:sldMk cId="3090427143" sldId="275"/>
        </pc:sldMkLst>
        <pc:spChg chg="mod">
          <ac:chgData name="Jane Davies" userId="ece06c1e-1fe5-4526-9740-3b5872e790df" providerId="ADAL" clId="{C27D3F40-9FE7-4226-9D0D-E9807BA1B19C}" dt="2023-11-27T11:45:06.471" v="488" actId="6549"/>
          <ac:spMkLst>
            <pc:docMk/>
            <pc:sldMk cId="3090427143" sldId="275"/>
            <ac:spMk id="3" creationId="{30E79F69-0BC5-2B41-B497-687ADB2222A5}"/>
          </ac:spMkLst>
        </pc:spChg>
        <pc:picChg chg="add mod">
          <ac:chgData name="Jane Davies" userId="ece06c1e-1fe5-4526-9740-3b5872e790df" providerId="ADAL" clId="{C27D3F40-9FE7-4226-9D0D-E9807BA1B19C}" dt="2023-11-27T11:45:21.848" v="492" actId="1076"/>
          <ac:picMkLst>
            <pc:docMk/>
            <pc:sldMk cId="3090427143" sldId="275"/>
            <ac:picMk id="4" creationId="{D6417052-A0BF-A6CC-94E6-B92F5D615A5B}"/>
          </ac:picMkLst>
        </pc:picChg>
      </pc:sldChg>
      <pc:sldChg chg="del">
        <pc:chgData name="Jane Davies" userId="ece06c1e-1fe5-4526-9740-3b5872e790df" providerId="ADAL" clId="{C27D3F40-9FE7-4226-9D0D-E9807BA1B19C}" dt="2023-11-27T11:46:28.359" v="499" actId="47"/>
        <pc:sldMkLst>
          <pc:docMk/>
          <pc:sldMk cId="324572645" sldId="276"/>
        </pc:sldMkLst>
      </pc:sldChg>
      <pc:sldChg chg="del">
        <pc:chgData name="Jane Davies" userId="ece06c1e-1fe5-4526-9740-3b5872e790df" providerId="ADAL" clId="{C27D3F40-9FE7-4226-9D0D-E9807BA1B19C}" dt="2023-11-27T11:46:35.132" v="500" actId="47"/>
        <pc:sldMkLst>
          <pc:docMk/>
          <pc:sldMk cId="1288456152" sldId="277"/>
        </pc:sldMkLst>
      </pc:sldChg>
      <pc:sldChg chg="modSp mod">
        <pc:chgData name="Jane Davies" userId="ece06c1e-1fe5-4526-9740-3b5872e790df" providerId="ADAL" clId="{C27D3F40-9FE7-4226-9D0D-E9807BA1B19C}" dt="2023-11-27T11:59:48.865" v="510" actId="6549"/>
        <pc:sldMkLst>
          <pc:docMk/>
          <pc:sldMk cId="2825548822" sldId="278"/>
        </pc:sldMkLst>
        <pc:spChg chg="mod">
          <ac:chgData name="Jane Davies" userId="ece06c1e-1fe5-4526-9740-3b5872e790df" providerId="ADAL" clId="{C27D3F40-9FE7-4226-9D0D-E9807BA1B19C}" dt="2023-11-27T11:59:48.865" v="510" actId="6549"/>
          <ac:spMkLst>
            <pc:docMk/>
            <pc:sldMk cId="2825548822" sldId="278"/>
            <ac:spMk id="3" creationId="{12205D9B-47AC-A568-3A6E-45DB95D6E13A}"/>
          </ac:spMkLst>
        </pc:spChg>
      </pc:sldChg>
      <pc:sldChg chg="del">
        <pc:chgData name="Jane Davies" userId="ece06c1e-1fe5-4526-9740-3b5872e790df" providerId="ADAL" clId="{C27D3F40-9FE7-4226-9D0D-E9807BA1B19C}" dt="2023-11-27T11:40:09.520" v="170" actId="47"/>
        <pc:sldMkLst>
          <pc:docMk/>
          <pc:sldMk cId="2446590788" sldId="280"/>
        </pc:sldMkLst>
      </pc:sldChg>
      <pc:sldChg chg="del ord">
        <pc:chgData name="Jane Davies" userId="ece06c1e-1fe5-4526-9740-3b5872e790df" providerId="ADAL" clId="{C27D3F40-9FE7-4226-9D0D-E9807BA1B19C}" dt="2023-11-27T11:49:45.344" v="506" actId="47"/>
        <pc:sldMkLst>
          <pc:docMk/>
          <pc:sldMk cId="4135527203" sldId="285"/>
        </pc:sldMkLst>
      </pc:sldChg>
      <pc:sldChg chg="modSp mod ord">
        <pc:chgData name="Jane Davies" userId="ece06c1e-1fe5-4526-9740-3b5872e790df" providerId="ADAL" clId="{C27D3F40-9FE7-4226-9D0D-E9807BA1B19C}" dt="2023-11-27T11:34:02.721" v="138"/>
        <pc:sldMkLst>
          <pc:docMk/>
          <pc:sldMk cId="4197396508" sldId="289"/>
        </pc:sldMkLst>
        <pc:spChg chg="mod">
          <ac:chgData name="Jane Davies" userId="ece06c1e-1fe5-4526-9740-3b5872e790df" providerId="ADAL" clId="{C27D3F40-9FE7-4226-9D0D-E9807BA1B19C}" dt="2023-11-27T11:34:02.721" v="138"/>
          <ac:spMkLst>
            <pc:docMk/>
            <pc:sldMk cId="4197396508" sldId="289"/>
            <ac:spMk id="2" creationId="{0A11ABFD-F184-1199-EE88-04BB843CFA93}"/>
          </ac:spMkLst>
        </pc:spChg>
        <pc:spChg chg="mod">
          <ac:chgData name="Jane Davies" userId="ece06c1e-1fe5-4526-9740-3b5872e790df" providerId="ADAL" clId="{C27D3F40-9FE7-4226-9D0D-E9807BA1B19C}" dt="2023-11-27T11:33:39.511" v="137" actId="207"/>
          <ac:spMkLst>
            <pc:docMk/>
            <pc:sldMk cId="4197396508" sldId="289"/>
            <ac:spMk id="3" creationId="{73C234BE-C7FB-3C2D-C60C-D348CA0B8867}"/>
          </ac:spMkLst>
        </pc:spChg>
      </pc:sldChg>
      <pc:sldChg chg="modSp del mod">
        <pc:chgData name="Jane Davies" userId="ece06c1e-1fe5-4526-9740-3b5872e790df" providerId="ADAL" clId="{C27D3F40-9FE7-4226-9D0D-E9807BA1B19C}" dt="2023-11-27T11:10:26.368" v="49" actId="47"/>
        <pc:sldMkLst>
          <pc:docMk/>
          <pc:sldMk cId="3162927890" sldId="290"/>
        </pc:sldMkLst>
        <pc:spChg chg="mod">
          <ac:chgData name="Jane Davies" userId="ece06c1e-1fe5-4526-9740-3b5872e790df" providerId="ADAL" clId="{C27D3F40-9FE7-4226-9D0D-E9807BA1B19C}" dt="2023-11-27T11:09:53.426" v="44" actId="6549"/>
          <ac:spMkLst>
            <pc:docMk/>
            <pc:sldMk cId="3162927890" sldId="290"/>
            <ac:spMk id="3" creationId="{CD03BB4C-F4BD-E452-7D6D-48CA8EB0FF19}"/>
          </ac:spMkLst>
        </pc:spChg>
      </pc:sldChg>
    </pc:docChg>
  </pc:docChgLst>
  <pc:docChgLst>
    <pc:chgData name="Jane Davies" userId="S::j.davies2@uwtsd.ac.uk::ece06c1e-1fe5-4526-9740-3b5872e790df" providerId="AD" clId="Web-{658F281D-B940-105E-BB5C-D8549EDB1E11}"/>
    <pc:docChg chg="addSld delSld modSld">
      <pc:chgData name="Jane Davies" userId="S::j.davies2@uwtsd.ac.uk::ece06c1e-1fe5-4526-9740-3b5872e790df" providerId="AD" clId="Web-{658F281D-B940-105E-BB5C-D8549EDB1E11}" dt="2023-11-28T08:48:39.871" v="40" actId="20577"/>
      <pc:docMkLst>
        <pc:docMk/>
      </pc:docMkLst>
      <pc:sldChg chg="modSp del">
        <pc:chgData name="Jane Davies" userId="S::j.davies2@uwtsd.ac.uk::ece06c1e-1fe5-4526-9740-3b5872e790df" providerId="AD" clId="Web-{658F281D-B940-105E-BB5C-D8549EDB1E11}" dt="2023-11-28T08:32:31.065" v="20"/>
        <pc:sldMkLst>
          <pc:docMk/>
          <pc:sldMk cId="781851516" sldId="257"/>
        </pc:sldMkLst>
        <pc:spChg chg="mod">
          <ac:chgData name="Jane Davies" userId="S::j.davies2@uwtsd.ac.uk::ece06c1e-1fe5-4526-9740-3b5872e790df" providerId="AD" clId="Web-{658F281D-B940-105E-BB5C-D8549EDB1E11}" dt="2023-11-28T08:32:29.737" v="19" actId="20577"/>
          <ac:spMkLst>
            <pc:docMk/>
            <pc:sldMk cId="781851516" sldId="257"/>
            <ac:spMk id="3" creationId="{FD025891-F213-FE36-AB08-EF004B876667}"/>
          </ac:spMkLst>
        </pc:spChg>
      </pc:sldChg>
      <pc:sldChg chg="modSp">
        <pc:chgData name="Jane Davies" userId="S::j.davies2@uwtsd.ac.uk::ece06c1e-1fe5-4526-9740-3b5872e790df" providerId="AD" clId="Web-{658F281D-B940-105E-BB5C-D8549EDB1E11}" dt="2023-11-28T08:41:12.891" v="27" actId="20577"/>
        <pc:sldMkLst>
          <pc:docMk/>
          <pc:sldMk cId="3350112464" sldId="264"/>
        </pc:sldMkLst>
        <pc:spChg chg="mod">
          <ac:chgData name="Jane Davies" userId="S::j.davies2@uwtsd.ac.uk::ece06c1e-1fe5-4526-9740-3b5872e790df" providerId="AD" clId="Web-{658F281D-B940-105E-BB5C-D8549EDB1E11}" dt="2023-11-28T08:41:12.891" v="27" actId="20577"/>
          <ac:spMkLst>
            <pc:docMk/>
            <pc:sldMk cId="3350112464" sldId="264"/>
            <ac:spMk id="3" creationId="{7878D937-EE11-1D9F-C7BB-2846DC596E7C}"/>
          </ac:spMkLst>
        </pc:spChg>
      </pc:sldChg>
      <pc:sldChg chg="modSp">
        <pc:chgData name="Jane Davies" userId="S::j.davies2@uwtsd.ac.uk::ece06c1e-1fe5-4526-9740-3b5872e790df" providerId="AD" clId="Web-{658F281D-B940-105E-BB5C-D8549EDB1E11}" dt="2023-11-28T08:45:48.711" v="34" actId="20577"/>
        <pc:sldMkLst>
          <pc:docMk/>
          <pc:sldMk cId="1192377625" sldId="266"/>
        </pc:sldMkLst>
        <pc:spChg chg="mod">
          <ac:chgData name="Jane Davies" userId="S::j.davies2@uwtsd.ac.uk::ece06c1e-1fe5-4526-9740-3b5872e790df" providerId="AD" clId="Web-{658F281D-B940-105E-BB5C-D8549EDB1E11}" dt="2023-11-28T08:45:48.711" v="34" actId="20577"/>
          <ac:spMkLst>
            <pc:docMk/>
            <pc:sldMk cId="1192377625" sldId="266"/>
            <ac:spMk id="3" creationId="{D661651B-62A2-61F1-5DF6-E2DD59B4F65B}"/>
          </ac:spMkLst>
        </pc:spChg>
      </pc:sldChg>
      <pc:sldChg chg="modSp">
        <pc:chgData name="Jane Davies" userId="S::j.davies2@uwtsd.ac.uk::ece06c1e-1fe5-4526-9740-3b5872e790df" providerId="AD" clId="Web-{658F281D-B940-105E-BB5C-D8549EDB1E11}" dt="2023-11-28T08:39:12.607" v="23" actId="14100"/>
        <pc:sldMkLst>
          <pc:docMk/>
          <pc:sldMk cId="3194532356" sldId="282"/>
        </pc:sldMkLst>
        <pc:spChg chg="mod">
          <ac:chgData name="Jane Davies" userId="S::j.davies2@uwtsd.ac.uk::ece06c1e-1fe5-4526-9740-3b5872e790df" providerId="AD" clId="Web-{658F281D-B940-105E-BB5C-D8549EDB1E11}" dt="2023-11-28T08:39:12.607" v="23" actId="14100"/>
          <ac:spMkLst>
            <pc:docMk/>
            <pc:sldMk cId="3194532356" sldId="282"/>
            <ac:spMk id="3" creationId="{2924AB59-4AA1-E58B-00E3-F1B788772933}"/>
          </ac:spMkLst>
        </pc:spChg>
      </pc:sldChg>
      <pc:sldChg chg="modSp">
        <pc:chgData name="Jane Davies" userId="S::j.davies2@uwtsd.ac.uk::ece06c1e-1fe5-4526-9740-3b5872e790df" providerId="AD" clId="Web-{658F281D-B940-105E-BB5C-D8549EDB1E11}" dt="2023-11-28T08:35:34.132" v="22" actId="20577"/>
        <pc:sldMkLst>
          <pc:docMk/>
          <pc:sldMk cId="2086917079" sldId="284"/>
        </pc:sldMkLst>
        <pc:spChg chg="mod">
          <ac:chgData name="Jane Davies" userId="S::j.davies2@uwtsd.ac.uk::ece06c1e-1fe5-4526-9740-3b5872e790df" providerId="AD" clId="Web-{658F281D-B940-105E-BB5C-D8549EDB1E11}" dt="2023-11-28T08:35:34.132" v="22" actId="20577"/>
          <ac:spMkLst>
            <pc:docMk/>
            <pc:sldMk cId="2086917079" sldId="284"/>
            <ac:spMk id="3" creationId="{B1B3248D-4BF3-4390-29B8-FC3CE2037E73}"/>
          </ac:spMkLst>
        </pc:spChg>
      </pc:sldChg>
      <pc:sldChg chg="modSp">
        <pc:chgData name="Jane Davies" userId="S::j.davies2@uwtsd.ac.uk::ece06c1e-1fe5-4526-9740-3b5872e790df" providerId="AD" clId="Web-{658F281D-B940-105E-BB5C-D8549EDB1E11}" dt="2023-11-28T08:32:14.284" v="17" actId="20577"/>
        <pc:sldMkLst>
          <pc:docMk/>
          <pc:sldMk cId="1662446498" sldId="286"/>
        </pc:sldMkLst>
        <pc:spChg chg="mod">
          <ac:chgData name="Jane Davies" userId="S::j.davies2@uwtsd.ac.uk::ece06c1e-1fe5-4526-9740-3b5872e790df" providerId="AD" clId="Web-{658F281D-B940-105E-BB5C-D8549EDB1E11}" dt="2023-11-28T08:32:14.284" v="17" actId="20577"/>
          <ac:spMkLst>
            <pc:docMk/>
            <pc:sldMk cId="1662446498" sldId="286"/>
            <ac:spMk id="3" creationId="{61969C97-A7E3-1F33-E4A0-50CCDB67BAEE}"/>
          </ac:spMkLst>
        </pc:spChg>
      </pc:sldChg>
      <pc:sldChg chg="modSp add">
        <pc:chgData name="Jane Davies" userId="S::j.davies2@uwtsd.ac.uk::ece06c1e-1fe5-4526-9740-3b5872e790df" providerId="AD" clId="Web-{658F281D-B940-105E-BB5C-D8549EDB1E11}" dt="2023-11-28T08:48:39.871" v="40" actId="20577"/>
        <pc:sldMkLst>
          <pc:docMk/>
          <pc:sldMk cId="2721029201" sldId="290"/>
        </pc:sldMkLst>
        <pc:spChg chg="mod">
          <ac:chgData name="Jane Davies" userId="S::j.davies2@uwtsd.ac.uk::ece06c1e-1fe5-4526-9740-3b5872e790df" providerId="AD" clId="Web-{658F281D-B940-105E-BB5C-D8549EDB1E11}" dt="2023-11-28T08:48:39.871" v="40" actId="20577"/>
          <ac:spMkLst>
            <pc:docMk/>
            <pc:sldMk cId="2721029201" sldId="290"/>
            <ac:spMk id="2" creationId="{D576C881-4D45-15F7-2EBC-A7401D5EE1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76AD7F-0CF9-4C14-9FF6-CEBE4DE8A74D}" type="datetimeFigureOut">
              <a:rPr lang="en-GB" smtClean="0"/>
              <a:t>28/11/2023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A3476-540C-413C-B2CF-6A3624BDE3D6}" type="slidenum">
              <a:rPr lang="en-GB" smtClean="0"/>
              <a:t>‹#›</a:t>
            </a:fld>
            <a:endParaRPr lang="en-GB"/>
          </a:p>
        </p:txBody>
      </p:sp>
    </p:spTree>
    <p:extLst>
      <p:ext uri="{BB962C8B-B14F-4D97-AF65-F5344CB8AC3E}">
        <p14:creationId xmlns:p14="http://schemas.microsoft.com/office/powerpoint/2010/main" val="1991692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Howard, J. and Renfrow, D. (2014) 'Intersectionality', in J. McLeod et al. (ed.) </a:t>
            </a:r>
            <a:r>
              <a:rPr lang="en-GB" sz="1200" b="0" i="1" dirty="0">
                <a:effectLst/>
              </a:rPr>
              <a:t>Handbook of the Social Psychology of Inequality</a:t>
            </a:r>
            <a:r>
              <a:rPr lang="en-GB" sz="1200" b="0" i="0" dirty="0">
                <a:effectLst/>
              </a:rPr>
              <a:t>. New York: Springer, pp.95 - 121.</a:t>
            </a:r>
            <a:endParaRPr lang="en-GB" sz="1200" dirty="0"/>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9</a:t>
            </a:fld>
            <a:endParaRPr lang="en-GB"/>
          </a:p>
        </p:txBody>
      </p:sp>
    </p:spTree>
    <p:extLst>
      <p:ext uri="{BB962C8B-B14F-4D97-AF65-F5344CB8AC3E}">
        <p14:creationId xmlns:p14="http://schemas.microsoft.com/office/powerpoint/2010/main" val="21544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Howard, J. and Renfrow, D. (2014) 'Intersectionality', in J. McLeod et al. (ed.) </a:t>
            </a:r>
            <a:r>
              <a:rPr lang="en-GB" sz="1200" b="0" i="1" dirty="0">
                <a:effectLst/>
              </a:rPr>
              <a:t>Handbook of the Social Psychology of Inequality</a:t>
            </a:r>
            <a:r>
              <a:rPr lang="en-GB" sz="1200" b="0" i="0" dirty="0">
                <a:effectLst/>
              </a:rPr>
              <a:t>. New York: Springer, pp.95 - 121.</a:t>
            </a:r>
            <a:endParaRPr lang="en-GB" sz="1200" dirty="0"/>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10</a:t>
            </a:fld>
            <a:endParaRPr lang="en-GB"/>
          </a:p>
        </p:txBody>
      </p:sp>
    </p:spTree>
    <p:extLst>
      <p:ext uri="{BB962C8B-B14F-4D97-AF65-F5344CB8AC3E}">
        <p14:creationId xmlns:p14="http://schemas.microsoft.com/office/powerpoint/2010/main" val="2713458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Howard, J. and Renfrow, D. (2014) 'Intersectionality', in J. McLeod et al. (ed.) </a:t>
            </a:r>
            <a:r>
              <a:rPr lang="en-GB" sz="1200" b="0" i="1" dirty="0">
                <a:effectLst/>
              </a:rPr>
              <a:t>Handbook of the Social Psychology of Inequality</a:t>
            </a:r>
            <a:r>
              <a:rPr lang="en-GB" sz="1200" b="0" i="0" dirty="0">
                <a:effectLst/>
              </a:rPr>
              <a:t>. New York: Springer, pp.95 - 121.</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a:t>
            </a:r>
            <a:r>
              <a:rPr lang="en-GB" sz="1200" dirty="0"/>
              <a:t>Bandera (1991) behaviour / environment/ personal factors </a:t>
            </a:r>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11</a:t>
            </a:fld>
            <a:endParaRPr lang="en-GB"/>
          </a:p>
        </p:txBody>
      </p:sp>
    </p:spTree>
    <p:extLst>
      <p:ext uri="{BB962C8B-B14F-4D97-AF65-F5344CB8AC3E}">
        <p14:creationId xmlns:p14="http://schemas.microsoft.com/office/powerpoint/2010/main" val="3348307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err="1">
                <a:effectLst/>
              </a:rPr>
              <a:t>Zempi</a:t>
            </a:r>
            <a:r>
              <a:rPr lang="en-GB" sz="1200" b="0" i="0" dirty="0">
                <a:effectLst/>
              </a:rPr>
              <a:t>, I. (2018) 'The lived experiences of veiled Muslim women as ‘undeserving’ victims</a:t>
            </a:r>
            <a:br>
              <a:rPr lang="en-GB" sz="1200" dirty="0"/>
            </a:br>
            <a:r>
              <a:rPr lang="en-GB" sz="1200" b="0" i="0" dirty="0">
                <a:effectLst/>
              </a:rPr>
              <a:t>of Islamophobia', in M. Duggan (ed.) </a:t>
            </a:r>
            <a:r>
              <a:rPr lang="en-GB" sz="1200" b="0" i="1" dirty="0">
                <a:effectLst/>
              </a:rPr>
              <a:t>Revisiting the 'Ideal Victim': Developments in Critical Victimology</a:t>
            </a:r>
            <a:r>
              <a:rPr lang="en-GB" sz="1200" b="0" i="0" dirty="0">
                <a:effectLst/>
              </a:rPr>
              <a:t>. Bristol: Bristol University Press, pp.63-81.</a:t>
            </a:r>
            <a:endParaRPr lang="en-GB" sz="1200" dirty="0"/>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14</a:t>
            </a:fld>
            <a:endParaRPr lang="en-GB"/>
          </a:p>
        </p:txBody>
      </p:sp>
    </p:spTree>
    <p:extLst>
      <p:ext uri="{BB962C8B-B14F-4D97-AF65-F5344CB8AC3E}">
        <p14:creationId xmlns:p14="http://schemas.microsoft.com/office/powerpoint/2010/main" val="702469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EA900-481E-9968-2789-4C87A94E29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8927AB-0EDE-A6BF-23E5-B9F3C15DD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4D66EC-A1AC-8500-1B47-FCC408D5402E}"/>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5" name="Footer Placeholder 4">
            <a:extLst>
              <a:ext uri="{FF2B5EF4-FFF2-40B4-BE49-F238E27FC236}">
                <a16:creationId xmlns:a16="http://schemas.microsoft.com/office/drawing/2014/main" id="{F1685518-8B50-842E-54B8-28AF98BED7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DC211-9DF8-72A6-E0C7-D14289985720}"/>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3706440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4038-B332-F6D5-15AC-9C143E2BB5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60C92D-26AC-2AA2-AA7C-66B6DAFA0F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3DA90-8BB4-4A29-1992-3A18FBDCBBA9}"/>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5" name="Footer Placeholder 4">
            <a:extLst>
              <a:ext uri="{FF2B5EF4-FFF2-40B4-BE49-F238E27FC236}">
                <a16:creationId xmlns:a16="http://schemas.microsoft.com/office/drawing/2014/main" id="{919F3899-B69D-A18D-1F82-E7D315A6E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B85303-CB2E-1D58-FA1E-BE5A2D797A91}"/>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3492367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84E5-8E7A-CF12-5108-559B3F2AF3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583901-804A-1C44-8AFC-1DBA9AE809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0DA4D5-0239-E57F-3D2B-DD5A543E1A74}"/>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5" name="Footer Placeholder 4">
            <a:extLst>
              <a:ext uri="{FF2B5EF4-FFF2-40B4-BE49-F238E27FC236}">
                <a16:creationId xmlns:a16="http://schemas.microsoft.com/office/drawing/2014/main" id="{6BC45124-BBA0-9268-E3D7-FBE9251CC6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C7939A-8770-5581-C47B-AEC11514819A}"/>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687523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84589-7493-4C1D-E8E5-72D7976912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558AD6-CD66-B87C-486D-57265A2CA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1FDB33-6730-03A1-AF69-10A878490C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794B12-6C93-4C9E-4FE5-42DE82D8E0BC}"/>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6" name="Footer Placeholder 5">
            <a:extLst>
              <a:ext uri="{FF2B5EF4-FFF2-40B4-BE49-F238E27FC236}">
                <a16:creationId xmlns:a16="http://schemas.microsoft.com/office/drawing/2014/main" id="{696DAFCD-4C00-65B8-B810-87478AAAA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A74D2D-A4CB-7C74-CE2E-8D8328B4D9A8}"/>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3604493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FED8E-535C-672C-2E42-D1306031CF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1C4FF1-E83E-640C-A972-BF7409A51E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BD99BC-CE64-5ED1-AF33-4B5472D8E2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FFF627-3D88-F64C-0E66-9ADD021180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D9F05B-F467-9C34-E146-3AF563698F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F6BD5-8CED-58E9-26FF-30B6313396D5}"/>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8" name="Footer Placeholder 7">
            <a:extLst>
              <a:ext uri="{FF2B5EF4-FFF2-40B4-BE49-F238E27FC236}">
                <a16:creationId xmlns:a16="http://schemas.microsoft.com/office/drawing/2014/main" id="{6732B1D7-CC35-AEFB-3ADC-E58F21A076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2CF9B0-B781-367E-0176-3EC3BE69F174}"/>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422787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2002A-8456-A01A-7C40-4925309F5A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804CD3-0FCD-A1FD-53E8-3AA3C6AB5FA9}"/>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4" name="Footer Placeholder 3">
            <a:extLst>
              <a:ext uri="{FF2B5EF4-FFF2-40B4-BE49-F238E27FC236}">
                <a16:creationId xmlns:a16="http://schemas.microsoft.com/office/drawing/2014/main" id="{509E7BF7-490B-814D-11A5-8471E872DB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B16CD8-DF89-420D-5EE4-A88D588806DC}"/>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1885997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80D0EC-E146-87E9-A309-BA8229A3BB7E}"/>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3" name="Footer Placeholder 2">
            <a:extLst>
              <a:ext uri="{FF2B5EF4-FFF2-40B4-BE49-F238E27FC236}">
                <a16:creationId xmlns:a16="http://schemas.microsoft.com/office/drawing/2014/main" id="{5E0F7AF3-E009-7867-73B5-789C2C6670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CCE201-DD91-D4A0-1EC3-CCDD5D644D66}"/>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4003059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3774-56AD-A7F8-FD89-570E26259E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CB7873-5771-9C06-7AE1-659174E727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6FF4A4-BC22-0A58-E5C4-53C3403CE5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E234C6-ED12-8460-ABE0-F19DAD0A74D1}"/>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6" name="Footer Placeholder 5">
            <a:extLst>
              <a:ext uri="{FF2B5EF4-FFF2-40B4-BE49-F238E27FC236}">
                <a16:creationId xmlns:a16="http://schemas.microsoft.com/office/drawing/2014/main" id="{C143088A-A38F-841B-F03A-8BA39D7E1D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F96C42-1906-DE10-2F52-0862B97CAD69}"/>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1368658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0CD68-0CF8-E76F-B706-2DC77AC7A6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8A5DE3-FA22-55F2-CB9D-0054449DCC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A52C11-B6B4-1EC9-E2F9-F0FDA77B3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47EC41-4254-51BD-2DD7-24B8E6211104}"/>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6" name="Footer Placeholder 5">
            <a:extLst>
              <a:ext uri="{FF2B5EF4-FFF2-40B4-BE49-F238E27FC236}">
                <a16:creationId xmlns:a16="http://schemas.microsoft.com/office/drawing/2014/main" id="{5075C182-77B9-F811-E2F9-2D7F1EDC4C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AA5032-B6AE-7F77-CB58-38033D448A4C}"/>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2029631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C867A-F5FB-13E0-0B75-8B36684AFB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7F9E46-AF25-CF7C-6EDA-829362DD31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2B6EFF-7ECC-86AB-B2CC-70629884B205}"/>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5" name="Footer Placeholder 4">
            <a:extLst>
              <a:ext uri="{FF2B5EF4-FFF2-40B4-BE49-F238E27FC236}">
                <a16:creationId xmlns:a16="http://schemas.microsoft.com/office/drawing/2014/main" id="{8208DDE2-A52B-2DE5-EC35-800E4C2C2E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2160A8-6DC6-2442-B248-D17DBA7467CB}"/>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2849322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805842-0A98-6499-09CB-A5C0578B1E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3E30DF-25F4-D873-2E09-AF18A197FF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52585B-34A8-D41D-257E-045CCBD0720A}"/>
              </a:ext>
            </a:extLst>
          </p:cNvPr>
          <p:cNvSpPr>
            <a:spLocks noGrp="1"/>
          </p:cNvSpPr>
          <p:nvPr>
            <p:ph type="dt" sz="half" idx="10"/>
          </p:nvPr>
        </p:nvSpPr>
        <p:spPr/>
        <p:txBody>
          <a:bodyPr/>
          <a:lstStyle/>
          <a:p>
            <a:fld id="{8CEE3F75-9F1F-4AD2-8FB0-D3AB1A321C73}" type="datetimeFigureOut">
              <a:rPr lang="en-GB" smtClean="0"/>
              <a:t>28/11/2023</a:t>
            </a:fld>
            <a:endParaRPr lang="en-GB"/>
          </a:p>
        </p:txBody>
      </p:sp>
      <p:sp>
        <p:nvSpPr>
          <p:cNvPr id="5" name="Footer Placeholder 4">
            <a:extLst>
              <a:ext uri="{FF2B5EF4-FFF2-40B4-BE49-F238E27FC236}">
                <a16:creationId xmlns:a16="http://schemas.microsoft.com/office/drawing/2014/main" id="{51580734-8EB8-BD4D-46E6-8D3DD28346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5712-B148-2792-8FDE-B0E6818E0D70}"/>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2026968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DCB458-B883-A3E7-89AC-3E3FD94A37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1C6A44-ABAF-0B19-F26A-F71489E207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B67ECF-5A79-C5D3-5883-B7BB70ECD1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EE3F75-9F1F-4AD2-8FB0-D3AB1A321C73}" type="datetimeFigureOut">
              <a:rPr lang="en-GB" smtClean="0"/>
              <a:t>28/11/2023</a:t>
            </a:fld>
            <a:endParaRPr lang="en-GB"/>
          </a:p>
        </p:txBody>
      </p:sp>
      <p:sp>
        <p:nvSpPr>
          <p:cNvPr id="5" name="Footer Placeholder 4">
            <a:extLst>
              <a:ext uri="{FF2B5EF4-FFF2-40B4-BE49-F238E27FC236}">
                <a16:creationId xmlns:a16="http://schemas.microsoft.com/office/drawing/2014/main" id="{B251F0AE-184D-7BDC-01B1-B9294421BC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93C3DD-478A-672B-A337-450660AAB8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8DD998-C9D1-4E71-BC1E-F0F9E067253F}" type="slidenum">
              <a:rPr lang="en-GB" smtClean="0"/>
              <a:t>‹#›</a:t>
            </a:fld>
            <a:endParaRPr lang="en-GB"/>
          </a:p>
        </p:txBody>
      </p:sp>
    </p:spTree>
    <p:extLst>
      <p:ext uri="{BB962C8B-B14F-4D97-AF65-F5344CB8AC3E}">
        <p14:creationId xmlns:p14="http://schemas.microsoft.com/office/powerpoint/2010/main" val="3152537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E216E-DCCB-68F8-2358-D829C71349AA}"/>
              </a:ext>
            </a:extLst>
          </p:cNvPr>
          <p:cNvSpPr>
            <a:spLocks noGrp="1"/>
          </p:cNvSpPr>
          <p:nvPr>
            <p:ph type="ctrTitle"/>
          </p:nvPr>
        </p:nvSpPr>
        <p:spPr>
          <a:xfrm>
            <a:off x="7380407" y="743447"/>
            <a:ext cx="3973385" cy="3692028"/>
          </a:xfrm>
          <a:noFill/>
        </p:spPr>
        <p:txBody>
          <a:bodyPr>
            <a:normAutofit/>
          </a:bodyPr>
          <a:lstStyle/>
          <a:p>
            <a:pPr algn="l"/>
            <a:r>
              <a:rPr lang="en-GB" sz="5200" dirty="0"/>
              <a:t>Gender, Race, Religion and Crime</a:t>
            </a:r>
          </a:p>
        </p:txBody>
      </p:sp>
      <p:sp>
        <p:nvSpPr>
          <p:cNvPr id="3" name="Subtitle 2">
            <a:extLst>
              <a:ext uri="{FF2B5EF4-FFF2-40B4-BE49-F238E27FC236}">
                <a16:creationId xmlns:a16="http://schemas.microsoft.com/office/drawing/2014/main" id="{EB034239-2309-991D-C948-111A0A2000F2}"/>
              </a:ext>
            </a:extLst>
          </p:cNvPr>
          <p:cNvSpPr>
            <a:spLocks noGrp="1"/>
          </p:cNvSpPr>
          <p:nvPr>
            <p:ph type="subTitle" idx="1"/>
          </p:nvPr>
        </p:nvSpPr>
        <p:spPr>
          <a:xfrm>
            <a:off x="7380408" y="4629234"/>
            <a:ext cx="3973386" cy="1485319"/>
          </a:xfrm>
          <a:noFill/>
        </p:spPr>
        <p:txBody>
          <a:bodyPr>
            <a:normAutofit/>
          </a:bodyPr>
          <a:lstStyle/>
          <a:p>
            <a:pPr algn="l"/>
            <a:r>
              <a:rPr lang="en-GB" dirty="0"/>
              <a:t>Week 8 – Intersectionality</a:t>
            </a:r>
          </a:p>
          <a:p>
            <a:pPr algn="l"/>
            <a:r>
              <a:rPr lang="en-GB" dirty="0"/>
              <a:t>Jane</a:t>
            </a:r>
          </a:p>
          <a:p>
            <a:pPr algn="l"/>
            <a:r>
              <a:rPr lang="en-GB" dirty="0"/>
              <a:t>J.davies2@uwtsd.ac.uk</a:t>
            </a:r>
          </a:p>
        </p:txBody>
      </p:sp>
      <p:pic>
        <p:nvPicPr>
          <p:cNvPr id="1026" name="Picture 2" descr="It's time to talk about intersectionality in FE">
            <a:extLst>
              <a:ext uri="{FF2B5EF4-FFF2-40B4-BE49-F238E27FC236}">
                <a16:creationId xmlns:a16="http://schemas.microsoft.com/office/drawing/2014/main" id="{F7E8B727-F1A0-BA9D-8E8D-3918E84968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7" r="-1" b="1485"/>
          <a:stretch/>
        </p:blipFill>
        <p:spPr bwMode="auto">
          <a:xfrm>
            <a:off x="20" y="10"/>
            <a:ext cx="6992881"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3293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9FEB3-63C4-694D-E38B-2BA85E9C829D}"/>
              </a:ext>
            </a:extLst>
          </p:cNvPr>
          <p:cNvSpPr>
            <a:spLocks noGrp="1"/>
          </p:cNvSpPr>
          <p:nvPr>
            <p:ph type="title"/>
          </p:nvPr>
        </p:nvSpPr>
        <p:spPr>
          <a:xfrm>
            <a:off x="838200" y="365125"/>
            <a:ext cx="10515600" cy="803275"/>
          </a:xfrm>
        </p:spPr>
        <p:txBody>
          <a:bodyPr/>
          <a:lstStyle/>
          <a:p>
            <a:r>
              <a:rPr lang="en-GB" dirty="0"/>
              <a:t>Lessons over coming weeks</a:t>
            </a:r>
          </a:p>
        </p:txBody>
      </p:sp>
      <p:sp>
        <p:nvSpPr>
          <p:cNvPr id="3" name="Content Placeholder 2">
            <a:extLst>
              <a:ext uri="{FF2B5EF4-FFF2-40B4-BE49-F238E27FC236}">
                <a16:creationId xmlns:a16="http://schemas.microsoft.com/office/drawing/2014/main" id="{61969C97-A7E3-1F33-E4A0-50CCDB67BAEE}"/>
              </a:ext>
            </a:extLst>
          </p:cNvPr>
          <p:cNvSpPr>
            <a:spLocks noGrp="1"/>
          </p:cNvSpPr>
          <p:nvPr>
            <p:ph idx="1"/>
          </p:nvPr>
        </p:nvSpPr>
        <p:spPr/>
        <p:txBody>
          <a:bodyPr vert="horz" lIns="91440" tIns="45720" rIns="91440" bIns="45720" rtlCol="0" anchor="t">
            <a:normAutofit lnSpcReduction="10000"/>
          </a:bodyPr>
          <a:lstStyle/>
          <a:p>
            <a:r>
              <a:rPr lang="en-GB" dirty="0"/>
              <a:t>Email</a:t>
            </a:r>
            <a:endParaRPr lang="en-GB" dirty="0">
              <a:cs typeface="Calibri" panose="020F0502020204030204"/>
            </a:endParaRPr>
          </a:p>
          <a:p>
            <a:r>
              <a:rPr lang="en-GB" dirty="0"/>
              <a:t>Tuesday 28</a:t>
            </a:r>
            <a:r>
              <a:rPr lang="en-GB" baseline="30000" dirty="0"/>
              <a:t>th</a:t>
            </a:r>
            <a:r>
              <a:rPr lang="en-GB" dirty="0"/>
              <a:t> Nov – lesson</a:t>
            </a:r>
          </a:p>
          <a:p>
            <a:r>
              <a:rPr lang="en-GB" dirty="0"/>
              <a:t>Friday 1</a:t>
            </a:r>
            <a:r>
              <a:rPr lang="en-GB" baseline="30000" dirty="0"/>
              <a:t>st</a:t>
            </a:r>
            <a:r>
              <a:rPr lang="en-GB" dirty="0"/>
              <a:t> Dec – work set no class</a:t>
            </a:r>
          </a:p>
          <a:p>
            <a:r>
              <a:rPr lang="en-GB" dirty="0"/>
              <a:t>Tuesday 5</a:t>
            </a:r>
            <a:r>
              <a:rPr lang="en-GB" baseline="30000" dirty="0"/>
              <a:t>th</a:t>
            </a:r>
            <a:r>
              <a:rPr lang="en-GB" dirty="0"/>
              <a:t> Dec Start @ 09:30am  - Talk Peter Bleksley 1.00pm</a:t>
            </a:r>
          </a:p>
          <a:p>
            <a:r>
              <a:rPr lang="en-GB" dirty="0"/>
              <a:t>Friday 8</a:t>
            </a:r>
            <a:r>
              <a:rPr lang="en-GB" baseline="30000" dirty="0"/>
              <a:t>th</a:t>
            </a:r>
            <a:r>
              <a:rPr lang="en-GB" dirty="0"/>
              <a:t> Dec Teams class</a:t>
            </a:r>
            <a:endParaRPr lang="en-GB" dirty="0">
              <a:cs typeface="Calibri"/>
            </a:endParaRPr>
          </a:p>
          <a:p>
            <a:r>
              <a:rPr lang="en-GB" dirty="0"/>
              <a:t>Tue 12</a:t>
            </a:r>
            <a:r>
              <a:rPr lang="en-GB" baseline="30000" dirty="0"/>
              <a:t>th</a:t>
            </a:r>
            <a:r>
              <a:rPr lang="en-GB" dirty="0"/>
              <a:t> Dec – no class drop-in session from 10.30am Please come to Office. </a:t>
            </a:r>
          </a:p>
          <a:p>
            <a:r>
              <a:rPr lang="en-GB" dirty="0"/>
              <a:t>Fri 15</a:t>
            </a:r>
            <a:r>
              <a:rPr lang="en-GB" baseline="30000" dirty="0"/>
              <a:t>th</a:t>
            </a:r>
            <a:r>
              <a:rPr lang="en-GB" dirty="0"/>
              <a:t> Dec No class available via email and teams </a:t>
            </a:r>
            <a:endParaRPr lang="en-GB" dirty="0">
              <a:cs typeface="Calibri"/>
            </a:endParaRPr>
          </a:p>
          <a:p>
            <a:r>
              <a:rPr lang="en-GB" dirty="0"/>
              <a:t>9</a:t>
            </a:r>
            <a:r>
              <a:rPr lang="en-GB" baseline="30000" dirty="0"/>
              <a:t>th</a:t>
            </a:r>
            <a:r>
              <a:rPr lang="en-GB" dirty="0"/>
              <a:t> January 2024 drop-in session only in class.  </a:t>
            </a:r>
          </a:p>
        </p:txBody>
      </p:sp>
    </p:spTree>
    <p:extLst>
      <p:ext uri="{BB962C8B-B14F-4D97-AF65-F5344CB8AC3E}">
        <p14:creationId xmlns:p14="http://schemas.microsoft.com/office/powerpoint/2010/main" val="1662446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EB475-C721-0526-9E67-0F596CDB2E98}"/>
              </a:ext>
            </a:extLst>
          </p:cNvPr>
          <p:cNvSpPr>
            <a:spLocks noGrp="1"/>
          </p:cNvSpPr>
          <p:nvPr>
            <p:ph type="title"/>
          </p:nvPr>
        </p:nvSpPr>
        <p:spPr>
          <a:xfrm>
            <a:off x="838200" y="365125"/>
            <a:ext cx="10515600" cy="739775"/>
          </a:xfrm>
        </p:spPr>
        <p:txBody>
          <a:bodyPr/>
          <a:lstStyle/>
          <a:p>
            <a:r>
              <a:rPr lang="en-GB" sz="4400" dirty="0"/>
              <a:t>Introducing Intersectionality</a:t>
            </a:r>
            <a:endParaRPr lang="en-GB" dirty="0"/>
          </a:p>
        </p:txBody>
      </p:sp>
      <p:sp>
        <p:nvSpPr>
          <p:cNvPr id="3" name="Content Placeholder 2">
            <a:extLst>
              <a:ext uri="{FF2B5EF4-FFF2-40B4-BE49-F238E27FC236}">
                <a16:creationId xmlns:a16="http://schemas.microsoft.com/office/drawing/2014/main" id="{B1B3248D-4BF3-4390-29B8-FC3CE2037E73}"/>
              </a:ext>
            </a:extLst>
          </p:cNvPr>
          <p:cNvSpPr>
            <a:spLocks noGrp="1"/>
          </p:cNvSpPr>
          <p:nvPr>
            <p:ph idx="1"/>
          </p:nvPr>
        </p:nvSpPr>
        <p:spPr>
          <a:xfrm>
            <a:off x="838200" y="1485900"/>
            <a:ext cx="10515600" cy="4691063"/>
          </a:xfrm>
        </p:spPr>
        <p:txBody>
          <a:bodyPr vert="horz" lIns="91440" tIns="45720" rIns="91440" bIns="45720" rtlCol="0" anchor="t">
            <a:normAutofit/>
          </a:bodyPr>
          <a:lstStyle/>
          <a:p>
            <a:r>
              <a:rPr lang="en-GB" sz="2400" b="1" i="0" dirty="0">
                <a:effectLst/>
                <a:latin typeface="Isidora Sans"/>
              </a:rPr>
              <a:t>Intersectionality is the concept that all oppression is linked.</a:t>
            </a:r>
            <a:r>
              <a:rPr lang="en-GB" sz="2400" b="1" dirty="0">
                <a:latin typeface="Isidora Sans"/>
              </a:rPr>
              <a:t> </a:t>
            </a:r>
            <a:endParaRPr lang="en-GB" sz="2400" b="1" i="0" dirty="0">
              <a:effectLst/>
              <a:latin typeface="Isidora Sans"/>
            </a:endParaRPr>
          </a:p>
          <a:p>
            <a:r>
              <a:rPr lang="en-GB" sz="2400" b="1" i="0" dirty="0">
                <a:effectLst/>
                <a:latin typeface="Isidora Sans"/>
              </a:rPr>
              <a:t>Interconnected nature of social categorisations such as race, class, and gender, regarded as creating overlapping and interdependent systems of discrimination or disadvantage.</a:t>
            </a:r>
            <a:r>
              <a:rPr lang="en-GB" sz="2400" b="1" dirty="0">
                <a:latin typeface="Isidora Sans"/>
              </a:rPr>
              <a:t> </a:t>
            </a:r>
            <a:endParaRPr lang="en-GB" sz="2400" b="1" i="0" dirty="0">
              <a:effectLst/>
              <a:latin typeface="Isidora Sans"/>
            </a:endParaRPr>
          </a:p>
          <a:p>
            <a:r>
              <a:rPr lang="en-GB" sz="2400" b="1" i="0" dirty="0">
                <a:effectLst/>
                <a:latin typeface="Isidora Sans"/>
              </a:rPr>
              <a:t>Intersectionality is the acknowledgement that everyone has their own unique experiences of discrimination and oppression</a:t>
            </a:r>
          </a:p>
          <a:p>
            <a:r>
              <a:rPr lang="en-GB" sz="2400" b="1" i="0" dirty="0">
                <a:effectLst/>
                <a:latin typeface="Isidora Sans"/>
              </a:rPr>
              <a:t> Idea from Professor </a:t>
            </a:r>
            <a:r>
              <a:rPr lang="en-GB" sz="2400" b="1" i="0" err="1">
                <a:effectLst/>
                <a:latin typeface="Isidora Sans"/>
              </a:rPr>
              <a:t>Kimberlé</a:t>
            </a:r>
            <a:r>
              <a:rPr lang="en-GB" sz="2400" b="1" i="0" dirty="0">
                <a:effectLst/>
                <a:latin typeface="Isidora Sans"/>
              </a:rPr>
              <a:t> Crenshaw back in 1989</a:t>
            </a:r>
          </a:p>
          <a:p>
            <a:r>
              <a:rPr lang="en-GB" sz="2400" b="1" i="0" dirty="0">
                <a:effectLst/>
                <a:latin typeface="Isidora Sans"/>
              </a:rPr>
              <a:t>Intersectionality was added to the Oxford Dictionary in 2015 with its importance increasingly being recognised in the world of women’s rights.</a:t>
            </a:r>
            <a:endParaRPr lang="en-GB" sz="2400" b="1">
              <a:cs typeface="Calibri"/>
            </a:endParaRPr>
          </a:p>
        </p:txBody>
      </p:sp>
    </p:spTree>
    <p:extLst>
      <p:ext uri="{BB962C8B-B14F-4D97-AF65-F5344CB8AC3E}">
        <p14:creationId xmlns:p14="http://schemas.microsoft.com/office/powerpoint/2010/main" val="2086917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EF038-EC4A-E2E4-4B15-4D8C46F9B219}"/>
              </a:ext>
            </a:extLst>
          </p:cNvPr>
          <p:cNvSpPr>
            <a:spLocks noGrp="1"/>
          </p:cNvSpPr>
          <p:nvPr>
            <p:ph type="title"/>
          </p:nvPr>
        </p:nvSpPr>
        <p:spPr>
          <a:xfrm>
            <a:off x="838200" y="365125"/>
            <a:ext cx="10515600" cy="727075"/>
          </a:xfrm>
        </p:spPr>
        <p:txBody>
          <a:bodyPr/>
          <a:lstStyle/>
          <a:p>
            <a:r>
              <a:rPr lang="en-GB" sz="4400" dirty="0"/>
              <a:t>Introducing Intersectionality</a:t>
            </a:r>
            <a:endParaRPr lang="en-GB" dirty="0"/>
          </a:p>
        </p:txBody>
      </p:sp>
      <p:sp>
        <p:nvSpPr>
          <p:cNvPr id="3" name="Content Placeholder 2">
            <a:extLst>
              <a:ext uri="{FF2B5EF4-FFF2-40B4-BE49-F238E27FC236}">
                <a16:creationId xmlns:a16="http://schemas.microsoft.com/office/drawing/2014/main" id="{2924AB59-4AA1-E58B-00E3-F1B788772933}"/>
              </a:ext>
            </a:extLst>
          </p:cNvPr>
          <p:cNvSpPr>
            <a:spLocks noGrp="1"/>
          </p:cNvSpPr>
          <p:nvPr>
            <p:ph idx="1"/>
          </p:nvPr>
        </p:nvSpPr>
        <p:spPr>
          <a:xfrm>
            <a:off x="838200" y="1458737"/>
            <a:ext cx="10515600" cy="4718226"/>
          </a:xfrm>
        </p:spPr>
        <p:txBody>
          <a:bodyPr>
            <a:normAutofit/>
          </a:bodyPr>
          <a:lstStyle/>
          <a:p>
            <a:r>
              <a:rPr lang="en-GB" dirty="0">
                <a:solidFill>
                  <a:srgbClr val="000000"/>
                </a:solidFill>
                <a:latin typeface="open sans" panose="020B0606030504020204" pitchFamily="34" charset="0"/>
              </a:rPr>
              <a:t>Sylvia Duckworth’s </a:t>
            </a:r>
            <a:r>
              <a:rPr lang="en-GB" b="0" i="0" dirty="0">
                <a:solidFill>
                  <a:srgbClr val="000000"/>
                </a:solidFill>
                <a:effectLst/>
                <a:latin typeface="open sans" panose="020B0606030504020204" pitchFamily="34" charset="0"/>
              </a:rPr>
              <a:t>Wheel of Power/Privilege shows that the further away from ‘power’ the more ignored or unimportant you feel.</a:t>
            </a:r>
          </a:p>
          <a:p>
            <a:r>
              <a:rPr lang="en-GB" b="0" i="0" dirty="0">
                <a:solidFill>
                  <a:srgbClr val="000000"/>
                </a:solidFill>
                <a:effectLst/>
                <a:latin typeface="open sans" panose="020B0606030504020204" pitchFamily="34" charset="0"/>
              </a:rPr>
              <a:t>Visualization of what the term “marginalization;“ could be for some</a:t>
            </a:r>
          </a:p>
          <a:p>
            <a:r>
              <a:rPr lang="en-GB" b="0" i="0" dirty="0">
                <a:solidFill>
                  <a:srgbClr val="000000"/>
                </a:solidFill>
                <a:effectLst/>
                <a:latin typeface="open sans" panose="020B0606030504020204" pitchFamily="34" charset="0"/>
              </a:rPr>
              <a:t>Having multiple identities can cause different experiences and compounds of oppression</a:t>
            </a:r>
          </a:p>
          <a:p>
            <a:r>
              <a:rPr lang="en-GB" b="0" i="0" dirty="0">
                <a:solidFill>
                  <a:srgbClr val="000000"/>
                </a:solidFill>
                <a:effectLst/>
                <a:latin typeface="open sans" panose="020B0606030504020204" pitchFamily="34" charset="0"/>
              </a:rPr>
              <a:t>Try to place yourself in the different categories, notice how your level of power/marginalization shifts between categories. </a:t>
            </a:r>
            <a:endParaRPr lang="en-GB" dirty="0"/>
          </a:p>
        </p:txBody>
      </p:sp>
    </p:spTree>
    <p:extLst>
      <p:ext uri="{BB962C8B-B14F-4D97-AF65-F5344CB8AC3E}">
        <p14:creationId xmlns:p14="http://schemas.microsoft.com/office/powerpoint/2010/main" val="3194532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44074E3-1C94-103B-989C-2C32B8DB8D1E}"/>
              </a:ext>
            </a:extLst>
          </p:cNvPr>
          <p:cNvPicPr>
            <a:picLocks noChangeAspect="1"/>
          </p:cNvPicPr>
          <p:nvPr/>
        </p:nvPicPr>
        <p:blipFill>
          <a:blip r:embed="rId2"/>
          <a:stretch>
            <a:fillRect/>
          </a:stretch>
        </p:blipFill>
        <p:spPr>
          <a:xfrm>
            <a:off x="482600" y="299803"/>
            <a:ext cx="11023599" cy="6250899"/>
          </a:xfrm>
          <a:prstGeom prst="rect">
            <a:avLst/>
          </a:prstGeom>
        </p:spPr>
      </p:pic>
    </p:spTree>
    <p:extLst>
      <p:ext uri="{BB962C8B-B14F-4D97-AF65-F5344CB8AC3E}">
        <p14:creationId xmlns:p14="http://schemas.microsoft.com/office/powerpoint/2010/main" val="494787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64B3765-3769-B5B0-7F8F-7400B9B04B90}"/>
              </a:ext>
            </a:extLst>
          </p:cNvPr>
          <p:cNvSpPr>
            <a:spLocks noGrp="1"/>
          </p:cNvSpPr>
          <p:nvPr>
            <p:ph type="title"/>
          </p:nvPr>
        </p:nvSpPr>
        <p:spPr>
          <a:xfrm>
            <a:off x="838200" y="365125"/>
            <a:ext cx="5393361" cy="779463"/>
          </a:xfrm>
        </p:spPr>
        <p:txBody>
          <a:bodyPr>
            <a:normAutofit/>
          </a:bodyPr>
          <a:lstStyle/>
          <a:p>
            <a:r>
              <a:rPr lang="en-GB" dirty="0"/>
              <a:t>Leaders </a:t>
            </a:r>
          </a:p>
        </p:txBody>
      </p:sp>
      <p:sp>
        <p:nvSpPr>
          <p:cNvPr id="3" name="Content Placeholder 2">
            <a:extLst>
              <a:ext uri="{FF2B5EF4-FFF2-40B4-BE49-F238E27FC236}">
                <a16:creationId xmlns:a16="http://schemas.microsoft.com/office/drawing/2014/main" id="{5F01EAEA-1F2D-89A9-82C7-92B23170A76F}"/>
              </a:ext>
            </a:extLst>
          </p:cNvPr>
          <p:cNvSpPr>
            <a:spLocks noGrp="1"/>
          </p:cNvSpPr>
          <p:nvPr>
            <p:ph idx="1"/>
          </p:nvPr>
        </p:nvSpPr>
        <p:spPr>
          <a:xfrm>
            <a:off x="838200" y="1160675"/>
            <a:ext cx="5393361" cy="5016288"/>
          </a:xfrm>
        </p:spPr>
        <p:txBody>
          <a:bodyPr>
            <a:normAutofit/>
          </a:bodyPr>
          <a:lstStyle/>
          <a:p>
            <a:r>
              <a:rPr lang="en-GB" sz="2200" b="0" i="0" dirty="0">
                <a:effectLst/>
                <a:latin typeface="Arial" panose="020B0604020202020204" pitchFamily="34" charset="0"/>
              </a:rPr>
              <a:t>Parents were immigrants from East Africa Dad GP / Mam pharmacist </a:t>
            </a:r>
          </a:p>
          <a:p>
            <a:r>
              <a:rPr lang="en-GB" sz="2200" b="0" i="0" dirty="0">
                <a:effectLst/>
                <a:latin typeface="Arial" panose="020B0604020202020204" pitchFamily="34" charset="0"/>
              </a:rPr>
              <a:t>Private education – Oxford Universities</a:t>
            </a:r>
          </a:p>
          <a:p>
            <a:r>
              <a:rPr lang="en-GB" sz="2200" b="0" i="0" dirty="0">
                <a:effectLst/>
                <a:latin typeface="Arial" panose="020B0604020202020204" pitchFamily="34" charset="0"/>
              </a:rPr>
              <a:t>Graduation worked at Goldman Sachs</a:t>
            </a:r>
          </a:p>
          <a:p>
            <a:r>
              <a:rPr lang="en-GB" sz="2200" b="0" i="0" dirty="0">
                <a:effectLst/>
                <a:latin typeface="Arial" panose="020B0604020202020204" pitchFamily="34" charset="0"/>
              </a:rPr>
              <a:t>Wife – Daughter of Multi-Billionaire due to Tech Company</a:t>
            </a:r>
          </a:p>
          <a:p>
            <a:r>
              <a:rPr lang="en-GB" sz="2200" dirty="0">
                <a:latin typeface="Arial" panose="020B0604020202020204" pitchFamily="34" charset="0"/>
              </a:rPr>
              <a:t>Homes – house in Kerby, </a:t>
            </a:r>
            <a:r>
              <a:rPr lang="en-GB" sz="2200" b="0" i="0" dirty="0">
                <a:effectLst/>
                <a:latin typeface="Arial" panose="020B0604020202020204" pitchFamily="34" charset="0"/>
              </a:rPr>
              <a:t>North Yorkshire, a house in Earl’s Court, London; Flat in South Kensington; Penthouse in California.</a:t>
            </a:r>
          </a:p>
          <a:p>
            <a:r>
              <a:rPr lang="en-GB" sz="2200" dirty="0">
                <a:latin typeface="Arial" panose="020B0604020202020204" pitchFamily="34" charset="0"/>
              </a:rPr>
              <a:t>Number 222 on the Rich List worth £730 Million combined with wife </a:t>
            </a:r>
            <a:endParaRPr lang="en-GB" sz="2200" b="0" i="0" dirty="0">
              <a:effectLst/>
              <a:latin typeface="Arial" panose="020B0604020202020204" pitchFamily="34" charset="0"/>
            </a:endParaRPr>
          </a:p>
          <a:p>
            <a:pPr marL="0" indent="0">
              <a:buNone/>
            </a:pPr>
            <a:endParaRPr lang="en-GB" sz="2200" dirty="0"/>
          </a:p>
        </p:txBody>
      </p:sp>
      <p:pic>
        <p:nvPicPr>
          <p:cNvPr id="1026" name="Picture 2" descr="UK's Rishi Sunak becomes richest ever occupant of Number 10 | Reuters">
            <a:extLst>
              <a:ext uri="{FF2B5EF4-FFF2-40B4-BE49-F238E27FC236}">
                <a16:creationId xmlns:a16="http://schemas.microsoft.com/office/drawing/2014/main" id="{1941E4D8-F4F1-0EBD-49ED-45CF9AFF168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35" r="1"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3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9172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5B2420-BEEB-0B3D-B655-ABBF5F549055}"/>
              </a:ext>
            </a:extLst>
          </p:cNvPr>
          <p:cNvSpPr>
            <a:spLocks noGrp="1"/>
          </p:cNvSpPr>
          <p:nvPr>
            <p:ph type="title"/>
          </p:nvPr>
        </p:nvSpPr>
        <p:spPr>
          <a:xfrm>
            <a:off x="572493" y="238539"/>
            <a:ext cx="11018520" cy="1434415"/>
          </a:xfrm>
        </p:spPr>
        <p:txBody>
          <a:bodyPr anchor="b">
            <a:normAutofit/>
          </a:bodyPr>
          <a:lstStyle/>
          <a:p>
            <a:r>
              <a:rPr lang="en-GB" sz="5400"/>
              <a:t>Leaders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FF3255-B5E4-2660-F341-35199566033D}"/>
              </a:ext>
            </a:extLst>
          </p:cNvPr>
          <p:cNvSpPr>
            <a:spLocks noGrp="1"/>
          </p:cNvSpPr>
          <p:nvPr>
            <p:ph idx="1"/>
          </p:nvPr>
        </p:nvSpPr>
        <p:spPr>
          <a:xfrm>
            <a:off x="572493" y="1726710"/>
            <a:ext cx="6713552" cy="4682484"/>
          </a:xfrm>
        </p:spPr>
        <p:txBody>
          <a:bodyPr anchor="t">
            <a:normAutofit/>
          </a:bodyPr>
          <a:lstStyle/>
          <a:p>
            <a:r>
              <a:rPr lang="en-GB" sz="2400" b="0" i="0" dirty="0">
                <a:effectLst/>
              </a:rPr>
              <a:t>Parents Dad tool maker / Mam nurse from Surrey </a:t>
            </a:r>
          </a:p>
          <a:p>
            <a:r>
              <a:rPr lang="en-GB" sz="2400" dirty="0"/>
              <a:t>E</a:t>
            </a:r>
            <a:r>
              <a:rPr lang="en-GB" sz="2400" b="0" i="0" dirty="0">
                <a:effectLst/>
              </a:rPr>
              <a:t>ducation – School turned fee paying but he had a bursary to attend.  Oxford Universities</a:t>
            </a:r>
          </a:p>
          <a:p>
            <a:r>
              <a:rPr lang="en-GB" sz="2400" b="0" i="0" dirty="0">
                <a:effectLst/>
              </a:rPr>
              <a:t>Uni – Leeds and Oxford</a:t>
            </a:r>
          </a:p>
          <a:p>
            <a:r>
              <a:rPr lang="en-GB" sz="2400" b="0" i="0" dirty="0">
                <a:effectLst/>
              </a:rPr>
              <a:t>Graduation Called to the Bar – Barrister then a QC/KC</a:t>
            </a:r>
          </a:p>
          <a:p>
            <a:r>
              <a:rPr lang="en-GB" sz="2400" b="0" i="0" dirty="0">
                <a:effectLst/>
              </a:rPr>
              <a:t>Head of CPS</a:t>
            </a:r>
          </a:p>
          <a:p>
            <a:r>
              <a:rPr lang="en-GB" sz="2400" b="0" i="0" dirty="0">
                <a:effectLst/>
              </a:rPr>
              <a:t>Wife – was a solicitor </a:t>
            </a:r>
            <a:r>
              <a:rPr lang="en-GB" sz="2400" dirty="0"/>
              <a:t>now NHS</a:t>
            </a:r>
            <a:endParaRPr lang="en-GB" sz="2400" b="0" i="0" dirty="0">
              <a:effectLst/>
            </a:endParaRPr>
          </a:p>
          <a:p>
            <a:r>
              <a:rPr lang="en-GB" sz="2400" dirty="0"/>
              <a:t>Homes – estimated £1 million home London; Land in surrey worth £10 Million. </a:t>
            </a:r>
          </a:p>
          <a:p>
            <a:r>
              <a:rPr lang="en-GB" sz="2400" dirty="0"/>
              <a:t>K</a:t>
            </a:r>
            <a:r>
              <a:rPr lang="en-GB" sz="2400" b="0" i="0" dirty="0">
                <a:effectLst/>
              </a:rPr>
              <a:t>nighthood in 2014 for his work as head of the CPS</a:t>
            </a:r>
            <a:endParaRPr lang="en-GB" sz="2000" dirty="0"/>
          </a:p>
        </p:txBody>
      </p:sp>
      <p:pic>
        <p:nvPicPr>
          <p:cNvPr id="4" name="Picture 3">
            <a:extLst>
              <a:ext uri="{FF2B5EF4-FFF2-40B4-BE49-F238E27FC236}">
                <a16:creationId xmlns:a16="http://schemas.microsoft.com/office/drawing/2014/main" id="{17240498-0751-3DDB-4F47-27AF736E4CDE}"/>
              </a:ext>
            </a:extLst>
          </p:cNvPr>
          <p:cNvPicPr>
            <a:picLocks noChangeAspect="1"/>
          </p:cNvPicPr>
          <p:nvPr/>
        </p:nvPicPr>
        <p:blipFill rotWithShape="1">
          <a:blip r:embed="rId2"/>
          <a:srcRect l="2786" r="1010" b="2"/>
          <a:stretch/>
        </p:blipFill>
        <p:spPr>
          <a:xfrm>
            <a:off x="7675658" y="2093976"/>
            <a:ext cx="3941064" cy="4096512"/>
          </a:xfrm>
          <a:prstGeom prst="rect">
            <a:avLst/>
          </a:prstGeom>
        </p:spPr>
      </p:pic>
    </p:spTree>
    <p:extLst>
      <p:ext uri="{BB962C8B-B14F-4D97-AF65-F5344CB8AC3E}">
        <p14:creationId xmlns:p14="http://schemas.microsoft.com/office/powerpoint/2010/main" val="3017246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B9062C8-6D8E-1084-03D8-B058C94C86CF}"/>
              </a:ext>
            </a:extLst>
          </p:cNvPr>
          <p:cNvSpPr>
            <a:spLocks noGrp="1"/>
          </p:cNvSpPr>
          <p:nvPr>
            <p:ph type="title"/>
          </p:nvPr>
        </p:nvSpPr>
        <p:spPr>
          <a:xfrm>
            <a:off x="838200" y="365125"/>
            <a:ext cx="10515600" cy="1325563"/>
          </a:xfrm>
        </p:spPr>
        <p:txBody>
          <a:bodyPr>
            <a:normAutofit/>
          </a:bodyPr>
          <a:lstStyle/>
          <a:p>
            <a:r>
              <a:rPr lang="en-GB" dirty="0"/>
              <a:t>Intersectionality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878D937-EE11-1D9F-C7BB-2846DC596E7C}"/>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2400" b="0" i="0" dirty="0">
                <a:effectLst/>
              </a:rPr>
              <a:t>Howard and Renfrow (2014)</a:t>
            </a:r>
            <a:endParaRPr lang="en-GB" sz="2400" b="0" i="0" dirty="0">
              <a:effectLst/>
              <a:cs typeface="Calibri"/>
            </a:endParaRPr>
          </a:p>
          <a:p>
            <a:r>
              <a:rPr lang="en-GB" sz="2400" u="none" strike="noStrike" baseline="0" dirty="0"/>
              <a:t>Different valu</a:t>
            </a:r>
            <a:r>
              <a:rPr lang="en-GB" sz="2400" dirty="0"/>
              <a:t>es are allocated in both material and symbolic status.</a:t>
            </a:r>
            <a:endParaRPr lang="en-GB" sz="2400" dirty="0">
              <a:cs typeface="Calibri"/>
            </a:endParaRPr>
          </a:p>
          <a:p>
            <a:r>
              <a:rPr lang="en-GB" sz="2200" b="0" i="0" u="none" strike="noStrike" baseline="0" dirty="0"/>
              <a:t>Evaluation or ideological ideas of them become significant to some people.</a:t>
            </a:r>
          </a:p>
          <a:p>
            <a:r>
              <a:rPr lang="en-GB" sz="2200" b="0" i="0" u="none" strike="noStrike" baseline="0" dirty="0"/>
              <a:t>Some might see equally valued – </a:t>
            </a:r>
            <a:r>
              <a:rPr lang="en-GB" sz="2200" dirty="0"/>
              <a:t>example Language </a:t>
            </a:r>
            <a:endParaRPr lang="en-GB" sz="2200" b="0" i="0" u="none" strike="noStrike" baseline="0" dirty="0">
              <a:cs typeface="Calibri"/>
            </a:endParaRPr>
          </a:p>
          <a:p>
            <a:r>
              <a:rPr lang="en-GB" sz="2200" b="0" i="0" u="none" strike="noStrike" baseline="0" dirty="0"/>
              <a:t>micro to the macro levels, some races, some genders, some sexualities, are highly valued; others are not.</a:t>
            </a:r>
            <a:r>
              <a:rPr lang="en-GB" sz="2200" dirty="0"/>
              <a:t> </a:t>
            </a:r>
            <a:endParaRPr lang="en-GB" sz="2200" b="0" i="0" u="none" strike="noStrike" baseline="0" dirty="0"/>
          </a:p>
          <a:p>
            <a:r>
              <a:rPr lang="en-GB" sz="2200" b="0" i="0" u="none" strike="noStrike" baseline="0" dirty="0"/>
              <a:t>These dynamics become all the more complex when we consider together the multiple systems of human categorization, that is, their intersections.</a:t>
            </a:r>
          </a:p>
          <a:p>
            <a:endParaRPr lang="en-GB" sz="2200" dirty="0"/>
          </a:p>
        </p:txBody>
      </p:sp>
    </p:spTree>
    <p:extLst>
      <p:ext uri="{BB962C8B-B14F-4D97-AF65-F5344CB8AC3E}">
        <p14:creationId xmlns:p14="http://schemas.microsoft.com/office/powerpoint/2010/main" val="3350112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50B80A-B43C-2C1C-630C-E11B9D81B679}"/>
              </a:ext>
            </a:extLst>
          </p:cNvPr>
          <p:cNvSpPr>
            <a:spLocks noGrp="1"/>
          </p:cNvSpPr>
          <p:nvPr>
            <p:ph type="title"/>
          </p:nvPr>
        </p:nvSpPr>
        <p:spPr>
          <a:xfrm>
            <a:off x="838200" y="365125"/>
            <a:ext cx="10515600" cy="1325563"/>
          </a:xfrm>
        </p:spPr>
        <p:txBody>
          <a:bodyPr>
            <a:normAutofit/>
          </a:bodyPr>
          <a:lstStyle/>
          <a:p>
            <a:r>
              <a:rPr lang="en-GB" dirty="0"/>
              <a:t>Intersectionality Addressing Injustice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661651B-62A2-61F1-5DF6-E2DD59B4F65B}"/>
              </a:ext>
            </a:extLst>
          </p:cNvPr>
          <p:cNvSpPr>
            <a:spLocks noGrp="1"/>
          </p:cNvSpPr>
          <p:nvPr>
            <p:ph idx="1"/>
          </p:nvPr>
        </p:nvSpPr>
        <p:spPr>
          <a:xfrm>
            <a:off x="838200" y="1825625"/>
            <a:ext cx="10515600" cy="4351338"/>
          </a:xfrm>
        </p:spPr>
        <p:txBody>
          <a:bodyPr vert="horz" lIns="91440" tIns="45720" rIns="91440" bIns="45720" rtlCol="0" anchor="t">
            <a:normAutofit lnSpcReduction="10000"/>
          </a:bodyPr>
          <a:lstStyle/>
          <a:p>
            <a:r>
              <a:rPr lang="en-GB" sz="2800" b="0" i="0" dirty="0">
                <a:effectLst/>
                <a:latin typeface="Source Sans Pro" panose="020B0503030403020204" pitchFamily="34" charset="0"/>
              </a:rPr>
              <a:t>Intersectionality helps researchers to understand inequalities not only between groups such as “men” and “women” but</a:t>
            </a:r>
            <a:r>
              <a:rPr lang="en-GB" sz="2800" b="0" i="1" dirty="0">
                <a:effectLst/>
                <a:latin typeface="Source Sans Pro" panose="020B0503030403020204" pitchFamily="34" charset="0"/>
              </a:rPr>
              <a:t> within</a:t>
            </a:r>
            <a:r>
              <a:rPr lang="en-GB" sz="2800" b="0" i="0" dirty="0">
                <a:effectLst/>
                <a:latin typeface="Source Sans Pro" panose="020B0503030403020204" pitchFamily="34" charset="0"/>
              </a:rPr>
              <a:t> social groups. </a:t>
            </a:r>
          </a:p>
          <a:p>
            <a:r>
              <a:rPr lang="en-GB" dirty="0">
                <a:latin typeface="Source Sans Pro"/>
                <a:ea typeface="Source Sans Pro"/>
              </a:rPr>
              <a:t>Example:</a:t>
            </a:r>
          </a:p>
          <a:p>
            <a:r>
              <a:rPr lang="en-GB" dirty="0">
                <a:latin typeface="Source Sans Pro"/>
                <a:ea typeface="Source Sans Pro"/>
              </a:rPr>
              <a:t>Not</a:t>
            </a:r>
            <a:r>
              <a:rPr lang="en-GB" b="0" i="0" dirty="0">
                <a:effectLst/>
                <a:latin typeface="Source Sans Pro"/>
                <a:ea typeface="Source Sans Pro"/>
              </a:rPr>
              <a:t> all men are equal to one another</a:t>
            </a:r>
            <a:endParaRPr lang="en-GB" dirty="0">
              <a:latin typeface="Source Sans Pro"/>
              <a:ea typeface="Source Sans Pro"/>
            </a:endParaRPr>
          </a:p>
          <a:p>
            <a:r>
              <a:rPr lang="en-GB" sz="2800" b="0" i="0" dirty="0">
                <a:effectLst/>
                <a:latin typeface="Source Sans Pro"/>
                <a:ea typeface="Source Sans Pro"/>
              </a:rPr>
              <a:t>Not all women face the same oppressions</a:t>
            </a:r>
            <a:endParaRPr lang="en-GB" sz="4400" b="1" dirty="0">
              <a:latin typeface="Source Sans Pro"/>
              <a:ea typeface="Source Sans Pro"/>
            </a:endParaRPr>
          </a:p>
          <a:p>
            <a:endParaRPr lang="en-GB" sz="2600" b="0" i="0" u="none" strike="noStrike" baseline="0" dirty="0"/>
          </a:p>
          <a:p>
            <a:r>
              <a:rPr lang="en-GB" dirty="0"/>
              <a:t>I</a:t>
            </a:r>
            <a:r>
              <a:rPr lang="en-GB" b="0" i="0" dirty="0">
                <a:effectLst/>
              </a:rPr>
              <a:t>ntersectional approach, can we avoid reducing each other to stereotypes and evade intensifying inequalities</a:t>
            </a:r>
            <a:endParaRPr lang="en-GB" dirty="0"/>
          </a:p>
          <a:p>
            <a:pPr marL="0" indent="0">
              <a:buNone/>
            </a:pPr>
            <a:r>
              <a:rPr lang="en-GB" sz="2600" b="0" i="0" u="none" strike="noStrike" baseline="0" dirty="0"/>
              <a:t> </a:t>
            </a:r>
          </a:p>
        </p:txBody>
      </p:sp>
    </p:spTree>
    <p:extLst>
      <p:ext uri="{BB962C8B-B14F-4D97-AF65-F5344CB8AC3E}">
        <p14:creationId xmlns:p14="http://schemas.microsoft.com/office/powerpoint/2010/main" val="1192377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38058-1127-9139-F5FA-C1814239D7D3}"/>
              </a:ext>
            </a:extLst>
          </p:cNvPr>
          <p:cNvSpPr>
            <a:spLocks noGrp="1"/>
          </p:cNvSpPr>
          <p:nvPr>
            <p:ph type="title"/>
          </p:nvPr>
        </p:nvSpPr>
        <p:spPr>
          <a:xfrm>
            <a:off x="838200" y="365125"/>
            <a:ext cx="10515600" cy="1325563"/>
          </a:xfrm>
        </p:spPr>
        <p:txBody>
          <a:bodyPr>
            <a:normAutofit/>
          </a:bodyPr>
          <a:lstStyle/>
          <a:p>
            <a:r>
              <a:rPr lang="en-GB" sz="5400" dirty="0"/>
              <a:t>Social Cognition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3EF936-14AF-4662-E271-8637EA4DF86D}"/>
              </a:ext>
            </a:extLst>
          </p:cNvPr>
          <p:cNvSpPr>
            <a:spLocks noGrp="1"/>
          </p:cNvSpPr>
          <p:nvPr>
            <p:ph idx="1"/>
          </p:nvPr>
        </p:nvSpPr>
        <p:spPr>
          <a:xfrm>
            <a:off x="838200" y="1929384"/>
            <a:ext cx="10515600" cy="4251960"/>
          </a:xfrm>
        </p:spPr>
        <p:txBody>
          <a:bodyPr>
            <a:normAutofit/>
          </a:bodyPr>
          <a:lstStyle/>
          <a:p>
            <a:r>
              <a:rPr lang="en-GB" sz="2000" b="0" i="0" u="none" strike="noStrike" baseline="0" dirty="0"/>
              <a:t>Considering the processes of social cognition may shed new light on some aspects of intersectionality.</a:t>
            </a:r>
          </a:p>
          <a:p>
            <a:r>
              <a:rPr lang="en-GB" sz="2000" b="0" i="0" u="sng" strike="noStrike" baseline="0" dirty="0"/>
              <a:t>three key processes social cognition</a:t>
            </a:r>
            <a:r>
              <a:rPr lang="en-GB" sz="2000" b="0" i="0" u="none" strike="noStrike" baseline="0" dirty="0"/>
              <a:t>:</a:t>
            </a:r>
          </a:p>
          <a:p>
            <a:r>
              <a:rPr lang="en-GB" sz="2000" b="0" i="0" u="none" strike="noStrike" baseline="0" dirty="0"/>
              <a:t>how we make a </a:t>
            </a:r>
            <a:r>
              <a:rPr lang="en-GB" sz="2000" i="0" u="none" strike="noStrike" baseline="0" dirty="0"/>
              <a:t>variety of</a:t>
            </a:r>
            <a:r>
              <a:rPr lang="en-GB" sz="2000" b="1" i="0" u="none" strike="noStrike" baseline="0" dirty="0"/>
              <a:t> judgments</a:t>
            </a:r>
            <a:r>
              <a:rPr lang="en-GB" sz="2000" b="0" i="0" u="none" strike="noStrike" baseline="0" dirty="0"/>
              <a:t>, from predictions to decisions</a:t>
            </a:r>
          </a:p>
          <a:p>
            <a:r>
              <a:rPr lang="en-GB" sz="2000" b="1" dirty="0"/>
              <a:t>M</a:t>
            </a:r>
            <a:r>
              <a:rPr lang="en-GB" sz="2000" b="1" i="0" u="none" strike="noStrike" baseline="0" dirty="0"/>
              <a:t>emory</a:t>
            </a:r>
            <a:r>
              <a:rPr lang="en-GB" sz="2000" b="0" i="0" u="none" strike="noStrike" baseline="0" dirty="0"/>
              <a:t>—how we store and retrieve (or forget) information</a:t>
            </a:r>
          </a:p>
          <a:p>
            <a:r>
              <a:rPr lang="en-GB" sz="2000" b="1" i="0" u="none" strike="noStrike" baseline="0" dirty="0"/>
              <a:t>Attention</a:t>
            </a:r>
            <a:r>
              <a:rPr lang="en-GB" sz="2000" b="0" i="0" u="none" strike="noStrike" baseline="0" dirty="0"/>
              <a:t> may help explain what intersections are especially salient in certain social contexts; theories of information processing may help explain the kinds of judgments</a:t>
            </a:r>
          </a:p>
          <a:p>
            <a:r>
              <a:rPr lang="en-GB" sz="2000" dirty="0"/>
              <a:t>Research suggests the easiest and most available cognitions about categorisation tend to be </a:t>
            </a:r>
            <a:r>
              <a:rPr lang="en-GB" sz="2000" dirty="0" err="1"/>
              <a:t>uni</a:t>
            </a:r>
            <a:r>
              <a:rPr lang="en-GB" sz="2000" dirty="0"/>
              <a:t>-directional, or binary. E.g. </a:t>
            </a:r>
            <a:r>
              <a:rPr lang="en-GB" sz="2000" b="0" i="0" u="none" strike="noStrike" baseline="0" dirty="0"/>
              <a:t>sexuality (gay-straight); skin-tone (light skin-dark</a:t>
            </a:r>
            <a:r>
              <a:rPr lang="en-GB" sz="2000" dirty="0"/>
              <a:t> </a:t>
            </a:r>
            <a:r>
              <a:rPr lang="en-GB" sz="2000" b="0" i="0" u="none" strike="noStrike" baseline="0" dirty="0"/>
              <a:t>skin); disability (disabled-abled).</a:t>
            </a:r>
          </a:p>
          <a:p>
            <a:endParaRPr lang="en-GB" sz="1700" dirty="0"/>
          </a:p>
        </p:txBody>
      </p:sp>
    </p:spTree>
    <p:extLst>
      <p:ext uri="{BB962C8B-B14F-4D97-AF65-F5344CB8AC3E}">
        <p14:creationId xmlns:p14="http://schemas.microsoft.com/office/powerpoint/2010/main" val="3592733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1ABFD-F184-1199-EE88-04BB843CFA93}"/>
              </a:ext>
            </a:extLst>
          </p:cNvPr>
          <p:cNvSpPr>
            <a:spLocks noGrp="1"/>
          </p:cNvSpPr>
          <p:nvPr>
            <p:ph type="title"/>
          </p:nvPr>
        </p:nvSpPr>
        <p:spPr>
          <a:xfrm>
            <a:off x="838200" y="365125"/>
            <a:ext cx="10515600" cy="968375"/>
          </a:xfrm>
        </p:spPr>
        <p:txBody>
          <a:bodyPr/>
          <a:lstStyle/>
          <a:p>
            <a:r>
              <a:rPr lang="en-GB" dirty="0"/>
              <a:t>Addressing Injustice</a:t>
            </a:r>
          </a:p>
        </p:txBody>
      </p:sp>
      <p:sp>
        <p:nvSpPr>
          <p:cNvPr id="3" name="Content Placeholder 2">
            <a:extLst>
              <a:ext uri="{FF2B5EF4-FFF2-40B4-BE49-F238E27FC236}">
                <a16:creationId xmlns:a16="http://schemas.microsoft.com/office/drawing/2014/main" id="{73C234BE-C7FB-3C2D-C60C-D348CA0B8867}"/>
              </a:ext>
            </a:extLst>
          </p:cNvPr>
          <p:cNvSpPr>
            <a:spLocks noGrp="1"/>
          </p:cNvSpPr>
          <p:nvPr>
            <p:ph idx="1"/>
          </p:nvPr>
        </p:nvSpPr>
        <p:spPr/>
        <p:txBody>
          <a:bodyPr>
            <a:normAutofit lnSpcReduction="10000"/>
          </a:bodyPr>
          <a:lstStyle/>
          <a:p>
            <a:r>
              <a:rPr lang="en-GB" sz="2800" b="0" i="0" u="none" strike="noStrike" baseline="0" dirty="0"/>
              <a:t>“treating different things the same can generate as much inequality as treating the same things differently.”</a:t>
            </a:r>
          </a:p>
          <a:p>
            <a:pPr algn="l"/>
            <a:r>
              <a:rPr lang="en-GB" b="0" i="0" dirty="0">
                <a:effectLst/>
                <a:latin typeface="Source Sans Pro" panose="020B0503030403020204" pitchFamily="34" charset="0"/>
              </a:rPr>
              <a:t>Black Lives Matter official internet page: states </a:t>
            </a:r>
            <a:r>
              <a:rPr lang="en-GB" dirty="0">
                <a:latin typeface="Source Sans Pro" panose="020B0503030403020204" pitchFamily="34" charset="0"/>
              </a:rPr>
              <a:t>that they go beyond  </a:t>
            </a:r>
            <a:r>
              <a:rPr lang="en-GB" b="0" i="0" dirty="0">
                <a:effectLst/>
                <a:latin typeface="Source Sans Pro" panose="020B0503030403020204" pitchFamily="34" charset="0"/>
              </a:rPr>
              <a:t>racial justice. They understand that Black people are not just “racialised” beings, but fully human in all our weird and wonderful combinations so that gender, sexuality, class, religion and more are included in understandings of social injustice. The BLM site states that:</a:t>
            </a:r>
          </a:p>
          <a:p>
            <a:pPr algn="l"/>
            <a:r>
              <a:rPr lang="en-GB" b="0" i="0" dirty="0">
                <a:effectLst/>
                <a:latin typeface="Source Sans Pro" panose="020B0503030403020204" pitchFamily="34" charset="0"/>
              </a:rPr>
              <a:t>“</a:t>
            </a:r>
            <a:r>
              <a:rPr lang="en-GB" b="0" i="1" dirty="0">
                <a:effectLst/>
                <a:latin typeface="Source Sans Pro" panose="020B0503030403020204" pitchFamily="34" charset="0"/>
              </a:rPr>
              <a:t>We affirm the lives of Black queer and trans folks, disabled folks, undocumented folks, folks with records, women, and all Black lives along the gender spectrum.”</a:t>
            </a:r>
          </a:p>
          <a:p>
            <a:endParaRPr lang="en-GB" dirty="0"/>
          </a:p>
        </p:txBody>
      </p:sp>
    </p:spTree>
    <p:extLst>
      <p:ext uri="{BB962C8B-B14F-4D97-AF65-F5344CB8AC3E}">
        <p14:creationId xmlns:p14="http://schemas.microsoft.com/office/powerpoint/2010/main" val="4197396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D07004-C4A5-A8E8-6777-43034590A9C0}"/>
              </a:ext>
            </a:extLst>
          </p:cNvPr>
          <p:cNvSpPr>
            <a:spLocks noGrp="1"/>
          </p:cNvSpPr>
          <p:nvPr>
            <p:ph type="title"/>
          </p:nvPr>
        </p:nvSpPr>
        <p:spPr>
          <a:xfrm>
            <a:off x="838200" y="365125"/>
            <a:ext cx="10515600" cy="1325563"/>
          </a:xfrm>
        </p:spPr>
        <p:txBody>
          <a:bodyPr>
            <a:normAutofit/>
          </a:bodyPr>
          <a:lstStyle/>
          <a:p>
            <a:r>
              <a:rPr lang="en-GB" dirty="0"/>
              <a:t>Social Categorisation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048E0BC-D938-B6F2-8E98-6395E30B43B1}"/>
              </a:ext>
            </a:extLst>
          </p:cNvPr>
          <p:cNvSpPr>
            <a:spLocks noGrp="1"/>
          </p:cNvSpPr>
          <p:nvPr>
            <p:ph idx="1"/>
          </p:nvPr>
        </p:nvSpPr>
        <p:spPr>
          <a:xfrm>
            <a:off x="838200" y="1825625"/>
            <a:ext cx="10515600" cy="4351338"/>
          </a:xfrm>
        </p:spPr>
        <p:txBody>
          <a:bodyPr>
            <a:normAutofit/>
          </a:bodyPr>
          <a:lstStyle/>
          <a:p>
            <a:r>
              <a:rPr lang="en-GB" dirty="0"/>
              <a:t>What social categorisations can you see happening at the moment?</a:t>
            </a:r>
          </a:p>
          <a:p>
            <a:pPr lvl="1"/>
            <a:r>
              <a:rPr lang="en-GB" dirty="0"/>
              <a:t>In this room?</a:t>
            </a:r>
          </a:p>
          <a:p>
            <a:pPr lvl="1"/>
            <a:r>
              <a:rPr lang="en-GB" dirty="0"/>
              <a:t>In popular culture?</a:t>
            </a:r>
          </a:p>
          <a:p>
            <a:pPr lvl="1"/>
            <a:r>
              <a:rPr lang="en-GB" dirty="0"/>
              <a:t>In Sports events?</a:t>
            </a:r>
          </a:p>
          <a:p>
            <a:pPr lvl="1"/>
            <a:endParaRPr lang="en-GB" dirty="0"/>
          </a:p>
          <a:p>
            <a:r>
              <a:rPr lang="en-GB" dirty="0"/>
              <a:t>How do we see intersections of different identity occurring in them?</a:t>
            </a:r>
          </a:p>
          <a:p>
            <a:r>
              <a:rPr lang="en-GB" dirty="0"/>
              <a:t>How can we explain inequality effecting them, and how do we see people portraying, or doing, the identities which come with this stigma?</a:t>
            </a:r>
          </a:p>
        </p:txBody>
      </p:sp>
    </p:spTree>
    <p:extLst>
      <p:ext uri="{BB962C8B-B14F-4D97-AF65-F5344CB8AC3E}">
        <p14:creationId xmlns:p14="http://schemas.microsoft.com/office/powerpoint/2010/main" val="1765644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7CA2B8-4F76-5CC0-1ACD-5997C4F95FF4}"/>
              </a:ext>
            </a:extLst>
          </p:cNvPr>
          <p:cNvSpPr>
            <a:spLocks noGrp="1"/>
          </p:cNvSpPr>
          <p:nvPr>
            <p:ph type="title"/>
          </p:nvPr>
        </p:nvSpPr>
        <p:spPr>
          <a:xfrm>
            <a:off x="838200" y="365125"/>
            <a:ext cx="10515600" cy="1325563"/>
          </a:xfrm>
        </p:spPr>
        <p:txBody>
          <a:bodyPr>
            <a:normAutofit/>
          </a:bodyPr>
          <a:lstStyle/>
          <a:p>
            <a:r>
              <a:rPr lang="en-GB" dirty="0"/>
              <a:t>Intersectionality and The (non)Ideal Victim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E79F69-0BC5-2B41-B497-687ADB2222A5}"/>
              </a:ext>
            </a:extLst>
          </p:cNvPr>
          <p:cNvSpPr>
            <a:spLocks noGrp="1"/>
          </p:cNvSpPr>
          <p:nvPr>
            <p:ph idx="1"/>
          </p:nvPr>
        </p:nvSpPr>
        <p:spPr>
          <a:xfrm>
            <a:off x="838200" y="1825625"/>
            <a:ext cx="10515600" cy="4351338"/>
          </a:xfrm>
        </p:spPr>
        <p:txBody>
          <a:bodyPr>
            <a:normAutofit/>
          </a:bodyPr>
          <a:lstStyle/>
          <a:p>
            <a:r>
              <a:rPr lang="en-GB" sz="2200" b="0" i="0" u="none" strike="noStrike" baseline="0" dirty="0"/>
              <a:t>Is the hijab a sign of gender inequality and oppression – are supposed to be and do</a:t>
            </a:r>
          </a:p>
          <a:p>
            <a:r>
              <a:rPr lang="en-GB" sz="2200" dirty="0"/>
              <a:t>Is it seen as </a:t>
            </a:r>
            <a:r>
              <a:rPr lang="en-GB" sz="2200" b="0" i="0" u="none" strike="noStrike" baseline="0" dirty="0"/>
              <a:t>a sign of Islamist terrorism</a:t>
            </a:r>
          </a:p>
          <a:p>
            <a:r>
              <a:rPr lang="en-GB" sz="2200" b="0" i="0" u="none" strike="noStrike" baseline="0" dirty="0"/>
              <a:t>Is it an image of women that is mysterious and sexualised (belly dancers)</a:t>
            </a:r>
          </a:p>
          <a:p>
            <a:r>
              <a:rPr lang="en-GB" sz="2200" b="0" i="0" u="none" strike="noStrike" baseline="0" dirty="0"/>
              <a:t>Militant</a:t>
            </a:r>
          </a:p>
          <a:p>
            <a:r>
              <a:rPr lang="en-GB" sz="2200" b="0" i="0" u="none" strike="noStrike" baseline="0" dirty="0"/>
              <a:t>Do not fit the Western idea of womanhood</a:t>
            </a:r>
          </a:p>
          <a:p>
            <a:endParaRPr lang="en-GB" sz="2200" dirty="0"/>
          </a:p>
          <a:p>
            <a:endParaRPr lang="en-GB" sz="2200" dirty="0"/>
          </a:p>
        </p:txBody>
      </p:sp>
      <p:pic>
        <p:nvPicPr>
          <p:cNvPr id="4" name="Picture 2" descr="For Muslim Women in Niqabs, the Pandemic Has Brought a New Level of  Acceptance | Vanity Fair">
            <a:extLst>
              <a:ext uri="{FF2B5EF4-FFF2-40B4-BE49-F238E27FC236}">
                <a16:creationId xmlns:a16="http://schemas.microsoft.com/office/drawing/2014/main" id="{D6417052-A0BF-A6CC-94E6-B92F5D615A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900" r="4" b="4"/>
          <a:stretch/>
        </p:blipFill>
        <p:spPr bwMode="auto">
          <a:xfrm>
            <a:off x="7696707" y="342900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427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1AF6D-014B-CC1E-36B7-DF3687D77B96}"/>
              </a:ext>
            </a:extLst>
          </p:cNvPr>
          <p:cNvSpPr>
            <a:spLocks noGrp="1"/>
          </p:cNvSpPr>
          <p:nvPr>
            <p:ph type="title"/>
          </p:nvPr>
        </p:nvSpPr>
        <p:spPr>
          <a:xfrm>
            <a:off x="841248" y="548640"/>
            <a:ext cx="3600860" cy="5431536"/>
          </a:xfrm>
        </p:spPr>
        <p:txBody>
          <a:bodyPr>
            <a:normAutofit/>
          </a:bodyPr>
          <a:lstStyle/>
          <a:p>
            <a:r>
              <a:rPr lang="en-GB" sz="3800"/>
              <a:t>Symbolic Interaction in Intersectionality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9209DD-389F-BFA4-4EDA-3FAE378FA8C8}"/>
              </a:ext>
            </a:extLst>
          </p:cNvPr>
          <p:cNvSpPr>
            <a:spLocks noGrp="1"/>
          </p:cNvSpPr>
          <p:nvPr>
            <p:ph idx="1"/>
          </p:nvPr>
        </p:nvSpPr>
        <p:spPr>
          <a:xfrm>
            <a:off x="5126418" y="552091"/>
            <a:ext cx="6224335" cy="5431536"/>
          </a:xfrm>
        </p:spPr>
        <p:txBody>
          <a:bodyPr anchor="ctr">
            <a:normAutofit/>
          </a:bodyPr>
          <a:lstStyle/>
          <a:p>
            <a:r>
              <a:rPr lang="en-GB" sz="2200"/>
              <a:t>A key aspect of symbolic interactionism that applies to intersectionality is “stigma”.</a:t>
            </a:r>
          </a:p>
          <a:p>
            <a:endParaRPr lang="en-GB" sz="2200"/>
          </a:p>
          <a:p>
            <a:pPr lvl="1"/>
            <a:r>
              <a:rPr lang="en-GB" sz="2200"/>
              <a:t>What is stigma?</a:t>
            </a:r>
          </a:p>
          <a:p>
            <a:pPr lvl="1"/>
            <a:r>
              <a:rPr lang="en-GB" sz="2200"/>
              <a:t>How is stigma created?</a:t>
            </a:r>
          </a:p>
          <a:p>
            <a:pPr lvl="1"/>
            <a:r>
              <a:rPr lang="en-GB" sz="2200"/>
              <a:t>How do we feel and react to stigma?</a:t>
            </a:r>
          </a:p>
        </p:txBody>
      </p:sp>
    </p:spTree>
    <p:extLst>
      <p:ext uri="{BB962C8B-B14F-4D97-AF65-F5344CB8AC3E}">
        <p14:creationId xmlns:p14="http://schemas.microsoft.com/office/powerpoint/2010/main" val="2038144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9A997-F90C-FA2D-DDC8-0F0F7EBABEF6}"/>
              </a:ext>
            </a:extLst>
          </p:cNvPr>
          <p:cNvSpPr>
            <a:spLocks noGrp="1"/>
          </p:cNvSpPr>
          <p:nvPr>
            <p:ph type="title"/>
          </p:nvPr>
        </p:nvSpPr>
        <p:spPr>
          <a:xfrm>
            <a:off x="838200" y="365125"/>
            <a:ext cx="10515600" cy="1325563"/>
          </a:xfrm>
        </p:spPr>
        <p:txBody>
          <a:bodyPr>
            <a:normAutofit/>
          </a:bodyPr>
          <a:lstStyle/>
          <a:p>
            <a:r>
              <a:rPr lang="en-GB" sz="5400"/>
              <a:t>Stigma and Intersectional Identity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C31828-2468-72EC-5BE2-D3C421B87E02}"/>
              </a:ext>
            </a:extLst>
          </p:cNvPr>
          <p:cNvSpPr>
            <a:spLocks noGrp="1"/>
          </p:cNvSpPr>
          <p:nvPr>
            <p:ph idx="1"/>
          </p:nvPr>
        </p:nvSpPr>
        <p:spPr>
          <a:xfrm>
            <a:off x="838200" y="1929384"/>
            <a:ext cx="10515600" cy="4251960"/>
          </a:xfrm>
        </p:spPr>
        <p:txBody>
          <a:bodyPr>
            <a:normAutofit/>
          </a:bodyPr>
          <a:lstStyle/>
          <a:p>
            <a:r>
              <a:rPr lang="en-GB" sz="2200" dirty="0"/>
              <a:t>When have you felt stigma?</a:t>
            </a:r>
          </a:p>
          <a:p>
            <a:endParaRPr lang="en-GB" sz="2200" dirty="0"/>
          </a:p>
          <a:p>
            <a:r>
              <a:rPr lang="en-GB" sz="2200" dirty="0"/>
              <a:t>What identities cause stigma in society?</a:t>
            </a:r>
          </a:p>
          <a:p>
            <a:endParaRPr lang="en-GB" sz="2200" dirty="0"/>
          </a:p>
          <a:p>
            <a:r>
              <a:rPr lang="en-GB" sz="2200" dirty="0"/>
              <a:t>How do multiple identities interact with this stigma?</a:t>
            </a:r>
          </a:p>
          <a:p>
            <a:pPr lvl="1"/>
            <a:r>
              <a:rPr lang="en-GB" sz="2200" dirty="0"/>
              <a:t>Can you think of two identities a person can hold, one stigmatized, one less stigmatised, and explain how they might interact and how they might be viewed?</a:t>
            </a:r>
          </a:p>
          <a:p>
            <a:pPr lvl="1"/>
            <a:endParaRPr lang="en-GB" sz="2200" dirty="0"/>
          </a:p>
          <a:p>
            <a:pPr lvl="1"/>
            <a:r>
              <a:rPr lang="en-GB" sz="2200" dirty="0"/>
              <a:t>Can you think of a combination of identities that might lead to compounded stigma in society?</a:t>
            </a:r>
          </a:p>
        </p:txBody>
      </p:sp>
    </p:spTree>
    <p:extLst>
      <p:ext uri="{BB962C8B-B14F-4D97-AF65-F5344CB8AC3E}">
        <p14:creationId xmlns:p14="http://schemas.microsoft.com/office/powerpoint/2010/main" val="1468436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5CD36-C63A-128F-DA40-53A7069A5882}"/>
              </a:ext>
            </a:extLst>
          </p:cNvPr>
          <p:cNvSpPr>
            <a:spLocks noGrp="1"/>
          </p:cNvSpPr>
          <p:nvPr>
            <p:ph type="title"/>
          </p:nvPr>
        </p:nvSpPr>
        <p:spPr>
          <a:xfrm>
            <a:off x="841248" y="548640"/>
            <a:ext cx="3600860" cy="5431536"/>
          </a:xfrm>
        </p:spPr>
        <p:txBody>
          <a:bodyPr>
            <a:normAutofit/>
          </a:bodyPr>
          <a:lstStyle/>
          <a:p>
            <a:r>
              <a:rPr lang="en-GB" sz="5400"/>
              <a:t>Conclusions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205D9B-47AC-A568-3A6E-45DB95D6E13A}"/>
              </a:ext>
            </a:extLst>
          </p:cNvPr>
          <p:cNvSpPr>
            <a:spLocks noGrp="1"/>
          </p:cNvSpPr>
          <p:nvPr>
            <p:ph idx="1"/>
          </p:nvPr>
        </p:nvSpPr>
        <p:spPr>
          <a:xfrm>
            <a:off x="5126418" y="552091"/>
            <a:ext cx="6224335" cy="5431536"/>
          </a:xfrm>
        </p:spPr>
        <p:txBody>
          <a:bodyPr anchor="ctr">
            <a:normAutofit/>
          </a:bodyPr>
          <a:lstStyle/>
          <a:p>
            <a:r>
              <a:rPr lang="en-GB" sz="1900" dirty="0"/>
              <a:t>Intersectionality is the progressive, feminist and anti-racist view point, used to address intersections of different systems of oppression in society.</a:t>
            </a:r>
          </a:p>
          <a:p>
            <a:r>
              <a:rPr lang="en-GB" sz="1900" dirty="0"/>
              <a:t>This was engaged to show how race and gender often interact and change the ways society views and provides for marginalised communities.</a:t>
            </a:r>
          </a:p>
          <a:p>
            <a:r>
              <a:rPr lang="en-GB" sz="1900" dirty="0"/>
              <a:t>Benefits that are given to one gender or race can be avoided when crossing with another marginal or stigmatized group.</a:t>
            </a:r>
          </a:p>
          <a:p>
            <a:r>
              <a:rPr lang="en-GB" sz="1900" dirty="0"/>
              <a:t>There are lots of present examples in society and culture which illustrate the need for intersectionality. Addressing those cross roads can give us a fuller understanding of the issues face by those most at risk.</a:t>
            </a:r>
          </a:p>
        </p:txBody>
      </p:sp>
    </p:spTree>
    <p:extLst>
      <p:ext uri="{BB962C8B-B14F-4D97-AF65-F5344CB8AC3E}">
        <p14:creationId xmlns:p14="http://schemas.microsoft.com/office/powerpoint/2010/main" val="28255488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3AC2D-1DCA-F5AF-E4A3-2DFFD8C6F7BB}"/>
              </a:ext>
            </a:extLst>
          </p:cNvPr>
          <p:cNvSpPr>
            <a:spLocks noGrp="1"/>
          </p:cNvSpPr>
          <p:nvPr>
            <p:ph type="title"/>
          </p:nvPr>
        </p:nvSpPr>
        <p:spPr>
          <a:xfrm>
            <a:off x="841248" y="548640"/>
            <a:ext cx="3600860" cy="5431536"/>
          </a:xfrm>
        </p:spPr>
        <p:txBody>
          <a:bodyPr>
            <a:normAutofit/>
          </a:bodyPr>
          <a:lstStyle/>
          <a:p>
            <a:r>
              <a:rPr lang="en-GB" sz="5400"/>
              <a:t>Any Questions?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918C73-42E5-571C-5282-E0F0FE6E2C9F}"/>
              </a:ext>
            </a:extLst>
          </p:cNvPr>
          <p:cNvSpPr>
            <a:spLocks noGrp="1"/>
          </p:cNvSpPr>
          <p:nvPr>
            <p:ph idx="1"/>
          </p:nvPr>
        </p:nvSpPr>
        <p:spPr>
          <a:xfrm>
            <a:off x="5126418" y="552091"/>
            <a:ext cx="6224335" cy="5431536"/>
          </a:xfrm>
        </p:spPr>
        <p:txBody>
          <a:bodyPr anchor="ctr">
            <a:normAutofit/>
          </a:bodyPr>
          <a:lstStyle/>
          <a:p>
            <a:r>
              <a:rPr lang="en-GB" sz="2200"/>
              <a:t>About todays content?</a:t>
            </a:r>
          </a:p>
          <a:p>
            <a:endParaRPr lang="en-GB" sz="2200"/>
          </a:p>
          <a:p>
            <a:r>
              <a:rPr lang="en-GB" sz="2200"/>
              <a:t>About the assignment?</a:t>
            </a:r>
          </a:p>
          <a:p>
            <a:endParaRPr lang="en-GB" sz="2200"/>
          </a:p>
          <a:p>
            <a:r>
              <a:rPr lang="en-GB" sz="2200"/>
              <a:t>About anything else?</a:t>
            </a:r>
          </a:p>
        </p:txBody>
      </p:sp>
    </p:spTree>
    <p:extLst>
      <p:ext uri="{BB962C8B-B14F-4D97-AF65-F5344CB8AC3E}">
        <p14:creationId xmlns:p14="http://schemas.microsoft.com/office/powerpoint/2010/main" val="3949242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6C881-4D45-15F7-2EBC-A7401D5EE1DD}"/>
              </a:ext>
            </a:extLst>
          </p:cNvPr>
          <p:cNvSpPr>
            <a:spLocks noGrp="1"/>
          </p:cNvSpPr>
          <p:nvPr>
            <p:ph type="title"/>
          </p:nvPr>
        </p:nvSpPr>
        <p:spPr>
          <a:xfrm>
            <a:off x="1137036" y="548640"/>
            <a:ext cx="9916632" cy="1188720"/>
          </a:xfrm>
        </p:spPr>
        <p:txBody>
          <a:bodyPr>
            <a:normAutofit/>
          </a:bodyPr>
          <a:lstStyle/>
          <a:p>
            <a:r>
              <a:rPr lang="en-GB" dirty="0">
                <a:solidFill>
                  <a:schemeClr val="tx1">
                    <a:lumMod val="85000"/>
                    <a:lumOff val="15000"/>
                  </a:schemeClr>
                </a:solidFill>
              </a:rPr>
              <a:t>Class Research Task for Friday 8th Dec</a:t>
            </a:r>
          </a:p>
        </p:txBody>
      </p:sp>
      <p:sp>
        <p:nvSpPr>
          <p:cNvPr id="3" name="Content Placeholder 2">
            <a:extLst>
              <a:ext uri="{FF2B5EF4-FFF2-40B4-BE49-F238E27FC236}">
                <a16:creationId xmlns:a16="http://schemas.microsoft.com/office/drawing/2014/main" id="{E90B89D2-21FF-F2AD-6845-A36091E3FA64}"/>
              </a:ext>
            </a:extLst>
          </p:cNvPr>
          <p:cNvSpPr>
            <a:spLocks noGrp="1"/>
          </p:cNvSpPr>
          <p:nvPr>
            <p:ph idx="1"/>
          </p:nvPr>
        </p:nvSpPr>
        <p:spPr>
          <a:xfrm>
            <a:off x="1957987" y="2431767"/>
            <a:ext cx="8276026" cy="3685156"/>
          </a:xfrm>
        </p:spPr>
        <p:txBody>
          <a:bodyPr anchor="ctr">
            <a:normAutofit/>
          </a:bodyPr>
          <a:lstStyle/>
          <a:p>
            <a:r>
              <a:rPr lang="en-GB" sz="2000" dirty="0">
                <a:solidFill>
                  <a:schemeClr val="tx1">
                    <a:lumMod val="85000"/>
                    <a:lumOff val="15000"/>
                  </a:schemeClr>
                </a:solidFill>
              </a:rPr>
              <a:t>Split into groups</a:t>
            </a:r>
          </a:p>
          <a:p>
            <a:endParaRPr lang="en-GB" sz="2000" dirty="0">
              <a:solidFill>
                <a:schemeClr val="tx1">
                  <a:lumMod val="85000"/>
                  <a:lumOff val="15000"/>
                </a:schemeClr>
              </a:solidFill>
            </a:endParaRPr>
          </a:p>
          <a:p>
            <a:r>
              <a:rPr lang="en-GB" sz="2000" dirty="0">
                <a:solidFill>
                  <a:schemeClr val="tx1">
                    <a:lumMod val="85000"/>
                    <a:lumOff val="15000"/>
                  </a:schemeClr>
                </a:solidFill>
              </a:rPr>
              <a:t>Research Honour Based Violence and/or Female Genital Mutilation</a:t>
            </a:r>
          </a:p>
          <a:p>
            <a:endParaRPr lang="en-GB" sz="2000" dirty="0">
              <a:solidFill>
                <a:schemeClr val="tx1">
                  <a:lumMod val="85000"/>
                  <a:lumOff val="15000"/>
                </a:schemeClr>
              </a:solidFill>
            </a:endParaRPr>
          </a:p>
          <a:p>
            <a:r>
              <a:rPr lang="en-GB" sz="2000" dirty="0">
                <a:solidFill>
                  <a:schemeClr val="tx1">
                    <a:lumMod val="85000"/>
                    <a:lumOff val="15000"/>
                  </a:schemeClr>
                </a:solidFill>
              </a:rPr>
              <a:t>Create a short presentation:</a:t>
            </a:r>
          </a:p>
          <a:p>
            <a:pPr lvl="1"/>
            <a:r>
              <a:rPr lang="en-GB" sz="2000" dirty="0">
                <a:solidFill>
                  <a:schemeClr val="tx1">
                    <a:lumMod val="85000"/>
                    <a:lumOff val="15000"/>
                  </a:schemeClr>
                </a:solidFill>
              </a:rPr>
              <a:t>What are they?</a:t>
            </a:r>
          </a:p>
          <a:p>
            <a:pPr lvl="1"/>
            <a:r>
              <a:rPr lang="en-GB" sz="2000" dirty="0">
                <a:solidFill>
                  <a:schemeClr val="tx1">
                    <a:lumMod val="85000"/>
                    <a:lumOff val="15000"/>
                  </a:schemeClr>
                </a:solidFill>
              </a:rPr>
              <a:t>Do you believe them to be crimes?</a:t>
            </a:r>
          </a:p>
          <a:p>
            <a:pPr lvl="1"/>
            <a:r>
              <a:rPr lang="en-GB" sz="2000" dirty="0">
                <a:solidFill>
                  <a:schemeClr val="tx1">
                    <a:lumMod val="85000"/>
                    <a:lumOff val="15000"/>
                  </a:schemeClr>
                </a:solidFill>
              </a:rPr>
              <a:t>Are the religious crimes? Cultural crimes? Something else?</a:t>
            </a:r>
          </a:p>
        </p:txBody>
      </p:sp>
    </p:spTree>
    <p:extLst>
      <p:ext uri="{BB962C8B-B14F-4D97-AF65-F5344CB8AC3E}">
        <p14:creationId xmlns:p14="http://schemas.microsoft.com/office/powerpoint/2010/main" val="2721029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EEAD1-B713-A834-464E-08B97F718D88}"/>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26907E-EA71-3644-8118-6DF50221C8D3}"/>
              </a:ext>
            </a:extLst>
          </p:cNvPr>
          <p:cNvSpPr>
            <a:spLocks noGrp="1"/>
          </p:cNvSpPr>
          <p:nvPr>
            <p:ph idx="1"/>
          </p:nvPr>
        </p:nvSpPr>
        <p:spPr>
          <a:xfrm>
            <a:off x="838200" y="1929384"/>
            <a:ext cx="10515600" cy="4251960"/>
          </a:xfrm>
        </p:spPr>
        <p:txBody>
          <a:bodyPr>
            <a:normAutofit/>
          </a:bodyPr>
          <a:lstStyle/>
          <a:p>
            <a:r>
              <a:rPr lang="en-GB" sz="2200" b="0" i="0">
                <a:effectLst/>
                <a:latin typeface="avenir-regular-class"/>
              </a:rPr>
              <a:t>Carastathis, A. (2016) </a:t>
            </a:r>
            <a:r>
              <a:rPr lang="en-GB" sz="2200" b="0" i="1">
                <a:effectLst/>
                <a:latin typeface="avenir-regular-class"/>
              </a:rPr>
              <a:t>Intersectionality: Origins, Contestations, Horizons</a:t>
            </a:r>
            <a:r>
              <a:rPr lang="en-GB" sz="2200" b="0" i="0">
                <a:effectLst/>
                <a:latin typeface="avenir-regular-class"/>
              </a:rPr>
              <a:t>. Nebraska: University of Nebraska Press.</a:t>
            </a:r>
          </a:p>
          <a:p>
            <a:r>
              <a:rPr lang="en-GB" sz="2200" b="0" i="0">
                <a:effectLst/>
                <a:latin typeface="avenir-regular-class"/>
              </a:rPr>
              <a:t>Howard, J. and Renfrow, D. (2014) 'Intersectionality', in J. McLeod et al. (ed.) </a:t>
            </a:r>
            <a:r>
              <a:rPr lang="en-GB" sz="2200" b="0" i="1">
                <a:effectLst/>
                <a:latin typeface="avenir-regular-class"/>
              </a:rPr>
              <a:t>Handbook of the Social Psychology of Inequality</a:t>
            </a:r>
            <a:r>
              <a:rPr lang="en-GB" sz="2200" b="0" i="0">
                <a:effectLst/>
                <a:latin typeface="avenir-regular-class"/>
              </a:rPr>
              <a:t>. New York: Springer, pp.95 - 121.</a:t>
            </a:r>
          </a:p>
          <a:p>
            <a:r>
              <a:rPr lang="en-GB" sz="2200" b="0" i="0">
                <a:effectLst/>
              </a:rPr>
              <a:t>Lawler, S. (2014)  </a:t>
            </a:r>
            <a:r>
              <a:rPr lang="en-GB" sz="2200" b="0" i="1">
                <a:effectLst/>
              </a:rPr>
              <a:t>Identity : sociological perspectives</a:t>
            </a:r>
            <a:r>
              <a:rPr lang="en-GB" sz="2200" b="0" i="0">
                <a:effectLst/>
              </a:rPr>
              <a:t>. 2</a:t>
            </a:r>
            <a:r>
              <a:rPr lang="en-GB" sz="2200" b="0" i="0" baseline="30000">
                <a:effectLst/>
              </a:rPr>
              <a:t>nd</a:t>
            </a:r>
            <a:r>
              <a:rPr lang="en-GB" sz="2200" b="0" i="0">
                <a:effectLst/>
              </a:rPr>
              <a:t> Edn. Cambridge: Polity Press.</a:t>
            </a:r>
          </a:p>
          <a:p>
            <a:r>
              <a:rPr lang="en-GB" sz="2200"/>
              <a:t>Sonnis-Bell, M. (2018) Introduction: Arbitrary Constructions and Real Consequences of the Self and Others', in M. Sonnis-Bell, D. E. Bell, M. Ryan (ed.) Strangers, Aliens, Foreigners: The Politics of Othering from Migrants to Corporations. Boston: Brill, pp.1-7.</a:t>
            </a:r>
          </a:p>
          <a:p>
            <a:r>
              <a:rPr lang="en-GB" sz="2200" b="0" i="0">
                <a:effectLst/>
                <a:latin typeface="avenir-regular-class"/>
              </a:rPr>
              <a:t>Zempi, I. (2018) 'The lived experiences of veiled Muslim women as ‘undeserving’ victims</a:t>
            </a:r>
            <a:br>
              <a:rPr lang="en-GB" sz="2200"/>
            </a:br>
            <a:r>
              <a:rPr lang="en-GB" sz="2200" b="0" i="0">
                <a:effectLst/>
                <a:latin typeface="avenir-regular-class"/>
              </a:rPr>
              <a:t>of Islamophobia', in M. Duggan (ed.) </a:t>
            </a:r>
            <a:r>
              <a:rPr lang="en-GB" sz="2200" b="0" i="1">
                <a:effectLst/>
                <a:latin typeface="avenir-regular-class"/>
              </a:rPr>
              <a:t>Revisiting the 'Ideal Victim': Developments in Critical Victimology</a:t>
            </a:r>
            <a:r>
              <a:rPr lang="en-GB" sz="2200" b="0" i="0">
                <a:effectLst/>
                <a:latin typeface="avenir-regular-class"/>
              </a:rPr>
              <a:t>. Bristol: Bristol University Press, pp.63-81.</a:t>
            </a:r>
            <a:endParaRPr lang="en-GB" sz="2200"/>
          </a:p>
        </p:txBody>
      </p:sp>
    </p:spTree>
    <p:extLst>
      <p:ext uri="{BB962C8B-B14F-4D97-AF65-F5344CB8AC3E}">
        <p14:creationId xmlns:p14="http://schemas.microsoft.com/office/powerpoint/2010/main" val="787799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1530</Words>
  <Application>Microsoft Office PowerPoint</Application>
  <PresentationFormat>Widescreen</PresentationFormat>
  <Paragraphs>126</Paragraphs>
  <Slides>19</Slides>
  <Notes>4</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Gender, Race, Religion and Crime</vt:lpstr>
      <vt:lpstr>Lessons over coming weeks</vt:lpstr>
      <vt:lpstr>Introducing Intersectionality</vt:lpstr>
      <vt:lpstr>Introducing Intersectionality</vt:lpstr>
      <vt:lpstr>PowerPoint Presentation</vt:lpstr>
      <vt:lpstr>Leaders </vt:lpstr>
      <vt:lpstr>Leaders </vt:lpstr>
      <vt:lpstr>Intersectionality</vt:lpstr>
      <vt:lpstr>Intersectionality Addressing Injustice</vt:lpstr>
      <vt:lpstr>Social Cognition</vt:lpstr>
      <vt:lpstr>Addressing Injustice</vt:lpstr>
      <vt:lpstr>Social Categorisation</vt:lpstr>
      <vt:lpstr>Intersectionality and The (non)Ideal Victim</vt:lpstr>
      <vt:lpstr>Symbolic Interaction in Intersectionality</vt:lpstr>
      <vt:lpstr>Stigma and Intersectional Identity</vt:lpstr>
      <vt:lpstr>Conclusions</vt:lpstr>
      <vt:lpstr>Any Questions?</vt:lpstr>
      <vt:lpstr>Class Research Task for Friday 8th Dec</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25</cp:revision>
  <dcterms:created xsi:type="dcterms:W3CDTF">2022-11-24T10:35:28Z</dcterms:created>
  <dcterms:modified xsi:type="dcterms:W3CDTF">2023-11-28T08:52:17Z</dcterms:modified>
</cp:coreProperties>
</file>