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8" d="100"/>
          <a:sy n="98" d="100"/>
        </p:scale>
        <p:origin x="110" y="1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0FAE39-539C-47C5-A0B9-CF65614AA617}"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FF1A04-FDCE-454B-8AEA-479D872E60F2}" type="slidenum">
              <a:rPr lang="en-GB" smtClean="0"/>
              <a:t>‹#›</a:t>
            </a:fld>
            <a:endParaRPr lang="en-GB"/>
          </a:p>
        </p:txBody>
      </p:sp>
    </p:spTree>
    <p:extLst>
      <p:ext uri="{BB962C8B-B14F-4D97-AF65-F5344CB8AC3E}">
        <p14:creationId xmlns:p14="http://schemas.microsoft.com/office/powerpoint/2010/main" val="2726315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FF1A04-FDCE-454B-8AEA-479D872E60F2}" type="slidenum">
              <a:rPr lang="en-GB" smtClean="0"/>
              <a:t>2</a:t>
            </a:fld>
            <a:endParaRPr lang="en-GB"/>
          </a:p>
        </p:txBody>
      </p:sp>
    </p:spTree>
    <p:extLst>
      <p:ext uri="{BB962C8B-B14F-4D97-AF65-F5344CB8AC3E}">
        <p14:creationId xmlns:p14="http://schemas.microsoft.com/office/powerpoint/2010/main" val="2399960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DB335-ED51-3F8C-1F33-B7F607EEFC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3C79A2-3F12-6028-B4A3-D62664325B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E1E4D9-97CC-7C67-4BB2-8CA7D79ABEDD}"/>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5" name="Footer Placeholder 4">
            <a:extLst>
              <a:ext uri="{FF2B5EF4-FFF2-40B4-BE49-F238E27FC236}">
                <a16:creationId xmlns:a16="http://schemas.microsoft.com/office/drawing/2014/main" id="{AD5B2DD7-DF3D-2F76-FD54-D2A86CDFCB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52155-D637-6B61-BD6C-AADE545AB828}"/>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2590323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60BCC-E9FF-7DEF-6104-F7225B8540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BEE21E-BB1E-A3B3-6567-AA30BFB017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8F894C-39AE-0F5A-A127-D16803A4CA1A}"/>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5" name="Footer Placeholder 4">
            <a:extLst>
              <a:ext uri="{FF2B5EF4-FFF2-40B4-BE49-F238E27FC236}">
                <a16:creationId xmlns:a16="http://schemas.microsoft.com/office/drawing/2014/main" id="{5651C27B-DCFC-F9ED-EE33-5345F92CB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95D08E-814F-9B83-B874-4AFC39EF8529}"/>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3195364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FA4D-F083-3D15-87A6-4327658715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9E4862-ECC6-74B5-7037-2ADCE6E6AEA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A089F2-495C-2EC5-902C-7F8812E3D1C4}"/>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5" name="Footer Placeholder 4">
            <a:extLst>
              <a:ext uri="{FF2B5EF4-FFF2-40B4-BE49-F238E27FC236}">
                <a16:creationId xmlns:a16="http://schemas.microsoft.com/office/drawing/2014/main" id="{6C1292A5-B131-52B7-00AB-0E3DCF9CA2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44C82F-B376-B8EE-D29F-B68979009DAB}"/>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1786355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A9A0B-508F-9E94-1263-6B3F549973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1BA835-9737-F3F0-05B2-D0EC9BD044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30951E-2384-0539-DD5A-4BB4CC6D5E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00CAA3-4FC7-ED93-8D5C-A0025B0DA9F1}"/>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6" name="Footer Placeholder 5">
            <a:extLst>
              <a:ext uri="{FF2B5EF4-FFF2-40B4-BE49-F238E27FC236}">
                <a16:creationId xmlns:a16="http://schemas.microsoft.com/office/drawing/2014/main" id="{611D1D16-0FAC-4CDB-21B6-B961548D5E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4C1FF2-B2BD-9328-EB9E-85DA20D64DF3}"/>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164128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24DB8-732E-FD49-3ADA-BE527C0C48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36774F-A48A-8385-ED1C-0FFE568F02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D63C40-932F-4304-E022-02CA1DA684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546EA0-6AEF-8003-8F27-55F3FC3DC4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2950D8-BE98-BD88-8904-0B4BC7B586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37A481-5F35-74D7-2553-2621222300DB}"/>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8" name="Footer Placeholder 7">
            <a:extLst>
              <a:ext uri="{FF2B5EF4-FFF2-40B4-BE49-F238E27FC236}">
                <a16:creationId xmlns:a16="http://schemas.microsoft.com/office/drawing/2014/main" id="{5143A678-7284-E7D7-047B-F2EC365DD6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FBF7D7-5EA6-6C06-3476-C2CC171AEDDD}"/>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3102923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B7288-13E1-A73D-2AAD-26E8EFD3B1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F6B5D5-6B04-8040-C891-2213AE1EAE47}"/>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4" name="Footer Placeholder 3">
            <a:extLst>
              <a:ext uri="{FF2B5EF4-FFF2-40B4-BE49-F238E27FC236}">
                <a16:creationId xmlns:a16="http://schemas.microsoft.com/office/drawing/2014/main" id="{102F947E-A2A8-1031-6421-966A66538C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885E41-AF38-2170-ED64-AA5F00C55A26}"/>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3966423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F011B0-4657-1AAB-FF40-5FEC7E85A5AA}"/>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3" name="Footer Placeholder 2">
            <a:extLst>
              <a:ext uri="{FF2B5EF4-FFF2-40B4-BE49-F238E27FC236}">
                <a16:creationId xmlns:a16="http://schemas.microsoft.com/office/drawing/2014/main" id="{5264E9E9-DA58-E447-D3EB-74E5DA647C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AAFB22-906B-39E4-6249-02AE17CF5A07}"/>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1492349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569D0-5122-D835-D767-9218B16F50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BB8163-2FA0-45D5-2BA6-59F34C2AB7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C268E3-2703-1910-3EA2-5C402CCA7A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95F694-25ED-D0DD-C889-9C60C853A179}"/>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6" name="Footer Placeholder 5">
            <a:extLst>
              <a:ext uri="{FF2B5EF4-FFF2-40B4-BE49-F238E27FC236}">
                <a16:creationId xmlns:a16="http://schemas.microsoft.com/office/drawing/2014/main" id="{8E068361-B0F3-36FB-E0F1-6252D21AAB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2BA9BB-76E0-8389-A50A-77581F392765}"/>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3338670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9B652-DC7B-3BE2-A89E-E7563AEE51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57BEC9-4F1D-3FFD-BDAC-6C767E4993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2B1433-3FB5-D0B5-BB01-7ED6329CD1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922A78-F933-E0FF-94C5-624776A17F7A}"/>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6" name="Footer Placeholder 5">
            <a:extLst>
              <a:ext uri="{FF2B5EF4-FFF2-40B4-BE49-F238E27FC236}">
                <a16:creationId xmlns:a16="http://schemas.microsoft.com/office/drawing/2014/main" id="{7BAAB954-59B3-7F67-12AE-B115476E61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5A6839-241B-0EDF-4358-88808340124F}"/>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3524505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AFA15-75F7-A398-FF3D-93A061448D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2B44AA-FBE2-30D0-CBB1-8E22CC1036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A049C7-FB1C-6F6F-0685-1422FEF6EFA0}"/>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5" name="Footer Placeholder 4">
            <a:extLst>
              <a:ext uri="{FF2B5EF4-FFF2-40B4-BE49-F238E27FC236}">
                <a16:creationId xmlns:a16="http://schemas.microsoft.com/office/drawing/2014/main" id="{B777B0FF-1CEE-0ECF-F886-699547DFD5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BA54A2-D8BD-0512-DEEC-3DC9BDD9940D}"/>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2279833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33549E-45DC-14E8-7C23-04831ED4A1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18D76-873D-9050-B040-C75F130D28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CCE95-6743-C25C-4E18-81DE878F2D7A}"/>
              </a:ext>
            </a:extLst>
          </p:cNvPr>
          <p:cNvSpPr>
            <a:spLocks noGrp="1"/>
          </p:cNvSpPr>
          <p:nvPr>
            <p:ph type="dt" sz="half" idx="10"/>
          </p:nvPr>
        </p:nvSpPr>
        <p:spPr/>
        <p:txBody>
          <a:bodyPr/>
          <a:lstStyle/>
          <a:p>
            <a:fld id="{3017C200-476C-429F-B003-EB9BE3CFE24B}" type="datetimeFigureOut">
              <a:rPr lang="en-GB" smtClean="0"/>
              <a:t>23/11/2025</a:t>
            </a:fld>
            <a:endParaRPr lang="en-GB"/>
          </a:p>
        </p:txBody>
      </p:sp>
      <p:sp>
        <p:nvSpPr>
          <p:cNvPr id="5" name="Footer Placeholder 4">
            <a:extLst>
              <a:ext uri="{FF2B5EF4-FFF2-40B4-BE49-F238E27FC236}">
                <a16:creationId xmlns:a16="http://schemas.microsoft.com/office/drawing/2014/main" id="{0DE2989E-64C0-CD8A-1947-456FA534AB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ECEB3E-54DC-1CD1-A4A0-FDC2BDC52DE6}"/>
              </a:ext>
            </a:extLst>
          </p:cNvPr>
          <p:cNvSpPr>
            <a:spLocks noGrp="1"/>
          </p:cNvSpPr>
          <p:nvPr>
            <p:ph type="sldNum" sz="quarter" idx="12"/>
          </p:nvPr>
        </p:nvSpPr>
        <p:spPr/>
        <p:txBody>
          <a:bodyPr/>
          <a:lstStyle/>
          <a:p>
            <a:fld id="{7791718E-B211-4C61-B2EF-9743D6E008BA}" type="slidenum">
              <a:rPr lang="en-GB" smtClean="0"/>
              <a:t>‹#›</a:t>
            </a:fld>
            <a:endParaRPr lang="en-GB"/>
          </a:p>
        </p:txBody>
      </p:sp>
    </p:spTree>
    <p:extLst>
      <p:ext uri="{BB962C8B-B14F-4D97-AF65-F5344CB8AC3E}">
        <p14:creationId xmlns:p14="http://schemas.microsoft.com/office/powerpoint/2010/main" val="2766105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97E737-930B-4842-D20C-8405B21925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4B1B5B-B652-2A3A-FA7D-0130E98924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D3D950-16B1-9122-EE4A-483AAB5D17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017C200-476C-429F-B003-EB9BE3CFE24B}" type="datetimeFigureOut">
              <a:rPr lang="en-GB" smtClean="0"/>
              <a:t>23/11/2025</a:t>
            </a:fld>
            <a:endParaRPr lang="en-GB"/>
          </a:p>
        </p:txBody>
      </p:sp>
      <p:sp>
        <p:nvSpPr>
          <p:cNvPr id="5" name="Footer Placeholder 4">
            <a:extLst>
              <a:ext uri="{FF2B5EF4-FFF2-40B4-BE49-F238E27FC236}">
                <a16:creationId xmlns:a16="http://schemas.microsoft.com/office/drawing/2014/main" id="{A2EDE8E3-94EB-4CED-96C2-E0335A748B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50D6288-7DB6-B6EF-DD2F-B78F2EBC0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91718E-B211-4C61-B2EF-9743D6E008BA}" type="slidenum">
              <a:rPr lang="en-GB" smtClean="0"/>
              <a:t>‹#›</a:t>
            </a:fld>
            <a:endParaRPr lang="en-GB"/>
          </a:p>
        </p:txBody>
      </p:sp>
    </p:spTree>
    <p:extLst>
      <p:ext uri="{BB962C8B-B14F-4D97-AF65-F5344CB8AC3E}">
        <p14:creationId xmlns:p14="http://schemas.microsoft.com/office/powerpoint/2010/main" val="6360059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cid:image001.png@01D0EA4A.2BD679A0"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1.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3.pn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9.png"/><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23.png"/><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3C98E-276F-8088-CAAD-BC97FC87A2C8}"/>
              </a:ext>
            </a:extLst>
          </p:cNvPr>
          <p:cNvSpPr>
            <a:spLocks noGrp="1"/>
          </p:cNvSpPr>
          <p:nvPr>
            <p:ph type="ctrTitle"/>
          </p:nvPr>
        </p:nvSpPr>
        <p:spPr>
          <a:xfrm>
            <a:off x="7331384" y="679730"/>
            <a:ext cx="4171994" cy="3932729"/>
          </a:xfrm>
        </p:spPr>
        <p:txBody>
          <a:bodyPr>
            <a:normAutofit/>
          </a:bodyPr>
          <a:lstStyle/>
          <a:p>
            <a:pPr algn="l"/>
            <a:r>
              <a:rPr lang="en-GB" sz="3300" b="1" i="1" dirty="0"/>
              <a:t>BMHP5023 – Introduction to Physiology </a:t>
            </a:r>
            <a:br>
              <a:rPr lang="en-GB" sz="3300" b="1" i="1" dirty="0"/>
            </a:br>
            <a:br>
              <a:rPr lang="en-GB" sz="3300" b="1" i="1" dirty="0"/>
            </a:br>
            <a:r>
              <a:rPr lang="en-GB" sz="2800" b="1" i="1" dirty="0"/>
              <a:t>Component 2 Presentation:</a:t>
            </a:r>
            <a:br>
              <a:rPr lang="en-GB" sz="2800" b="1" i="1" dirty="0"/>
            </a:br>
            <a:r>
              <a:rPr lang="en-GB" sz="2800" b="1" dirty="0"/>
              <a:t>Stroke Care Plan</a:t>
            </a:r>
            <a:br>
              <a:rPr lang="en-GB" sz="3300" dirty="0"/>
            </a:br>
            <a:endParaRPr lang="en-GB" sz="3300" dirty="0"/>
          </a:p>
        </p:txBody>
      </p:sp>
      <p:grpSp>
        <p:nvGrpSpPr>
          <p:cNvPr id="65" name="Group 64">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66" name="Straight Connector 65">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7" name="Rectangle 6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Subtitle 2">
            <a:extLst>
              <a:ext uri="{FF2B5EF4-FFF2-40B4-BE49-F238E27FC236}">
                <a16:creationId xmlns:a16="http://schemas.microsoft.com/office/drawing/2014/main" id="{9566E0D9-6F45-831A-5861-3C91AD44F520}"/>
              </a:ext>
            </a:extLst>
          </p:cNvPr>
          <p:cNvSpPr>
            <a:spLocks noGrp="1"/>
          </p:cNvSpPr>
          <p:nvPr>
            <p:ph type="subTitle" idx="1"/>
          </p:nvPr>
        </p:nvSpPr>
        <p:spPr>
          <a:xfrm>
            <a:off x="6916429" y="4289573"/>
            <a:ext cx="3876085" cy="2423842"/>
          </a:xfrm>
        </p:spPr>
        <p:txBody>
          <a:bodyPr>
            <a:normAutofit/>
          </a:bodyPr>
          <a:lstStyle/>
          <a:p>
            <a:pPr algn="l"/>
            <a:r>
              <a:rPr lang="en-US" sz="2200" dirty="0"/>
              <a:t>Student Name: Sharon Akhigbe</a:t>
            </a:r>
          </a:p>
          <a:p>
            <a:pPr algn="l"/>
            <a:r>
              <a:rPr lang="en-US" sz="2200" dirty="0"/>
              <a:t>Student Number: 2334467</a:t>
            </a:r>
          </a:p>
          <a:p>
            <a:pPr algn="l"/>
            <a:r>
              <a:rPr lang="en-US" sz="2200" dirty="0"/>
              <a:t>Lecturer Name: Dr Eleni </a:t>
            </a:r>
          </a:p>
          <a:p>
            <a:pPr algn="l"/>
            <a:r>
              <a:rPr lang="en-US" sz="2200" dirty="0" err="1"/>
              <a:t>Koutsogeorgou</a:t>
            </a:r>
            <a:r>
              <a:rPr lang="en-US" sz="2200" dirty="0"/>
              <a:t>-Andreou</a:t>
            </a:r>
          </a:p>
          <a:p>
            <a:pPr algn="l"/>
            <a:endParaRPr lang="en-GB" sz="2200" dirty="0"/>
          </a:p>
        </p:txBody>
      </p:sp>
      <p:sp>
        <p:nvSpPr>
          <p:cNvPr id="69" name="Rectangle 6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 formulas on a blackboard">
            <a:extLst>
              <a:ext uri="{FF2B5EF4-FFF2-40B4-BE49-F238E27FC236}">
                <a16:creationId xmlns:a16="http://schemas.microsoft.com/office/drawing/2014/main" id="{F0DAA427-8E76-27EE-1F67-70332D9FF847}"/>
              </a:ext>
            </a:extLst>
          </p:cNvPr>
          <p:cNvPicPr>
            <a:picLocks noChangeAspect="1"/>
          </p:cNvPicPr>
          <p:nvPr/>
        </p:nvPicPr>
        <p:blipFill>
          <a:blip r:embed="rId4"/>
          <a:srcRect l="19610" r="7391" b="2"/>
          <a:stretch>
            <a:fillRect/>
          </a:stretch>
        </p:blipFill>
        <p:spPr>
          <a:xfrm>
            <a:off x="942597" y="624602"/>
            <a:ext cx="5608830" cy="5608795"/>
          </a:xfrm>
          <a:prstGeom prst="rect">
            <a:avLst/>
          </a:prstGeom>
        </p:spPr>
      </p:pic>
      <p:pic>
        <p:nvPicPr>
          <p:cNvPr id="37" name="Video 36">
            <a:hlinkClick r:id="" action="ppaction://media"/>
            <a:extLst>
              <a:ext uri="{FF2B5EF4-FFF2-40B4-BE49-F238E27FC236}">
                <a16:creationId xmlns:a16="http://schemas.microsoft.com/office/drawing/2014/main" id="{59B1879D-684A-FC22-F2FA-A7A5247464D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pic>
        <p:nvPicPr>
          <p:cNvPr id="50" name="Picture 49" descr="Discover University of Wales Trinity Saint David">
            <a:extLst>
              <a:ext uri="{FF2B5EF4-FFF2-40B4-BE49-F238E27FC236}">
                <a16:creationId xmlns:a16="http://schemas.microsoft.com/office/drawing/2014/main" id="{E8C92E3B-4E3A-8458-4C2A-A5929ACB1706}"/>
              </a:ext>
            </a:extLst>
          </p:cNvPr>
          <p:cNvPicPr/>
          <p:nvPr/>
        </p:nvPicPr>
        <p:blipFill>
          <a:blip r:embed="rId6" r:link="rId7">
            <a:extLst>
              <a:ext uri="{28A0092B-C50C-407E-A947-70E740481C1C}">
                <a14:useLocalDpi xmlns:a14="http://schemas.microsoft.com/office/drawing/2010/main" val="0"/>
              </a:ext>
            </a:extLst>
          </a:blip>
          <a:srcRect/>
          <a:stretch>
            <a:fillRect/>
          </a:stretch>
        </p:blipFill>
        <p:spPr>
          <a:xfrm>
            <a:off x="10108583" y="211935"/>
            <a:ext cx="1809750" cy="723900"/>
          </a:xfrm>
          <a:prstGeom prst="rect">
            <a:avLst/>
          </a:prstGeom>
          <a:noFill/>
          <a:ln>
            <a:noFill/>
          </a:ln>
        </p:spPr>
      </p:pic>
    </p:spTree>
    <p:extLst>
      <p:ext uri="{BB962C8B-B14F-4D97-AF65-F5344CB8AC3E}">
        <p14:creationId xmlns:p14="http://schemas.microsoft.com/office/powerpoint/2010/main" val="2616566366"/>
      </p:ext>
    </p:extLst>
  </p:cSld>
  <p:clrMapOvr>
    <a:masterClrMapping/>
  </p:clrMapOvr>
  <mc:AlternateContent xmlns:mc="http://schemas.openxmlformats.org/markup-compatibility/2006" xmlns:p14="http://schemas.microsoft.com/office/powerpoint/2010/main">
    <mc:Choice Requires="p14">
      <p:transition spd="slow" p14:dur="2000" advTm="21509"/>
    </mc:Choice>
    <mc:Fallback xmlns="">
      <p:transition spd="slow" advTm="21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7"/>
                </p:tgtEl>
              </p:cMediaNode>
            </p:video>
            <p:seq concurrent="1" nextAc="seek">
              <p:cTn id="11" restart="whenNotActive" fill="hold" evtFilter="cancelBubble" nodeType="interactiveSeq">
                <p:stCondLst>
                  <p:cond evt="onClick" delay="0">
                    <p:tgtEl>
                      <p:spTgt spid="3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7"/>
                                        </p:tgtEl>
                                      </p:cBhvr>
                                    </p:cmd>
                                  </p:childTnLst>
                                </p:cTn>
                              </p:par>
                            </p:childTnLst>
                          </p:cTn>
                        </p:par>
                      </p:childTnLst>
                    </p:cTn>
                  </p:par>
                </p:childTnLst>
              </p:cTn>
              <p:nextCondLst>
                <p:cond evt="onClick" delay="0">
                  <p:tgtEl>
                    <p:spTgt spid="37"/>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8F2EFE1-53E4-EB5E-F12F-BB57FCBA77DB}"/>
              </a:ext>
            </a:extLst>
          </p:cNvPr>
          <p:cNvSpPr>
            <a:spLocks noGrp="1"/>
          </p:cNvSpPr>
          <p:nvPr>
            <p:ph type="title"/>
          </p:nvPr>
        </p:nvSpPr>
        <p:spPr>
          <a:xfrm>
            <a:off x="838200" y="365125"/>
            <a:ext cx="5393361" cy="1325563"/>
          </a:xfrm>
        </p:spPr>
        <p:txBody>
          <a:bodyPr>
            <a:normAutofit/>
          </a:bodyPr>
          <a:lstStyle/>
          <a:p>
            <a:r>
              <a:rPr lang="en-GB" b="1" dirty="0"/>
              <a:t>Introduction</a:t>
            </a:r>
            <a:endParaRPr lang="en-GB" dirty="0"/>
          </a:p>
        </p:txBody>
      </p:sp>
      <p:sp>
        <p:nvSpPr>
          <p:cNvPr id="1042" name="Freeform: Shape 104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78FAADF-2156-E823-8347-834B364A8C0F}"/>
              </a:ext>
            </a:extLst>
          </p:cNvPr>
          <p:cNvSpPr>
            <a:spLocks noGrp="1"/>
          </p:cNvSpPr>
          <p:nvPr>
            <p:ph idx="1"/>
          </p:nvPr>
        </p:nvSpPr>
        <p:spPr>
          <a:xfrm>
            <a:off x="838200" y="1825625"/>
            <a:ext cx="5393361" cy="4351338"/>
          </a:xfrm>
        </p:spPr>
        <p:txBody>
          <a:bodyPr>
            <a:normAutofit/>
          </a:bodyPr>
          <a:lstStyle/>
          <a:p>
            <a:pPr marL="0" indent="0">
              <a:buNone/>
            </a:pPr>
            <a:r>
              <a:rPr lang="en-GB" sz="2200" dirty="0"/>
              <a:t>Stroke (cerebrovascular accident or CVA) is the medical emergency happening when the blood supplies to the brain fail, with the loss of neurological function occurring within minutes. Stroke leads to death and disables according to WHO (2023). In the UK alone, strokes affect about 100,000 people each year (Stroke Association, 2023) and early assessment and intervention act to improve outcomes according to studies (NICE, 2019; NHS, 2024).</a:t>
            </a:r>
          </a:p>
          <a:p>
            <a:pPr marL="0" indent="0">
              <a:buNone/>
            </a:pPr>
            <a:endParaRPr lang="en-GB" sz="2200" dirty="0"/>
          </a:p>
        </p:txBody>
      </p:sp>
      <p:sp>
        <p:nvSpPr>
          <p:cNvPr id="1044" name="Oval 104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7 things you can do to prevent a stroke ...">
            <a:extLst>
              <a:ext uri="{FF2B5EF4-FFF2-40B4-BE49-F238E27FC236}">
                <a16:creationId xmlns:a16="http://schemas.microsoft.com/office/drawing/2014/main" id="{914C8D6B-BF16-DF52-C634-2E8B569840E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1046" name="Freeform: Shape 104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048" name="Straight Connector 104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050" name="Freeform: Shape 104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052" name="Freeform: Shape 105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54" name="Freeform: Shape 105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9" name="Video 18">
            <a:hlinkClick r:id="" action="ppaction://media"/>
            <a:extLst>
              <a:ext uri="{FF2B5EF4-FFF2-40B4-BE49-F238E27FC236}">
                <a16:creationId xmlns:a16="http://schemas.microsoft.com/office/drawing/2014/main" id="{83BC1C51-2D24-3151-9F84-AB7D39F85DB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8305322"/>
      </p:ext>
    </p:extLst>
  </p:cSld>
  <p:clrMapOvr>
    <a:masterClrMapping/>
  </p:clrMapOvr>
  <mc:AlternateContent xmlns:mc="http://schemas.openxmlformats.org/markup-compatibility/2006" xmlns:p14="http://schemas.microsoft.com/office/powerpoint/2010/main">
    <mc:Choice Requires="p14">
      <p:transition spd="slow" p14:dur="2000" advTm="61532"/>
    </mc:Choice>
    <mc:Fallback xmlns="">
      <p:transition spd="slow" advTm="61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A9D1F3-7932-1486-27D4-B1593830304A}"/>
              </a:ext>
            </a:extLst>
          </p:cNvPr>
          <p:cNvSpPr>
            <a:spLocks noGrp="1"/>
          </p:cNvSpPr>
          <p:nvPr>
            <p:ph type="title"/>
          </p:nvPr>
        </p:nvSpPr>
        <p:spPr>
          <a:xfrm>
            <a:off x="572493" y="238539"/>
            <a:ext cx="11018520" cy="1434415"/>
          </a:xfrm>
        </p:spPr>
        <p:txBody>
          <a:bodyPr anchor="b">
            <a:normAutofit/>
          </a:bodyPr>
          <a:lstStyle/>
          <a:p>
            <a:r>
              <a:rPr lang="en-GB" sz="5400" b="1"/>
              <a:t>Case Scenario</a:t>
            </a:r>
            <a:endParaRPr lang="en-GB" sz="5400"/>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C69C5B-FBBD-A045-879C-B2B3ABAEC23D}"/>
              </a:ext>
            </a:extLst>
          </p:cNvPr>
          <p:cNvSpPr>
            <a:spLocks noGrp="1"/>
          </p:cNvSpPr>
          <p:nvPr>
            <p:ph idx="1"/>
          </p:nvPr>
        </p:nvSpPr>
        <p:spPr>
          <a:xfrm>
            <a:off x="572493" y="2071316"/>
            <a:ext cx="6713552" cy="4119172"/>
          </a:xfrm>
        </p:spPr>
        <p:txBody>
          <a:bodyPr anchor="t">
            <a:normAutofit/>
          </a:bodyPr>
          <a:lstStyle/>
          <a:p>
            <a:pPr marL="0" indent="0">
              <a:buNone/>
            </a:pPr>
            <a:r>
              <a:rPr lang="en-GB" sz="2200" dirty="0"/>
              <a:t>Mrs Amina Bello, a 68-year-old retired teacher, presented after weakness suddenly began to affect the left side of the body, speech became abnormal, and the left face drooped. She has high blood pressure, high cholesterol, along with a smoking history of 20 years. These risk factors all raise her ischaemic stroke risk beyond what is expected (NICE, 2019; Public Health England, 2022). She requires immediate admitting and assessing to minimise the risk of long-term disability under Stroke Association, 2023.</a:t>
            </a:r>
          </a:p>
          <a:p>
            <a:pPr marL="0" indent="0">
              <a:buNone/>
            </a:pPr>
            <a:endParaRPr lang="en-GB" sz="2200" dirty="0"/>
          </a:p>
        </p:txBody>
      </p:sp>
      <p:pic>
        <p:nvPicPr>
          <p:cNvPr id="1026" name="Picture 2" descr="Signs of stroke in women | Baptist ...">
            <a:extLst>
              <a:ext uri="{FF2B5EF4-FFF2-40B4-BE49-F238E27FC236}">
                <a16:creationId xmlns:a16="http://schemas.microsoft.com/office/drawing/2014/main" id="{4F46840F-800E-F35B-AD2E-D277BA35CE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1530" r="22703"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8" name="Video 7">
            <a:hlinkClick r:id="" action="ppaction://media"/>
            <a:extLst>
              <a:ext uri="{FF2B5EF4-FFF2-40B4-BE49-F238E27FC236}">
                <a16:creationId xmlns:a16="http://schemas.microsoft.com/office/drawing/2014/main" id="{1CA84EC5-7030-758E-2F2B-39B7DD6E6C5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54645944"/>
      </p:ext>
    </p:extLst>
  </p:cSld>
  <p:clrMapOvr>
    <a:masterClrMapping/>
  </p:clrMapOvr>
  <mc:AlternateContent xmlns:mc="http://schemas.openxmlformats.org/markup-compatibility/2006" xmlns:p14="http://schemas.microsoft.com/office/powerpoint/2010/main">
    <mc:Choice Requires="p14">
      <p:transition spd="slow" p14:dur="2000" advTm="61120"/>
    </mc:Choice>
    <mc:Fallback xmlns="">
      <p:transition spd="slow" advTm="61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0941D-BFA0-FC07-E647-914C5A0F2493}"/>
              </a:ext>
            </a:extLst>
          </p:cNvPr>
          <p:cNvSpPr>
            <a:spLocks noGrp="1"/>
          </p:cNvSpPr>
          <p:nvPr>
            <p:ph type="title"/>
          </p:nvPr>
        </p:nvSpPr>
        <p:spPr>
          <a:xfrm>
            <a:off x="793662" y="386930"/>
            <a:ext cx="10066122" cy="1298448"/>
          </a:xfrm>
        </p:spPr>
        <p:txBody>
          <a:bodyPr anchor="b">
            <a:normAutofit/>
          </a:bodyPr>
          <a:lstStyle/>
          <a:p>
            <a:r>
              <a:rPr lang="en-GB" sz="4800" b="1" dirty="0"/>
              <a:t>What Is a Stroke?</a:t>
            </a:r>
            <a:endParaRPr lang="en-GB" sz="4800" dirty="0"/>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9AB7A6-CA9D-CEFB-BADA-6093A25CB9D5}"/>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Stroke results from not enough blood reaching a brain area because a cerebral artery is blocked causing ischaemic stroke or broken causing haemorrhagic stroke. Ischaemic stroke accounts for around 85% of cases it is often due to atherosclerosis or embolism (NICE, 2019). Brain cells may die within minutes without oxygen so therapy must focus upon restoring oxygen according to </a:t>
            </a:r>
            <a:r>
              <a:rPr lang="en-GB" sz="2000" dirty="0" err="1"/>
              <a:t>Marieb</a:t>
            </a:r>
            <a:r>
              <a:rPr lang="en-GB" sz="2000" dirty="0"/>
              <a:t> and Hoehn, 2019 and WHO, 2023.</a:t>
            </a:r>
          </a:p>
          <a:p>
            <a:pPr marL="0" indent="0">
              <a:buNone/>
            </a:pPr>
            <a:endParaRPr lang="en-GB" sz="2000" dirty="0"/>
          </a:p>
        </p:txBody>
      </p:sp>
      <p:pic>
        <p:nvPicPr>
          <p:cNvPr id="2050" name="Picture 2" descr="Stroke - Life Saving First Aid">
            <a:extLst>
              <a:ext uri="{FF2B5EF4-FFF2-40B4-BE49-F238E27FC236}">
                <a16:creationId xmlns:a16="http://schemas.microsoft.com/office/drawing/2014/main" id="{B2D7D1D4-D70B-76AB-08C2-6A5B803610F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911532" y="2965733"/>
            <a:ext cx="5150277" cy="2751288"/>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Video 25">
            <a:hlinkClick r:id="" action="ppaction://media"/>
            <a:extLst>
              <a:ext uri="{FF2B5EF4-FFF2-40B4-BE49-F238E27FC236}">
                <a16:creationId xmlns:a16="http://schemas.microsoft.com/office/drawing/2014/main" id="{1A482E5E-CB77-2694-1074-547A55234D7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2998419"/>
      </p:ext>
    </p:extLst>
  </p:cSld>
  <p:clrMapOvr>
    <a:masterClrMapping/>
  </p:clrMapOvr>
  <mc:AlternateContent xmlns:mc="http://schemas.openxmlformats.org/markup-compatibility/2006" xmlns:p14="http://schemas.microsoft.com/office/powerpoint/2010/main">
    <mc:Choice Requires="p14">
      <p:transition spd="slow" p14:dur="2000" advTm="59944"/>
    </mc:Choice>
    <mc:Fallback xmlns="">
      <p:transition spd="slow" advTm="59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FB805-C021-58D3-FC10-EA7E16F21E3E}"/>
              </a:ext>
            </a:extLst>
          </p:cNvPr>
          <p:cNvSpPr>
            <a:spLocks noGrp="1"/>
          </p:cNvSpPr>
          <p:nvPr>
            <p:ph type="title"/>
          </p:nvPr>
        </p:nvSpPr>
        <p:spPr>
          <a:xfrm>
            <a:off x="761803" y="350196"/>
            <a:ext cx="4646904" cy="1624520"/>
          </a:xfrm>
        </p:spPr>
        <p:txBody>
          <a:bodyPr anchor="ctr">
            <a:normAutofit/>
          </a:bodyPr>
          <a:lstStyle/>
          <a:p>
            <a:r>
              <a:rPr lang="en-GB" sz="3700" b="1"/>
              <a:t>Nervous System Structure &amp; Function</a:t>
            </a:r>
            <a:endParaRPr lang="en-GB" sz="3700"/>
          </a:p>
        </p:txBody>
      </p:sp>
      <p:sp>
        <p:nvSpPr>
          <p:cNvPr id="3" name="Content Placeholder 2">
            <a:extLst>
              <a:ext uri="{FF2B5EF4-FFF2-40B4-BE49-F238E27FC236}">
                <a16:creationId xmlns:a16="http://schemas.microsoft.com/office/drawing/2014/main" id="{B1F8B1D3-DB0C-ACE9-B72E-E96E86F00A18}"/>
              </a:ext>
            </a:extLst>
          </p:cNvPr>
          <p:cNvSpPr>
            <a:spLocks noGrp="1"/>
          </p:cNvSpPr>
          <p:nvPr>
            <p:ph idx="1"/>
          </p:nvPr>
        </p:nvSpPr>
        <p:spPr>
          <a:xfrm>
            <a:off x="761802" y="2743200"/>
            <a:ext cx="4646905" cy="3613149"/>
          </a:xfrm>
        </p:spPr>
        <p:txBody>
          <a:bodyPr anchor="ctr">
            <a:normAutofit/>
          </a:bodyPr>
          <a:lstStyle/>
          <a:p>
            <a:pPr marL="0" indent="0">
              <a:buNone/>
            </a:pPr>
            <a:r>
              <a:rPr lang="en-GB" sz="2000"/>
              <a:t>To the cerebrum, cerebellum, and brainstem, glucose and oxygen must always be supplied. Electrical signals and neurotransmitters provide a means of communication for them. This enables movement, speech, sensation, and cognition (Sturgeon, 2018). Neurological effects can occur fast after cerebral blood flow ceases because the brain consumes 20% of the body's oxygen supply according to (Marieb and Hoehn, 2019; Hall and Hall, 2020).</a:t>
            </a:r>
          </a:p>
          <a:p>
            <a:pPr marL="0" indent="0">
              <a:buNone/>
            </a:pPr>
            <a:endParaRPr lang="en-GB" sz="2000"/>
          </a:p>
        </p:txBody>
      </p:sp>
      <p:pic>
        <p:nvPicPr>
          <p:cNvPr id="5" name="Picture 4" descr="Neuron system in 3D rendering">
            <a:extLst>
              <a:ext uri="{FF2B5EF4-FFF2-40B4-BE49-F238E27FC236}">
                <a16:creationId xmlns:a16="http://schemas.microsoft.com/office/drawing/2014/main" id="{F1D9ABD4-D8CC-CCAC-34B4-9707A3427D67}"/>
              </a:ext>
            </a:extLst>
          </p:cNvPr>
          <p:cNvPicPr>
            <a:picLocks noChangeAspect="1"/>
          </p:cNvPicPr>
          <p:nvPr/>
        </p:nvPicPr>
        <p:blipFill>
          <a:blip r:embed="rId4"/>
          <a:srcRect l="27880" r="11830" b="-1"/>
          <a:stretch>
            <a:fillRect/>
          </a:stretch>
        </p:blipFill>
        <p:spPr>
          <a:xfrm>
            <a:off x="6096000" y="1"/>
            <a:ext cx="6102825" cy="6858000"/>
          </a:xfrm>
          <a:prstGeom prst="rect">
            <a:avLst/>
          </a:prstGeom>
        </p:spPr>
      </p:pic>
      <p:pic>
        <p:nvPicPr>
          <p:cNvPr id="27" name="Video 26">
            <a:hlinkClick r:id="" action="ppaction://media"/>
            <a:extLst>
              <a:ext uri="{FF2B5EF4-FFF2-40B4-BE49-F238E27FC236}">
                <a16:creationId xmlns:a16="http://schemas.microsoft.com/office/drawing/2014/main" id="{03DA1965-CAD1-DAD9-6DFC-B4F5A1061FC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172478"/>
      </p:ext>
    </p:extLst>
  </p:cSld>
  <p:clrMapOvr>
    <a:masterClrMapping/>
  </p:clrMapOvr>
  <mc:AlternateContent xmlns:mc="http://schemas.openxmlformats.org/markup-compatibility/2006" xmlns:p14="http://schemas.microsoft.com/office/powerpoint/2010/main">
    <mc:Choice Requires="p14">
      <p:transition spd="slow" p14:dur="2000" advTm="34453"/>
    </mc:Choice>
    <mc:Fallback xmlns="">
      <p:transition spd="slow" advTm="34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0030E-7EE3-4026-5239-05A257FFD3E3}"/>
              </a:ext>
            </a:extLst>
          </p:cNvPr>
          <p:cNvSpPr>
            <a:spLocks noGrp="1"/>
          </p:cNvSpPr>
          <p:nvPr>
            <p:ph type="title"/>
          </p:nvPr>
        </p:nvSpPr>
        <p:spPr>
          <a:xfrm>
            <a:off x="761800" y="762001"/>
            <a:ext cx="5334197" cy="1708242"/>
          </a:xfrm>
        </p:spPr>
        <p:txBody>
          <a:bodyPr anchor="ctr">
            <a:normAutofit/>
          </a:bodyPr>
          <a:lstStyle/>
          <a:p>
            <a:r>
              <a:rPr lang="en-GB" sz="4000" b="1"/>
              <a:t>Cerebral Circulation</a:t>
            </a:r>
            <a:endParaRPr lang="en-GB" sz="4000"/>
          </a:p>
        </p:txBody>
      </p:sp>
      <p:sp>
        <p:nvSpPr>
          <p:cNvPr id="3" name="Content Placeholder 2">
            <a:extLst>
              <a:ext uri="{FF2B5EF4-FFF2-40B4-BE49-F238E27FC236}">
                <a16:creationId xmlns:a16="http://schemas.microsoft.com/office/drawing/2014/main" id="{02F8A9A4-A50C-B0A6-A23F-2E0AF99D950E}"/>
              </a:ext>
            </a:extLst>
          </p:cNvPr>
          <p:cNvSpPr>
            <a:spLocks noGrp="1"/>
          </p:cNvSpPr>
          <p:nvPr>
            <p:ph idx="1"/>
          </p:nvPr>
        </p:nvSpPr>
        <p:spPr>
          <a:xfrm>
            <a:off x="761800" y="2470244"/>
            <a:ext cx="5334197" cy="3769835"/>
          </a:xfrm>
        </p:spPr>
        <p:txBody>
          <a:bodyPr anchor="ctr">
            <a:normAutofit/>
          </a:bodyPr>
          <a:lstStyle/>
          <a:p>
            <a:pPr marL="0" indent="0">
              <a:buNone/>
            </a:pPr>
            <a:r>
              <a:rPr lang="en-GB" sz="2000"/>
              <a:t>The carotid arteries and vertebral arteries supply blood to the brain also the Circle of Willis forms a major arterial collateral network. (Scanlon and Sanders, 2018). If these vessels occlude or rupture, they can disrupt the blood supply toward parts of the brain. This impairs oxygen delivery to and removes waste from nearby neurons, contributing to brain damage (NICE, 2019; Marieb and Hoehn, 2019).</a:t>
            </a:r>
          </a:p>
          <a:p>
            <a:pPr marL="0" indent="0">
              <a:buNone/>
            </a:pPr>
            <a:endParaRPr lang="en-GB" sz="2000"/>
          </a:p>
        </p:txBody>
      </p:sp>
      <p:pic>
        <p:nvPicPr>
          <p:cNvPr id="5" name="Picture 4" descr="Red Triangles">
            <a:extLst>
              <a:ext uri="{FF2B5EF4-FFF2-40B4-BE49-F238E27FC236}">
                <a16:creationId xmlns:a16="http://schemas.microsoft.com/office/drawing/2014/main" id="{E87B3EA1-B31E-BE31-3CB8-28D7E7AE11A2}"/>
              </a:ext>
            </a:extLst>
          </p:cNvPr>
          <p:cNvPicPr>
            <a:picLocks noChangeAspect="1"/>
          </p:cNvPicPr>
          <p:nvPr/>
        </p:nvPicPr>
        <p:blipFill>
          <a:blip r:embed="rId4"/>
          <a:srcRect l="23312" r="23299"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13" name="Video 12">
            <a:hlinkClick r:id="" action="ppaction://media"/>
            <a:extLst>
              <a:ext uri="{FF2B5EF4-FFF2-40B4-BE49-F238E27FC236}">
                <a16:creationId xmlns:a16="http://schemas.microsoft.com/office/drawing/2014/main" id="{6E7F37E1-E9DE-B1CA-CF23-DB56ECA7B2E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5119572"/>
      </p:ext>
    </p:extLst>
  </p:cSld>
  <p:clrMapOvr>
    <a:masterClrMapping/>
  </p:clrMapOvr>
  <mc:AlternateContent xmlns:mc="http://schemas.openxmlformats.org/markup-compatibility/2006" xmlns:p14="http://schemas.microsoft.com/office/powerpoint/2010/main">
    <mc:Choice Requires="p14">
      <p:transition spd="slow" p14:dur="2000" advTm="46964"/>
    </mc:Choice>
    <mc:Fallback xmlns="">
      <p:transition spd="slow" advTm="46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4F374-F5E2-0E47-4573-1C928DC319D9}"/>
              </a:ext>
            </a:extLst>
          </p:cNvPr>
          <p:cNvSpPr>
            <a:spLocks noGrp="1"/>
          </p:cNvSpPr>
          <p:nvPr>
            <p:ph type="title"/>
          </p:nvPr>
        </p:nvSpPr>
        <p:spPr>
          <a:xfrm>
            <a:off x="1171074" y="1396686"/>
            <a:ext cx="3240506" cy="4064628"/>
          </a:xfrm>
        </p:spPr>
        <p:txBody>
          <a:bodyPr>
            <a:normAutofit/>
          </a:bodyPr>
          <a:lstStyle/>
          <a:p>
            <a:r>
              <a:rPr lang="en-GB" sz="3400" b="1">
                <a:solidFill>
                  <a:srgbClr val="FFFFFF"/>
                </a:solidFill>
              </a:rPr>
              <a:t>Pathophysiology of Stroke</a:t>
            </a:r>
            <a:endParaRPr lang="en-GB" sz="34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2D3CDF-DD72-F87D-B5A7-A9215D5A67F9}"/>
              </a:ext>
            </a:extLst>
          </p:cNvPr>
          <p:cNvSpPr>
            <a:spLocks noGrp="1"/>
          </p:cNvSpPr>
          <p:nvPr>
            <p:ph idx="1"/>
          </p:nvPr>
        </p:nvSpPr>
        <p:spPr>
          <a:xfrm>
            <a:off x="5370153" y="1526033"/>
            <a:ext cx="5536397" cy="3935281"/>
          </a:xfrm>
        </p:spPr>
        <p:txBody>
          <a:bodyPr>
            <a:normAutofit/>
          </a:bodyPr>
          <a:lstStyle/>
          <a:p>
            <a:pPr marL="0" indent="0">
              <a:buNone/>
            </a:pPr>
            <a:r>
              <a:rPr lang="en-GB" sz="2400"/>
              <a:t>In ischaemic stroke, a thrombus or embolus occludes the vessel, causing hypoxia and neuronal death (Hall and Hall, 2020). In haemorrhagic stroke blood leaks from ruptured vessels. Intracranial pressure increases. Illness does damage to the brain (NICE, 2019). Hypertension, smoking, and atherosclerosis harm vessel walls in addition to making clots (PHE, 2022; Stroke Association, 2023).</a:t>
            </a:r>
          </a:p>
          <a:p>
            <a:pPr marL="0" indent="0">
              <a:buNone/>
            </a:pPr>
            <a:endParaRPr lang="en-GB" sz="2400"/>
          </a:p>
        </p:txBody>
      </p:sp>
      <p:pic>
        <p:nvPicPr>
          <p:cNvPr id="6" name="Video 5">
            <a:hlinkClick r:id="" action="ppaction://media"/>
            <a:extLst>
              <a:ext uri="{FF2B5EF4-FFF2-40B4-BE49-F238E27FC236}">
                <a16:creationId xmlns:a16="http://schemas.microsoft.com/office/drawing/2014/main" id="{208B5CB7-12DE-8BD0-F75A-689680E6C54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8748932"/>
      </p:ext>
    </p:extLst>
  </p:cSld>
  <p:clrMapOvr>
    <a:masterClrMapping/>
  </p:clrMapOvr>
  <mc:AlternateContent xmlns:mc="http://schemas.openxmlformats.org/markup-compatibility/2006" xmlns:p14="http://schemas.microsoft.com/office/powerpoint/2010/main">
    <mc:Choice Requires="p14">
      <p:transition spd="slow" p14:dur="2000" advTm="55614"/>
    </mc:Choice>
    <mc:Fallback xmlns="">
      <p:transition spd="slow" advTm="55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34E1C0-D4FF-A861-B305-F6ED5EC6C0A1}"/>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Effects on Body Systems</a:t>
            </a:r>
            <a:endParaRPr lang="en-GB" sz="4000">
              <a:solidFill>
                <a:srgbClr val="FFFFFF"/>
              </a:solidFill>
            </a:endParaRPr>
          </a:p>
        </p:txBody>
      </p:sp>
      <p:sp>
        <p:nvSpPr>
          <p:cNvPr id="3" name="Content Placeholder 2">
            <a:extLst>
              <a:ext uri="{FF2B5EF4-FFF2-40B4-BE49-F238E27FC236}">
                <a16:creationId xmlns:a16="http://schemas.microsoft.com/office/drawing/2014/main" id="{C9513633-A63C-8660-4FDD-199CC88FEE47}"/>
              </a:ext>
            </a:extLst>
          </p:cNvPr>
          <p:cNvSpPr>
            <a:spLocks noGrp="1"/>
          </p:cNvSpPr>
          <p:nvPr>
            <p:ph idx="1"/>
          </p:nvPr>
        </p:nvSpPr>
        <p:spPr>
          <a:xfrm>
            <a:off x="6503158" y="649480"/>
            <a:ext cx="4862447" cy="5546047"/>
          </a:xfrm>
        </p:spPr>
        <p:txBody>
          <a:bodyPr anchor="ctr">
            <a:normAutofit/>
          </a:bodyPr>
          <a:lstStyle/>
          <a:p>
            <a:pPr marL="0" indent="0">
              <a:buNone/>
            </a:pPr>
            <a:r>
              <a:rPr lang="en-GB" sz="2000"/>
              <a:t>Mrs. Bello physically examined to show left-sided hemiparesis, to speak exhibiting dysarthria, and to display hypersensitive reflexes from her left arm and leg through coordination tests. Stroke can affect vision, memory, swallowing and emotions (WHO, 2023). Damage to the motor cortex and speech centres causes loss of voluntary movement and inability to communicate. Other complications can include aspirating, becoming depressed, and experiencing cognitive dysfunction (NHS, 2024; Marieb and Hoehn, 2019).</a:t>
            </a:r>
          </a:p>
          <a:p>
            <a:pPr marL="0" indent="0">
              <a:buNone/>
            </a:pPr>
            <a:endParaRPr lang="en-GB" sz="2000"/>
          </a:p>
        </p:txBody>
      </p:sp>
      <p:pic>
        <p:nvPicPr>
          <p:cNvPr id="15" name="Video 14">
            <a:hlinkClick r:id="" action="ppaction://media"/>
            <a:extLst>
              <a:ext uri="{FF2B5EF4-FFF2-40B4-BE49-F238E27FC236}">
                <a16:creationId xmlns:a16="http://schemas.microsoft.com/office/drawing/2014/main" id="{57199216-55C5-9797-A8AC-E3CB543131C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9672593"/>
      </p:ext>
    </p:extLst>
  </p:cSld>
  <p:clrMapOvr>
    <a:masterClrMapping/>
  </p:clrMapOvr>
  <mc:AlternateContent xmlns:mc="http://schemas.openxmlformats.org/markup-compatibility/2006" xmlns:p14="http://schemas.microsoft.com/office/powerpoint/2010/main">
    <mc:Choice Requires="p14">
      <p:transition spd="slow" p14:dur="2000" advTm="50300"/>
    </mc:Choice>
    <mc:Fallback xmlns="">
      <p:transition spd="slow" advTm="50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3B69592-7BE7-E81A-62C1-316514B9D809}"/>
              </a:ext>
            </a:extLst>
          </p:cNvPr>
          <p:cNvSpPr>
            <a:spLocks noGrp="1"/>
          </p:cNvSpPr>
          <p:nvPr>
            <p:ph type="title"/>
          </p:nvPr>
        </p:nvSpPr>
        <p:spPr>
          <a:xfrm>
            <a:off x="786385" y="841248"/>
            <a:ext cx="5129600" cy="5340097"/>
          </a:xfrm>
        </p:spPr>
        <p:txBody>
          <a:bodyPr anchor="ctr">
            <a:normAutofit/>
          </a:bodyPr>
          <a:lstStyle/>
          <a:p>
            <a:r>
              <a:rPr lang="en-GB" sz="4800" b="1">
                <a:solidFill>
                  <a:schemeClr val="bg1"/>
                </a:solidFill>
              </a:rPr>
              <a:t>Routine Monitoring &amp; Clinical Data</a:t>
            </a:r>
            <a:endParaRPr lang="en-GB" sz="4800">
              <a:solidFill>
                <a:schemeClr val="bg1"/>
              </a:solidFill>
            </a:endParaRPr>
          </a:p>
        </p:txBody>
      </p:sp>
      <p:sp>
        <p:nvSpPr>
          <p:cNvPr id="3" name="Content Placeholder 2">
            <a:extLst>
              <a:ext uri="{FF2B5EF4-FFF2-40B4-BE49-F238E27FC236}">
                <a16:creationId xmlns:a16="http://schemas.microsoft.com/office/drawing/2014/main" id="{7CDAF6CD-E3C0-672C-0A71-3938BE4999E6}"/>
              </a:ext>
            </a:extLst>
          </p:cNvPr>
          <p:cNvSpPr>
            <a:spLocks noGrp="1"/>
          </p:cNvSpPr>
          <p:nvPr>
            <p:ph idx="1"/>
          </p:nvPr>
        </p:nvSpPr>
        <p:spPr>
          <a:xfrm>
            <a:off x="6464410" y="841247"/>
            <a:ext cx="4484536" cy="5340097"/>
          </a:xfrm>
        </p:spPr>
        <p:txBody>
          <a:bodyPr anchor="ctr">
            <a:normAutofit/>
          </a:bodyPr>
          <a:lstStyle/>
          <a:p>
            <a:pPr marL="0" indent="0">
              <a:buNone/>
            </a:pPr>
            <a:r>
              <a:rPr lang="en-GB" sz="1800">
                <a:solidFill>
                  <a:schemeClr val="tx2"/>
                </a:solidFill>
              </a:rPr>
              <a:t>To assess stroke, clinicians must scan using CT/MRI, examine patients neurologically, check blood pressure, check blood glucose, check cholesterol, and screen for swallowing (NICE, 2019). High blood pressure and abnormal clotting increase deterioration risk. NEWS2 can help detect early deterioration of physiologic variables (NHS, 2024). It may therefore be used to guide treatment and rehabilitation plans (Stroke Association, 2023).</a:t>
            </a:r>
          </a:p>
          <a:p>
            <a:pPr marL="0" indent="0">
              <a:buNone/>
            </a:pPr>
            <a:endParaRPr lang="en-GB" sz="1800">
              <a:solidFill>
                <a:schemeClr val="tx2"/>
              </a:solidFill>
            </a:endParaRPr>
          </a:p>
        </p:txBody>
      </p:sp>
      <p:pic>
        <p:nvPicPr>
          <p:cNvPr id="6" name="Video 5">
            <a:hlinkClick r:id="" action="ppaction://media"/>
            <a:extLst>
              <a:ext uri="{FF2B5EF4-FFF2-40B4-BE49-F238E27FC236}">
                <a16:creationId xmlns:a16="http://schemas.microsoft.com/office/drawing/2014/main" id="{FEF0D5B9-8593-B040-5CF5-890824911AF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0846278"/>
      </p:ext>
    </p:extLst>
  </p:cSld>
  <p:clrMapOvr>
    <a:masterClrMapping/>
  </p:clrMapOvr>
  <mc:AlternateContent xmlns:mc="http://schemas.openxmlformats.org/markup-compatibility/2006" xmlns:p14="http://schemas.microsoft.com/office/powerpoint/2010/main">
    <mc:Choice Requires="p14">
      <p:transition spd="slow" p14:dur="2000" advTm="50833"/>
    </mc:Choice>
    <mc:Fallback xmlns="">
      <p:transition spd="slow" advTm="50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335B3D-7E36-3270-BB3C-2966AEE91EF1}"/>
              </a:ext>
            </a:extLst>
          </p:cNvPr>
          <p:cNvSpPr>
            <a:spLocks noGrp="1"/>
          </p:cNvSpPr>
          <p:nvPr>
            <p:ph type="title"/>
          </p:nvPr>
        </p:nvSpPr>
        <p:spPr>
          <a:xfrm>
            <a:off x="686834" y="1153572"/>
            <a:ext cx="3200400" cy="4461163"/>
          </a:xfrm>
        </p:spPr>
        <p:txBody>
          <a:bodyPr>
            <a:normAutofit/>
          </a:bodyPr>
          <a:lstStyle/>
          <a:p>
            <a:r>
              <a:rPr lang="en-GB" b="1">
                <a:solidFill>
                  <a:srgbClr val="FFFFFF"/>
                </a:solidFill>
              </a:rPr>
              <a:t>Person-Centred Care Plan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DE7C70-5345-AA87-12E6-1413EA3C5358}"/>
              </a:ext>
            </a:extLst>
          </p:cNvPr>
          <p:cNvSpPr>
            <a:spLocks noGrp="1"/>
          </p:cNvSpPr>
          <p:nvPr>
            <p:ph idx="1"/>
          </p:nvPr>
        </p:nvSpPr>
        <p:spPr>
          <a:xfrm>
            <a:off x="4447308" y="591344"/>
            <a:ext cx="6906491" cy="5585619"/>
          </a:xfrm>
        </p:spPr>
        <p:txBody>
          <a:bodyPr anchor="ctr">
            <a:normAutofit/>
          </a:bodyPr>
          <a:lstStyle/>
          <a:p>
            <a:pPr marL="0" indent="0">
              <a:buNone/>
            </a:pPr>
            <a:r>
              <a:rPr lang="en-GB" dirty="0"/>
              <a:t>Mrs Bello's multidisciplinary care plan includes physiotherapy, speech and language therapy, occupational therapy, dietetics, and social care (NICE, 2019). SMART goals involve mobility improvement, intelligible speaking, independent ADL function, and complication prevention. Person-centred planning fosters dignity, autonomy, and cultural sensitivity according to NMC, 2023; WHO, 2023.</a:t>
            </a:r>
          </a:p>
          <a:p>
            <a:pPr marL="0" indent="0">
              <a:buNone/>
            </a:pPr>
            <a:endParaRPr lang="en-GB" dirty="0"/>
          </a:p>
        </p:txBody>
      </p:sp>
      <p:pic>
        <p:nvPicPr>
          <p:cNvPr id="7" name="Video 6">
            <a:hlinkClick r:id="" action="ppaction://media"/>
            <a:extLst>
              <a:ext uri="{FF2B5EF4-FFF2-40B4-BE49-F238E27FC236}">
                <a16:creationId xmlns:a16="http://schemas.microsoft.com/office/drawing/2014/main" id="{7DF555D3-176B-0F27-A439-B7A0B490AE2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7395486"/>
      </p:ext>
    </p:extLst>
  </p:cSld>
  <p:clrMapOvr>
    <a:masterClrMapping/>
  </p:clrMapOvr>
  <mc:AlternateContent xmlns:mc="http://schemas.openxmlformats.org/markup-compatibility/2006" xmlns:p14="http://schemas.microsoft.com/office/powerpoint/2010/main">
    <mc:Choice Requires="p14">
      <p:transition spd="slow" p14:dur="2000" advTm="53470"/>
    </mc:Choice>
    <mc:Fallback xmlns="">
      <p:transition spd="slow" advTm="53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icture of an electromagnetic radiation">
            <a:extLst>
              <a:ext uri="{FF2B5EF4-FFF2-40B4-BE49-F238E27FC236}">
                <a16:creationId xmlns:a16="http://schemas.microsoft.com/office/drawing/2014/main" id="{62F6B246-8B3F-B71A-0098-1F14788FC0CB}"/>
              </a:ext>
            </a:extLst>
          </p:cNvPr>
          <p:cNvPicPr>
            <a:picLocks noChangeAspect="1"/>
          </p:cNvPicPr>
          <p:nvPr/>
        </p:nvPicPr>
        <p:blipFill>
          <a:blip r:embed="rId4"/>
          <a:srcRect l="20812" r="19702" b="2"/>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BE87D1-1F8E-289A-A61A-ECE36E699AEE}"/>
              </a:ext>
            </a:extLst>
          </p:cNvPr>
          <p:cNvSpPr>
            <a:spLocks noGrp="1"/>
          </p:cNvSpPr>
          <p:nvPr>
            <p:ph type="title"/>
          </p:nvPr>
        </p:nvSpPr>
        <p:spPr>
          <a:xfrm>
            <a:off x="761801" y="328512"/>
            <a:ext cx="4778387" cy="1628970"/>
          </a:xfrm>
        </p:spPr>
        <p:txBody>
          <a:bodyPr anchor="ctr">
            <a:normAutofit/>
          </a:bodyPr>
          <a:lstStyle/>
          <a:p>
            <a:r>
              <a:rPr lang="en-GB" sz="4000" b="1"/>
              <a:t>Acute Management</a:t>
            </a:r>
            <a:endParaRPr lang="en-GB" sz="4000"/>
          </a:p>
        </p:txBody>
      </p:sp>
      <p:sp>
        <p:nvSpPr>
          <p:cNvPr id="3" name="Content Placeholder 2">
            <a:extLst>
              <a:ext uri="{FF2B5EF4-FFF2-40B4-BE49-F238E27FC236}">
                <a16:creationId xmlns:a16="http://schemas.microsoft.com/office/drawing/2014/main" id="{C3433107-6EF4-5234-6192-181D721DE9DA}"/>
              </a:ext>
            </a:extLst>
          </p:cNvPr>
          <p:cNvSpPr>
            <a:spLocks noGrp="1"/>
          </p:cNvSpPr>
          <p:nvPr>
            <p:ph idx="1"/>
          </p:nvPr>
        </p:nvSpPr>
        <p:spPr>
          <a:xfrm>
            <a:off x="761801" y="2884929"/>
            <a:ext cx="4659756" cy="3374137"/>
          </a:xfrm>
        </p:spPr>
        <p:txBody>
          <a:bodyPr anchor="ctr">
            <a:normAutofit/>
          </a:bodyPr>
          <a:lstStyle/>
          <a:p>
            <a:pPr marL="0" indent="0">
              <a:buNone/>
            </a:pPr>
            <a:r>
              <a:rPr lang="en-GB" sz="1900"/>
              <a:t>First line treatment includes imaging with CT, lysing thrombi if ischaemic stroke occurs within 4.5 hours, and controlling any high blood pressure (NICE, 2019). Other processes for ischaemic stroke management include airway protection, monitoring blood oxygen saturation (SpO2), and intravenous (IV) fluid therapy. For hemorrhagic stroke treatment, neurosurgical opinion is sought first and blood pressure controlled (NHS, 2024; Stroke Association, 2023).</a:t>
            </a:r>
          </a:p>
          <a:p>
            <a:pPr marL="0" indent="0">
              <a:buNone/>
            </a:pPr>
            <a:endParaRPr lang="en-GB" sz="1900"/>
          </a:p>
        </p:txBody>
      </p:sp>
      <p:pic>
        <p:nvPicPr>
          <p:cNvPr id="6" name="Video 5">
            <a:hlinkClick r:id="" action="ppaction://media"/>
            <a:extLst>
              <a:ext uri="{FF2B5EF4-FFF2-40B4-BE49-F238E27FC236}">
                <a16:creationId xmlns:a16="http://schemas.microsoft.com/office/drawing/2014/main" id="{8369F6C4-C654-7D4F-9FCB-D79C8FD44FC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14431676"/>
      </p:ext>
    </p:extLst>
  </p:cSld>
  <p:clrMapOvr>
    <a:masterClrMapping/>
  </p:clrMapOvr>
  <mc:AlternateContent xmlns:mc="http://schemas.openxmlformats.org/markup-compatibility/2006" xmlns:p14="http://schemas.microsoft.com/office/powerpoint/2010/main">
    <mc:Choice Requires="p14">
      <p:transition spd="slow" p14:dur="2000" advTm="52342"/>
    </mc:Choice>
    <mc:Fallback xmlns="">
      <p:transition spd="slow" advTm="52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D0C8A-6C58-1D4C-BD20-79A312154997}"/>
              </a:ext>
            </a:extLst>
          </p:cNvPr>
          <p:cNvSpPr>
            <a:spLocks noGrp="1"/>
          </p:cNvSpPr>
          <p:nvPr>
            <p:ph type="title"/>
          </p:nvPr>
        </p:nvSpPr>
        <p:spPr>
          <a:xfrm>
            <a:off x="1171074" y="1396686"/>
            <a:ext cx="3240506" cy="4064628"/>
          </a:xfrm>
        </p:spPr>
        <p:txBody>
          <a:bodyPr>
            <a:normAutofit/>
          </a:bodyPr>
          <a:lstStyle/>
          <a:p>
            <a:r>
              <a:rPr lang="en-GB" sz="3700" b="1">
                <a:solidFill>
                  <a:srgbClr val="FFFFFF"/>
                </a:solidFill>
              </a:rPr>
              <a:t>Rehabilitation</a:t>
            </a:r>
            <a:endParaRPr lang="en-GB" sz="37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80312D9-A8A5-90CF-6CCE-66F14407D4AA}"/>
              </a:ext>
            </a:extLst>
          </p:cNvPr>
          <p:cNvSpPr>
            <a:spLocks noGrp="1"/>
          </p:cNvSpPr>
          <p:nvPr>
            <p:ph idx="1"/>
          </p:nvPr>
        </p:nvSpPr>
        <p:spPr>
          <a:xfrm>
            <a:off x="5370153" y="1526033"/>
            <a:ext cx="5536397" cy="3935281"/>
          </a:xfrm>
        </p:spPr>
        <p:txBody>
          <a:bodyPr>
            <a:normAutofit/>
          </a:bodyPr>
          <a:lstStyle/>
          <a:p>
            <a:pPr marL="0" indent="0">
              <a:buNone/>
            </a:pPr>
            <a:r>
              <a:rPr lang="en-GB" sz="2400"/>
              <a:t>Rehabilitation is started early. Physiotherapy restores movement and balance, occupational therapy improves independence, and speech therapy improves communication and swallowing in accordance with NICE, 2019; WHO, 2023. Additionally, emotional and psychological support can decrease depressed mood and cause people to feel anxious following stroke (Hall and Hall, 2020).</a:t>
            </a:r>
          </a:p>
          <a:p>
            <a:pPr marL="0" indent="0">
              <a:buNone/>
            </a:pPr>
            <a:endParaRPr lang="en-GB" sz="2400"/>
          </a:p>
        </p:txBody>
      </p:sp>
      <p:pic>
        <p:nvPicPr>
          <p:cNvPr id="7" name="Video 6">
            <a:hlinkClick r:id="" action="ppaction://media"/>
            <a:extLst>
              <a:ext uri="{FF2B5EF4-FFF2-40B4-BE49-F238E27FC236}">
                <a16:creationId xmlns:a16="http://schemas.microsoft.com/office/drawing/2014/main" id="{8B3870C9-CE4F-27D0-A799-2167E7C1DD1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02204"/>
      </p:ext>
    </p:extLst>
  </p:cSld>
  <p:clrMapOvr>
    <a:masterClrMapping/>
  </p:clrMapOvr>
  <mc:AlternateContent xmlns:mc="http://schemas.openxmlformats.org/markup-compatibility/2006" xmlns:p14="http://schemas.microsoft.com/office/powerpoint/2010/main">
    <mc:Choice Requires="p14">
      <p:transition spd="slow" p14:dur="2000" advTm="42788"/>
    </mc:Choice>
    <mc:Fallback xmlns="">
      <p:transition spd="slow" advTm="42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5B9F916-1688-1A56-3918-8E404C88D278}"/>
              </a:ext>
            </a:extLst>
          </p:cNvPr>
          <p:cNvSpPr>
            <a:spLocks noGrp="1"/>
          </p:cNvSpPr>
          <p:nvPr>
            <p:ph type="title"/>
          </p:nvPr>
        </p:nvSpPr>
        <p:spPr>
          <a:xfrm>
            <a:off x="1143000" y="1676400"/>
            <a:ext cx="3810000" cy="3505200"/>
          </a:xfrm>
        </p:spPr>
        <p:txBody>
          <a:bodyPr anchor="t">
            <a:normAutofit/>
          </a:bodyPr>
          <a:lstStyle/>
          <a:p>
            <a:r>
              <a:rPr lang="en-GB" sz="4000" b="1"/>
              <a:t>Lifestyle Modifications</a:t>
            </a:r>
            <a:endParaRPr lang="en-GB" sz="4000"/>
          </a:p>
        </p:txBody>
      </p:sp>
      <p:sp>
        <p:nvSpPr>
          <p:cNvPr id="3" name="Content Placeholder 2">
            <a:extLst>
              <a:ext uri="{FF2B5EF4-FFF2-40B4-BE49-F238E27FC236}">
                <a16:creationId xmlns:a16="http://schemas.microsoft.com/office/drawing/2014/main" id="{2074D190-DC56-0F08-A525-7346E3DCD67D}"/>
              </a:ext>
            </a:extLst>
          </p:cNvPr>
          <p:cNvSpPr>
            <a:spLocks noGrp="1"/>
          </p:cNvSpPr>
          <p:nvPr>
            <p:ph idx="1"/>
          </p:nvPr>
        </p:nvSpPr>
        <p:spPr>
          <a:xfrm>
            <a:off x="5181604" y="1676400"/>
            <a:ext cx="5638796" cy="3505200"/>
          </a:xfrm>
        </p:spPr>
        <p:txBody>
          <a:bodyPr>
            <a:normAutofit/>
          </a:bodyPr>
          <a:lstStyle/>
          <a:p>
            <a:pPr marL="0" indent="0">
              <a:buNone/>
            </a:pPr>
            <a:r>
              <a:rPr lang="en-GB" sz="2400">
                <a:solidFill>
                  <a:schemeClr val="tx1">
                    <a:alpha val="55000"/>
                  </a:schemeClr>
                </a:solidFill>
              </a:rPr>
              <a:t>Modifiable long-term risk factors to prevent a stroke are quitting smoking, reducing salt intake, increasing activity, eating a varied diet high in fruit, vegetables, and whole grains according to PHE, 2022; WHO, 2023, controlling weight and alcohol intake, and reducing hypertension and cholesterol, risk factors for a recurrent stroke according to NICE, 2019; NHS, 2024.</a:t>
            </a:r>
          </a:p>
          <a:p>
            <a:pPr marL="0" indent="0">
              <a:buNone/>
            </a:pPr>
            <a:endParaRPr lang="en-GB" sz="2400">
              <a:solidFill>
                <a:schemeClr val="tx1">
                  <a:alpha val="55000"/>
                </a:schemeClr>
              </a:solidFill>
            </a:endParaRPr>
          </a:p>
        </p:txBody>
      </p:sp>
      <p:pic>
        <p:nvPicPr>
          <p:cNvPr id="20" name="Video 19">
            <a:hlinkClick r:id="" action="ppaction://media"/>
            <a:extLst>
              <a:ext uri="{FF2B5EF4-FFF2-40B4-BE49-F238E27FC236}">
                <a16:creationId xmlns:a16="http://schemas.microsoft.com/office/drawing/2014/main" id="{75E9BE50-8743-191F-9A12-276751F8E49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0582971"/>
      </p:ext>
    </p:extLst>
  </p:cSld>
  <p:clrMapOvr>
    <a:masterClrMapping/>
  </p:clrMapOvr>
  <mc:AlternateContent xmlns:mc="http://schemas.openxmlformats.org/markup-compatibility/2006" xmlns:p14="http://schemas.microsoft.com/office/powerpoint/2010/main">
    <mc:Choice Requires="p14">
      <p:transition spd="slow" p14:dur="2000" advTm="28031"/>
    </mc:Choice>
    <mc:Fallback xmlns="">
      <p:transition spd="slow" advTm="28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F54DBD8A-72CC-C3F2-1EE3-A360EAFFFF92}"/>
              </a:ext>
            </a:extLst>
          </p:cNvPr>
          <p:cNvPicPr>
            <a:picLocks noChangeAspect="1"/>
          </p:cNvPicPr>
          <p:nvPr/>
        </p:nvPicPr>
        <p:blipFill>
          <a:blip r:embed="rId4"/>
          <a:srcRect l="17314" r="23421"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0D8D62-CF5C-9A40-4F5F-119F1C20824D}"/>
              </a:ext>
            </a:extLst>
          </p:cNvPr>
          <p:cNvSpPr>
            <a:spLocks noGrp="1"/>
          </p:cNvSpPr>
          <p:nvPr>
            <p:ph type="title"/>
          </p:nvPr>
        </p:nvSpPr>
        <p:spPr>
          <a:xfrm>
            <a:off x="761801" y="328512"/>
            <a:ext cx="4778387" cy="1628970"/>
          </a:xfrm>
        </p:spPr>
        <p:txBody>
          <a:bodyPr anchor="ctr">
            <a:normAutofit/>
          </a:bodyPr>
          <a:lstStyle/>
          <a:p>
            <a:r>
              <a:rPr lang="en-GB" sz="3700" b="1"/>
              <a:t>Communication &amp; Ethics and Conclusion</a:t>
            </a:r>
            <a:endParaRPr lang="en-GB" sz="3700"/>
          </a:p>
        </p:txBody>
      </p:sp>
      <p:sp>
        <p:nvSpPr>
          <p:cNvPr id="3" name="Content Placeholder 2">
            <a:extLst>
              <a:ext uri="{FF2B5EF4-FFF2-40B4-BE49-F238E27FC236}">
                <a16:creationId xmlns:a16="http://schemas.microsoft.com/office/drawing/2014/main" id="{31A61A32-1231-83B8-BD47-D0B81EC0A8BA}"/>
              </a:ext>
            </a:extLst>
          </p:cNvPr>
          <p:cNvSpPr>
            <a:spLocks noGrp="1"/>
          </p:cNvSpPr>
          <p:nvPr>
            <p:ph idx="1"/>
          </p:nvPr>
        </p:nvSpPr>
        <p:spPr>
          <a:xfrm>
            <a:off x="761801" y="2884929"/>
            <a:ext cx="4659756" cy="3374137"/>
          </a:xfrm>
        </p:spPr>
        <p:txBody>
          <a:bodyPr anchor="ctr">
            <a:normAutofit/>
          </a:bodyPr>
          <a:lstStyle/>
          <a:p>
            <a:r>
              <a:rPr lang="en-GB" sz="1300"/>
              <a:t>When people speak and comprehend, interventions should aim to communicate clearly and respectfully to promote independence, with informed consent where applicable (NMC, 2023). When families involve themselves in decisions, caring ethically means respecting dignity, keeping confidentiality, and maintaining cultural safety with the recovering person when capacity impairs according to WHO (2023) and NHS (2024).</a:t>
            </a:r>
          </a:p>
          <a:p>
            <a:r>
              <a:rPr lang="en-GB" sz="1300"/>
              <a:t>Stroke happens when the brain cannot function neurologically for blood does not circulate well to it. Early assessment, routine monitoring, rehabilitation, and lifestyle change often help people recover (NICE, 2019; WHO, 2023). The care plan for Mrs Bello shows how multidisciplinary person-centred rehabilitation recovers function within, improves quality of life inside, and lowers the risk of stroke recurrence (Stroke Association, 2023; NHS, 2024).</a:t>
            </a:r>
          </a:p>
          <a:p>
            <a:pPr marL="0" indent="0">
              <a:buNone/>
            </a:pPr>
            <a:endParaRPr lang="en-GB" sz="1300"/>
          </a:p>
        </p:txBody>
      </p:sp>
      <p:pic>
        <p:nvPicPr>
          <p:cNvPr id="20" name="Video 19">
            <a:hlinkClick r:id="" action="ppaction://media"/>
            <a:extLst>
              <a:ext uri="{FF2B5EF4-FFF2-40B4-BE49-F238E27FC236}">
                <a16:creationId xmlns:a16="http://schemas.microsoft.com/office/drawing/2014/main" id="{5C3D31D3-8FCE-5267-AD81-A8E86AB34D8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4543408"/>
      </p:ext>
    </p:extLst>
  </p:cSld>
  <p:clrMapOvr>
    <a:masterClrMapping/>
  </p:clrMapOvr>
  <mc:AlternateContent xmlns:mc="http://schemas.openxmlformats.org/markup-compatibility/2006" xmlns:p14="http://schemas.microsoft.com/office/powerpoint/2010/main">
    <mc:Choice Requires="p14">
      <p:transition spd="slow" p14:dur="2000" advTm="78269"/>
    </mc:Choice>
    <mc:Fallback xmlns="">
      <p:transition spd="slow" advTm="78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7CA5F-4571-34AB-203E-25B0D7C82E98}"/>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References</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164023-7111-8E9E-A59E-9C973F9D65B3}"/>
              </a:ext>
            </a:extLst>
          </p:cNvPr>
          <p:cNvSpPr>
            <a:spLocks noGrp="1"/>
          </p:cNvSpPr>
          <p:nvPr>
            <p:ph idx="1"/>
          </p:nvPr>
        </p:nvSpPr>
        <p:spPr>
          <a:xfrm>
            <a:off x="1155548" y="2217343"/>
            <a:ext cx="9880893" cy="3959619"/>
          </a:xfrm>
        </p:spPr>
        <p:txBody>
          <a:bodyPr>
            <a:normAutofit fontScale="77500" lnSpcReduction="20000"/>
          </a:bodyPr>
          <a:lstStyle/>
          <a:p>
            <a:r>
              <a:rPr lang="en-GB" sz="2000" dirty="0"/>
              <a:t>American Stroke Association (2023) </a:t>
            </a:r>
            <a:r>
              <a:rPr lang="en-GB" sz="2000" i="1" dirty="0"/>
              <a:t>Stroke statistics and facts</a:t>
            </a:r>
            <a:r>
              <a:rPr lang="en-GB" sz="2000" dirty="0"/>
              <a:t>. </a:t>
            </a:r>
          </a:p>
          <a:p>
            <a:r>
              <a:rPr lang="en-GB" sz="2000" dirty="0"/>
              <a:t>Hall, J.E. &amp; Hall, M.E. (2020) </a:t>
            </a:r>
            <a:r>
              <a:rPr lang="en-GB" sz="2000" i="1" dirty="0"/>
              <a:t>Guyton and Hall textbook of medical physiology</a:t>
            </a:r>
            <a:r>
              <a:rPr lang="en-GB" sz="2000" dirty="0"/>
              <a:t>. 14th </a:t>
            </a:r>
            <a:r>
              <a:rPr lang="en-GB" sz="2000" dirty="0" err="1"/>
              <a:t>edn</a:t>
            </a:r>
            <a:r>
              <a:rPr lang="en-GB" sz="2000" dirty="0"/>
              <a:t>. Philadelphia: Elsevier.</a:t>
            </a:r>
          </a:p>
          <a:p>
            <a:r>
              <a:rPr lang="en-GB" sz="2000" dirty="0" err="1"/>
              <a:t>Marieb</a:t>
            </a:r>
            <a:r>
              <a:rPr lang="en-GB" sz="2000" dirty="0"/>
              <a:t>, E.N. &amp; Hoehn, K. (2019) </a:t>
            </a:r>
            <a:r>
              <a:rPr lang="en-GB" sz="2000" i="1" dirty="0"/>
              <a:t>Human anatomy and physiology</a:t>
            </a:r>
            <a:r>
              <a:rPr lang="en-GB" sz="2000" dirty="0"/>
              <a:t>. 11th </a:t>
            </a:r>
            <a:r>
              <a:rPr lang="en-GB" sz="2000" dirty="0" err="1"/>
              <a:t>edn</a:t>
            </a:r>
            <a:r>
              <a:rPr lang="en-GB" sz="2000" dirty="0"/>
              <a:t>. Harlow: Pearson.</a:t>
            </a:r>
          </a:p>
          <a:p>
            <a:r>
              <a:rPr lang="en-GB" sz="2000" dirty="0"/>
              <a:t>National Health Service (NHS) (2024) </a:t>
            </a:r>
            <a:r>
              <a:rPr lang="en-GB" sz="2000" i="1" dirty="0"/>
              <a:t>Stroke services: clinical guidance</a:t>
            </a:r>
            <a:r>
              <a:rPr lang="en-GB" sz="2000" dirty="0"/>
              <a:t>. NHS.</a:t>
            </a:r>
          </a:p>
          <a:p>
            <a:r>
              <a:rPr lang="en-GB" sz="2000" dirty="0"/>
              <a:t>National Institute for Health and Care Excellence (NICE) (2019) </a:t>
            </a:r>
            <a:r>
              <a:rPr lang="en-GB" sz="2000" i="1" dirty="0"/>
              <a:t>Stroke and transient ischaemic attack in over 16s: diagnosis and initial management (NG128)</a:t>
            </a:r>
            <a:r>
              <a:rPr lang="en-GB" sz="2000" dirty="0"/>
              <a:t>. London: NICE.</a:t>
            </a:r>
          </a:p>
          <a:p>
            <a:r>
              <a:rPr lang="en-GB" sz="2000" dirty="0"/>
              <a:t>Nursing and Midwifery Council (NMC) (2023) </a:t>
            </a:r>
            <a:r>
              <a:rPr lang="en-GB" sz="2000" i="1" dirty="0"/>
              <a:t>The Code: professional standards of practice and behaviour for nurses, midwives and nursing associates</a:t>
            </a:r>
            <a:r>
              <a:rPr lang="en-GB" sz="2000" dirty="0"/>
              <a:t>. London: NMC.</a:t>
            </a:r>
          </a:p>
          <a:p>
            <a:r>
              <a:rPr lang="en-GB" sz="2000" dirty="0"/>
              <a:t>Public Health England (PHE) (2022) </a:t>
            </a:r>
            <a:r>
              <a:rPr lang="en-GB" sz="2000" i="1" dirty="0"/>
              <a:t>Cardiovascular disease and stroke risk profile</a:t>
            </a:r>
            <a:r>
              <a:rPr lang="en-GB" sz="2000" dirty="0"/>
              <a:t>. Public Health England.</a:t>
            </a:r>
          </a:p>
          <a:p>
            <a:r>
              <a:rPr lang="en-GB" sz="2000" dirty="0"/>
              <a:t>Scanlon, V.C. &amp; Sanders, T. (2018) </a:t>
            </a:r>
            <a:r>
              <a:rPr lang="en-GB" sz="2000" i="1" dirty="0"/>
              <a:t>Essentials of anatomy and physiology</a:t>
            </a:r>
            <a:r>
              <a:rPr lang="en-GB" sz="2000" dirty="0"/>
              <a:t>. Philadelphia: F.A. Davis.</a:t>
            </a:r>
          </a:p>
          <a:p>
            <a:r>
              <a:rPr lang="en-GB" sz="2000" dirty="0"/>
              <a:t>Sturgeon, D. (2018). </a:t>
            </a:r>
            <a:r>
              <a:rPr lang="en-GB" sz="2000" i="1" dirty="0"/>
              <a:t>Introduction to anatomy and physiology for healthcare students</a:t>
            </a:r>
            <a:r>
              <a:rPr lang="en-GB" sz="2000" dirty="0"/>
              <a:t>. London: Routledge.</a:t>
            </a:r>
          </a:p>
          <a:p>
            <a:r>
              <a:rPr lang="en-GB" sz="2000" dirty="0"/>
              <a:t>Stroke Association (2023) </a:t>
            </a:r>
            <a:r>
              <a:rPr lang="en-GB" sz="2000" i="1" dirty="0"/>
              <a:t>State of the nation: stroke statistics</a:t>
            </a:r>
            <a:r>
              <a:rPr lang="en-GB" sz="2000" dirty="0"/>
              <a:t>. </a:t>
            </a:r>
          </a:p>
          <a:p>
            <a:r>
              <a:rPr lang="en-GB" sz="2000" dirty="0"/>
              <a:t>World Health Organisation (WHO) (2023) </a:t>
            </a:r>
            <a:r>
              <a:rPr lang="en-GB" sz="2000" i="1" dirty="0"/>
              <a:t>Global stroke report</a:t>
            </a:r>
            <a:r>
              <a:rPr lang="en-GB" sz="2000" dirty="0"/>
              <a:t>. Geneva: World Health Organisation.</a:t>
            </a:r>
          </a:p>
          <a:p>
            <a:pPr marL="0" indent="0">
              <a:buNone/>
            </a:pPr>
            <a:endParaRPr lang="en-GB" sz="2000" dirty="0"/>
          </a:p>
        </p:txBody>
      </p:sp>
    </p:spTree>
    <p:extLst>
      <p:ext uri="{BB962C8B-B14F-4D97-AF65-F5344CB8AC3E}">
        <p14:creationId xmlns:p14="http://schemas.microsoft.com/office/powerpoint/2010/main" val="1820571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1379</Words>
  <Application>Microsoft Office PowerPoint</Application>
  <PresentationFormat>Widescreen</PresentationFormat>
  <Paragraphs>45</Paragraphs>
  <Slides>15</Slides>
  <Notes>1</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BMHP5023 – Introduction to Physiology   Component 2 Presentation: Stroke Care Plan </vt:lpstr>
      <vt:lpstr>Introduction</vt:lpstr>
      <vt:lpstr>Case Scenario</vt:lpstr>
      <vt:lpstr>What Is a Stroke?</vt:lpstr>
      <vt:lpstr>Nervous System Structure &amp; Function</vt:lpstr>
      <vt:lpstr>Cerebral Circulation</vt:lpstr>
      <vt:lpstr>Pathophysiology of Stroke</vt:lpstr>
      <vt:lpstr>Effects on Body Systems</vt:lpstr>
      <vt:lpstr>Routine Monitoring &amp; Clinical Data</vt:lpstr>
      <vt:lpstr>Person-Centred Care Plan</vt:lpstr>
      <vt:lpstr>Acute Management</vt:lpstr>
      <vt:lpstr>Rehabilitation</vt:lpstr>
      <vt:lpstr>Lifestyle Modifications</vt:lpstr>
      <vt:lpstr>Communication &amp; Ethics and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DELL</dc:creator>
  <cp:lastModifiedBy>Sharon Akhigbe</cp:lastModifiedBy>
  <cp:revision>8</cp:revision>
  <dcterms:created xsi:type="dcterms:W3CDTF">2025-11-15T12:38:03Z</dcterms:created>
  <dcterms:modified xsi:type="dcterms:W3CDTF">2025-11-23T11:17:45Z</dcterms:modified>
</cp:coreProperties>
</file>