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90" autoAdjust="0"/>
    <p:restoredTop sz="94660"/>
  </p:normalViewPr>
  <p:slideViewPr>
    <p:cSldViewPr snapToGrid="0">
      <p:cViewPr varScale="1">
        <p:scale>
          <a:sx n="85" d="100"/>
          <a:sy n="85" d="100"/>
        </p:scale>
        <p:origin x="595"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63658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3750796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3293935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6EDC86-5E2C-44C8-9CD6-747F87DE892A}"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306942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6EDC86-5E2C-44C8-9CD6-747F87DE892A}"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411205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6EDC86-5E2C-44C8-9CD6-747F87DE892A}"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4261823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6EDC86-5E2C-44C8-9CD6-747F87DE892A}"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1659117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6EDC86-5E2C-44C8-9CD6-747F87DE892A}"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3305838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C6EDC86-5E2C-44C8-9CD6-747F87DE892A}"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3863740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687747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93682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990259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1524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469776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713122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6EDC86-5E2C-44C8-9CD6-747F87DE892A}"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D4AC97-B404-45CE-858C-AEF49EBE461D}" type="slidenum">
              <a:rPr lang="en-US" smtClean="0"/>
              <a:t>‹#›</a:t>
            </a:fld>
            <a:endParaRPr lang="en-US"/>
          </a:p>
        </p:txBody>
      </p:sp>
    </p:spTree>
    <p:extLst>
      <p:ext uri="{BB962C8B-B14F-4D97-AF65-F5344CB8AC3E}">
        <p14:creationId xmlns:p14="http://schemas.microsoft.com/office/powerpoint/2010/main" val="2915952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6EDC86-5E2C-44C8-9CD6-747F87DE892A}" type="datetimeFigureOut">
              <a:rPr lang="en-US" smtClean="0"/>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4D4AC97-B404-45CE-858C-AEF49EBE461D}" type="slidenum">
              <a:rPr lang="en-US" smtClean="0"/>
              <a:t>‹#›</a:t>
            </a:fld>
            <a:endParaRPr lang="en-US"/>
          </a:p>
        </p:txBody>
      </p:sp>
    </p:spTree>
    <p:extLst>
      <p:ext uri="{BB962C8B-B14F-4D97-AF65-F5344CB8AC3E}">
        <p14:creationId xmlns:p14="http://schemas.microsoft.com/office/powerpoint/2010/main" val="1680858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3.jpeg"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publications/statistical/mental-health-of-children-and-young-people-in-england/2023-wave-4-follow-up/part-5-eating-problems-and-disorders" TargetMode="External" /><Relationship Id="rId2" Type="http://schemas.openxmlformats.org/officeDocument/2006/relationships/hyperlink" Target="https://onlinelibrary.wiley.com/doi/full/10.1002/eat.24159" TargetMode="External" /><Relationship Id="rId1" Type="http://schemas.openxmlformats.org/officeDocument/2006/relationships/slideLayout" Target="../slideLayouts/slideLayout2.xml" /><Relationship Id="rId6" Type="http://schemas.openxmlformats.org/officeDocument/2006/relationships/hyperlink" Target="https://pmc.ncbi.nlm.nih.gov/articles/PMC8802280/" TargetMode="External" /><Relationship Id="rId5" Type="http://schemas.openxmlformats.org/officeDocument/2006/relationships/hyperlink" Target="https://www.jpeds.com/article/S0022-3476(23)00596-6/pdf" TargetMode="External" /><Relationship Id="rId4" Type="http://schemas.openxmlformats.org/officeDocument/2006/relationships/hyperlink" Target="https://www.england.nhs.uk/long-read/eating-disorder-services-for-children-and-young-people-national-guida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D242B-AFDB-4378-8A69-535EB50B1D1C}"/>
              </a:ext>
            </a:extLst>
          </p:cNvPr>
          <p:cNvSpPr>
            <a:spLocks noGrp="1"/>
          </p:cNvSpPr>
          <p:nvPr>
            <p:ph type="ctrTitle"/>
          </p:nvPr>
        </p:nvSpPr>
        <p:spPr/>
        <p:txBody>
          <a:bodyPr>
            <a:noAutofit/>
          </a:bodyPr>
          <a:lstStyle/>
          <a:p>
            <a:r>
              <a:rPr lang="en-GB" sz="3600" b="1" dirty="0">
                <a:latin typeface="Times New Roman" panose="02020603050405020304" pitchFamily="18" charset="0"/>
                <a:cs typeface="Times New Roman" panose="02020603050405020304" pitchFamily="18" charset="0"/>
              </a:rPr>
              <a:t>Exploring the role of parental feeding and parenting styles on disordered eating behaviours among adolescents in the UK</a:t>
            </a:r>
            <a:endParaRPr lang="en-US" sz="3600" dirty="0"/>
          </a:p>
        </p:txBody>
      </p:sp>
      <p:sp>
        <p:nvSpPr>
          <p:cNvPr id="3" name="Subtitle 2">
            <a:extLst>
              <a:ext uri="{FF2B5EF4-FFF2-40B4-BE49-F238E27FC236}">
                <a16:creationId xmlns:a16="http://schemas.microsoft.com/office/drawing/2014/main" id="{837A4F45-305A-426D-B58C-0A4CE1218AD0}"/>
              </a:ext>
            </a:extLst>
          </p:cNvPr>
          <p:cNvSpPr>
            <a:spLocks noGrp="1"/>
          </p:cNvSpPr>
          <p:nvPr>
            <p:ph type="subTitle" idx="1"/>
          </p:nvPr>
        </p:nvSpPr>
        <p:spPr>
          <a:xfrm>
            <a:off x="-1567220" y="4456492"/>
            <a:ext cx="8970433" cy="2101103"/>
          </a:xfrm>
        </p:spPr>
        <p:txBody>
          <a:bodyPr>
            <a:normAutofit/>
          </a:bodyPr>
          <a:lstStyle/>
          <a:p>
            <a:endParaRPr lang="en-US" sz="2000" dirty="0"/>
          </a:p>
        </p:txBody>
      </p:sp>
      <p:sp>
        <p:nvSpPr>
          <p:cNvPr id="9" name="TextBox 8">
            <a:extLst>
              <a:ext uri="{FF2B5EF4-FFF2-40B4-BE49-F238E27FC236}">
                <a16:creationId xmlns:a16="http://schemas.microsoft.com/office/drawing/2014/main" id="{DFA34FDD-FB67-4D5C-F64F-EEECF4BB1C79}"/>
              </a:ext>
            </a:extLst>
          </p:cNvPr>
          <p:cNvSpPr txBox="1"/>
          <p:nvPr/>
        </p:nvSpPr>
        <p:spPr>
          <a:xfrm rot="10800000" flipV="1">
            <a:off x="3554936" y="4919478"/>
            <a:ext cx="8970434" cy="1015663"/>
          </a:xfrm>
          <a:prstGeom prst="rect">
            <a:avLst/>
          </a:prstGeom>
          <a:noFill/>
        </p:spPr>
        <p:txBody>
          <a:bodyPr wrap="square" rtlCol="0">
            <a:spAutoFit/>
          </a:bodyPr>
          <a:lstStyle/>
          <a:p>
            <a:pPr algn="l"/>
            <a:r>
              <a:rPr lang="en-US" sz="2000" b="1" dirty="0">
                <a:solidFill>
                  <a:schemeClr val="accent1"/>
                </a:solidFill>
                <a:latin typeface="Times New Roman" panose="02020603050405020304" pitchFamily="18" charset="0"/>
                <a:cs typeface="Times New Roman" panose="02020603050405020304" pitchFamily="18" charset="0"/>
              </a:rPr>
              <a:t>STUDENT NAME : NEELKUMAR PATEL </a:t>
            </a:r>
          </a:p>
          <a:p>
            <a:pPr algn="l"/>
            <a:r>
              <a:rPr lang="en-US" sz="2000" b="1" dirty="0">
                <a:solidFill>
                  <a:schemeClr val="accent1"/>
                </a:solidFill>
                <a:latin typeface="Times New Roman" panose="02020603050405020304" pitchFamily="18" charset="0"/>
                <a:cs typeface="Times New Roman" panose="02020603050405020304" pitchFamily="18" charset="0"/>
              </a:rPr>
              <a:t>STUDENT ID         : 2504974</a:t>
            </a:r>
          </a:p>
          <a:p>
            <a:pPr algn="l"/>
            <a:r>
              <a:rPr lang="en-US" sz="2000" b="1" dirty="0">
                <a:solidFill>
                  <a:schemeClr val="accent1"/>
                </a:solidFill>
                <a:latin typeface="Times New Roman" panose="02020603050405020304" pitchFamily="18" charset="0"/>
                <a:cs typeface="Times New Roman" panose="02020603050405020304" pitchFamily="18" charset="0"/>
              </a:rPr>
              <a:t>TUTOR                   : DR ZENO LEUNG </a:t>
            </a:r>
            <a:r>
              <a:rPr lang="en-US" sz="2000" b="1" dirty="0" err="1">
                <a:solidFill>
                  <a:schemeClr val="accent1"/>
                </a:solidFill>
                <a:latin typeface="Times New Roman" panose="02020603050405020304" pitchFamily="18" charset="0"/>
                <a:cs typeface="Times New Roman" panose="02020603050405020304" pitchFamily="18" charset="0"/>
              </a:rPr>
              <a:t>LEUNG</a:t>
            </a:r>
            <a:r>
              <a:rPr lang="en-US" sz="2000" b="1" dirty="0">
                <a:solidFill>
                  <a:schemeClr val="accent1"/>
                </a:solidFill>
                <a:latin typeface="Times New Roman" panose="02020603050405020304" pitchFamily="18" charset="0"/>
                <a:cs typeface="Times New Roman" panose="02020603050405020304" pitchFamily="18" charset="0"/>
              </a:rPr>
              <a:t> </a:t>
            </a:r>
            <a:endParaRPr lang="en-US" sz="2000" b="1" dirty="0">
              <a:solidFill>
                <a:schemeClr val="accent1"/>
              </a:solidFill>
            </a:endParaRPr>
          </a:p>
        </p:txBody>
      </p:sp>
    </p:spTree>
    <p:extLst>
      <p:ext uri="{BB962C8B-B14F-4D97-AF65-F5344CB8AC3E}">
        <p14:creationId xmlns:p14="http://schemas.microsoft.com/office/powerpoint/2010/main" val="529096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16EF-F5EE-4C24-808A-A8D7F6B70068}"/>
              </a:ext>
            </a:extLst>
          </p:cNvPr>
          <p:cNvSpPr>
            <a:spLocks noGrp="1"/>
          </p:cNvSpPr>
          <p:nvPr>
            <p:ph type="title"/>
          </p:nvPr>
        </p:nvSpPr>
        <p:spPr/>
        <p:txBody>
          <a:bodyPr>
            <a:normAutofit fontScale="90000"/>
          </a:bodyPr>
          <a:lstStyle/>
          <a:p>
            <a:b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t>Prevalence</a:t>
            </a:r>
            <a:br>
              <a:rPr lang="en-IN" sz="4000" u="sng"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7259B3F-2786-4CEC-9248-CDAE21CC699C}"/>
              </a:ext>
            </a:extLst>
          </p:cNvPr>
          <p:cNvSpPr>
            <a:spLocks noGrp="1"/>
          </p:cNvSpPr>
          <p:nvPr>
            <p:ph idx="1"/>
          </p:nvPr>
        </p:nvSpPr>
        <p:spPr/>
        <p:txBody>
          <a:bodyPr>
            <a:normAutofit fontScale="70000" lnSpcReduction="20000"/>
          </a:bodyPr>
          <a:lstStyle/>
          <a:p>
            <a:pPr marL="342900" lvl="0" indent="-342900" algn="just">
              <a:spcBef>
                <a:spcPts val="12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Since 2017, prevalence and trends of “eating disorders” such as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Anorexia or Bulimia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have been rising among United Kingdom (UK) adolescents (NHS England, 2023). </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In 2023, among 11 to 16-year-old people, the prevalence was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12.3%,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which rose to</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 59.4%</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among people aged between 17 and 19 years (NHS England, 2023).</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Among adolescents (17 to 19 years), eating disorder prevalence increased from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44.6%</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to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58.2%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between 2017 and 2021, and risk was higher among women [Figure 1] (NHS England, 2023).</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12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By 2022, the eating disorder-related hospital admissions of UK adolescents increased by up to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35%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than previous years (Pastore </a:t>
            </a:r>
            <a:r>
              <a:rPr lang="en-GB" sz="2400" i="1" dirty="0">
                <a:latin typeface="Times New Roman" panose="02020603050405020304" pitchFamily="18" charset="0"/>
                <a:ea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2023).</a:t>
            </a:r>
          </a:p>
          <a:p>
            <a:pPr algn="just">
              <a:spcBef>
                <a:spcPts val="600"/>
              </a:spcBef>
              <a:spcAft>
                <a:spcPts val="12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The rising prevalence of eating disorder behaviour among UK adolescents requires an in-depth investigation which identifies the causes and strategic prevention. Previous research of Harris </a:t>
            </a:r>
            <a:r>
              <a:rPr lang="en-GB" sz="2400" i="1" dirty="0">
                <a:latin typeface="Times New Roman" panose="02020603050405020304" pitchFamily="18" charset="0"/>
                <a:ea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(2024) investigated youths of the UK and the Netherlands and identified pretending styles such as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restrictive eating and pressure to eat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in early years (4 to 5 years), which lead to restrained or uncontrolled eating, and emotional eating as eating disorders.</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1200"/>
              </a:spcAft>
              <a:buFont typeface="Wingdings" panose="05000000000000000000" pitchFamily="2" charset="2"/>
              <a:buChar char=""/>
            </a:pP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1200"/>
              </a:spcAft>
              <a:buFont typeface="Wingdings" panose="05000000000000000000" pitchFamily="2" charset="2"/>
              <a:buChar char=""/>
            </a:pP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400" dirty="0"/>
          </a:p>
        </p:txBody>
      </p:sp>
    </p:spTree>
    <p:extLst>
      <p:ext uri="{BB962C8B-B14F-4D97-AF65-F5344CB8AC3E}">
        <p14:creationId xmlns:p14="http://schemas.microsoft.com/office/powerpoint/2010/main" val="3292374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F62EC-FBD5-4880-8D6A-FAD1DB42434D}"/>
              </a:ext>
            </a:extLst>
          </p:cNvPr>
          <p:cNvSpPr>
            <a:spLocks noGrp="1"/>
          </p:cNvSpPr>
          <p:nvPr>
            <p:ph type="title"/>
          </p:nvPr>
        </p:nvSpPr>
        <p:spPr>
          <a:xfrm>
            <a:off x="838200" y="141539"/>
            <a:ext cx="10515600" cy="1325563"/>
          </a:xfrm>
        </p:spPr>
        <p:txBody>
          <a:bodyPr>
            <a:normAutofit fontScale="90000"/>
          </a:bodyPr>
          <a:lstStyle/>
          <a:p>
            <a:b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t>Rationale</a:t>
            </a:r>
            <a:br>
              <a:rPr lang="en-IN" sz="4000" u="sng"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4F38EFD-31EC-417E-8F45-B67F053A099C}"/>
              </a:ext>
            </a:extLst>
          </p:cNvPr>
          <p:cNvSpPr>
            <a:spLocks noGrp="1"/>
          </p:cNvSpPr>
          <p:nvPr>
            <p:ph idx="1"/>
          </p:nvPr>
        </p:nvSpPr>
        <p:spPr>
          <a:xfrm>
            <a:off x="838200" y="1253331"/>
            <a:ext cx="10515600" cy="4351338"/>
          </a:xfrm>
        </p:spPr>
        <p:txBody>
          <a:bodyPr>
            <a:normAutofit/>
          </a:bodyPr>
          <a:lstStyle/>
          <a:p>
            <a:r>
              <a:rPr lang="en-GB" sz="2400" dirty="0">
                <a:latin typeface="Times New Roman" panose="02020603050405020304" pitchFamily="18" charset="0"/>
                <a:ea typeface="Times New Roman" panose="02020603050405020304" pitchFamily="18" charset="0"/>
                <a:cs typeface="Times New Roman" panose="02020603050405020304" pitchFamily="18" charset="0"/>
              </a:rPr>
              <a:t>Additionally, </a:t>
            </a:r>
            <a:r>
              <a:rPr lang="en-GB" sz="2400" b="1" i="1" dirty="0">
                <a:latin typeface="Times New Roman" panose="02020603050405020304" pitchFamily="18" charset="0"/>
                <a:ea typeface="Times New Roman" panose="02020603050405020304" pitchFamily="18" charset="0"/>
                <a:cs typeface="Times New Roman" panose="02020603050405020304" pitchFamily="18" charset="0"/>
              </a:rPr>
              <a:t>neglective and authoritarian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parenting style is linked with eating disorders (Ramsewak </a:t>
            </a:r>
            <a:r>
              <a:rPr lang="en-GB" sz="2400" i="1" dirty="0">
                <a:latin typeface="Times New Roman" panose="02020603050405020304" pitchFamily="18" charset="0"/>
                <a:ea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2022). As a result, previous studies established a link between parental feeding and parenting styles and adolescent eating disorder, rather, the studies were limited to focus on UK adolescents. </a:t>
            </a:r>
          </a:p>
          <a:p>
            <a:r>
              <a:rPr lang="en-GB" sz="2400" dirty="0">
                <a:latin typeface="Times New Roman" panose="02020603050405020304" pitchFamily="18" charset="0"/>
                <a:ea typeface="Times New Roman" panose="02020603050405020304" pitchFamily="18" charset="0"/>
                <a:cs typeface="Times New Roman" panose="02020603050405020304" pitchFamily="18" charset="0"/>
              </a:rPr>
              <a:t>A limited systematic review seen related to eating disorders of UK adolescents, whereas prevalence is higher among these groups, significantly, this SLR will investigate this knowledge gap area.</a:t>
            </a:r>
            <a:endParaRPr lang="en-IN" sz="2400" dirty="0">
              <a:latin typeface="Times New Roman" panose="02020603050405020304" pitchFamily="18" charset="0"/>
              <a:cs typeface="Times New Roman" panose="02020603050405020304" pitchFamily="18" charset="0"/>
            </a:endParaRPr>
          </a:p>
          <a:p>
            <a:endParaRPr lang="en-US" sz="2400" dirty="0"/>
          </a:p>
        </p:txBody>
      </p:sp>
      <p:pic>
        <p:nvPicPr>
          <p:cNvPr id="5" name="Picture 4" descr="830+ Eating Disorder Cartoon Stock Photos, Pictures &amp; Royalty-Free Images -  iStock">
            <a:extLst>
              <a:ext uri="{FF2B5EF4-FFF2-40B4-BE49-F238E27FC236}">
                <a16:creationId xmlns:a16="http://schemas.microsoft.com/office/drawing/2014/main" id="{B4A0BABA-9C03-4A7B-AB75-2D6CE4C13B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33" t="21744" r="12936" b="14210"/>
          <a:stretch>
            <a:fillRect/>
          </a:stretch>
        </p:blipFill>
        <p:spPr bwMode="auto">
          <a:xfrm>
            <a:off x="1935501" y="5708824"/>
            <a:ext cx="1274426" cy="90348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Child Parents Bad Influence: Over 41 Royalty-Free Licensable Stock  Illustrations &amp; Drawings | Shutterstock">
            <a:extLst>
              <a:ext uri="{FF2B5EF4-FFF2-40B4-BE49-F238E27FC236}">
                <a16:creationId xmlns:a16="http://schemas.microsoft.com/office/drawing/2014/main" id="{7118D61D-8380-4C1E-85B0-900974C5F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53" y="5482028"/>
            <a:ext cx="1028694" cy="123443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81 Anorexia Child Stock Vectors and Vector Art | Shutterstock">
            <a:extLst>
              <a:ext uri="{FF2B5EF4-FFF2-40B4-BE49-F238E27FC236}">
                <a16:creationId xmlns:a16="http://schemas.microsoft.com/office/drawing/2014/main" id="{96C10F89-14CE-4FAE-B552-0D55AA163F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1302" y="5332781"/>
            <a:ext cx="1279525" cy="127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065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1.png">
            <a:extLst>
              <a:ext uri="{FF2B5EF4-FFF2-40B4-BE49-F238E27FC236}">
                <a16:creationId xmlns:a16="http://schemas.microsoft.com/office/drawing/2014/main" id="{573077BD-B773-445B-9A0F-AED880C81D16}"/>
              </a:ext>
            </a:extLst>
          </p:cNvPr>
          <p:cNvPicPr/>
          <p:nvPr/>
        </p:nvPicPr>
        <p:blipFill>
          <a:blip r:embed="rId2"/>
          <a:srcRect/>
          <a:stretch>
            <a:fillRect/>
          </a:stretch>
        </p:blipFill>
        <p:spPr>
          <a:xfrm>
            <a:off x="1740023" y="550416"/>
            <a:ext cx="7998781" cy="4447712"/>
          </a:xfrm>
          <a:prstGeom prst="rect">
            <a:avLst/>
          </a:prstGeom>
          <a:ln/>
        </p:spPr>
      </p:pic>
      <p:sp>
        <p:nvSpPr>
          <p:cNvPr id="3" name="Rectangle 2">
            <a:extLst>
              <a:ext uri="{FF2B5EF4-FFF2-40B4-BE49-F238E27FC236}">
                <a16:creationId xmlns:a16="http://schemas.microsoft.com/office/drawing/2014/main" id="{10983715-1DD2-42F7-80DB-0D35E34A07BD}"/>
              </a:ext>
            </a:extLst>
          </p:cNvPr>
          <p:cNvSpPr/>
          <p:nvPr/>
        </p:nvSpPr>
        <p:spPr>
          <a:xfrm>
            <a:off x="3048000" y="5292697"/>
            <a:ext cx="6096000" cy="800219"/>
          </a:xfrm>
          <a:prstGeom prst="rect">
            <a:avLst/>
          </a:prstGeom>
        </p:spPr>
        <p:txBody>
          <a:bodyPr>
            <a:spAutoFit/>
          </a:bodyPr>
          <a:lstStyle/>
          <a:p>
            <a:pPr algn="ctr">
              <a:spcBef>
                <a:spcPts val="600"/>
              </a:spcBef>
              <a:spcAft>
                <a:spcPts val="600"/>
              </a:spcAft>
              <a:buNone/>
            </a:pPr>
            <a:r>
              <a:rPr lang="en-GB" b="1"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rPr>
              <a:t>Figure 1: Eating Disorder Prevalence in the UK</a:t>
            </a:r>
            <a:endParaRPr lang="en-IN"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endParaRPr>
          </a:p>
          <a:p>
            <a:pPr algn="ctr">
              <a:spcBef>
                <a:spcPts val="600"/>
              </a:spcBef>
              <a:spcAft>
                <a:spcPts val="600"/>
              </a:spcAft>
              <a:buNone/>
            </a:pPr>
            <a:r>
              <a:rPr lang="en-GB"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rPr>
              <a:t>(Source: NHS England, 2023)</a:t>
            </a:r>
            <a:endParaRPr lang="en-IN"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8868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D47AB-F427-401F-A2D9-9E3707531EAC}"/>
              </a:ext>
            </a:extLst>
          </p:cNvPr>
          <p:cNvSpPr>
            <a:spLocks noGrp="1"/>
          </p:cNvSpPr>
          <p:nvPr>
            <p:ph type="title"/>
          </p:nvPr>
        </p:nvSpPr>
        <p:spPr/>
        <p:txBody>
          <a:bodyPr/>
          <a:lstStyle/>
          <a:p>
            <a: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t>Research Question, aims and Objectives. </a:t>
            </a:r>
            <a:br>
              <a:rPr lang="en-IN" u="sng"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6702C67-1E8C-4943-A4B2-5D388AE989A8}"/>
              </a:ext>
            </a:extLst>
          </p:cNvPr>
          <p:cNvSpPr>
            <a:spLocks noGrp="1"/>
          </p:cNvSpPr>
          <p:nvPr>
            <p:ph idx="1"/>
          </p:nvPr>
        </p:nvSpPr>
        <p:spPr/>
        <p:txBody>
          <a:bodyPr/>
          <a:lstStyle/>
          <a:p>
            <a:r>
              <a:rPr lang="en-GB" b="1" dirty="0">
                <a:latin typeface="Times New Roman" panose="02020603050405020304" pitchFamily="18" charset="0"/>
                <a:ea typeface="Times New Roman" panose="02020603050405020304" pitchFamily="18" charset="0"/>
                <a:cs typeface="Times New Roman" panose="02020603050405020304" pitchFamily="18" charset="0"/>
              </a:rPr>
              <a:t>Research Question (RQ): </a:t>
            </a:r>
            <a:r>
              <a:rPr lang="en-GB" dirty="0">
                <a:latin typeface="Times New Roman" panose="02020603050405020304" pitchFamily="18" charset="0"/>
                <a:ea typeface="Times New Roman" panose="02020603050405020304" pitchFamily="18" charset="0"/>
                <a:cs typeface="Times New Roman" panose="02020603050405020304" pitchFamily="18" charset="0"/>
              </a:rPr>
              <a:t>What is the role of parental feeding and parenting styles on disordered eating behaviours among adolescents in the UK? </a:t>
            </a:r>
            <a:endParaRPr lang="en-IN"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graphicFrame>
        <p:nvGraphicFramePr>
          <p:cNvPr id="4" name="Table 3">
            <a:extLst>
              <a:ext uri="{FF2B5EF4-FFF2-40B4-BE49-F238E27FC236}">
                <a16:creationId xmlns:a16="http://schemas.microsoft.com/office/drawing/2014/main" id="{FD218819-E3F0-4F71-8EFA-2F7B6B8859D7}"/>
              </a:ext>
            </a:extLst>
          </p:cNvPr>
          <p:cNvGraphicFramePr>
            <a:graphicFrameLocks noGrp="1"/>
          </p:cNvGraphicFramePr>
          <p:nvPr>
            <p:extLst>
              <p:ext uri="{D42A27DB-BD31-4B8C-83A1-F6EECF244321}">
                <p14:modId xmlns:p14="http://schemas.microsoft.com/office/powerpoint/2010/main" val="675770434"/>
              </p:ext>
            </p:extLst>
          </p:nvPr>
        </p:nvGraphicFramePr>
        <p:xfrm>
          <a:off x="838200" y="4163624"/>
          <a:ext cx="1322665" cy="1473694"/>
        </p:xfrm>
        <a:graphic>
          <a:graphicData uri="http://schemas.openxmlformats.org/drawingml/2006/table">
            <a:tbl>
              <a:tblPr firstRow="1" firstCol="1" bandRow="1">
                <a:tableStyleId>{5C22544A-7EE6-4342-B048-85BDC9FD1C3A}</a:tableStyleId>
              </a:tblPr>
              <a:tblGrid>
                <a:gridCol w="1322665">
                  <a:extLst>
                    <a:ext uri="{9D8B030D-6E8A-4147-A177-3AD203B41FA5}">
                      <a16:colId xmlns:a16="http://schemas.microsoft.com/office/drawing/2014/main" val="155324355"/>
                    </a:ext>
                  </a:extLst>
                </a:gridCol>
              </a:tblGrid>
              <a:tr h="588519">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Population (P)</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96515540"/>
                  </a:ext>
                </a:extLst>
              </a:tr>
              <a:tr h="885175">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Adolescents (10 to 19 years) </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3273219"/>
                  </a:ext>
                </a:extLst>
              </a:tr>
            </a:tbl>
          </a:graphicData>
        </a:graphic>
      </p:graphicFrame>
      <p:graphicFrame>
        <p:nvGraphicFramePr>
          <p:cNvPr id="6" name="Table 5">
            <a:extLst>
              <a:ext uri="{FF2B5EF4-FFF2-40B4-BE49-F238E27FC236}">
                <a16:creationId xmlns:a16="http://schemas.microsoft.com/office/drawing/2014/main" id="{E89F4D29-824C-430D-96CA-72A5E7F8A3CC}"/>
              </a:ext>
            </a:extLst>
          </p:cNvPr>
          <p:cNvGraphicFramePr>
            <a:graphicFrameLocks noGrp="1"/>
          </p:cNvGraphicFramePr>
          <p:nvPr>
            <p:extLst>
              <p:ext uri="{D42A27DB-BD31-4B8C-83A1-F6EECF244321}">
                <p14:modId xmlns:p14="http://schemas.microsoft.com/office/powerpoint/2010/main" val="4113336458"/>
              </p:ext>
            </p:extLst>
          </p:nvPr>
        </p:nvGraphicFramePr>
        <p:xfrm>
          <a:off x="2160865" y="4163627"/>
          <a:ext cx="2961551" cy="1473692"/>
        </p:xfrm>
        <a:graphic>
          <a:graphicData uri="http://schemas.openxmlformats.org/drawingml/2006/table">
            <a:tbl>
              <a:tblPr firstRow="1" firstCol="1" bandRow="1">
                <a:tableStyleId>{5C22544A-7EE6-4342-B048-85BDC9FD1C3A}</a:tableStyleId>
              </a:tblPr>
              <a:tblGrid>
                <a:gridCol w="2961551">
                  <a:extLst>
                    <a:ext uri="{9D8B030D-6E8A-4147-A177-3AD203B41FA5}">
                      <a16:colId xmlns:a16="http://schemas.microsoft.com/office/drawing/2014/main" val="2782697910"/>
                    </a:ext>
                  </a:extLst>
                </a:gridCol>
              </a:tblGrid>
              <a:tr h="446022">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Issue (I)</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2953720"/>
                  </a:ext>
                </a:extLst>
              </a:tr>
              <a:tr h="1027670">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Parental feeding and parenting style </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19735698"/>
                  </a:ext>
                </a:extLst>
              </a:tr>
            </a:tbl>
          </a:graphicData>
        </a:graphic>
      </p:graphicFrame>
      <p:graphicFrame>
        <p:nvGraphicFramePr>
          <p:cNvPr id="7" name="Table 6">
            <a:extLst>
              <a:ext uri="{FF2B5EF4-FFF2-40B4-BE49-F238E27FC236}">
                <a16:creationId xmlns:a16="http://schemas.microsoft.com/office/drawing/2014/main" id="{CAE72786-9FE4-49EA-B703-F101632E62CF}"/>
              </a:ext>
            </a:extLst>
          </p:cNvPr>
          <p:cNvGraphicFramePr>
            <a:graphicFrameLocks noGrp="1"/>
          </p:cNvGraphicFramePr>
          <p:nvPr>
            <p:extLst>
              <p:ext uri="{D42A27DB-BD31-4B8C-83A1-F6EECF244321}">
                <p14:modId xmlns:p14="http://schemas.microsoft.com/office/powerpoint/2010/main" val="1334059784"/>
              </p:ext>
            </p:extLst>
          </p:nvPr>
        </p:nvGraphicFramePr>
        <p:xfrm>
          <a:off x="5122416" y="4163626"/>
          <a:ext cx="2924723" cy="1473693"/>
        </p:xfrm>
        <a:graphic>
          <a:graphicData uri="http://schemas.openxmlformats.org/drawingml/2006/table">
            <a:tbl>
              <a:tblPr firstRow="1" firstCol="1" bandRow="1">
                <a:tableStyleId>{5C22544A-7EE6-4342-B048-85BDC9FD1C3A}</a:tableStyleId>
              </a:tblPr>
              <a:tblGrid>
                <a:gridCol w="2924723">
                  <a:extLst>
                    <a:ext uri="{9D8B030D-6E8A-4147-A177-3AD203B41FA5}">
                      <a16:colId xmlns:a16="http://schemas.microsoft.com/office/drawing/2014/main" val="574499772"/>
                    </a:ext>
                  </a:extLst>
                </a:gridCol>
              </a:tblGrid>
              <a:tr h="588519">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Context (C)</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53695621"/>
                  </a:ext>
                </a:extLst>
              </a:tr>
              <a:tr h="885174">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United Kingdom (UK)</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62835409"/>
                  </a:ext>
                </a:extLst>
              </a:tr>
            </a:tbl>
          </a:graphicData>
        </a:graphic>
      </p:graphicFrame>
      <p:graphicFrame>
        <p:nvGraphicFramePr>
          <p:cNvPr id="8" name="Table 7">
            <a:extLst>
              <a:ext uri="{FF2B5EF4-FFF2-40B4-BE49-F238E27FC236}">
                <a16:creationId xmlns:a16="http://schemas.microsoft.com/office/drawing/2014/main" id="{DE9638E2-CB0A-41B2-A59F-10872CAD25B4}"/>
              </a:ext>
            </a:extLst>
          </p:cNvPr>
          <p:cNvGraphicFramePr>
            <a:graphicFrameLocks noGrp="1"/>
          </p:cNvGraphicFramePr>
          <p:nvPr>
            <p:extLst>
              <p:ext uri="{D42A27DB-BD31-4B8C-83A1-F6EECF244321}">
                <p14:modId xmlns:p14="http://schemas.microsoft.com/office/powerpoint/2010/main" val="2383061590"/>
              </p:ext>
            </p:extLst>
          </p:nvPr>
        </p:nvGraphicFramePr>
        <p:xfrm>
          <a:off x="8047140" y="4163624"/>
          <a:ext cx="2570554" cy="1473694"/>
        </p:xfrm>
        <a:graphic>
          <a:graphicData uri="http://schemas.openxmlformats.org/drawingml/2006/table">
            <a:tbl>
              <a:tblPr firstRow="1" firstCol="1" bandRow="1">
                <a:tableStyleId>{5C22544A-7EE6-4342-B048-85BDC9FD1C3A}</a:tableStyleId>
              </a:tblPr>
              <a:tblGrid>
                <a:gridCol w="2570554">
                  <a:extLst>
                    <a:ext uri="{9D8B030D-6E8A-4147-A177-3AD203B41FA5}">
                      <a16:colId xmlns:a16="http://schemas.microsoft.com/office/drawing/2014/main" val="3403426801"/>
                    </a:ext>
                  </a:extLst>
                </a:gridCol>
              </a:tblGrid>
              <a:tr h="736847">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Outcome (O)</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96881445"/>
                  </a:ext>
                </a:extLst>
              </a:tr>
              <a:tr h="736847">
                <a:tc>
                  <a:txBody>
                    <a:bodyPr/>
                    <a:lstStyle/>
                    <a:p>
                      <a:pPr algn="ctr">
                        <a:lnSpc>
                          <a:spcPct val="150000"/>
                        </a:lnSpc>
                        <a:spcBef>
                          <a:spcPts val="600"/>
                        </a:spcBef>
                        <a:spcAft>
                          <a:spcPts val="600"/>
                        </a:spcAft>
                        <a:buNone/>
                      </a:pPr>
                      <a:r>
                        <a:rPr lang="en-GB" sz="1200" dirty="0">
                          <a:effectLst/>
                          <a:latin typeface="Times New Roman" panose="02020603050405020304" pitchFamily="18" charset="0"/>
                          <a:cs typeface="Times New Roman" panose="02020603050405020304" pitchFamily="18" charset="0"/>
                        </a:rPr>
                        <a:t>Eating disorder </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48637501"/>
                  </a:ext>
                </a:extLst>
              </a:tr>
            </a:tbl>
          </a:graphicData>
        </a:graphic>
      </p:graphicFrame>
    </p:spTree>
    <p:extLst>
      <p:ext uri="{BB962C8B-B14F-4D97-AF65-F5344CB8AC3E}">
        <p14:creationId xmlns:p14="http://schemas.microsoft.com/office/powerpoint/2010/main" val="3462393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E0FE9E-4304-462A-A967-1950A7D5B37E}"/>
              </a:ext>
            </a:extLst>
          </p:cNvPr>
          <p:cNvSpPr/>
          <p:nvPr/>
        </p:nvSpPr>
        <p:spPr>
          <a:xfrm>
            <a:off x="437964" y="859065"/>
            <a:ext cx="11014229" cy="5570756"/>
          </a:xfrm>
          <a:prstGeom prst="rect">
            <a:avLst/>
          </a:prstGeom>
        </p:spPr>
        <p:txBody>
          <a:bodyPr wrap="square">
            <a:spAutoFit/>
          </a:bodyPr>
          <a:lstStyle/>
          <a:p>
            <a:pPr algn="just">
              <a:spcBef>
                <a:spcPts val="600"/>
              </a:spcBef>
              <a:spcAft>
                <a:spcPts val="600"/>
              </a:spcAft>
              <a:buNone/>
            </a:pPr>
            <a:r>
              <a:rPr lang="en-GB" sz="2800" b="1"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rPr>
              <a:t>Aim:</a:t>
            </a: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 </a:t>
            </a:r>
          </a:p>
          <a:p>
            <a:pPr algn="just">
              <a:spcBef>
                <a:spcPts val="600"/>
              </a:spcBef>
              <a:spcAft>
                <a:spcPts val="600"/>
              </a:spcAft>
              <a:buNone/>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To do a systematic review to explore the role of parental feeding and parenting styles on disordered eating behaviours among UK adolescents.</a:t>
            </a:r>
          </a:p>
          <a:p>
            <a:pPr algn="just">
              <a:spcBef>
                <a:spcPts val="600"/>
              </a:spcBef>
              <a:spcAft>
                <a:spcPts val="600"/>
              </a:spcAft>
              <a:buNone/>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600"/>
              </a:spcAft>
              <a:buNone/>
            </a:pPr>
            <a:r>
              <a:rPr lang="en-GB" sz="2800" b="1"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rPr>
              <a:t>Objectives</a:t>
            </a: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 </a:t>
            </a:r>
            <a:r>
              <a:rPr lang="en-GB" sz="2800" b="1" dirty="0">
                <a:solidFill>
                  <a:srgbClr val="92D050"/>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GB" sz="2800" b="1" dirty="0">
              <a:latin typeface="Times New Roman" panose="02020603050405020304" pitchFamily="18" charset="0"/>
              <a:ea typeface="Times New Roman" panose="02020603050405020304" pitchFamily="18" charset="0"/>
              <a:cs typeface="Times New Roman" panose="02020603050405020304" pitchFamily="18" charset="0"/>
            </a:endParaRPr>
          </a:p>
          <a:p>
            <a:pPr lvl="0">
              <a:lnSpc>
                <a:spcPct val="100000"/>
              </a:lnSpc>
              <a:buFont typeface="+mj-lt"/>
              <a:buAutoNum type="arabicPeriod"/>
            </a:pPr>
            <a:r>
              <a:rPr lang="en-GB" sz="2800" dirty="0">
                <a:latin typeface="Times New Roman" panose="02020603050405020304" pitchFamily="18" charset="0"/>
                <a:cs typeface="Times New Roman" panose="02020603050405020304" pitchFamily="18" charset="0"/>
              </a:rPr>
              <a:t>To understanding prevalence and risk of eating disorder behaviour among adolescents in the UK </a:t>
            </a:r>
            <a:endParaRPr lang="en-IN" sz="2800" dirty="0">
              <a:latin typeface="Times New Roman" panose="02020603050405020304" pitchFamily="18" charset="0"/>
              <a:cs typeface="Times New Roman" panose="02020603050405020304" pitchFamily="18" charset="0"/>
            </a:endParaRPr>
          </a:p>
          <a:p>
            <a:pPr lvl="0">
              <a:lnSpc>
                <a:spcPct val="100000"/>
              </a:lnSpc>
              <a:buFont typeface="+mj-lt"/>
              <a:buAutoNum type="arabicPeriod"/>
            </a:pPr>
            <a:r>
              <a:rPr lang="en-GB" sz="2800" dirty="0">
                <a:latin typeface="Times New Roman" panose="02020603050405020304" pitchFamily="18" charset="0"/>
                <a:cs typeface="Times New Roman" panose="02020603050405020304" pitchFamily="18" charset="0"/>
              </a:rPr>
              <a:t>To identify the influence of parenting style and parental feeding on the eating behaviour of UK adolescents</a:t>
            </a:r>
            <a:endParaRPr lang="en-IN" sz="2800" dirty="0">
              <a:latin typeface="Times New Roman" panose="02020603050405020304" pitchFamily="18" charset="0"/>
              <a:cs typeface="Times New Roman" panose="02020603050405020304" pitchFamily="18" charset="0"/>
            </a:endParaRPr>
          </a:p>
          <a:p>
            <a:pPr lvl="0">
              <a:lnSpc>
                <a:spcPct val="100000"/>
              </a:lnSpc>
              <a:buFont typeface="+mj-lt"/>
              <a:buAutoNum type="arabicPeriod"/>
            </a:pPr>
            <a:r>
              <a:rPr lang="en-GB" sz="2800" dirty="0">
                <a:latin typeface="Times New Roman" panose="02020603050405020304" pitchFamily="18" charset="0"/>
                <a:cs typeface="Times New Roman" panose="02020603050405020304" pitchFamily="18" charset="0"/>
              </a:rPr>
              <a:t>To recommend appropriate parental feeding and parenting style to reduce eating disorder behaviour of adolescents </a:t>
            </a:r>
            <a:endParaRPr lang="en-IN" sz="2800" dirty="0">
              <a:latin typeface="Times New Roman" panose="02020603050405020304" pitchFamily="18" charset="0"/>
              <a:cs typeface="Times New Roman" panose="02020603050405020304" pitchFamily="18" charset="0"/>
            </a:endParaRPr>
          </a:p>
          <a:p>
            <a:pPr algn="just">
              <a:spcBef>
                <a:spcPts val="600"/>
              </a:spcBef>
              <a:spcAft>
                <a:spcPts val="600"/>
              </a:spcAft>
              <a:buNone/>
            </a:pPr>
            <a:endParaRPr lang="en-IN"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4970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7950A-B1E2-4A9E-91E1-F34CB70561CC}"/>
              </a:ext>
            </a:extLst>
          </p:cNvPr>
          <p:cNvSpPr>
            <a:spLocks noGrp="1"/>
          </p:cNvSpPr>
          <p:nvPr>
            <p:ph type="title"/>
          </p:nvPr>
        </p:nvSpPr>
        <p:spPr/>
        <p:txBody>
          <a:bodyPr/>
          <a:lstStyle/>
          <a:p>
            <a:r>
              <a:rPr lang="en-GB" b="1" u="sng" dirty="0">
                <a:effectLst/>
                <a:latin typeface="Times New Roman" panose="02020603050405020304" pitchFamily="18" charset="0"/>
                <a:ea typeface="Times New Roman" panose="02020603050405020304" pitchFamily="18" charset="0"/>
                <a:cs typeface="Times New Roman" panose="02020603050405020304" pitchFamily="18" charset="0"/>
              </a:rPr>
              <a:t>Research Impact </a:t>
            </a:r>
            <a:br>
              <a:rPr lang="en-IN" u="sng"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B19A45C-F641-4AEE-B400-67BD6E810D21}"/>
              </a:ext>
            </a:extLst>
          </p:cNvPr>
          <p:cNvSpPr>
            <a:spLocks noGrp="1"/>
          </p:cNvSpPr>
          <p:nvPr>
            <p:ph idx="1"/>
          </p:nvPr>
        </p:nvSpPr>
        <p:spPr>
          <a:xfrm>
            <a:off x="838200" y="1452763"/>
            <a:ext cx="10515600" cy="4351338"/>
          </a:xfrm>
        </p:spPr>
        <p:txBody>
          <a:bodyPr>
            <a:noAutofit/>
          </a:bodyPr>
          <a:lstStyle/>
          <a:p>
            <a:pPr marL="342900" lvl="0" indent="-342900" algn="just">
              <a:spcBef>
                <a:spcPts val="12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Target population (Adolescents): The UK adolescents will understand the causes of eating disorders and overcome the behavioural issues.</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Public and Social care services: NHS and other services will link parental style and feeding with the rising prevalence of eating disorders. </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Policy: “Fit for the Future: The 10-year plan for England” shifts the focus from treating eating disorders to preventing disorders (NHS England, 2026). The present SLR will add value to this policy by identifying the cases of this illness. </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6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HSC professionals: The professional can help adolescents to make behavioural changes by understanding the relation of eating disorders and their childhood eating behaviour. </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spcBef>
                <a:spcPts val="600"/>
              </a:spcBef>
              <a:spcAft>
                <a:spcPts val="12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Parents: They will know about appropriate parenting styles to avoid eating disorders in future. </a:t>
            </a:r>
            <a:endParaRPr lang="en-IN" sz="24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400" dirty="0"/>
          </a:p>
        </p:txBody>
      </p:sp>
    </p:spTree>
    <p:extLst>
      <p:ext uri="{BB962C8B-B14F-4D97-AF65-F5344CB8AC3E}">
        <p14:creationId xmlns:p14="http://schemas.microsoft.com/office/powerpoint/2010/main" val="215323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E6725-79BE-4CB0-A7CD-6867968F1E47}"/>
              </a:ext>
            </a:extLst>
          </p:cNvPr>
          <p:cNvSpPr>
            <a:spLocks noGrp="1"/>
          </p:cNvSpPr>
          <p:nvPr>
            <p:ph type="title"/>
          </p:nvPr>
        </p:nvSpPr>
        <p:spPr>
          <a:xfrm>
            <a:off x="357738" y="298882"/>
            <a:ext cx="8596668" cy="1320800"/>
          </a:xfrm>
        </p:spPr>
        <p:txBody>
          <a:bodyPr>
            <a:normAutofit/>
          </a:bodyPr>
          <a:lstStyle/>
          <a:p>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D297F68-EA89-41F6-B152-B894A4333E22}"/>
              </a:ext>
            </a:extLst>
          </p:cNvPr>
          <p:cNvSpPr>
            <a:spLocks noGrp="1"/>
          </p:cNvSpPr>
          <p:nvPr>
            <p:ph idx="1"/>
          </p:nvPr>
        </p:nvSpPr>
        <p:spPr>
          <a:xfrm>
            <a:off x="518604" y="959282"/>
            <a:ext cx="10515600" cy="4351338"/>
          </a:xfrm>
        </p:spPr>
        <p:txBody>
          <a:bodyPr>
            <a:noAutofit/>
          </a:bodyPr>
          <a:lstStyle/>
          <a:p>
            <a:pPr algn="just">
              <a:spcBef>
                <a:spcPts val="600"/>
              </a:spcBef>
              <a:spcAft>
                <a:spcPts val="600"/>
              </a:spcAft>
              <a:buNone/>
            </a:pP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Harris, H.A.,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Kininmonth</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A.R.,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Nas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Z., Derks, I.P., Quigley, F., Jansen, P.W. and Llewellyn, C., (2024). Prospective associations between early childhood parental feeding practices and eating disorder symptoms and disordered eating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behaviors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in adolescence.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Eating Disorders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57</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(3), pp.716-726. </a:t>
            </a:r>
            <a:r>
              <a:rPr lang="en-IN"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https://onlinelibrary.wiley.com/doi/full/10.1002/eat.24159</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600"/>
              </a:spcAft>
              <a:buNone/>
            </a:pP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NHS England (2023).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Mental Health of Children and Young People in England, 2023 - wave 4 follow up to the 2017 survey</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IN"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https://digital.nhs.uk/data-and-information/publications/statistical/mental-health-of-children-and-young-people-in-england/2023-wave-4-follow-up/part-5-eating-problems-and-disorders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on: 05 February 2026)</a:t>
            </a:r>
          </a:p>
          <a:p>
            <a:pPr algn="just">
              <a:spcBef>
                <a:spcPts val="600"/>
              </a:spcBef>
              <a:spcAft>
                <a:spcPts val="600"/>
              </a:spcAft>
              <a:buNone/>
            </a:pP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NHS England (2026).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Eating disorder services for children and young people: National guidance.</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IN"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https://www.england.nhs.uk/long-read/eating-disorder-services-for-children-and-young-people-national-guidance/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(Accessed on: 05 February 2026)</a:t>
            </a:r>
          </a:p>
          <a:p>
            <a:pPr algn="just">
              <a:spcBef>
                <a:spcPts val="600"/>
              </a:spcBef>
              <a:spcAft>
                <a:spcPts val="600"/>
              </a:spcAft>
              <a:buNone/>
            </a:pP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Pastore, M.,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Indrio</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F., Bali, D.,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Vural</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Giardino</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I. and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Pettoello-Mantovani</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M., (2023). Alarming increase of eating disorders in children and adolescents.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The Journal of </a:t>
            </a:r>
            <a:r>
              <a:rPr lang="en-IN" sz="2000" i="1" dirty="0" err="1">
                <a:effectLst/>
                <a:latin typeface="Times New Roman" panose="02020603050405020304" pitchFamily="18" charset="0"/>
                <a:ea typeface="Times New Roman" panose="02020603050405020304" pitchFamily="18" charset="0"/>
                <a:cs typeface="Times New Roman" panose="02020603050405020304" pitchFamily="18" charset="0"/>
              </a:rPr>
              <a:t>pediatrics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263</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https://www.jpeds.com/article/S0022-3476(23)00596-6/pdf</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spcBef>
                <a:spcPts val="600"/>
              </a:spcBef>
              <a:spcAft>
                <a:spcPts val="600"/>
              </a:spcAft>
              <a:buNone/>
            </a:pP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Ramsewak</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Moty</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N.,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Putteeraj</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Somanah</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J. and Nirmala, L.P., (2022). Parenting style and its effect on eating disorders and substance abuse across the young population. Discover Psychology, 2(1), p.9. </a:t>
            </a:r>
            <a:r>
              <a:rPr lang="en-IN"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https://pmc.ncbi.nlm.nih.gov/articles/PMC8802280/</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15983904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21</TotalTime>
  <Words>940</Words>
  <Application>Microsoft Office PowerPoint</Application>
  <PresentationFormat>Widescreen</PresentationFormat>
  <Paragraphs>46</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Exploring the role of parental feeding and parenting styles on disordered eating behaviours among adolescents in the UK</vt:lpstr>
      <vt:lpstr> Prevalence </vt:lpstr>
      <vt:lpstr> Rationale </vt:lpstr>
      <vt:lpstr>PowerPoint Presentation</vt:lpstr>
      <vt:lpstr>Research Question, aims and Objectives.  </vt:lpstr>
      <vt:lpstr>PowerPoint Presentation</vt:lpstr>
      <vt:lpstr>Research Impact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role of parental feeding and parenting styles on disordered eating behaviours among adolescents in the UK</dc:title>
  <dc:creator>Tapan Doshi</dc:creator>
  <cp:lastModifiedBy>Neelkumar Sureshbhai Patel</cp:lastModifiedBy>
  <cp:revision>7</cp:revision>
  <dcterms:created xsi:type="dcterms:W3CDTF">2026-02-10T12:05:47Z</dcterms:created>
  <dcterms:modified xsi:type="dcterms:W3CDTF">2026-02-15T18:55:22Z</dcterms:modified>
</cp:coreProperties>
</file>