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8" r:id="rId5"/>
    <p:sldId id="272" r:id="rId6"/>
    <p:sldId id="273" r:id="rId7"/>
    <p:sldId id="275" r:id="rId8"/>
    <p:sldId id="274" r:id="rId9"/>
    <p:sldId id="276" r:id="rId10"/>
    <p:sldId id="278" r:id="rId11"/>
    <p:sldId id="279" r:id="rId12"/>
    <p:sldId id="277" r:id="rId13"/>
    <p:sldId id="280" r:id="rId14"/>
    <p:sldId id="270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Unity’s UI reference: https://docs.unity3d.com/Manual/UIReference.html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0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92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See more</a:t>
            </a:r>
            <a:r>
              <a:rPr lang="en-GB" baseline="0" dirty="0" smtClean="0"/>
              <a:t> on fixed layout vs automatic layout here: https://docs.unity3d.com/Manual/gui-Layout.html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37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https://docs.unity3d.com/ScriptReference/GUI.html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936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MonoBehaviour.OnGUI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Rect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GUILayout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GUI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script-Button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GUI.GroupScope.html" TargetMode="External"/><Relationship Id="rId2" Type="http://schemas.openxmlformats.org/officeDocument/2006/relationships/hyperlink" Target="https://docs.unity3d.com/ScriptReference/GUI.BeginGroup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SceneManagement.Scene.html" TargetMode="External"/><Relationship Id="rId2" Type="http://schemas.openxmlformats.org/officeDocument/2006/relationships/hyperlink" Target="https://docs.unity3d.com/ScriptReference/SceneManagement.SceneManager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GUI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GUI</a:t>
            </a:r>
          </a:p>
          <a:p>
            <a:r>
              <a:rPr lang="en-GB"/>
              <a:t>Scene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OnGUI</a:t>
            </a:r>
            <a:r>
              <a:rPr lang="en-GB" dirty="0" smtClean="0"/>
              <a:t>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Unity’s </a:t>
            </a:r>
            <a:r>
              <a:rPr lang="en-GB" dirty="0" err="1">
                <a:hlinkClick r:id="rId3"/>
              </a:rPr>
              <a:t>OnGUI</a:t>
            </a:r>
            <a:r>
              <a:rPr lang="en-GB" dirty="0"/>
              <a:t> method is used for rendering and handling GUI events in Immediate Mode.</a:t>
            </a:r>
          </a:p>
          <a:p>
            <a:r>
              <a:rPr lang="en-GB" dirty="0" smtClean="0"/>
              <a:t>The Immediate Mode GUI provides a code </a:t>
            </a:r>
            <a:r>
              <a:rPr lang="en-GB" dirty="0" smtClean="0"/>
              <a:t>driven </a:t>
            </a:r>
            <a:r>
              <a:rPr lang="en-GB" dirty="0" smtClean="0"/>
              <a:t>GUI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</a:t>
            </a:r>
            <a:r>
              <a:rPr lang="en-GB" dirty="0" smtClean="0"/>
              <a:t>provides a number of methods for drawing to the GUI immediately.</a:t>
            </a:r>
          </a:p>
          <a:p>
            <a:r>
              <a:rPr lang="en-GB" dirty="0" smtClean="0"/>
              <a:t>The code to draw to the GUI is initiated from the </a:t>
            </a:r>
            <a:r>
              <a:rPr lang="en-GB" dirty="0" err="1" smtClean="0"/>
              <a:t>OnGUI</a:t>
            </a:r>
            <a:r>
              <a:rPr lang="en-GB" dirty="0" smtClean="0"/>
              <a:t> </a:t>
            </a:r>
            <a:r>
              <a:rPr lang="en-GB" dirty="0" smtClean="0"/>
              <a:t>event by any script that implements it.</a:t>
            </a:r>
            <a:endParaRPr lang="en-GB" dirty="0" smtClean="0"/>
          </a:p>
          <a:p>
            <a:r>
              <a:rPr lang="en-GB" dirty="0" smtClean="0"/>
              <a:t>This code is executed every frame and drawn to the screen.</a:t>
            </a:r>
          </a:p>
        </p:txBody>
      </p:sp>
    </p:spTree>
    <p:extLst>
      <p:ext uri="{BB962C8B-B14F-4D97-AF65-F5344CB8AC3E}">
        <p14:creationId xmlns:p14="http://schemas.microsoft.com/office/powerpoint/2010/main" val="194963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GUI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Everything you draw to the GUI occupies a 2D rectangular box on the screen.</a:t>
            </a:r>
          </a:p>
          <a:p>
            <a:r>
              <a:rPr lang="en-GB" dirty="0" smtClean="0"/>
              <a:t>Thus, the GUI methods typically require you to specify this rectangular box.</a:t>
            </a:r>
          </a:p>
          <a:p>
            <a:r>
              <a:rPr lang="en-GB" dirty="0" smtClean="0"/>
              <a:t>You do this using a </a:t>
            </a:r>
            <a:r>
              <a:rPr lang="en-GB" dirty="0" err="1" smtClean="0">
                <a:hlinkClick r:id="rId3"/>
              </a:rPr>
              <a:t>Rect</a:t>
            </a:r>
            <a:r>
              <a:rPr lang="en-GB" dirty="0" smtClean="0"/>
              <a:t> (rectangle) object.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Rect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(x, y, 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width, height)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5455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Automatic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Sometimes you do not know how many GUI items you will be drawing.</a:t>
            </a:r>
          </a:p>
          <a:p>
            <a:r>
              <a:rPr lang="en-GB" dirty="0" smtClean="0"/>
              <a:t>Or you may simply not want to bother with working out </a:t>
            </a:r>
            <a:r>
              <a:rPr lang="en-GB" dirty="0"/>
              <a:t>x, y </a:t>
            </a:r>
            <a:r>
              <a:rPr lang="en-GB" dirty="0" smtClean="0"/>
              <a:t>coordinates, </a:t>
            </a:r>
            <a:r>
              <a:rPr lang="en-GB" dirty="0" err="1" smtClean="0"/>
              <a:t>etc</a:t>
            </a:r>
            <a:r>
              <a:rPr lang="en-GB" dirty="0" smtClean="0"/>
              <a:t> for the rectangular box.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can use the alternative </a:t>
            </a:r>
            <a:r>
              <a:rPr lang="en-GB" dirty="0" err="1">
                <a:hlinkClick r:id="rId3"/>
              </a:rPr>
              <a:t>GUILayout</a:t>
            </a:r>
            <a:r>
              <a:rPr lang="en-GB" dirty="0"/>
              <a:t>, aka automatic layout.</a:t>
            </a:r>
          </a:p>
          <a:p>
            <a:pPr lvl="1"/>
            <a:r>
              <a:rPr lang="en-GB" dirty="0"/>
              <a:t>You do not need to specify the rectangular box the GUI item will occupy, Unity works this </a:t>
            </a:r>
            <a:r>
              <a:rPr lang="en-GB" dirty="0" smtClean="0"/>
              <a:t>out automatically.</a:t>
            </a:r>
          </a:p>
          <a:p>
            <a:r>
              <a:rPr lang="en-GB" dirty="0" smtClean="0"/>
              <a:t>Fixed layout items are drawn using the </a:t>
            </a:r>
            <a:r>
              <a:rPr lang="en-GB" dirty="0" smtClean="0">
                <a:hlinkClick r:id="rId4"/>
              </a:rPr>
              <a:t>GUI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Automatic layout items are drawn using the </a:t>
            </a:r>
            <a:r>
              <a:rPr lang="en-GB" dirty="0" err="1" smtClean="0">
                <a:hlinkClick r:id="rId3"/>
              </a:rPr>
              <a:t>GUILayout</a:t>
            </a:r>
            <a:r>
              <a:rPr lang="en-GB" dirty="0" smtClean="0"/>
              <a:t>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20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GUI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>
                <a:hlinkClick r:id="rId2"/>
              </a:rPr>
              <a:t>GUI.Button</a:t>
            </a:r>
            <a:r>
              <a:rPr lang="en-GB" dirty="0" smtClean="0"/>
              <a:t> draws a button on the screen and returns true if the button is clicked.</a:t>
            </a:r>
          </a:p>
          <a:p>
            <a:r>
              <a:rPr lang="en-GB" dirty="0" smtClean="0"/>
              <a:t>Hence, it is usually initiated within an if {…} block. For example:</a:t>
            </a:r>
          </a:p>
          <a:p>
            <a:pPr lvl="1"/>
            <a:r>
              <a:rPr lang="en-GB" dirty="0" smtClean="0"/>
              <a:t>Fixed Layout Button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GUI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.Button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Rect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(0,0, 50,20),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"Press Me"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1051560" lvl="3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Debug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.Log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"Fixed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layout button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pressed"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1051560" lvl="3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 smtClean="0"/>
              <a:t>Automatic Layout Button</a:t>
            </a:r>
            <a:endParaRPr lang="en-GB" dirty="0"/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GUILayout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.Button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Press Me"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Debug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.Log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Automatic layout button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pressed"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1051560" lvl="3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16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GUI Components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23787836"/>
              </p:ext>
            </p:extLst>
          </p:nvPr>
        </p:nvGraphicFramePr>
        <p:xfrm>
          <a:off x="612775" y="1600200"/>
          <a:ext cx="8153400" cy="3505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447057"/>
                <a:gridCol w="5706343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Functions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GUI.Box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Create</a:t>
                      </a:r>
                      <a:r>
                        <a:rPr lang="en-GB" baseline="0" dirty="0" smtClean="0"/>
                        <a:t> a Box on the GUI Layer. Can contain text, an image or both.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GUI.DrawTexture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Draw</a:t>
                      </a:r>
                      <a:r>
                        <a:rPr lang="en-GB" baseline="0" dirty="0" smtClean="0"/>
                        <a:t> a Texture within a rectangle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GUI.Label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Make a text or</a:t>
                      </a:r>
                      <a:r>
                        <a:rPr lang="en-GB" baseline="0" dirty="0" smtClean="0"/>
                        <a:t> texture label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GUI.TextFiield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Make a</a:t>
                      </a:r>
                      <a:r>
                        <a:rPr lang="en-GB" baseline="0" dirty="0" smtClean="0"/>
                        <a:t> single-line input text field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GUI.PasswordField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Make</a:t>
                      </a:r>
                      <a:r>
                        <a:rPr lang="en-GB" baseline="0" dirty="0" smtClean="0"/>
                        <a:t> an input password field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GUI.BeginGroup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Begins a group and</a:t>
                      </a:r>
                      <a:r>
                        <a:rPr lang="en-GB" baseline="0" dirty="0" smtClean="0"/>
                        <a:t> must be matched with a call to </a:t>
                      </a:r>
                      <a:r>
                        <a:rPr lang="en-GB" baseline="0" dirty="0" err="1" smtClean="0"/>
                        <a:t>EndGroup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GUI.EndGrouo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End a group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282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Grouping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can group GUI controls i.e. create a related group of nested controls in an area of the screen.</a:t>
            </a:r>
          </a:p>
          <a:p>
            <a:r>
              <a:rPr lang="en-GB" dirty="0" smtClean="0"/>
              <a:t>It is useful for moving a group of GUI elements around on the screen.</a:t>
            </a:r>
          </a:p>
          <a:p>
            <a:r>
              <a:rPr lang="en-GB" dirty="0" smtClean="0"/>
              <a:t>When you begin a group, it defines its coordinates based on the screen.</a:t>
            </a:r>
          </a:p>
          <a:p>
            <a:pPr lvl="1"/>
            <a:r>
              <a:rPr lang="en-GB" dirty="0" smtClean="0"/>
              <a:t>The nested child components are defined in relation to the top-left corner (0, 0) of the group.</a:t>
            </a:r>
          </a:p>
          <a:p>
            <a:r>
              <a:rPr lang="en-GB" dirty="0" smtClean="0"/>
              <a:t>You can create a group using:</a:t>
            </a:r>
          </a:p>
          <a:p>
            <a:pPr lvl="1"/>
            <a:r>
              <a:rPr lang="en-GB" dirty="0" err="1" smtClean="0">
                <a:hlinkClick r:id="rId2"/>
              </a:rPr>
              <a:t>GUI.BeginGroup</a:t>
            </a:r>
            <a:r>
              <a:rPr lang="en-GB" dirty="0" smtClean="0"/>
              <a:t> and </a:t>
            </a:r>
            <a:r>
              <a:rPr lang="en-GB" dirty="0" err="1" smtClean="0"/>
              <a:t>GUI.EndGroup</a:t>
            </a:r>
            <a:r>
              <a:rPr lang="en-GB" dirty="0" smtClean="0"/>
              <a:t> or</a:t>
            </a:r>
          </a:p>
          <a:p>
            <a:pPr lvl="1"/>
            <a:r>
              <a:rPr lang="en-GB" dirty="0" smtClean="0"/>
              <a:t>With a </a:t>
            </a:r>
            <a:r>
              <a:rPr lang="en-GB" dirty="0" smtClean="0"/>
              <a:t>using </a:t>
            </a:r>
            <a:r>
              <a:rPr lang="en-GB" dirty="0" err="1" smtClean="0">
                <a:hlinkClick r:id="rId3"/>
              </a:rPr>
              <a:t>GUI.GroupScope</a:t>
            </a:r>
            <a:r>
              <a:rPr lang="en-GB" dirty="0" smtClean="0"/>
              <a:t> { … } block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39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Grouping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Using Begin Group and End Group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GUI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.BeginGroup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Rect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(10, 10, 100, 100));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Draw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other group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GUI components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GUI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.EndGroup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dirty="0" smtClean="0"/>
              <a:t>Using </a:t>
            </a:r>
            <a:r>
              <a:rPr lang="en-GB" dirty="0" err="1" smtClean="0"/>
              <a:t>GroupScope</a:t>
            </a:r>
            <a:endParaRPr lang="en-GB" dirty="0" smtClean="0"/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GUI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GroupScope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Rect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(10, 10, 100, 100)))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	//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Draw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other group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GUI components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52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unity </a:t>
            </a:r>
            <a:r>
              <a:rPr lang="en-GB" dirty="0" err="1" smtClean="0">
                <a:hlinkClick r:id="rId2"/>
              </a:rPr>
              <a:t>SceneManager</a:t>
            </a:r>
            <a:r>
              <a:rPr lang="en-GB" dirty="0" smtClean="0"/>
              <a:t> class provides scene management at runtime.</a:t>
            </a:r>
          </a:p>
          <a:p>
            <a:r>
              <a:rPr lang="en-GB" dirty="0" smtClean="0"/>
              <a:t>Some of its methods include:</a:t>
            </a:r>
          </a:p>
          <a:p>
            <a:pPr lvl="1"/>
            <a:r>
              <a:rPr lang="en-GB" b="1" dirty="0" err="1" smtClean="0"/>
              <a:t>GetActiveScene</a:t>
            </a:r>
            <a:r>
              <a:rPr lang="en-GB" dirty="0" smtClean="0"/>
              <a:t>: Gets the currently active scene.</a:t>
            </a:r>
          </a:p>
          <a:p>
            <a:pPr lvl="1"/>
            <a:r>
              <a:rPr lang="en-GB" b="1" dirty="0" err="1" smtClean="0"/>
              <a:t>LoadScene</a:t>
            </a:r>
            <a:r>
              <a:rPr lang="en-GB" dirty="0" smtClean="0"/>
              <a:t>: Loads the scene by its name, path or index number provided in the build settings.</a:t>
            </a:r>
            <a:endParaRPr lang="en-GB" dirty="0"/>
          </a:p>
          <a:p>
            <a:r>
              <a:rPr lang="en-GB" dirty="0" smtClean="0"/>
              <a:t>The get active scene method returns a </a:t>
            </a:r>
            <a:r>
              <a:rPr lang="en-GB" dirty="0" smtClean="0">
                <a:hlinkClick r:id="rId3"/>
              </a:rPr>
              <a:t>Scene</a:t>
            </a:r>
            <a:r>
              <a:rPr lang="en-GB" dirty="0" smtClean="0"/>
              <a:t> object, but note you cannot use this to directly reload the scene.</a:t>
            </a:r>
          </a:p>
          <a:p>
            <a:pPr lvl="1"/>
            <a:r>
              <a:rPr lang="en-GB" dirty="0" smtClean="0"/>
              <a:t>You have to use its </a:t>
            </a:r>
            <a:r>
              <a:rPr lang="en-GB" dirty="0" err="1" smtClean="0"/>
              <a:t>scene.buildIndex</a:t>
            </a:r>
            <a:r>
              <a:rPr lang="en-GB" smtClean="0"/>
              <a:t> or </a:t>
            </a:r>
            <a:r>
              <a:rPr lang="en-GB" dirty="0" smtClean="0"/>
              <a:t>its scene.name property, for example.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2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Scene Management: A simple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First you need to import the scene management library into your script file.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UnityEngine.SceneManagement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An example of using scene management to reload the current scene: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Get the current scene and reload it using its index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Scene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scene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SceneManager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.GetActiveScene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Reload the current scene using its build index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SceneManager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.LoadScene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scene.buildIndex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38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13408</TotalTime>
  <Words>695</Words>
  <Application>Microsoft Office PowerPoint</Application>
  <PresentationFormat>On-screen Show (4:3)</PresentationFormat>
  <Paragraphs>98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Cambria</vt:lpstr>
      <vt:lpstr>Consolas</vt:lpstr>
      <vt:lpstr>Wingdings</vt:lpstr>
      <vt:lpstr>Wingdings 2</vt:lpstr>
      <vt:lpstr>Median</vt:lpstr>
      <vt:lpstr>The GUI</vt:lpstr>
      <vt:lpstr>Today’s Lecture</vt:lpstr>
      <vt:lpstr>OnGUI Event</vt:lpstr>
      <vt:lpstr>The GUI</vt:lpstr>
      <vt:lpstr>Automatic Layout</vt:lpstr>
      <vt:lpstr>Example GUI Components</vt:lpstr>
      <vt:lpstr>Other GUI Components</vt:lpstr>
      <vt:lpstr>Grouping Components</vt:lpstr>
      <vt:lpstr>Grouping Components</vt:lpstr>
      <vt:lpstr>Scene Management</vt:lpstr>
      <vt:lpstr>Scene Management: A simple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1477</cp:revision>
  <cp:lastPrinted>2014-09-29T16:21:25Z</cp:lastPrinted>
  <dcterms:created xsi:type="dcterms:W3CDTF">2013-09-18T07:00:31Z</dcterms:created>
  <dcterms:modified xsi:type="dcterms:W3CDTF">2017-03-06T14:41:35Z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