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23.jpg" ContentType="image/pn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20"/>
  </p:notesMasterIdLst>
  <p:handoutMasterIdLst>
    <p:handoutMasterId r:id="rId21"/>
  </p:handoutMasterIdLst>
  <p:sldIdLst>
    <p:sldId id="257" r:id="rId5"/>
    <p:sldId id="389" r:id="rId6"/>
    <p:sldId id="398" r:id="rId7"/>
    <p:sldId id="317" r:id="rId8"/>
    <p:sldId id="277" r:id="rId9"/>
    <p:sldId id="394" r:id="rId10"/>
    <p:sldId id="278" r:id="rId11"/>
    <p:sldId id="396" r:id="rId12"/>
    <p:sldId id="281" r:id="rId13"/>
    <p:sldId id="397" r:id="rId14"/>
    <p:sldId id="268" r:id="rId15"/>
    <p:sldId id="391" r:id="rId16"/>
    <p:sldId id="395" r:id="rId17"/>
    <p:sldId id="392" r:id="rId18"/>
    <p:sldId id="39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74" autoAdjust="0"/>
    <p:restoredTop sz="93725" autoAdjust="0"/>
  </p:normalViewPr>
  <p:slideViewPr>
    <p:cSldViewPr snapToGrid="0">
      <p:cViewPr>
        <p:scale>
          <a:sx n="70" d="100"/>
          <a:sy n="70" d="100"/>
        </p:scale>
        <p:origin x="738" y="108"/>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5/4/2021</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5/4/2021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11</a:t>
            </a:fld>
            <a:endParaRPr lang="en-US"/>
          </a:p>
        </p:txBody>
      </p:sp>
    </p:spTree>
    <p:extLst>
      <p:ext uri="{BB962C8B-B14F-4D97-AF65-F5344CB8AC3E}">
        <p14:creationId xmlns:p14="http://schemas.microsoft.com/office/powerpoint/2010/main" val="396330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jp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slideLayout" Target="../slideLayouts/slideLayout2.xml"/><Relationship Id="rId7" Type="http://schemas.openxmlformats.org/officeDocument/2006/relationships/image" Target="../media/image6.jp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jpeg"/><Relationship Id="rId5" Type="http://schemas.microsoft.com/office/2007/relationships/hdphoto" Target="../media/hdphoto1.wdp"/><Relationship Id="rId4" Type="http://schemas.openxmlformats.org/officeDocument/2006/relationships/image" Target="../media/image4.png"/><Relationship Id="rId9"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jpg"/><Relationship Id="rId5" Type="http://schemas.openxmlformats.org/officeDocument/2006/relationships/image" Target="../media/image9.jp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slideLayout" Target="../slideLayouts/slideLayout4.xml"/><Relationship Id="rId7" Type="http://schemas.openxmlformats.org/officeDocument/2006/relationships/image" Target="../media/image12.jp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notesSlide" Target="../notesSlides/notesSlide2.xml"/><Relationship Id="rId9"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jpg"/><Relationship Id="rId2" Type="http://schemas.openxmlformats.org/officeDocument/2006/relationships/audio" Target="../media/media5.m4a"/><Relationship Id="rId1" Type="http://schemas.microsoft.com/office/2007/relationships/media" Target="../media/media5.m4a"/><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14.JPG"/></Relationships>
</file>

<file path=ppt/slides/_rels/slide6.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slideLayout" Target="../slideLayouts/slideLayout8.xml"/><Relationship Id="rId7" Type="http://schemas.openxmlformats.org/officeDocument/2006/relationships/image" Target="../media/image18.jp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 Id="rId9" Type="http://schemas.openxmlformats.org/officeDocument/2006/relationships/image" Target="../media/image3.jpg"/></Relationships>
</file>

<file path=ppt/slides/_rels/slide7.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slideLayout" Target="../slideLayouts/slideLayout6.xml"/><Relationship Id="rId7" Type="http://schemas.openxmlformats.org/officeDocument/2006/relationships/image" Target="../media/image20.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jpeg"/><Relationship Id="rId5" Type="http://schemas.microsoft.com/office/2007/relationships/hdphoto" Target="../media/hdphoto2.wdp"/><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jpg"/><Relationship Id="rId5" Type="http://schemas.openxmlformats.org/officeDocument/2006/relationships/image" Target="../media/image5.jpeg"/><Relationship Id="rId4" Type="http://schemas.openxmlformats.org/officeDocument/2006/relationships/image" Target="../media/image21.jpeg"/></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2.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jp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12.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slideLayout" Target="../slideLayouts/slideLayout2.xml"/><Relationship Id="rId7" Type="http://schemas.openxmlformats.org/officeDocument/2006/relationships/image" Target="../media/image26.JP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 Id="rId9" Type="http://schemas.openxmlformats.org/officeDocument/2006/relationships/image" Target="../media/image3.jp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g"/><Relationship Id="rId1" Type="http://schemas.openxmlformats.org/officeDocument/2006/relationships/slideLayout" Target="../slideLayouts/slideLayout2.xml"/><Relationship Id="rId4" Type="http://schemas.microsoft.com/office/2007/relationships/hdphoto" Target="../media/hdphoto4.wdp"/></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sY0Pf_pfqCI" TargetMode="External"/><Relationship Id="rId2" Type="http://schemas.openxmlformats.org/officeDocument/2006/relationships/hyperlink" Target="https://hbr.org/2016/11/leaders-can-turn-creativity-into-a-competitive-advantage" TargetMode="External"/><Relationship Id="rId1" Type="http://schemas.openxmlformats.org/officeDocument/2006/relationships/slideLayout" Target="../slideLayouts/slideLayout6.xml"/><Relationship Id="rId5" Type="http://schemas.openxmlformats.org/officeDocument/2006/relationships/hyperlink" Target="https://www.simplypsychology.org/learning-kolb.html" TargetMode="External"/><Relationship Id="rId4" Type="http://schemas.openxmlformats.org/officeDocument/2006/relationships/hyperlink" Target="https://www.cipd.co.uk/news-views/news-articles/managing-multicultural-teams"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673009" y="656492"/>
            <a:ext cx="3891929" cy="3610708"/>
          </a:xfrm>
        </p:spPr>
        <p:txBody>
          <a:bodyPr anchor="b" anchorCtr="0">
            <a:normAutofit fontScale="90000"/>
          </a:bodyPr>
          <a:lstStyle/>
          <a:p>
            <a:r>
              <a:rPr lang="en-US" dirty="0"/>
              <a:t>Does</a:t>
            </a:r>
            <a:br>
              <a:rPr lang="en-US" dirty="0"/>
            </a:br>
            <a:r>
              <a:rPr lang="en-US" dirty="0"/>
              <a:t>Innovation</a:t>
            </a:r>
            <a:br>
              <a:rPr lang="en-US" dirty="0"/>
            </a:br>
            <a:r>
              <a:rPr lang="en-US" dirty="0"/>
              <a:t>and Creativity Provide a Business Advantage?</a:t>
            </a:r>
          </a:p>
        </p:txBody>
      </p:sp>
      <p:pic>
        <p:nvPicPr>
          <p:cNvPr id="14" name="Picture Placeholder 13">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5"/>
          <a:srcRect l="6402" r="5930"/>
          <a:stretch/>
        </p:blipFill>
        <p:spPr>
          <a:xfrm>
            <a:off x="477078" y="1333024"/>
            <a:ext cx="6533322" cy="419195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673009" y="4929810"/>
            <a:ext cx="3891929" cy="1535008"/>
          </a:xfrm>
        </p:spPr>
        <p:txBody>
          <a:bodyPr>
            <a:normAutofit fontScale="92500"/>
          </a:bodyPr>
          <a:lstStyle/>
          <a:p>
            <a:pPr marL="0" indent="0">
              <a:lnSpc>
                <a:spcPct val="100000"/>
              </a:lnSpc>
              <a:spcBef>
                <a:spcPts val="600"/>
              </a:spcBef>
              <a:spcAft>
                <a:spcPts val="0"/>
              </a:spcAft>
            </a:pPr>
            <a:r>
              <a:rPr lang="en-US" sz="1400" dirty="0">
                <a:ln w="0"/>
                <a:solidFill>
                  <a:schemeClr val="tx1"/>
                </a:solidFill>
                <a:effectLst>
                  <a:outerShdw blurRad="38100" dist="19050" dir="2700000" algn="tl" rotWithShape="0">
                    <a:schemeClr val="dk1">
                      <a:alpha val="40000"/>
                    </a:schemeClr>
                  </a:outerShdw>
                </a:effectLst>
              </a:rPr>
              <a:t>23</a:t>
            </a:r>
            <a:r>
              <a:rPr lang="en-US" sz="1400" baseline="30000" dirty="0">
                <a:ln w="0"/>
                <a:solidFill>
                  <a:schemeClr val="tx1"/>
                </a:solidFill>
                <a:effectLst>
                  <a:outerShdw blurRad="38100" dist="19050" dir="2700000" algn="tl" rotWithShape="0">
                    <a:schemeClr val="dk1">
                      <a:alpha val="40000"/>
                    </a:schemeClr>
                  </a:outerShdw>
                </a:effectLst>
              </a:rPr>
              <a:t>rd</a:t>
            </a:r>
            <a:r>
              <a:rPr lang="en-US" sz="1400" dirty="0">
                <a:ln w="0"/>
                <a:solidFill>
                  <a:schemeClr val="tx1"/>
                </a:solidFill>
                <a:effectLst>
                  <a:outerShdw blurRad="38100" dist="19050" dir="2700000" algn="tl" rotWithShape="0">
                    <a:schemeClr val="dk1">
                      <a:alpha val="40000"/>
                    </a:schemeClr>
                  </a:outerShdw>
                </a:effectLst>
              </a:rPr>
              <a:t> April 2021</a:t>
            </a:r>
          </a:p>
          <a:p>
            <a:pPr marL="0" indent="0">
              <a:lnSpc>
                <a:spcPct val="100000"/>
              </a:lnSpc>
              <a:spcBef>
                <a:spcPts val="600"/>
              </a:spcBef>
              <a:spcAft>
                <a:spcPts val="0"/>
              </a:spcAft>
            </a:pPr>
            <a:r>
              <a:rPr lang="en-US" sz="1400" dirty="0">
                <a:ln w="0"/>
                <a:solidFill>
                  <a:schemeClr val="tx1"/>
                </a:solidFill>
                <a:effectLst>
                  <a:outerShdw blurRad="38100" dist="19050" dir="2700000" algn="tl" rotWithShape="0">
                    <a:schemeClr val="dk1">
                      <a:alpha val="40000"/>
                    </a:schemeClr>
                  </a:outerShdw>
                </a:effectLst>
              </a:rPr>
              <a:t>BMSW6102 Developing Innovation and Creativity for Business Advantage</a:t>
            </a:r>
          </a:p>
          <a:p>
            <a:pPr marL="0" indent="0">
              <a:lnSpc>
                <a:spcPct val="100000"/>
              </a:lnSpc>
              <a:spcBef>
                <a:spcPts val="600"/>
              </a:spcBef>
              <a:spcAft>
                <a:spcPts val="0"/>
              </a:spcAft>
            </a:pPr>
            <a:endParaRPr lang="en-US" sz="1400" dirty="0">
              <a:ln w="0"/>
              <a:solidFill>
                <a:schemeClr val="tx1"/>
              </a:solidFill>
              <a:effectLst>
                <a:outerShdw blurRad="38100" dist="19050" dir="2700000" algn="tl" rotWithShape="0">
                  <a:schemeClr val="dk1">
                    <a:alpha val="40000"/>
                  </a:schemeClr>
                </a:outerShdw>
              </a:effectLst>
            </a:endParaRPr>
          </a:p>
          <a:p>
            <a:pPr marL="0" indent="0">
              <a:lnSpc>
                <a:spcPct val="100000"/>
              </a:lnSpc>
              <a:spcBef>
                <a:spcPts val="600"/>
              </a:spcBef>
              <a:spcAft>
                <a:spcPts val="0"/>
              </a:spcAft>
            </a:pPr>
            <a:r>
              <a:rPr lang="en-US" sz="1400" dirty="0" err="1">
                <a:ln w="0"/>
                <a:solidFill>
                  <a:schemeClr val="tx1"/>
                </a:solidFill>
                <a:effectLst>
                  <a:outerShdw blurRad="38100" dist="19050" dir="2700000" algn="tl" rotWithShape="0">
                    <a:schemeClr val="dk1">
                      <a:alpha val="40000"/>
                    </a:schemeClr>
                  </a:outerShdw>
                </a:effectLst>
              </a:rPr>
              <a:t>YenYen</a:t>
            </a:r>
            <a:r>
              <a:rPr lang="en-US" sz="1400" dirty="0">
                <a:ln w="0"/>
                <a:solidFill>
                  <a:schemeClr val="tx1"/>
                </a:solidFill>
                <a:effectLst>
                  <a:outerShdw blurRad="38100" dist="19050" dir="2700000" algn="tl" rotWithShape="0">
                    <a:schemeClr val="dk1">
                      <a:alpha val="40000"/>
                    </a:schemeClr>
                  </a:outerShdw>
                </a:effectLst>
              </a:rPr>
              <a:t> Lai (1710668)</a:t>
            </a:r>
          </a:p>
          <a:p>
            <a:pPr marL="0" indent="0">
              <a:lnSpc>
                <a:spcPct val="100000"/>
              </a:lnSpc>
              <a:spcBef>
                <a:spcPts val="600"/>
              </a:spcBef>
              <a:spcAft>
                <a:spcPts val="0"/>
              </a:spcAft>
            </a:pPr>
            <a:r>
              <a:rPr lang="en-GB" sz="1300" dirty="0">
                <a:solidFill>
                  <a:schemeClr val="tx1"/>
                </a:solidFill>
                <a:effectLst/>
                <a:latin typeface="+mj-lt"/>
                <a:ea typeface="Times New Roman" panose="02020603050405020304" pitchFamily="18" charset="0"/>
                <a:cs typeface="Times New Roman" panose="02020603050405020304" pitchFamily="18" charset="0"/>
              </a:rPr>
              <a:t>BA Leadership and Management Skills for the Workplace</a:t>
            </a:r>
          </a:p>
          <a:p>
            <a:pPr marL="0" indent="0">
              <a:lnSpc>
                <a:spcPct val="100000"/>
              </a:lnSpc>
              <a:spcBef>
                <a:spcPts val="600"/>
              </a:spcBef>
              <a:spcAft>
                <a:spcPts val="0"/>
              </a:spcAft>
            </a:pPr>
            <a:endParaRPr lang="en-US" sz="1400" dirty="0"/>
          </a:p>
        </p:txBody>
      </p:sp>
      <p:pic>
        <p:nvPicPr>
          <p:cNvPr id="5" name="Picture 4" descr="Text&#10;&#10;Description automatically generated">
            <a:extLst>
              <a:ext uri="{FF2B5EF4-FFF2-40B4-BE49-F238E27FC236}">
                <a16:creationId xmlns:a16="http://schemas.microsoft.com/office/drawing/2014/main" id="{395FFC3B-30AD-4BF3-8D22-0D07BD002E00}"/>
              </a:ext>
            </a:extLst>
          </p:cNvPr>
          <p:cNvPicPr/>
          <p:nvPr/>
        </p:nvPicPr>
        <p:blipFill>
          <a:blip r:embed="rId6">
            <a:extLst>
              <a:ext uri="{28A0092B-C50C-407E-A947-70E740481C1C}">
                <a14:useLocalDpi xmlns:a14="http://schemas.microsoft.com/office/drawing/2010/main" val="0"/>
              </a:ext>
            </a:extLst>
          </a:blip>
          <a:stretch>
            <a:fillRect/>
          </a:stretch>
        </p:blipFill>
        <p:spPr>
          <a:xfrm>
            <a:off x="5699760" y="6002062"/>
            <a:ext cx="1310640" cy="457200"/>
          </a:xfrm>
          <a:prstGeom prst="rect">
            <a:avLst/>
          </a:prstGeom>
        </p:spPr>
      </p:pic>
      <p:pic>
        <p:nvPicPr>
          <p:cNvPr id="6" name="Recorded Sound">
            <a:hlinkClick r:id="" action="ppaction://media"/>
            <a:extLst>
              <a:ext uri="{FF2B5EF4-FFF2-40B4-BE49-F238E27FC236}">
                <a16:creationId xmlns:a16="http://schemas.microsoft.com/office/drawing/2014/main" id="{174915CD-480E-49F9-A1EA-430374ABE5C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a:stretch/>
        </p:blipFill>
        <p:spPr>
          <a:xfrm>
            <a:off x="172278" y="236102"/>
            <a:ext cx="609600" cy="609600"/>
          </a:xfrm>
          <a:prstGeom prst="rect">
            <a:avLst/>
          </a:prstGeom>
        </p:spPr>
      </p:pic>
    </p:spTree>
    <p:extLst>
      <p:ext uri="{BB962C8B-B14F-4D97-AF65-F5344CB8AC3E}">
        <p14:creationId xmlns:p14="http://schemas.microsoft.com/office/powerpoint/2010/main" val="75281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ox(in)">
                                      <p:cBhvr>
                                        <p:cTn id="7" dur="1500"/>
                                        <p:tgtEl>
                                          <p:spTgt spid="14"/>
                                        </p:tgtEl>
                                      </p:cBhvr>
                                    </p:animEffect>
                                  </p:childTnLst>
                                </p:cTn>
                              </p:par>
                            </p:childTnLst>
                          </p:cTn>
                        </p:par>
                        <p:par>
                          <p:cTn id="8" fill="hold">
                            <p:stCondLst>
                              <p:cond delay="1500"/>
                            </p:stCondLst>
                            <p:childTnLst>
                              <p:par>
                                <p:cTn id="9" presetID="2" presetClass="entr" presetSubtype="2"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1+#ppt_w/2"/>
                                          </p:val>
                                        </p:tav>
                                        <p:tav tm="100000">
                                          <p:val>
                                            <p:strVal val="#ppt_x"/>
                                          </p:val>
                                        </p:tav>
                                      </p:tavLst>
                                    </p:anim>
                                    <p:anim calcmode="lin" valueType="num">
                                      <p:cBhvr additive="base">
                                        <p:cTn id="12" dur="500" fill="hold"/>
                                        <p:tgtEl>
                                          <p:spTgt spid="2"/>
                                        </p:tgtEl>
                                        <p:attrNameLst>
                                          <p:attrName>ppt_y</p:attrName>
                                        </p:attrNameLst>
                                      </p:cBhvr>
                                      <p:tavLst>
                                        <p:tav tm="0">
                                          <p:val>
                                            <p:strVal val="#ppt_y"/>
                                          </p:val>
                                        </p:tav>
                                        <p:tav tm="100000">
                                          <p:val>
                                            <p:strVal val="#ppt_y"/>
                                          </p:val>
                                        </p:tav>
                                      </p:tavLst>
                                    </p:anim>
                                  </p:childTnLst>
                                </p:cTn>
                              </p:par>
                            </p:childTnLst>
                          </p:cTn>
                        </p:par>
                        <p:par>
                          <p:cTn id="13" fill="hold">
                            <p:stCondLst>
                              <p:cond delay="2000"/>
                            </p:stCondLst>
                            <p:childTnLst>
                              <p:par>
                                <p:cTn id="14" presetID="2" presetClass="entr" presetSubtype="4" fill="hold" grpId="0" nodeType="after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 calcmode="lin" valueType="num">
                                      <p:cBhvr additive="base">
                                        <p:cTn id="16" dur="25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7" dur="25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8" fill="hold">
                            <p:stCondLst>
                              <p:cond delay="2250"/>
                            </p:stCondLst>
                            <p:childTnLst>
                              <p:par>
                                <p:cTn id="19" presetID="2" presetClass="entr" presetSubtype="4" fill="hold" grpId="0" nodeType="after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25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25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23" fill="hold">
                            <p:stCondLst>
                              <p:cond delay="2500"/>
                            </p:stCondLst>
                            <p:childTnLst>
                              <p:par>
                                <p:cTn id="24" presetID="2" presetClass="entr" presetSubtype="4" fill="hold" grpId="0" nodeType="after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25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25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8" fill="hold">
                            <p:stCondLst>
                              <p:cond delay="2750"/>
                            </p:stCondLst>
                            <p:childTnLst>
                              <p:par>
                                <p:cTn id="29" presetID="2" presetClass="entr" presetSubtype="4"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25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25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416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7"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a:blip r:embed="rId4">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Lst>
          </a:blip>
          <a:srcRect/>
          <a:stretch/>
        </p:blipFill>
        <p:spPr>
          <a:xfrm rot="19568459">
            <a:off x="4421890" y="650609"/>
            <a:ext cx="1074752" cy="1120371"/>
          </a:xfrm>
        </p:spPr>
      </p:pic>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789294" y="517324"/>
            <a:ext cx="3565524" cy="749173"/>
          </a:xfrm>
        </p:spPr>
        <p:txBody>
          <a:bodyPr anchor="t"/>
          <a:lstStyle/>
          <a:p>
            <a:pPr>
              <a:lnSpc>
                <a:spcPct val="100000"/>
              </a:lnSpc>
            </a:pPr>
            <a:r>
              <a:rPr lang="en-US" dirty="0"/>
              <a:t>Introduction</a:t>
            </a:r>
          </a:p>
        </p:txBody>
      </p:sp>
      <p:sp>
        <p:nvSpPr>
          <p:cNvPr id="13" name="Date Placeholder 12">
            <a:extLst>
              <a:ext uri="{FF2B5EF4-FFF2-40B4-BE49-F238E27FC236}">
                <a16:creationId xmlns:a16="http://schemas.microsoft.com/office/drawing/2014/main" id="{915FE2C5-E66A-4405-B19E-2C5C546C98E4}"/>
              </a:ext>
            </a:extLst>
          </p:cNvPr>
          <p:cNvSpPr>
            <a:spLocks noGrp="1"/>
          </p:cNvSpPr>
          <p:nvPr>
            <p:ph type="dt" sz="half" idx="10"/>
          </p:nvPr>
        </p:nvSpPr>
        <p:spPr>
          <a:xfrm>
            <a:off x="550863" y="6507212"/>
            <a:ext cx="2628900" cy="153888"/>
          </a:xfrm>
        </p:spPr>
        <p:txBody>
          <a:bodyPr/>
          <a:lstStyle/>
          <a:p>
            <a:r>
              <a:rPr lang="en-US" dirty="0">
                <a:solidFill>
                  <a:schemeClr val="tx1">
                    <a:alpha val="80000"/>
                  </a:schemeClr>
                </a:solidFill>
                <a:effectLst>
                  <a:outerShdw blurRad="38100" dist="38100" dir="2700000" algn="tl">
                    <a:srgbClr val="000000">
                      <a:alpha val="43137"/>
                    </a:srgbClr>
                  </a:outerShdw>
                </a:effectLst>
                <a:latin typeface="+mj-lt"/>
              </a:rPr>
              <a:t>23</a:t>
            </a:r>
            <a:r>
              <a:rPr lang="en-US" baseline="30000" dirty="0">
                <a:solidFill>
                  <a:schemeClr val="tx1">
                    <a:alpha val="80000"/>
                  </a:schemeClr>
                </a:solidFill>
                <a:effectLst>
                  <a:outerShdw blurRad="38100" dist="38100" dir="2700000" algn="tl">
                    <a:srgbClr val="000000">
                      <a:alpha val="43137"/>
                    </a:srgbClr>
                  </a:outerShdw>
                </a:effectLst>
                <a:latin typeface="+mj-lt"/>
              </a:rPr>
              <a:t>rd</a:t>
            </a:r>
            <a:r>
              <a:rPr lang="en-US" dirty="0">
                <a:solidFill>
                  <a:schemeClr val="tx1">
                    <a:alpha val="80000"/>
                  </a:schemeClr>
                </a:solidFill>
                <a:effectLst>
                  <a:outerShdw blurRad="38100" dist="38100" dir="2700000" algn="tl">
                    <a:srgbClr val="000000">
                      <a:alpha val="43137"/>
                    </a:srgbClr>
                  </a:outerShdw>
                </a:effectLst>
                <a:latin typeface="+mj-lt"/>
              </a:rPr>
              <a:t> April 2021</a:t>
            </a:r>
          </a:p>
        </p:txBody>
      </p:sp>
      <p:sp>
        <p:nvSpPr>
          <p:cNvPr id="14" name="Footer Placeholder 13">
            <a:extLst>
              <a:ext uri="{FF2B5EF4-FFF2-40B4-BE49-F238E27FC236}">
                <a16:creationId xmlns:a16="http://schemas.microsoft.com/office/drawing/2014/main" id="{B01DF4D0-78BC-4C8C-9570-26F0B225433A}"/>
              </a:ext>
            </a:extLst>
          </p:cNvPr>
          <p:cNvSpPr>
            <a:spLocks noGrp="1"/>
          </p:cNvSpPr>
          <p:nvPr>
            <p:ph type="ftr" sz="quarter" idx="11"/>
          </p:nvPr>
        </p:nvSpPr>
        <p:spPr>
          <a:xfrm>
            <a:off x="3374708" y="6584156"/>
            <a:ext cx="6379210" cy="153888"/>
          </a:xfrm>
        </p:spPr>
        <p:txBody>
          <a:bodyPr/>
          <a:lstStyle/>
          <a:p>
            <a:pPr algn="ctr"/>
            <a:r>
              <a:rPr lang="en-US" sz="1000" dirty="0">
                <a:ln w="0"/>
                <a:solidFill>
                  <a:schemeClr val="tx1"/>
                </a:solidFill>
                <a:effectLst>
                  <a:outerShdw blurRad="38100" dist="19050" dir="2700000" algn="tl" rotWithShape="0">
                    <a:schemeClr val="dk1">
                      <a:alpha val="40000"/>
                    </a:schemeClr>
                  </a:outerShdw>
                </a:effectLst>
                <a:latin typeface="+mj-lt"/>
              </a:rPr>
              <a:t>BMSW6102 Developing Innovation and Creativity for Business Advantage</a:t>
            </a:r>
          </a:p>
          <a:p>
            <a:pPr algn="ctr"/>
            <a:endParaRPr lang="en-US" dirty="0"/>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pic>
        <p:nvPicPr>
          <p:cNvPr id="18" name="Picture Placeholder 9">
            <a:extLst>
              <a:ext uri="{FF2B5EF4-FFF2-40B4-BE49-F238E27FC236}">
                <a16:creationId xmlns:a16="http://schemas.microsoft.com/office/drawing/2014/main" id="{0FC05AE8-94EA-4D41-B8FF-6B6416344B16}"/>
              </a:ext>
            </a:extLst>
          </p:cNvPr>
          <p:cNvPicPr>
            <a:picLocks noChangeAspect="1"/>
          </p:cNvPicPr>
          <p:nvPr/>
        </p:nvPicPr>
        <p:blipFill rotWithShape="1">
          <a:blip r:embed="rId6"/>
          <a:srcRect/>
          <a:stretch/>
        </p:blipFill>
        <p:spPr>
          <a:xfrm>
            <a:off x="679868" y="3074292"/>
            <a:ext cx="867734" cy="84099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pic>
      <p:pic>
        <p:nvPicPr>
          <p:cNvPr id="19" name="Picture Placeholder 26">
            <a:extLst>
              <a:ext uri="{FF2B5EF4-FFF2-40B4-BE49-F238E27FC236}">
                <a16:creationId xmlns:a16="http://schemas.microsoft.com/office/drawing/2014/main" id="{4858CDDC-52B8-40C9-8D53-F5CC934BCD60}"/>
              </a:ext>
            </a:extLst>
          </p:cNvPr>
          <p:cNvPicPr>
            <a:picLocks noChangeAspect="1"/>
          </p:cNvPicPr>
          <p:nvPr/>
        </p:nvPicPr>
        <p:blipFill>
          <a:blip r:embed="rId7"/>
          <a:srcRect l="6028" r="6028"/>
          <a:stretch/>
        </p:blipFill>
        <p:spPr>
          <a:xfrm>
            <a:off x="8152874" y="1349387"/>
            <a:ext cx="1779740" cy="1729825"/>
          </a:xfrm>
          <a:prstGeom prst="ellipse">
            <a:avLst/>
          </a:prstGeom>
          <a:ln>
            <a:noFill/>
          </a:ln>
          <a:effectLst>
            <a:softEdge rad="112500"/>
          </a:effectLst>
        </p:spPr>
      </p:pic>
      <p:pic>
        <p:nvPicPr>
          <p:cNvPr id="20" name="Picture Placeholder 9" descr="Data Points ">
            <a:extLst>
              <a:ext uri="{FF2B5EF4-FFF2-40B4-BE49-F238E27FC236}">
                <a16:creationId xmlns:a16="http://schemas.microsoft.com/office/drawing/2014/main" id="{2B2A9961-B0DC-473A-95F9-73379A874D0F}"/>
              </a:ext>
            </a:extLst>
          </p:cNvPr>
          <p:cNvPicPr>
            <a:picLocks noChangeAspect="1"/>
          </p:cNvPicPr>
          <p:nvPr/>
        </p:nvPicPr>
        <p:blipFill rotWithShape="1">
          <a:blip r:embed="rId8" cstate="screen">
            <a:extLst>
              <a:ext uri="{28A0092B-C50C-407E-A947-70E740481C1C}">
                <a14:useLocalDpi xmlns:a14="http://schemas.microsoft.com/office/drawing/2010/main" val="0"/>
              </a:ext>
            </a:extLst>
          </a:blip>
          <a:srcRect/>
          <a:stretch/>
        </p:blipFill>
        <p:spPr>
          <a:xfrm rot="16200000">
            <a:off x="1454212" y="3652161"/>
            <a:ext cx="456117" cy="456117"/>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pic>
      <p:sp>
        <p:nvSpPr>
          <p:cNvPr id="26" name="Content Placeholder 2">
            <a:extLst>
              <a:ext uri="{FF2B5EF4-FFF2-40B4-BE49-F238E27FC236}">
                <a16:creationId xmlns:a16="http://schemas.microsoft.com/office/drawing/2014/main" id="{B2325511-6BC3-4556-9E49-1C4D41813101}"/>
              </a:ext>
            </a:extLst>
          </p:cNvPr>
          <p:cNvSpPr txBox="1">
            <a:spLocks/>
          </p:cNvSpPr>
          <p:nvPr/>
        </p:nvSpPr>
        <p:spPr>
          <a:xfrm>
            <a:off x="789294" y="1537895"/>
            <a:ext cx="4841830" cy="4564169"/>
          </a:xfrm>
          <a:prstGeom prst="rect">
            <a:avLst/>
          </a:prstGeom>
        </p:spPr>
        <p:txBody>
          <a:bodyPr vert="horz" wrap="square" lIns="0" tIns="0" rIns="0" bIns="0" rtlCol="0" anchor="t" anchorCtr="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800"/>
              </a:spcAft>
            </a:pPr>
            <a:r>
              <a:rPr lang="en-US" sz="1800" dirty="0">
                <a:latin typeface="Calibri" panose="020F0502020204030204" pitchFamily="34" charset="0"/>
                <a:ea typeface="Calibri" panose="020F0502020204030204" pitchFamily="34" charset="0"/>
                <a:cs typeface="Times New Roman" panose="02020603050405020304" pitchFamily="18" charset="0"/>
              </a:rPr>
              <a:t>Aim:</a:t>
            </a:r>
          </a:p>
          <a:p>
            <a:pPr marL="0" indent="0">
              <a:lnSpc>
                <a:spcPct val="100000"/>
              </a:lnSpc>
              <a:spcAft>
                <a:spcPts val="800"/>
              </a:spcAft>
            </a:pPr>
            <a:r>
              <a:rPr lang="en-US" sz="1800" dirty="0">
                <a:latin typeface="Calibri" panose="020F0502020204030204" pitchFamily="34" charset="0"/>
                <a:ea typeface="Calibri" panose="020F0502020204030204" pitchFamily="34" charset="0"/>
                <a:cs typeface="Times New Roman" panose="02020603050405020304" pitchFamily="18" charset="0"/>
              </a:rPr>
              <a:t>The importance for</a:t>
            </a:r>
            <a:r>
              <a:rPr lang="en-US" sz="1800" dirty="0">
                <a:effectLst/>
                <a:latin typeface="Calibri" panose="020F0502020204030204" pitchFamily="34" charset="0"/>
                <a:ea typeface="Calibri" panose="020F0502020204030204" pitchFamily="34" charset="0"/>
                <a:cs typeface="Times New Roman" panose="02020603050405020304" pitchFamily="18" charset="0"/>
              </a:rPr>
              <a:t> business encourage innovation and creativity development? not just for surviving most importantly for business sustainable growth. </a:t>
            </a:r>
          </a:p>
          <a:p>
            <a:pPr marL="0" indent="0">
              <a:lnSpc>
                <a:spcPct val="100000"/>
              </a:lnSpc>
              <a:spcAft>
                <a:spcPts val="800"/>
              </a:spcAft>
            </a:pPr>
            <a:endParaRPr lang="en-US" sz="18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pPr>
            <a:endParaRPr lang="en-US" sz="18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pPr>
            <a:endParaRPr lang="en-US" sz="18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pPr>
            <a:r>
              <a:rPr lang="en-US" sz="1800" dirty="0"/>
              <a:t>Kolb’s (1984) Experiential Learning Cycle.</a:t>
            </a:r>
            <a:endParaRPr lang="en-US" sz="18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pPr>
            <a:r>
              <a:rPr lang="en-US" sz="1800" dirty="0">
                <a:latin typeface="Calibri" panose="020F0502020204030204" pitchFamily="34" charset="0"/>
                <a:ea typeface="Calibri" panose="020F0502020204030204" pitchFamily="34" charset="0"/>
                <a:cs typeface="Times New Roman" panose="02020603050405020304" pitchFamily="18" charset="0"/>
              </a:rPr>
              <a:t>Critically reflect on the innovation concept, identify learning outcome and apply at the workplace.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2" name="Title 1">
            <a:extLst>
              <a:ext uri="{FF2B5EF4-FFF2-40B4-BE49-F238E27FC236}">
                <a16:creationId xmlns:a16="http://schemas.microsoft.com/office/drawing/2014/main" id="{889FC721-ABEB-4F90-AD4F-3F4960B76EF3}"/>
              </a:ext>
            </a:extLst>
          </p:cNvPr>
          <p:cNvSpPr txBox="1">
            <a:spLocks/>
          </p:cNvSpPr>
          <p:nvPr/>
        </p:nvSpPr>
        <p:spPr>
          <a:xfrm>
            <a:off x="6946232" y="3240505"/>
            <a:ext cx="4456474" cy="1524000"/>
          </a:xfrm>
          <a:prstGeom prst="rect">
            <a:avLst/>
          </a:prstGeom>
        </p:spPr>
        <p:txBody>
          <a:bodyPr vert="horz" wrap="square" lIns="0" tIns="0" rIns="0" bIns="0" rtlCol="0" anchor="b" anchorCtr="0">
            <a:normAutofit fontScale="97500"/>
          </a:bodyPr>
          <a:lstStyle>
            <a:lvl1pPr algn="l" defTabSz="914400" rtl="0" eaLnBrk="1" latinLnBrk="0" hangingPunct="1">
              <a:lnSpc>
                <a:spcPct val="90000"/>
              </a:lnSpc>
              <a:spcBef>
                <a:spcPct val="0"/>
              </a:spcBef>
              <a:buNone/>
              <a:defRPr lang="en-US" sz="4800" kern="1200">
                <a:solidFill>
                  <a:schemeClr val="tx1"/>
                </a:solidFill>
                <a:latin typeface="+mj-lt"/>
                <a:ea typeface="+mj-ea"/>
                <a:cs typeface="+mj-cs"/>
              </a:defRPr>
            </a:lvl1pPr>
          </a:lstStyle>
          <a:p>
            <a:pPr algn="ctr"/>
            <a:r>
              <a:rPr lang="en-US" sz="3200" dirty="0"/>
              <a:t>Does Innovation and Creativity Provide a Business Advantage?</a:t>
            </a:r>
          </a:p>
        </p:txBody>
      </p:sp>
      <p:pic>
        <p:nvPicPr>
          <p:cNvPr id="5" name="Recorded Sound">
            <a:hlinkClick r:id="" action="ppaction://media"/>
            <a:extLst>
              <a:ext uri="{FF2B5EF4-FFF2-40B4-BE49-F238E27FC236}">
                <a16:creationId xmlns:a16="http://schemas.microsoft.com/office/drawing/2014/main" id="{F33FC11B-BD1C-4718-A055-353D243C2C8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a:stretch/>
        </p:blipFill>
        <p:spPr>
          <a:xfrm>
            <a:off x="90985" y="-12685"/>
            <a:ext cx="609600" cy="609600"/>
          </a:xfrm>
          <a:prstGeom prst="rect">
            <a:avLst/>
          </a:prstGeom>
        </p:spPr>
      </p:pic>
    </p:spTree>
    <p:extLst>
      <p:ext uri="{BB962C8B-B14F-4D97-AF65-F5344CB8AC3E}">
        <p14:creationId xmlns:p14="http://schemas.microsoft.com/office/powerpoint/2010/main" val="2313234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42" presetClass="entr" presetSubtype="0" fill="hold" grpId="0" nodeType="afterEffect">
                                  <p:stCondLst>
                                    <p:cond delay="500"/>
                                  </p:stCondLst>
                                  <p:childTnLst>
                                    <p:set>
                                      <p:cBhvr>
                                        <p:cTn id="11" dur="1" fill="hold">
                                          <p:stCondLst>
                                            <p:cond delay="0"/>
                                          </p:stCondLst>
                                        </p:cTn>
                                        <p:tgtEl>
                                          <p:spTgt spid="26">
                                            <p:txEl>
                                              <p:pRg st="0" end="0"/>
                                            </p:txEl>
                                          </p:spTgt>
                                        </p:tgtEl>
                                        <p:attrNameLst>
                                          <p:attrName>style.visibility</p:attrName>
                                        </p:attrNameLst>
                                      </p:cBhvr>
                                      <p:to>
                                        <p:strVal val="visible"/>
                                      </p:to>
                                    </p:set>
                                    <p:animEffect transition="in" filter="fade">
                                      <p:cBhvr>
                                        <p:cTn id="12" dur="1250"/>
                                        <p:tgtEl>
                                          <p:spTgt spid="26">
                                            <p:txEl>
                                              <p:pRg st="0" end="0"/>
                                            </p:txEl>
                                          </p:spTgt>
                                        </p:tgtEl>
                                      </p:cBhvr>
                                    </p:animEffect>
                                    <p:anim calcmode="lin" valueType="num">
                                      <p:cBhvr>
                                        <p:cTn id="13" dur="1250" fill="hold"/>
                                        <p:tgtEl>
                                          <p:spTgt spid="26">
                                            <p:txEl>
                                              <p:pRg st="0" end="0"/>
                                            </p:txEl>
                                          </p:spTgt>
                                        </p:tgtEl>
                                        <p:attrNameLst>
                                          <p:attrName>ppt_x</p:attrName>
                                        </p:attrNameLst>
                                      </p:cBhvr>
                                      <p:tavLst>
                                        <p:tav tm="0">
                                          <p:val>
                                            <p:strVal val="#ppt_x"/>
                                          </p:val>
                                        </p:tav>
                                        <p:tav tm="100000">
                                          <p:val>
                                            <p:strVal val="#ppt_x"/>
                                          </p:val>
                                        </p:tav>
                                      </p:tavLst>
                                    </p:anim>
                                    <p:anim calcmode="lin" valueType="num">
                                      <p:cBhvr>
                                        <p:cTn id="14" dur="1250" fill="hold"/>
                                        <p:tgtEl>
                                          <p:spTgt spid="2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500"/>
                                  </p:stCondLst>
                                  <p:childTnLst>
                                    <p:set>
                                      <p:cBhvr>
                                        <p:cTn id="18" dur="1" fill="hold">
                                          <p:stCondLst>
                                            <p:cond delay="0"/>
                                          </p:stCondLst>
                                        </p:cTn>
                                        <p:tgtEl>
                                          <p:spTgt spid="26">
                                            <p:txEl>
                                              <p:pRg st="1" end="1"/>
                                            </p:txEl>
                                          </p:spTgt>
                                        </p:tgtEl>
                                        <p:attrNameLst>
                                          <p:attrName>style.visibility</p:attrName>
                                        </p:attrNameLst>
                                      </p:cBhvr>
                                      <p:to>
                                        <p:strVal val="visible"/>
                                      </p:to>
                                    </p:set>
                                    <p:animEffect transition="in" filter="fade">
                                      <p:cBhvr>
                                        <p:cTn id="19" dur="1250"/>
                                        <p:tgtEl>
                                          <p:spTgt spid="26">
                                            <p:txEl>
                                              <p:pRg st="1" end="1"/>
                                            </p:txEl>
                                          </p:spTgt>
                                        </p:tgtEl>
                                      </p:cBhvr>
                                    </p:animEffect>
                                    <p:anim calcmode="lin" valueType="num">
                                      <p:cBhvr>
                                        <p:cTn id="20" dur="1250" fill="hold"/>
                                        <p:tgtEl>
                                          <p:spTgt spid="26">
                                            <p:txEl>
                                              <p:pRg st="1" end="1"/>
                                            </p:txEl>
                                          </p:spTgt>
                                        </p:tgtEl>
                                        <p:attrNameLst>
                                          <p:attrName>ppt_x</p:attrName>
                                        </p:attrNameLst>
                                      </p:cBhvr>
                                      <p:tavLst>
                                        <p:tav tm="0">
                                          <p:val>
                                            <p:strVal val="#ppt_x"/>
                                          </p:val>
                                        </p:tav>
                                        <p:tav tm="100000">
                                          <p:val>
                                            <p:strVal val="#ppt_x"/>
                                          </p:val>
                                        </p:tav>
                                      </p:tavLst>
                                    </p:anim>
                                    <p:anim calcmode="lin" valueType="num">
                                      <p:cBhvr>
                                        <p:cTn id="21" dur="1250" fill="hold"/>
                                        <p:tgtEl>
                                          <p:spTgt spid="2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500"/>
                                  </p:stCondLst>
                                  <p:childTnLst>
                                    <p:set>
                                      <p:cBhvr>
                                        <p:cTn id="25" dur="1" fill="hold">
                                          <p:stCondLst>
                                            <p:cond delay="0"/>
                                          </p:stCondLst>
                                        </p:cTn>
                                        <p:tgtEl>
                                          <p:spTgt spid="26">
                                            <p:txEl>
                                              <p:pRg st="5" end="5"/>
                                            </p:txEl>
                                          </p:spTgt>
                                        </p:tgtEl>
                                        <p:attrNameLst>
                                          <p:attrName>style.visibility</p:attrName>
                                        </p:attrNameLst>
                                      </p:cBhvr>
                                      <p:to>
                                        <p:strVal val="visible"/>
                                      </p:to>
                                    </p:set>
                                    <p:animEffect transition="in" filter="fade">
                                      <p:cBhvr>
                                        <p:cTn id="26" dur="1250"/>
                                        <p:tgtEl>
                                          <p:spTgt spid="26">
                                            <p:txEl>
                                              <p:pRg st="5" end="5"/>
                                            </p:txEl>
                                          </p:spTgt>
                                        </p:tgtEl>
                                      </p:cBhvr>
                                    </p:animEffect>
                                    <p:anim calcmode="lin" valueType="num">
                                      <p:cBhvr>
                                        <p:cTn id="27" dur="1250" fill="hold"/>
                                        <p:tgtEl>
                                          <p:spTgt spid="26">
                                            <p:txEl>
                                              <p:pRg st="5" end="5"/>
                                            </p:txEl>
                                          </p:spTgt>
                                        </p:tgtEl>
                                        <p:attrNameLst>
                                          <p:attrName>ppt_x</p:attrName>
                                        </p:attrNameLst>
                                      </p:cBhvr>
                                      <p:tavLst>
                                        <p:tav tm="0">
                                          <p:val>
                                            <p:strVal val="#ppt_x"/>
                                          </p:val>
                                        </p:tav>
                                        <p:tav tm="100000">
                                          <p:val>
                                            <p:strVal val="#ppt_x"/>
                                          </p:val>
                                        </p:tav>
                                      </p:tavLst>
                                    </p:anim>
                                    <p:anim calcmode="lin" valueType="num">
                                      <p:cBhvr>
                                        <p:cTn id="28" dur="1250" fill="hold"/>
                                        <p:tgtEl>
                                          <p:spTgt spid="2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500"/>
                                  </p:stCondLst>
                                  <p:childTnLst>
                                    <p:set>
                                      <p:cBhvr>
                                        <p:cTn id="32" dur="1" fill="hold">
                                          <p:stCondLst>
                                            <p:cond delay="0"/>
                                          </p:stCondLst>
                                        </p:cTn>
                                        <p:tgtEl>
                                          <p:spTgt spid="26">
                                            <p:txEl>
                                              <p:pRg st="6" end="6"/>
                                            </p:txEl>
                                          </p:spTgt>
                                        </p:tgtEl>
                                        <p:attrNameLst>
                                          <p:attrName>style.visibility</p:attrName>
                                        </p:attrNameLst>
                                      </p:cBhvr>
                                      <p:to>
                                        <p:strVal val="visible"/>
                                      </p:to>
                                    </p:set>
                                    <p:animEffect transition="in" filter="fade">
                                      <p:cBhvr>
                                        <p:cTn id="33" dur="1250"/>
                                        <p:tgtEl>
                                          <p:spTgt spid="26">
                                            <p:txEl>
                                              <p:pRg st="6" end="6"/>
                                            </p:txEl>
                                          </p:spTgt>
                                        </p:tgtEl>
                                      </p:cBhvr>
                                    </p:animEffect>
                                    <p:anim calcmode="lin" valueType="num">
                                      <p:cBhvr>
                                        <p:cTn id="34" dur="1250" fill="hold"/>
                                        <p:tgtEl>
                                          <p:spTgt spid="26">
                                            <p:txEl>
                                              <p:pRg st="6" end="6"/>
                                            </p:txEl>
                                          </p:spTgt>
                                        </p:tgtEl>
                                        <p:attrNameLst>
                                          <p:attrName>ppt_x</p:attrName>
                                        </p:attrNameLst>
                                      </p:cBhvr>
                                      <p:tavLst>
                                        <p:tav tm="0">
                                          <p:val>
                                            <p:strVal val="#ppt_x"/>
                                          </p:val>
                                        </p:tav>
                                        <p:tav tm="100000">
                                          <p:val>
                                            <p:strVal val="#ppt_x"/>
                                          </p:val>
                                        </p:tav>
                                      </p:tavLst>
                                    </p:anim>
                                    <p:anim calcmode="lin" valueType="num">
                                      <p:cBhvr>
                                        <p:cTn id="35" dur="1250" fill="hold"/>
                                        <p:tgtEl>
                                          <p:spTgt spid="26">
                                            <p:txEl>
                                              <p:pRg st="6" end="6"/>
                                            </p:txEl>
                                          </p:spTgt>
                                        </p:tgtEl>
                                        <p:attrNameLst>
                                          <p:attrName>ppt_y</p:attrName>
                                        </p:attrNameLst>
                                      </p:cBhvr>
                                      <p:tavLst>
                                        <p:tav tm="0">
                                          <p:val>
                                            <p:strVal val="#ppt_y+.1"/>
                                          </p:val>
                                        </p:tav>
                                        <p:tav tm="100000">
                                          <p:val>
                                            <p:strVal val="#ppt_y"/>
                                          </p:val>
                                        </p:tav>
                                      </p:tavLst>
                                    </p:anim>
                                  </p:childTnLst>
                                </p:cTn>
                              </p:par>
                            </p:childTnLst>
                          </p:cTn>
                        </p:par>
                        <p:par>
                          <p:cTn id="36" fill="hold">
                            <p:stCondLst>
                              <p:cond delay="1750"/>
                            </p:stCondLst>
                            <p:childTnLst>
                              <p:par>
                                <p:cTn id="37" presetID="6" presetClass="entr" presetSubtype="32" fill="hold" grpId="0" nodeType="afterEffect">
                                  <p:stCondLst>
                                    <p:cond delay="0"/>
                                  </p:stCondLst>
                                  <p:childTnLst>
                                    <p:set>
                                      <p:cBhvr>
                                        <p:cTn id="38" dur="1" fill="hold">
                                          <p:stCondLst>
                                            <p:cond delay="0"/>
                                          </p:stCondLst>
                                        </p:cTn>
                                        <p:tgtEl>
                                          <p:spTgt spid="32"/>
                                        </p:tgtEl>
                                        <p:attrNameLst>
                                          <p:attrName>style.visibility</p:attrName>
                                        </p:attrNameLst>
                                      </p:cBhvr>
                                      <p:to>
                                        <p:strVal val="visible"/>
                                      </p:to>
                                    </p:set>
                                    <p:animEffect transition="in" filter="circle(out)">
                                      <p:cBhvr>
                                        <p:cTn id="39" dur="2000"/>
                                        <p:tgtEl>
                                          <p:spTgt spid="32"/>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mediacall" presetSubtype="0" fill="hold" nodeType="clickEffect">
                                  <p:stCondLst>
                                    <p:cond delay="0"/>
                                  </p:stCondLst>
                                  <p:childTnLst>
                                    <p:cmd type="call" cmd="playFrom(0.0)">
                                      <p:cBhvr>
                                        <p:cTn id="43" dur="572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4" fill="hold" display="0">
                  <p:stCondLst>
                    <p:cond delay="indefinite"/>
                  </p:stCondLst>
                  <p:endCondLst>
                    <p:cond evt="onStopAudio" delay="0">
                      <p:tgtEl>
                        <p:sldTgt/>
                      </p:tgtEl>
                    </p:cond>
                  </p:endCondLst>
                </p:cTn>
                <p:tgtEl>
                  <p:spTgt spid="5"/>
                </p:tgtEl>
              </p:cMediaNode>
            </p:audio>
          </p:childTnLst>
        </p:cTn>
      </p:par>
    </p:tnLst>
    <p:bldLst>
      <p:bldP spid="2" grpId="0"/>
      <p:bldP spid="26" grpId="0" build="p"/>
      <p:bldP spid="3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34E500B-F5A7-4282-A53E-D062ED3BF26C}"/>
              </a:ext>
            </a:extLst>
          </p:cNvPr>
          <p:cNvSpPr>
            <a:spLocks noGrp="1"/>
          </p:cNvSpPr>
          <p:nvPr>
            <p:ph sz="quarter" idx="4"/>
          </p:nvPr>
        </p:nvSpPr>
        <p:spPr>
          <a:xfrm>
            <a:off x="6212023" y="1856142"/>
            <a:ext cx="5436391" cy="4086784"/>
          </a:xfrm>
        </p:spPr>
        <p:txBody>
          <a:bodyPr/>
          <a:lstStyle/>
          <a:p>
            <a:pPr marL="0" indent="0">
              <a:buNone/>
            </a:pPr>
            <a:r>
              <a:rPr lang="en-GB" dirty="0">
                <a:solidFill>
                  <a:srgbClr val="FFFF00">
                    <a:alpha val="60000"/>
                  </a:srgbClr>
                </a:solidFill>
              </a:rPr>
              <a:t>Advantages</a:t>
            </a:r>
          </a:p>
          <a:p>
            <a:pPr lvl="0"/>
            <a:r>
              <a:rPr lang="en-US" sz="1400" dirty="0"/>
              <a:t>This concrete experience learning cycle provides a blend of traditional teaching and hands-on learning.</a:t>
            </a:r>
            <a:endParaRPr lang="en-GB" sz="1400" dirty="0"/>
          </a:p>
          <a:p>
            <a:pPr lvl="0"/>
            <a:r>
              <a:rPr lang="en-US" sz="1400" dirty="0"/>
              <a:t>Rise awareness of alternative approaches and allow learner to be more flexible in control own learning style/progress.</a:t>
            </a:r>
            <a:endParaRPr lang="en-GB" sz="1400" dirty="0"/>
          </a:p>
          <a:p>
            <a:pPr marL="0" indent="0">
              <a:buNone/>
            </a:pPr>
            <a:r>
              <a:rPr lang="en-GB" dirty="0">
                <a:solidFill>
                  <a:srgbClr val="FFFF00">
                    <a:alpha val="60000"/>
                  </a:srgbClr>
                </a:solidFill>
              </a:rPr>
              <a:t>Disadvantages</a:t>
            </a:r>
          </a:p>
          <a:p>
            <a:pPr lvl="0"/>
            <a:r>
              <a:rPr lang="en-US" sz="1400" dirty="0"/>
              <a:t>The learner must progress through all four stages in order to achieve effective learning experience.</a:t>
            </a:r>
            <a:endParaRPr lang="en-GB" sz="1400" dirty="0"/>
          </a:p>
          <a:p>
            <a:pPr lvl="0"/>
            <a:r>
              <a:rPr lang="en-US" sz="1400" dirty="0"/>
              <a:t>The concluded outcome may not obvious how to apply the new knowledge in the real world or workplace.</a:t>
            </a:r>
            <a:endParaRPr lang="en-GB" sz="1400" dirty="0"/>
          </a:p>
          <a:p>
            <a:endParaRPr lang="en-GB" dirty="0"/>
          </a:p>
        </p:txBody>
      </p:sp>
      <p:sp>
        <p:nvSpPr>
          <p:cNvPr id="9" name="Slide Number Placeholder 8">
            <a:extLst>
              <a:ext uri="{FF2B5EF4-FFF2-40B4-BE49-F238E27FC236}">
                <a16:creationId xmlns:a16="http://schemas.microsoft.com/office/drawing/2014/main" id="{AF4A6814-F0E2-4602-8A2D-839272F7F807}"/>
              </a:ext>
            </a:extLst>
          </p:cNvPr>
          <p:cNvSpPr>
            <a:spLocks noGrp="1"/>
          </p:cNvSpPr>
          <p:nvPr>
            <p:ph type="sldNum" sz="quarter" idx="12"/>
          </p:nvPr>
        </p:nvSpPr>
        <p:spPr/>
        <p:txBody>
          <a:bodyPr/>
          <a:lstStyle/>
          <a:p>
            <a:fld id="{DBA1B0FB-D917-4C8C-928F-313BD683BF39}" type="slidenum">
              <a:rPr lang="en-US" smtClean="0"/>
              <a:t>3</a:t>
            </a:fld>
            <a:endParaRPr lang="en-US"/>
          </a:p>
        </p:txBody>
      </p:sp>
      <p:pic>
        <p:nvPicPr>
          <p:cNvPr id="10" name="Picture Placeholder 9">
            <a:extLst>
              <a:ext uri="{FF2B5EF4-FFF2-40B4-BE49-F238E27FC236}">
                <a16:creationId xmlns:a16="http://schemas.microsoft.com/office/drawing/2014/main" id="{142DF4F3-8E84-47D5-BF15-936CF96F4582}"/>
              </a:ext>
            </a:extLst>
          </p:cNvPr>
          <p:cNvPicPr>
            <a:picLocks noGrp="1" noChangeAspect="1"/>
          </p:cNvPicPr>
          <p:nvPr>
            <p:ph sz="half" idx="2"/>
          </p:nvPr>
        </p:nvPicPr>
        <p:blipFill>
          <a:blip r:embed="rId4"/>
          <a:srcRect/>
          <a:stretch/>
        </p:blipFill>
        <p:spPr>
          <a:xfrm>
            <a:off x="2501923" y="521139"/>
            <a:ext cx="1355679" cy="1335003"/>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pic>
      <p:pic>
        <p:nvPicPr>
          <p:cNvPr id="11" name="Picture Placeholder 18" descr="A close up of text on a white background&#10;&#10;Description automatically generated">
            <a:extLst>
              <a:ext uri="{FF2B5EF4-FFF2-40B4-BE49-F238E27FC236}">
                <a16:creationId xmlns:a16="http://schemas.microsoft.com/office/drawing/2014/main" id="{D02B336F-28A3-4A66-8C1C-952723BD24DD}"/>
              </a:ext>
            </a:extLst>
          </p:cNvPr>
          <p:cNvPicPr>
            <a:picLocks noChangeAspect="1"/>
          </p:cNvPicPr>
          <p:nvPr/>
        </p:nvPicPr>
        <p:blipFill rotWithShape="1">
          <a:blip r:embed="rId5"/>
          <a:srcRect l="6093" t="7296" r="6025" b="16601"/>
          <a:stretch/>
        </p:blipFill>
        <p:spPr>
          <a:xfrm>
            <a:off x="944039" y="3382746"/>
            <a:ext cx="4830222" cy="2954115"/>
          </a:xfrm>
          <a:prstGeom prst="rect">
            <a:avLst/>
          </a:prstGeom>
          <a:ln>
            <a:noFill/>
          </a:ln>
          <a:effectLst>
            <a:softEdge rad="112500"/>
          </a:effectLst>
        </p:spPr>
      </p:pic>
      <p:sp>
        <p:nvSpPr>
          <p:cNvPr id="12" name="Content Placeholder 2">
            <a:extLst>
              <a:ext uri="{FF2B5EF4-FFF2-40B4-BE49-F238E27FC236}">
                <a16:creationId xmlns:a16="http://schemas.microsoft.com/office/drawing/2014/main" id="{F3F7EC7D-A08B-41A5-ACAB-5D7A84B3F197}"/>
              </a:ext>
            </a:extLst>
          </p:cNvPr>
          <p:cNvSpPr txBox="1">
            <a:spLocks/>
          </p:cNvSpPr>
          <p:nvPr/>
        </p:nvSpPr>
        <p:spPr>
          <a:xfrm>
            <a:off x="944039" y="2658247"/>
            <a:ext cx="5059941" cy="943268"/>
          </a:xfrm>
          <a:prstGeom prst="rect">
            <a:avLst/>
          </a:prstGeom>
        </p:spPr>
        <p:txBody>
          <a:bodyPr vert="horz" wrap="square" lIns="0" tIns="0" rIns="0" bIns="0" rtlCol="0" anchor="t" anchorCtr="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“Learning is the process whereby knowledge is created through the transformation of experience”. (Kolb, 1984, p.38). </a:t>
            </a:r>
            <a:endParaRPr lang="en-US" sz="1600" dirty="0"/>
          </a:p>
        </p:txBody>
      </p:sp>
      <p:sp>
        <p:nvSpPr>
          <p:cNvPr id="13" name="Title 10">
            <a:extLst>
              <a:ext uri="{FF2B5EF4-FFF2-40B4-BE49-F238E27FC236}">
                <a16:creationId xmlns:a16="http://schemas.microsoft.com/office/drawing/2014/main" id="{7554F616-3042-4AB1-B73F-DF17180A7363}"/>
              </a:ext>
            </a:extLst>
          </p:cNvPr>
          <p:cNvSpPr txBox="1">
            <a:spLocks/>
          </p:cNvSpPr>
          <p:nvPr/>
        </p:nvSpPr>
        <p:spPr>
          <a:xfrm>
            <a:off x="944039" y="1836895"/>
            <a:ext cx="5265657" cy="749174"/>
          </a:xfrm>
          <a:prstGeom prst="rect">
            <a:avLst/>
          </a:prstGeom>
        </p:spPr>
        <p:txBody>
          <a:bodyPr vert="horz" wrap="square" lIns="0" tIns="0" rIns="0" bIns="0" rtlCol="0" anchor="b" anchorCtr="0">
            <a:noAutofit/>
          </a:bodyPr>
          <a:lstStyle>
            <a:lvl1pPr algn="l" defTabSz="914400" rtl="0" eaLnBrk="1" latinLnBrk="0" hangingPunct="1">
              <a:lnSpc>
                <a:spcPct val="90000"/>
              </a:lnSpc>
              <a:spcBef>
                <a:spcPct val="0"/>
              </a:spcBef>
              <a:buNone/>
              <a:defRPr lang="en-US" sz="4800" kern="1200">
                <a:solidFill>
                  <a:schemeClr val="tx1"/>
                </a:solidFill>
                <a:latin typeface="+mj-lt"/>
                <a:ea typeface="+mj-ea"/>
                <a:cs typeface="+mj-cs"/>
              </a:defRPr>
            </a:lvl1pPr>
          </a:lstStyle>
          <a:p>
            <a:r>
              <a:rPr lang="en-US" sz="2400" dirty="0"/>
              <a:t>Kolb’s (1984) Experiential Learning Cycle</a:t>
            </a:r>
          </a:p>
        </p:txBody>
      </p:sp>
      <p:sp>
        <p:nvSpPr>
          <p:cNvPr id="17" name="Date Placeholder 12">
            <a:extLst>
              <a:ext uri="{FF2B5EF4-FFF2-40B4-BE49-F238E27FC236}">
                <a16:creationId xmlns:a16="http://schemas.microsoft.com/office/drawing/2014/main" id="{926868DA-DED8-4E95-9E79-7BBCCA771483}"/>
              </a:ext>
            </a:extLst>
          </p:cNvPr>
          <p:cNvSpPr>
            <a:spLocks noGrp="1"/>
          </p:cNvSpPr>
          <p:nvPr>
            <p:ph type="dt" sz="half" idx="10"/>
          </p:nvPr>
        </p:nvSpPr>
        <p:spPr>
          <a:xfrm>
            <a:off x="550863" y="6507212"/>
            <a:ext cx="2628900" cy="153888"/>
          </a:xfrm>
        </p:spPr>
        <p:txBody>
          <a:bodyPr/>
          <a:lstStyle/>
          <a:p>
            <a:r>
              <a:rPr lang="en-US" dirty="0">
                <a:solidFill>
                  <a:schemeClr val="tx1">
                    <a:alpha val="80000"/>
                  </a:schemeClr>
                </a:solidFill>
                <a:effectLst>
                  <a:outerShdw blurRad="38100" dist="38100" dir="2700000" algn="tl">
                    <a:srgbClr val="000000">
                      <a:alpha val="43137"/>
                    </a:srgbClr>
                  </a:outerShdw>
                </a:effectLst>
                <a:latin typeface="+mj-lt"/>
              </a:rPr>
              <a:t>23</a:t>
            </a:r>
            <a:r>
              <a:rPr lang="en-US" baseline="30000" dirty="0">
                <a:solidFill>
                  <a:schemeClr val="tx1">
                    <a:alpha val="80000"/>
                  </a:schemeClr>
                </a:solidFill>
                <a:effectLst>
                  <a:outerShdw blurRad="38100" dist="38100" dir="2700000" algn="tl">
                    <a:srgbClr val="000000">
                      <a:alpha val="43137"/>
                    </a:srgbClr>
                  </a:outerShdw>
                </a:effectLst>
                <a:latin typeface="+mj-lt"/>
              </a:rPr>
              <a:t>rd</a:t>
            </a:r>
            <a:r>
              <a:rPr lang="en-US" dirty="0">
                <a:solidFill>
                  <a:schemeClr val="tx1">
                    <a:alpha val="80000"/>
                  </a:schemeClr>
                </a:solidFill>
                <a:effectLst>
                  <a:outerShdw blurRad="38100" dist="38100" dir="2700000" algn="tl">
                    <a:srgbClr val="000000">
                      <a:alpha val="43137"/>
                    </a:srgbClr>
                  </a:outerShdw>
                </a:effectLst>
                <a:latin typeface="+mj-lt"/>
              </a:rPr>
              <a:t> April 2021</a:t>
            </a:r>
          </a:p>
        </p:txBody>
      </p:sp>
      <p:sp>
        <p:nvSpPr>
          <p:cNvPr id="19" name="Footer Placeholder 13">
            <a:extLst>
              <a:ext uri="{FF2B5EF4-FFF2-40B4-BE49-F238E27FC236}">
                <a16:creationId xmlns:a16="http://schemas.microsoft.com/office/drawing/2014/main" id="{4135D257-978D-4BD0-94A0-EDB3FCB9E6E5}"/>
              </a:ext>
            </a:extLst>
          </p:cNvPr>
          <p:cNvSpPr>
            <a:spLocks noGrp="1"/>
          </p:cNvSpPr>
          <p:nvPr>
            <p:ph type="ftr" sz="quarter" idx="11"/>
          </p:nvPr>
        </p:nvSpPr>
        <p:spPr>
          <a:xfrm>
            <a:off x="3374708" y="6584156"/>
            <a:ext cx="6379210" cy="153888"/>
          </a:xfrm>
        </p:spPr>
        <p:txBody>
          <a:bodyPr/>
          <a:lstStyle/>
          <a:p>
            <a:pPr algn="ctr"/>
            <a:r>
              <a:rPr lang="en-US" sz="1000" dirty="0">
                <a:ln w="0"/>
                <a:solidFill>
                  <a:schemeClr val="tx1"/>
                </a:solidFill>
                <a:effectLst>
                  <a:outerShdw blurRad="38100" dist="19050" dir="2700000" algn="tl" rotWithShape="0">
                    <a:schemeClr val="dk1">
                      <a:alpha val="40000"/>
                    </a:schemeClr>
                  </a:outerShdw>
                </a:effectLst>
                <a:latin typeface="+mj-lt"/>
              </a:rPr>
              <a:t>BMSW6102 Developing Innovation and Creativity for Business Advantage</a:t>
            </a:r>
          </a:p>
          <a:p>
            <a:pPr algn="ctr"/>
            <a:endParaRPr lang="en-US" dirty="0"/>
          </a:p>
        </p:txBody>
      </p:sp>
      <p:pic>
        <p:nvPicPr>
          <p:cNvPr id="3" name="Recorded Sound">
            <a:hlinkClick r:id="" action="ppaction://media"/>
            <a:extLst>
              <a:ext uri="{FF2B5EF4-FFF2-40B4-BE49-F238E27FC236}">
                <a16:creationId xmlns:a16="http://schemas.microsoft.com/office/drawing/2014/main" id="{55D06EE4-620C-403F-A58F-38DB46610F3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a:stretch/>
        </p:blipFill>
        <p:spPr>
          <a:xfrm>
            <a:off x="149829" y="1349991"/>
            <a:ext cx="609600" cy="609600"/>
          </a:xfrm>
          <a:prstGeom prst="rect">
            <a:avLst/>
          </a:prstGeom>
        </p:spPr>
      </p:pic>
    </p:spTree>
    <p:extLst>
      <p:ext uri="{BB962C8B-B14F-4D97-AF65-F5344CB8AC3E}">
        <p14:creationId xmlns:p14="http://schemas.microsoft.com/office/powerpoint/2010/main" val="3087716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ppt_x"/>
                                          </p:val>
                                        </p:tav>
                                        <p:tav tm="100000">
                                          <p:val>
                                            <p:strVal val="#ppt_x"/>
                                          </p:val>
                                        </p:tav>
                                      </p:tavLst>
                                    </p:anim>
                                    <p:anim calcmode="lin" valueType="num">
                                      <p:cBhvr additive="base">
                                        <p:cTn id="13" dur="500" fill="hold"/>
                                        <p:tgtEl>
                                          <p:spTgt spid="12"/>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2" presetClass="entr" presetSubtype="4" fill="hold" nodeType="after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par>
                          <p:cTn id="18" fill="hold">
                            <p:stCondLst>
                              <p:cond delay="1500"/>
                            </p:stCondLst>
                            <p:childTnLst>
                              <p:par>
                                <p:cTn id="19" presetID="2" presetClass="entr" presetSubtype="2" fill="hold" grpId="0" nodeType="after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 calcmode="lin" valueType="num">
                                      <p:cBhvr additive="base">
                                        <p:cTn id="21" dur="2000" fill="hold"/>
                                        <p:tgtEl>
                                          <p:spTgt spid="6">
                                            <p:txEl>
                                              <p:pRg st="0" end="0"/>
                                            </p:txEl>
                                          </p:spTgt>
                                        </p:tgtEl>
                                        <p:attrNameLst>
                                          <p:attrName>ppt_x</p:attrName>
                                        </p:attrNameLst>
                                      </p:cBhvr>
                                      <p:tavLst>
                                        <p:tav tm="0">
                                          <p:val>
                                            <p:strVal val="1+#ppt_w/2"/>
                                          </p:val>
                                        </p:tav>
                                        <p:tav tm="100000">
                                          <p:val>
                                            <p:strVal val="#ppt_x"/>
                                          </p:val>
                                        </p:tav>
                                      </p:tavLst>
                                    </p:anim>
                                    <p:anim calcmode="lin" valueType="num">
                                      <p:cBhvr additive="base">
                                        <p:cTn id="22" dur="20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par>
                          <p:cTn id="23" fill="hold">
                            <p:stCondLst>
                              <p:cond delay="3500"/>
                            </p:stCondLst>
                            <p:childTnLst>
                              <p:par>
                                <p:cTn id="24" presetID="2" presetClass="entr" presetSubtype="2" fill="hold" grpId="0" nodeType="afterEffect">
                                  <p:stCondLst>
                                    <p:cond delay="0"/>
                                  </p:stCondLst>
                                  <p:childTnLst>
                                    <p:set>
                                      <p:cBhvr>
                                        <p:cTn id="25" dur="1" fill="hold">
                                          <p:stCondLst>
                                            <p:cond delay="0"/>
                                          </p:stCondLst>
                                        </p:cTn>
                                        <p:tgtEl>
                                          <p:spTgt spid="6">
                                            <p:txEl>
                                              <p:pRg st="1" end="1"/>
                                            </p:txEl>
                                          </p:spTgt>
                                        </p:tgtEl>
                                        <p:attrNameLst>
                                          <p:attrName>style.visibility</p:attrName>
                                        </p:attrNameLst>
                                      </p:cBhvr>
                                      <p:to>
                                        <p:strVal val="visible"/>
                                      </p:to>
                                    </p:set>
                                    <p:anim calcmode="lin" valueType="num">
                                      <p:cBhvr additive="base">
                                        <p:cTn id="26" dur="2000" fill="hold"/>
                                        <p:tgtEl>
                                          <p:spTgt spid="6">
                                            <p:txEl>
                                              <p:pRg st="1" end="1"/>
                                            </p:txEl>
                                          </p:spTgt>
                                        </p:tgtEl>
                                        <p:attrNameLst>
                                          <p:attrName>ppt_x</p:attrName>
                                        </p:attrNameLst>
                                      </p:cBhvr>
                                      <p:tavLst>
                                        <p:tav tm="0">
                                          <p:val>
                                            <p:strVal val="1+#ppt_w/2"/>
                                          </p:val>
                                        </p:tav>
                                        <p:tav tm="100000">
                                          <p:val>
                                            <p:strVal val="#ppt_x"/>
                                          </p:val>
                                        </p:tav>
                                      </p:tavLst>
                                    </p:anim>
                                    <p:anim calcmode="lin" valueType="num">
                                      <p:cBhvr additive="base">
                                        <p:cTn id="27" dur="2000" fill="hold"/>
                                        <p:tgtEl>
                                          <p:spTgt spid="6">
                                            <p:txEl>
                                              <p:pRg st="1" end="1"/>
                                            </p:txEl>
                                          </p:spTgt>
                                        </p:tgtEl>
                                        <p:attrNameLst>
                                          <p:attrName>ppt_y</p:attrName>
                                        </p:attrNameLst>
                                      </p:cBhvr>
                                      <p:tavLst>
                                        <p:tav tm="0">
                                          <p:val>
                                            <p:strVal val="#ppt_y"/>
                                          </p:val>
                                        </p:tav>
                                        <p:tav tm="100000">
                                          <p:val>
                                            <p:strVal val="#ppt_y"/>
                                          </p:val>
                                        </p:tav>
                                      </p:tavLst>
                                    </p:anim>
                                  </p:childTnLst>
                                </p:cTn>
                              </p:par>
                            </p:childTnLst>
                          </p:cTn>
                        </p:par>
                        <p:par>
                          <p:cTn id="28" fill="hold">
                            <p:stCondLst>
                              <p:cond delay="5500"/>
                            </p:stCondLst>
                            <p:childTnLst>
                              <p:par>
                                <p:cTn id="29" presetID="2" presetClass="entr" presetSubtype="2" fill="hold" grpId="0" nodeType="after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 calcmode="lin" valueType="num">
                                      <p:cBhvr additive="base">
                                        <p:cTn id="31" dur="2000" fill="hold"/>
                                        <p:tgtEl>
                                          <p:spTgt spid="6">
                                            <p:txEl>
                                              <p:pRg st="2" end="2"/>
                                            </p:txEl>
                                          </p:spTgt>
                                        </p:tgtEl>
                                        <p:attrNameLst>
                                          <p:attrName>ppt_x</p:attrName>
                                        </p:attrNameLst>
                                      </p:cBhvr>
                                      <p:tavLst>
                                        <p:tav tm="0">
                                          <p:val>
                                            <p:strVal val="1+#ppt_w/2"/>
                                          </p:val>
                                        </p:tav>
                                        <p:tav tm="100000">
                                          <p:val>
                                            <p:strVal val="#ppt_x"/>
                                          </p:val>
                                        </p:tav>
                                      </p:tavLst>
                                    </p:anim>
                                    <p:anim calcmode="lin" valueType="num">
                                      <p:cBhvr additive="base">
                                        <p:cTn id="32" dur="20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par>
                          <p:cTn id="33" fill="hold">
                            <p:stCondLst>
                              <p:cond delay="7500"/>
                            </p:stCondLst>
                            <p:childTnLst>
                              <p:par>
                                <p:cTn id="34" presetID="2" presetClass="entr" presetSubtype="2" fill="hold" grpId="0" nodeType="afterEffect">
                                  <p:stCondLst>
                                    <p:cond delay="0"/>
                                  </p:stCondLst>
                                  <p:childTnLst>
                                    <p:set>
                                      <p:cBhvr>
                                        <p:cTn id="35" dur="1" fill="hold">
                                          <p:stCondLst>
                                            <p:cond delay="0"/>
                                          </p:stCondLst>
                                        </p:cTn>
                                        <p:tgtEl>
                                          <p:spTgt spid="6">
                                            <p:txEl>
                                              <p:pRg st="3" end="3"/>
                                            </p:txEl>
                                          </p:spTgt>
                                        </p:tgtEl>
                                        <p:attrNameLst>
                                          <p:attrName>style.visibility</p:attrName>
                                        </p:attrNameLst>
                                      </p:cBhvr>
                                      <p:to>
                                        <p:strVal val="visible"/>
                                      </p:to>
                                    </p:set>
                                    <p:anim calcmode="lin" valueType="num">
                                      <p:cBhvr additive="base">
                                        <p:cTn id="36" dur="2000" fill="hold"/>
                                        <p:tgtEl>
                                          <p:spTgt spid="6">
                                            <p:txEl>
                                              <p:pRg st="3" end="3"/>
                                            </p:txEl>
                                          </p:spTgt>
                                        </p:tgtEl>
                                        <p:attrNameLst>
                                          <p:attrName>ppt_x</p:attrName>
                                        </p:attrNameLst>
                                      </p:cBhvr>
                                      <p:tavLst>
                                        <p:tav tm="0">
                                          <p:val>
                                            <p:strVal val="1+#ppt_w/2"/>
                                          </p:val>
                                        </p:tav>
                                        <p:tav tm="100000">
                                          <p:val>
                                            <p:strVal val="#ppt_x"/>
                                          </p:val>
                                        </p:tav>
                                      </p:tavLst>
                                    </p:anim>
                                    <p:anim calcmode="lin" valueType="num">
                                      <p:cBhvr additive="base">
                                        <p:cTn id="37" dur="2000" fill="hold"/>
                                        <p:tgtEl>
                                          <p:spTgt spid="6">
                                            <p:txEl>
                                              <p:pRg st="3" end="3"/>
                                            </p:txEl>
                                          </p:spTgt>
                                        </p:tgtEl>
                                        <p:attrNameLst>
                                          <p:attrName>ppt_y</p:attrName>
                                        </p:attrNameLst>
                                      </p:cBhvr>
                                      <p:tavLst>
                                        <p:tav tm="0">
                                          <p:val>
                                            <p:strVal val="#ppt_y"/>
                                          </p:val>
                                        </p:tav>
                                        <p:tav tm="100000">
                                          <p:val>
                                            <p:strVal val="#ppt_y"/>
                                          </p:val>
                                        </p:tav>
                                      </p:tavLst>
                                    </p:anim>
                                  </p:childTnLst>
                                </p:cTn>
                              </p:par>
                            </p:childTnLst>
                          </p:cTn>
                        </p:par>
                        <p:par>
                          <p:cTn id="38" fill="hold">
                            <p:stCondLst>
                              <p:cond delay="9500"/>
                            </p:stCondLst>
                            <p:childTnLst>
                              <p:par>
                                <p:cTn id="39" presetID="2" presetClass="entr" presetSubtype="2" fill="hold" grpId="0" nodeType="after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 calcmode="lin" valueType="num">
                                      <p:cBhvr additive="base">
                                        <p:cTn id="41" dur="2000" fill="hold"/>
                                        <p:tgtEl>
                                          <p:spTgt spid="6">
                                            <p:txEl>
                                              <p:pRg st="4" end="4"/>
                                            </p:txEl>
                                          </p:spTgt>
                                        </p:tgtEl>
                                        <p:attrNameLst>
                                          <p:attrName>ppt_x</p:attrName>
                                        </p:attrNameLst>
                                      </p:cBhvr>
                                      <p:tavLst>
                                        <p:tav tm="0">
                                          <p:val>
                                            <p:strVal val="1+#ppt_w/2"/>
                                          </p:val>
                                        </p:tav>
                                        <p:tav tm="100000">
                                          <p:val>
                                            <p:strVal val="#ppt_x"/>
                                          </p:val>
                                        </p:tav>
                                      </p:tavLst>
                                    </p:anim>
                                    <p:anim calcmode="lin" valueType="num">
                                      <p:cBhvr additive="base">
                                        <p:cTn id="42" dur="200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par>
                          <p:cTn id="43" fill="hold">
                            <p:stCondLst>
                              <p:cond delay="11500"/>
                            </p:stCondLst>
                            <p:childTnLst>
                              <p:par>
                                <p:cTn id="44" presetID="2" presetClass="entr" presetSubtype="2" fill="hold" grpId="0" nodeType="afterEffect">
                                  <p:stCondLst>
                                    <p:cond delay="0"/>
                                  </p:stCondLst>
                                  <p:childTnLst>
                                    <p:set>
                                      <p:cBhvr>
                                        <p:cTn id="45" dur="1" fill="hold">
                                          <p:stCondLst>
                                            <p:cond delay="0"/>
                                          </p:stCondLst>
                                        </p:cTn>
                                        <p:tgtEl>
                                          <p:spTgt spid="6">
                                            <p:txEl>
                                              <p:pRg st="5" end="5"/>
                                            </p:txEl>
                                          </p:spTgt>
                                        </p:tgtEl>
                                        <p:attrNameLst>
                                          <p:attrName>style.visibility</p:attrName>
                                        </p:attrNameLst>
                                      </p:cBhvr>
                                      <p:to>
                                        <p:strVal val="visible"/>
                                      </p:to>
                                    </p:set>
                                    <p:anim calcmode="lin" valueType="num">
                                      <p:cBhvr additive="base">
                                        <p:cTn id="46" dur="2000" fill="hold"/>
                                        <p:tgtEl>
                                          <p:spTgt spid="6">
                                            <p:txEl>
                                              <p:pRg st="5" end="5"/>
                                            </p:txEl>
                                          </p:spTgt>
                                        </p:tgtEl>
                                        <p:attrNameLst>
                                          <p:attrName>ppt_x</p:attrName>
                                        </p:attrNameLst>
                                      </p:cBhvr>
                                      <p:tavLst>
                                        <p:tav tm="0">
                                          <p:val>
                                            <p:strVal val="1+#ppt_w/2"/>
                                          </p:val>
                                        </p:tav>
                                        <p:tav tm="100000">
                                          <p:val>
                                            <p:strVal val="#ppt_x"/>
                                          </p:val>
                                        </p:tav>
                                      </p:tavLst>
                                    </p:anim>
                                    <p:anim calcmode="lin" valueType="num">
                                      <p:cBhvr additive="base">
                                        <p:cTn id="47" dur="2000" fill="hold"/>
                                        <p:tgtEl>
                                          <p:spTgt spid="6">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1" presetClass="mediacall" presetSubtype="0" fill="hold" nodeType="clickEffect">
                                  <p:stCondLst>
                                    <p:cond delay="0"/>
                                  </p:stCondLst>
                                  <p:childTnLst>
                                    <p:cmd type="call" cmd="playFrom(0.0)">
                                      <p:cBhvr>
                                        <p:cTn id="51" dur="1086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2" fill="hold" display="0">
                  <p:stCondLst>
                    <p:cond delay="indefinite"/>
                  </p:stCondLst>
                  <p:endCondLst>
                    <p:cond evt="onStopAudio" delay="0">
                      <p:tgtEl>
                        <p:sldTgt/>
                      </p:tgtEl>
                    </p:cond>
                  </p:endCondLst>
                </p:cTn>
                <p:tgtEl>
                  <p:spTgt spid="3"/>
                </p:tgtEl>
              </p:cMediaNode>
            </p:audio>
          </p:childTnLst>
        </p:cTn>
      </p:par>
    </p:tnLst>
    <p:bldLst>
      <p:bldP spid="6" grpId="0" build="p"/>
      <p:bldP spid="12"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a:stretch>
            <a:fillRect/>
          </a:stretch>
        </p:blipFill>
        <p:spPr>
          <a:xfrm>
            <a:off x="0" y="-62385"/>
            <a:ext cx="12192000" cy="6858000"/>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549275"/>
            <a:ext cx="6471684" cy="546942"/>
          </a:xfrm>
        </p:spPr>
        <p:txBody>
          <a:bodyPr vert="horz" wrap="square" lIns="0" tIns="0" rIns="0" bIns="0" rtlCol="0" anchor="b" anchorCtr="0">
            <a:normAutofit fontScale="90000"/>
          </a:bodyPr>
          <a:lstStyle/>
          <a:p>
            <a:pPr>
              <a:lnSpc>
                <a:spcPct val="100000"/>
              </a:lnSpc>
            </a:pPr>
            <a:r>
              <a:rPr lang="en-US" sz="3600" dirty="0"/>
              <a:t>Week</a:t>
            </a:r>
            <a:r>
              <a:rPr lang="en-US" sz="3600" kern="1200" dirty="0">
                <a:solidFill>
                  <a:schemeClr val="tx1"/>
                </a:solidFill>
                <a:latin typeface="+mj-lt"/>
                <a:ea typeface="+mj-ea"/>
                <a:cs typeface="+mj-cs"/>
              </a:rPr>
              <a:t> one – What is innovation?</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863" y="1296680"/>
            <a:ext cx="5437187" cy="4882262"/>
          </a:xfrm>
        </p:spPr>
        <p:txBody>
          <a:bodyPr vert="horz" wrap="square" lIns="0" tIns="0" rIns="0" bIns="0" rtlCol="0">
            <a:normAutofit lnSpcReduction="10000"/>
          </a:bodyPr>
          <a:lstStyle/>
          <a:p>
            <a:pPr marL="0" indent="0">
              <a:lnSpc>
                <a:spcPct val="100000"/>
              </a:lnSpc>
              <a:spcBef>
                <a:spcPts val="0"/>
              </a:spcBef>
              <a:spcAft>
                <a:spcPts val="0"/>
              </a:spcAft>
              <a:buNone/>
            </a:pPr>
            <a:r>
              <a:rPr lang="en-US" sz="1600" kern="1200" dirty="0">
                <a:solidFill>
                  <a:schemeClr val="tx1"/>
                </a:solidFill>
                <a:effectLst>
                  <a:outerShdw blurRad="38100" dist="38100" dir="2700000" algn="tl">
                    <a:srgbClr val="000000">
                      <a:alpha val="43137"/>
                    </a:srgbClr>
                  </a:outerShdw>
                </a:effectLst>
              </a:rPr>
              <a:t>Definition:</a:t>
            </a:r>
          </a:p>
          <a:p>
            <a:pPr marL="0" indent="0">
              <a:lnSpc>
                <a:spcPct val="100000"/>
              </a:lnSpc>
              <a:spcBef>
                <a:spcPts val="0"/>
              </a:spcBef>
              <a:spcAft>
                <a:spcPts val="0"/>
              </a:spcAft>
              <a:buNone/>
            </a:pPr>
            <a:r>
              <a:rPr lang="en-US" sz="1600" kern="1200" dirty="0">
                <a:solidFill>
                  <a:schemeClr val="tx1"/>
                </a:solidFill>
                <a:effectLst>
                  <a:outerShdw blurRad="38100" dist="38100" dir="2700000" algn="tl">
                    <a:srgbClr val="000000">
                      <a:alpha val="43137"/>
                    </a:srgbClr>
                  </a:outerShdw>
                </a:effectLst>
              </a:rPr>
              <a:t>Innovation is “put those creative ideas into action, development, approval, refinement and implementation of new ideas, products, services, or processes” (</a:t>
            </a:r>
            <a:r>
              <a:rPr lang="en-US" sz="1600" kern="1200" dirty="0" err="1">
                <a:solidFill>
                  <a:schemeClr val="tx1"/>
                </a:solidFill>
                <a:effectLst>
                  <a:outerShdw blurRad="38100" dist="38100" dir="2700000" algn="tl">
                    <a:srgbClr val="000000">
                      <a:alpha val="43137"/>
                    </a:srgbClr>
                  </a:outerShdw>
                </a:effectLst>
              </a:rPr>
              <a:t>Hisrich</a:t>
            </a:r>
            <a:r>
              <a:rPr lang="en-US" sz="1600" kern="1200" dirty="0">
                <a:solidFill>
                  <a:schemeClr val="tx1"/>
                </a:solidFill>
                <a:effectLst>
                  <a:outerShdw blurRad="38100" dist="38100" dir="2700000" algn="tl">
                    <a:srgbClr val="000000">
                      <a:alpha val="43137"/>
                    </a:srgbClr>
                  </a:outerShdw>
                </a:effectLst>
              </a:rPr>
              <a:t> and Kearney, 2014, p.</a:t>
            </a:r>
            <a:r>
              <a:rPr lang="en-US" sz="1600" dirty="0">
                <a:solidFill>
                  <a:schemeClr val="tx1"/>
                </a:solidFill>
                <a:effectLst>
                  <a:outerShdw blurRad="38100" dist="38100" dir="2700000" algn="tl">
                    <a:srgbClr val="000000">
                      <a:alpha val="43137"/>
                    </a:srgbClr>
                  </a:outerShdw>
                </a:effectLst>
              </a:rPr>
              <a:t>93</a:t>
            </a:r>
            <a:r>
              <a:rPr lang="en-US" sz="1600" kern="1200" dirty="0">
                <a:solidFill>
                  <a:schemeClr val="tx1"/>
                </a:solidFill>
                <a:effectLst>
                  <a:outerShdw blurRad="38100" dist="38100" dir="2700000" algn="tl">
                    <a:srgbClr val="000000">
                      <a:alpha val="43137"/>
                    </a:srgbClr>
                  </a:outerShdw>
                </a:effectLst>
              </a:rPr>
              <a:t>).</a:t>
            </a:r>
          </a:p>
          <a:p>
            <a:pPr marL="0" indent="0">
              <a:lnSpc>
                <a:spcPct val="100000"/>
              </a:lnSpc>
              <a:spcBef>
                <a:spcPts val="0"/>
              </a:spcBef>
              <a:spcAft>
                <a:spcPts val="0"/>
              </a:spcAft>
              <a:buNone/>
            </a:pPr>
            <a:endParaRPr lang="en-US" sz="1600" dirty="0">
              <a:solidFill>
                <a:schemeClr val="tx1"/>
              </a:solidFill>
              <a:effectLst>
                <a:outerShdw blurRad="38100" dist="38100" dir="2700000" algn="tl">
                  <a:srgbClr val="000000">
                    <a:alpha val="43137"/>
                  </a:srgbClr>
                </a:outerShdw>
              </a:effectLst>
            </a:endParaRPr>
          </a:p>
          <a:p>
            <a:pPr marL="0" indent="0">
              <a:lnSpc>
                <a:spcPct val="100000"/>
              </a:lnSpc>
              <a:spcBef>
                <a:spcPts val="0"/>
              </a:spcBef>
              <a:spcAft>
                <a:spcPts val="0"/>
              </a:spcAft>
              <a:buNone/>
            </a:pPr>
            <a:endParaRPr lang="en-US" sz="1600" dirty="0">
              <a:solidFill>
                <a:schemeClr val="tx1"/>
              </a:solidFill>
              <a:effectLst>
                <a:outerShdw blurRad="38100" dist="38100" dir="2700000" algn="tl">
                  <a:srgbClr val="000000">
                    <a:alpha val="43137"/>
                  </a:srgbClr>
                </a:outerShdw>
              </a:effectLst>
            </a:endParaRPr>
          </a:p>
          <a:p>
            <a:pPr marL="0" indent="0">
              <a:lnSpc>
                <a:spcPct val="100000"/>
              </a:lnSpc>
              <a:spcBef>
                <a:spcPts val="0"/>
              </a:spcBef>
              <a:spcAft>
                <a:spcPts val="0"/>
              </a:spcAft>
              <a:buNone/>
            </a:pPr>
            <a:r>
              <a:rPr lang="en-US" sz="1600" kern="1200" dirty="0">
                <a:solidFill>
                  <a:schemeClr val="tx1"/>
                </a:solidFill>
                <a:effectLst>
                  <a:outerShdw blurRad="38100" dist="38100" dir="2700000" algn="tl">
                    <a:srgbClr val="000000">
                      <a:alpha val="43137"/>
                    </a:srgbClr>
                  </a:outerShdw>
                </a:effectLst>
              </a:rPr>
              <a:t>Why innovate? Why should we manage innovation?</a:t>
            </a:r>
          </a:p>
          <a:p>
            <a:pPr marL="0" indent="0">
              <a:lnSpc>
                <a:spcPct val="100000"/>
              </a:lnSpc>
              <a:spcBef>
                <a:spcPts val="0"/>
              </a:spcBef>
              <a:spcAft>
                <a:spcPts val="0"/>
              </a:spcAft>
              <a:buNone/>
            </a:pPr>
            <a:r>
              <a:rPr lang="en-US" sz="1600" dirty="0">
                <a:solidFill>
                  <a:schemeClr val="tx1"/>
                </a:solidFill>
                <a:effectLst>
                  <a:outerShdw blurRad="38100" dist="38100" dir="2700000" algn="tl">
                    <a:srgbClr val="000000">
                      <a:alpha val="43137"/>
                    </a:srgbClr>
                  </a:outerShdw>
                </a:effectLst>
              </a:rPr>
              <a:t>Innovation is not just about technology, new products, or making money.</a:t>
            </a:r>
          </a:p>
          <a:p>
            <a:pPr marL="0" indent="0">
              <a:lnSpc>
                <a:spcPct val="100000"/>
              </a:lnSpc>
              <a:spcBef>
                <a:spcPts val="0"/>
              </a:spcBef>
              <a:spcAft>
                <a:spcPts val="0"/>
              </a:spcAft>
              <a:buNone/>
            </a:pPr>
            <a:endParaRPr lang="en-US" sz="1600" kern="1200" dirty="0">
              <a:solidFill>
                <a:schemeClr val="tx1"/>
              </a:solidFill>
              <a:effectLst>
                <a:outerShdw blurRad="38100" dist="38100" dir="2700000" algn="tl">
                  <a:srgbClr val="000000">
                    <a:alpha val="43137"/>
                  </a:srgbClr>
                </a:outerShdw>
              </a:effectLst>
            </a:endParaRPr>
          </a:p>
          <a:p>
            <a:pPr marL="0">
              <a:lnSpc>
                <a:spcPct val="100000"/>
              </a:lnSpc>
              <a:spcAft>
                <a:spcPts val="0"/>
              </a:spcAft>
            </a:pPr>
            <a:r>
              <a:rPr lang="en-US" sz="1600" dirty="0">
                <a:solidFill>
                  <a:schemeClr val="tx1"/>
                </a:solidFill>
                <a:ea typeface="Calibri" panose="020F0502020204030204" pitchFamily="34" charset="0"/>
                <a:cs typeface="Times New Roman" panose="02020603050405020304" pitchFamily="18" charset="0"/>
              </a:rPr>
              <a:t>A</a:t>
            </a:r>
            <a:r>
              <a:rPr lang="en-US" sz="1600" dirty="0">
                <a:solidFill>
                  <a:schemeClr val="tx1"/>
                </a:solidFill>
                <a:effectLst/>
                <a:ea typeface="Calibri" panose="020F0502020204030204" pitchFamily="34" charset="0"/>
                <a:cs typeface="Times New Roman" panose="02020603050405020304" pitchFamily="18" charset="0"/>
              </a:rPr>
              <a:t>n organisation can select for whatever incentive reason to manage their innovation, however there is two closely linked activities:</a:t>
            </a:r>
            <a:endParaRPr lang="en-GB" sz="1600" dirty="0">
              <a:solidFill>
                <a:schemeClr val="tx1"/>
              </a:solidFill>
              <a:effectLst/>
              <a:ea typeface="Calibri" panose="020F0502020204030204" pitchFamily="34" charset="0"/>
              <a:cs typeface="Times New Roman" panose="02020603050405020304" pitchFamily="18" charset="0"/>
            </a:endParaRPr>
          </a:p>
          <a:p>
            <a:pPr marL="342900" lvl="0" indent="-342900">
              <a:lnSpc>
                <a:spcPct val="107000"/>
              </a:lnSpc>
              <a:buFont typeface="+mj-lt"/>
              <a:buAutoNum type="arabicParenR"/>
            </a:pPr>
            <a:r>
              <a:rPr lang="en-US" sz="1600" dirty="0">
                <a:solidFill>
                  <a:schemeClr val="tx1"/>
                </a:solidFill>
                <a:effectLst/>
                <a:ea typeface="Calibri" panose="020F0502020204030204" pitchFamily="34" charset="0"/>
                <a:cs typeface="Times New Roman" panose="02020603050405020304" pitchFamily="18" charset="0"/>
              </a:rPr>
              <a:t>How does this innovation create value/benefits?</a:t>
            </a:r>
            <a:endParaRPr lang="en-GB" sz="1600" dirty="0">
              <a:solidFill>
                <a:schemeClr val="tx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arenR"/>
            </a:pPr>
            <a:r>
              <a:rPr lang="en-US" sz="1600" dirty="0">
                <a:solidFill>
                  <a:schemeClr val="tx1"/>
                </a:solidFill>
                <a:effectLst/>
                <a:ea typeface="Calibri" panose="020F0502020204030204" pitchFamily="34" charset="0"/>
                <a:cs typeface="Times New Roman" panose="02020603050405020304" pitchFamily="18" charset="0"/>
              </a:rPr>
              <a:t>how might we capture some of this value?</a:t>
            </a:r>
            <a:endParaRPr lang="en-GB" sz="1600" dirty="0">
              <a:solidFill>
                <a:schemeClr val="tx1"/>
              </a:solidFill>
              <a:effectLst/>
              <a:ea typeface="Calibri" panose="020F0502020204030204" pitchFamily="34" charset="0"/>
              <a:cs typeface="Times New Roman" panose="02020603050405020304" pitchFamily="18" charset="0"/>
            </a:endParaRPr>
          </a:p>
          <a:p>
            <a:pPr marL="0" indent="0">
              <a:spcAft>
                <a:spcPts val="0"/>
              </a:spcAft>
            </a:pPr>
            <a:r>
              <a:rPr lang="en-US" sz="1600" dirty="0">
                <a:solidFill>
                  <a:schemeClr val="tx1"/>
                </a:solidFill>
                <a:effectLst/>
                <a:ea typeface="Calibri" panose="020F0502020204030204" pitchFamily="34" charset="0"/>
                <a:cs typeface="Times New Roman" panose="02020603050405020304" pitchFamily="18" charset="0"/>
              </a:rPr>
              <a:t>If failed to capture these, the incentive and resources no longer available, fundamentally innovation will stopped.</a:t>
            </a:r>
            <a:endParaRPr lang="en-US" sz="1600" kern="1200" dirty="0">
              <a:solidFill>
                <a:schemeClr val="tx1"/>
              </a:solidFill>
              <a:effectLst>
                <a:outerShdw blurRad="38100" dist="38100" dir="2700000" algn="tl">
                  <a:srgbClr val="000000">
                    <a:alpha val="43137"/>
                  </a:srgbClr>
                </a:outerShdw>
              </a:effectLst>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4</a:t>
            </a:fld>
            <a:endParaRPr lang="en-US"/>
          </a:p>
        </p:txBody>
      </p:sp>
      <p:pic>
        <p:nvPicPr>
          <p:cNvPr id="20" name="Picture Placeholder 17">
            <a:extLst>
              <a:ext uri="{FF2B5EF4-FFF2-40B4-BE49-F238E27FC236}">
                <a16:creationId xmlns:a16="http://schemas.microsoft.com/office/drawing/2014/main" id="{F2CC026F-11C2-45CC-8182-62082DAA4105}"/>
              </a:ext>
            </a:extLst>
          </p:cNvPr>
          <p:cNvPicPr>
            <a:picLocks noChangeAspect="1"/>
          </p:cNvPicPr>
          <p:nvPr/>
        </p:nvPicPr>
        <p:blipFill>
          <a:blip r:embed="rId6"/>
          <a:srcRect l="7933" r="7933"/>
          <a:stretch/>
        </p:blipFill>
        <p:spPr>
          <a:xfrm>
            <a:off x="8388288" y="4628765"/>
            <a:ext cx="1253654" cy="1550177"/>
          </a:xfrm>
          <a:prstGeom prst="rect">
            <a:avLst/>
          </a:prstGeom>
          <a:solidFill>
            <a:schemeClr val="accent5"/>
          </a:solidFill>
        </p:spPr>
      </p:pic>
      <p:sp>
        <p:nvSpPr>
          <p:cNvPr id="21" name="Date Placeholder 12">
            <a:extLst>
              <a:ext uri="{FF2B5EF4-FFF2-40B4-BE49-F238E27FC236}">
                <a16:creationId xmlns:a16="http://schemas.microsoft.com/office/drawing/2014/main" id="{B3FDCF2A-BD46-4406-8E1A-0B3D4FAA06F8}"/>
              </a:ext>
            </a:extLst>
          </p:cNvPr>
          <p:cNvSpPr>
            <a:spLocks noGrp="1"/>
          </p:cNvSpPr>
          <p:nvPr>
            <p:ph type="dt" sz="half" idx="10"/>
          </p:nvPr>
        </p:nvSpPr>
        <p:spPr>
          <a:xfrm>
            <a:off x="550863" y="6507212"/>
            <a:ext cx="2628900" cy="153888"/>
          </a:xfrm>
        </p:spPr>
        <p:txBody>
          <a:bodyPr/>
          <a:lstStyle/>
          <a:p>
            <a:r>
              <a:rPr lang="en-US" dirty="0">
                <a:solidFill>
                  <a:schemeClr val="tx1">
                    <a:alpha val="80000"/>
                  </a:schemeClr>
                </a:solidFill>
                <a:effectLst>
                  <a:outerShdw blurRad="38100" dist="38100" dir="2700000" algn="tl">
                    <a:srgbClr val="000000">
                      <a:alpha val="43137"/>
                    </a:srgbClr>
                  </a:outerShdw>
                </a:effectLst>
                <a:latin typeface="+mj-lt"/>
              </a:rPr>
              <a:t>23</a:t>
            </a:r>
            <a:r>
              <a:rPr lang="en-US" baseline="30000" dirty="0">
                <a:solidFill>
                  <a:schemeClr val="tx1">
                    <a:alpha val="80000"/>
                  </a:schemeClr>
                </a:solidFill>
                <a:effectLst>
                  <a:outerShdw blurRad="38100" dist="38100" dir="2700000" algn="tl">
                    <a:srgbClr val="000000">
                      <a:alpha val="43137"/>
                    </a:srgbClr>
                  </a:outerShdw>
                </a:effectLst>
                <a:latin typeface="+mj-lt"/>
              </a:rPr>
              <a:t>rd</a:t>
            </a:r>
            <a:r>
              <a:rPr lang="en-US" dirty="0">
                <a:solidFill>
                  <a:schemeClr val="tx1">
                    <a:alpha val="80000"/>
                  </a:schemeClr>
                </a:solidFill>
                <a:effectLst>
                  <a:outerShdw blurRad="38100" dist="38100" dir="2700000" algn="tl">
                    <a:srgbClr val="000000">
                      <a:alpha val="43137"/>
                    </a:srgbClr>
                  </a:outerShdw>
                </a:effectLst>
                <a:latin typeface="+mj-lt"/>
              </a:rPr>
              <a:t> April 2021</a:t>
            </a:r>
          </a:p>
        </p:txBody>
      </p:sp>
      <p:sp>
        <p:nvSpPr>
          <p:cNvPr id="22" name="Footer Placeholder 13">
            <a:extLst>
              <a:ext uri="{FF2B5EF4-FFF2-40B4-BE49-F238E27FC236}">
                <a16:creationId xmlns:a16="http://schemas.microsoft.com/office/drawing/2014/main" id="{1AA17702-FEF6-4956-8E17-281197289252}"/>
              </a:ext>
            </a:extLst>
          </p:cNvPr>
          <p:cNvSpPr>
            <a:spLocks noGrp="1"/>
          </p:cNvSpPr>
          <p:nvPr>
            <p:ph type="ftr" sz="quarter" idx="11"/>
          </p:nvPr>
        </p:nvSpPr>
        <p:spPr>
          <a:xfrm>
            <a:off x="3374708" y="6584156"/>
            <a:ext cx="6379210" cy="153888"/>
          </a:xfrm>
        </p:spPr>
        <p:txBody>
          <a:bodyPr/>
          <a:lstStyle/>
          <a:p>
            <a:pPr algn="ctr"/>
            <a:r>
              <a:rPr lang="en-US" sz="1000" dirty="0">
                <a:ln w="0"/>
                <a:solidFill>
                  <a:schemeClr val="tx1"/>
                </a:solidFill>
                <a:effectLst>
                  <a:outerShdw blurRad="38100" dist="19050" dir="2700000" algn="tl" rotWithShape="0">
                    <a:schemeClr val="dk1">
                      <a:alpha val="40000"/>
                    </a:schemeClr>
                  </a:outerShdw>
                </a:effectLst>
                <a:latin typeface="+mj-lt"/>
              </a:rPr>
              <a:t>BMSW6102 Developing Innovation and Creativity for Business Advantage</a:t>
            </a:r>
          </a:p>
          <a:p>
            <a:pPr algn="ctr"/>
            <a:endParaRPr lang="en-US" dirty="0"/>
          </a:p>
        </p:txBody>
      </p:sp>
      <p:pic>
        <p:nvPicPr>
          <p:cNvPr id="23" name="Picture Placeholder 22">
            <a:extLst>
              <a:ext uri="{FF2B5EF4-FFF2-40B4-BE49-F238E27FC236}">
                <a16:creationId xmlns:a16="http://schemas.microsoft.com/office/drawing/2014/main" id="{A46829CC-F369-42CB-BC54-8BD04B91A704}"/>
              </a:ext>
            </a:extLst>
          </p:cNvPr>
          <p:cNvPicPr>
            <a:picLocks noChangeAspect="1"/>
          </p:cNvPicPr>
          <p:nvPr/>
        </p:nvPicPr>
        <p:blipFill>
          <a:blip r:embed="rId7"/>
          <a:srcRect l="5832" r="5832"/>
          <a:stretch/>
        </p:blipFill>
        <p:spPr>
          <a:xfrm flipH="1">
            <a:off x="6783089" y="4606015"/>
            <a:ext cx="1272052" cy="1572927"/>
          </a:xfrm>
          <a:prstGeom prst="rect">
            <a:avLst/>
          </a:prstGeom>
        </p:spPr>
      </p:pic>
      <p:pic>
        <p:nvPicPr>
          <p:cNvPr id="24" name="Picture Placeholder 22">
            <a:extLst>
              <a:ext uri="{FF2B5EF4-FFF2-40B4-BE49-F238E27FC236}">
                <a16:creationId xmlns:a16="http://schemas.microsoft.com/office/drawing/2014/main" id="{CEDCAB99-0EDF-4108-B400-4CEC82400E1D}"/>
              </a:ext>
            </a:extLst>
          </p:cNvPr>
          <p:cNvPicPr>
            <a:picLocks noChangeAspect="1"/>
          </p:cNvPicPr>
          <p:nvPr/>
        </p:nvPicPr>
        <p:blipFill>
          <a:blip r:embed="rId8"/>
          <a:srcRect t="222" b="222"/>
          <a:stretch/>
        </p:blipFill>
        <p:spPr>
          <a:xfrm>
            <a:off x="9959974" y="4599334"/>
            <a:ext cx="1272052" cy="1551520"/>
          </a:xfrm>
          <a:prstGeom prst="rect">
            <a:avLst/>
          </a:prstGeom>
        </p:spPr>
      </p:pic>
      <p:sp>
        <p:nvSpPr>
          <p:cNvPr id="27" name="Subtitle 15">
            <a:extLst>
              <a:ext uri="{FF2B5EF4-FFF2-40B4-BE49-F238E27FC236}">
                <a16:creationId xmlns:a16="http://schemas.microsoft.com/office/drawing/2014/main" id="{A515AA11-C06C-4156-A13B-A02D830B3CFD}"/>
              </a:ext>
            </a:extLst>
          </p:cNvPr>
          <p:cNvSpPr txBox="1">
            <a:spLocks/>
          </p:cNvSpPr>
          <p:nvPr/>
        </p:nvSpPr>
        <p:spPr>
          <a:xfrm>
            <a:off x="6508181" y="2089188"/>
            <a:ext cx="5437187" cy="1572927"/>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spcAft>
                <a:spcPts val="0"/>
              </a:spcAft>
            </a:pPr>
            <a:r>
              <a:rPr lang="en-US" sz="1600" dirty="0">
                <a:solidFill>
                  <a:schemeClr val="tx1"/>
                </a:solidFill>
                <a:effectLst/>
                <a:ea typeface="Calibri" panose="020F0502020204030204" pitchFamily="34" charset="0"/>
                <a:cs typeface="Times New Roman" panose="02020603050405020304" pitchFamily="18" charset="0"/>
              </a:rPr>
              <a:t>Nevertheless, innovation is not just high technology or products (Tidd and Bessant, 2018, p.3-7), an organisation needs to be very clear of its future strategy, encourage creativity ideas and create commercial value and capture the value for the organisation. Until then the organisation be able to compete in the rapidly changing competitive environment.</a:t>
            </a:r>
            <a:endParaRPr lang="en-US" sz="1600" dirty="0">
              <a:solidFill>
                <a:schemeClr val="tx1"/>
              </a:solidFill>
              <a:effectLst>
                <a:outerShdw blurRad="38100" dist="38100" dir="2700000" algn="tl">
                  <a:srgbClr val="000000">
                    <a:alpha val="43137"/>
                  </a:srgbClr>
                </a:outerShdw>
              </a:effectLst>
            </a:endParaRPr>
          </a:p>
        </p:txBody>
      </p:sp>
      <p:pic>
        <p:nvPicPr>
          <p:cNvPr id="3" name="Recorded Sound">
            <a:hlinkClick r:id="" action="ppaction://media"/>
            <a:extLst>
              <a:ext uri="{FF2B5EF4-FFF2-40B4-BE49-F238E27FC236}">
                <a16:creationId xmlns:a16="http://schemas.microsoft.com/office/drawing/2014/main" id="{C28C5163-1965-451D-82CC-A5C1F41E2B0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a:stretch/>
        </p:blipFill>
        <p:spPr>
          <a:xfrm>
            <a:off x="132676" y="60140"/>
            <a:ext cx="609600" cy="609600"/>
          </a:xfrm>
          <a:prstGeom prst="rect">
            <a:avLst/>
          </a:prstGeom>
        </p:spPr>
      </p:pic>
    </p:spTree>
    <p:extLst>
      <p:ext uri="{BB962C8B-B14F-4D97-AF65-F5344CB8AC3E}">
        <p14:creationId xmlns:p14="http://schemas.microsoft.com/office/powerpoint/2010/main" val="56002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250"/>
                                  </p:stCondLst>
                                  <p:childTnLst>
                                    <p:set>
                                      <p:cBhvr>
                                        <p:cTn id="6" dur="1" fill="hold">
                                          <p:stCondLst>
                                            <p:cond delay="0"/>
                                          </p:stCondLst>
                                        </p:cTn>
                                        <p:tgtEl>
                                          <p:spTgt spid="15"/>
                                        </p:tgtEl>
                                        <p:attrNameLst>
                                          <p:attrName>style.visibility</p:attrName>
                                        </p:attrNameLst>
                                      </p:cBhvr>
                                      <p:to>
                                        <p:strVal val="visible"/>
                                      </p:to>
                                    </p:set>
                                    <p:animEffect transition="in" filter="wipe(up)">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500"/>
                                  </p:stCondLst>
                                  <p:childTnLst>
                                    <p:set>
                                      <p:cBhvr>
                                        <p:cTn id="11" dur="1" fill="hold">
                                          <p:stCondLst>
                                            <p:cond delay="0"/>
                                          </p:stCondLst>
                                        </p:cTn>
                                        <p:tgtEl>
                                          <p:spTgt spid="16">
                                            <p:txEl>
                                              <p:pRg st="0" end="0"/>
                                            </p:txEl>
                                          </p:spTgt>
                                        </p:tgtEl>
                                        <p:attrNameLst>
                                          <p:attrName>style.visibility</p:attrName>
                                        </p:attrNameLst>
                                      </p:cBhvr>
                                      <p:to>
                                        <p:strVal val="visible"/>
                                      </p:to>
                                    </p:set>
                                    <p:animEffect transition="in" filter="wipe(down)">
                                      <p:cBhvr>
                                        <p:cTn id="12" dur="750"/>
                                        <p:tgtEl>
                                          <p:spTgt spid="1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500"/>
                                  </p:stCondLst>
                                  <p:childTnLst>
                                    <p:set>
                                      <p:cBhvr>
                                        <p:cTn id="16" dur="1" fill="hold">
                                          <p:stCondLst>
                                            <p:cond delay="0"/>
                                          </p:stCondLst>
                                        </p:cTn>
                                        <p:tgtEl>
                                          <p:spTgt spid="16">
                                            <p:txEl>
                                              <p:pRg st="1" end="1"/>
                                            </p:txEl>
                                          </p:spTgt>
                                        </p:tgtEl>
                                        <p:attrNameLst>
                                          <p:attrName>style.visibility</p:attrName>
                                        </p:attrNameLst>
                                      </p:cBhvr>
                                      <p:to>
                                        <p:strVal val="visible"/>
                                      </p:to>
                                    </p:set>
                                    <p:animEffect transition="in" filter="wipe(down)">
                                      <p:cBhvr>
                                        <p:cTn id="17" dur="750"/>
                                        <p:tgtEl>
                                          <p:spTgt spid="1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500"/>
                                  </p:stCondLst>
                                  <p:childTnLst>
                                    <p:set>
                                      <p:cBhvr>
                                        <p:cTn id="21" dur="1" fill="hold">
                                          <p:stCondLst>
                                            <p:cond delay="0"/>
                                          </p:stCondLst>
                                        </p:cTn>
                                        <p:tgtEl>
                                          <p:spTgt spid="16">
                                            <p:txEl>
                                              <p:pRg st="4" end="4"/>
                                            </p:txEl>
                                          </p:spTgt>
                                        </p:tgtEl>
                                        <p:attrNameLst>
                                          <p:attrName>style.visibility</p:attrName>
                                        </p:attrNameLst>
                                      </p:cBhvr>
                                      <p:to>
                                        <p:strVal val="visible"/>
                                      </p:to>
                                    </p:set>
                                    <p:animEffect transition="in" filter="wipe(down)">
                                      <p:cBhvr>
                                        <p:cTn id="22" dur="750"/>
                                        <p:tgtEl>
                                          <p:spTgt spid="1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500"/>
                                  </p:stCondLst>
                                  <p:childTnLst>
                                    <p:set>
                                      <p:cBhvr>
                                        <p:cTn id="26" dur="1" fill="hold">
                                          <p:stCondLst>
                                            <p:cond delay="0"/>
                                          </p:stCondLst>
                                        </p:cTn>
                                        <p:tgtEl>
                                          <p:spTgt spid="16">
                                            <p:txEl>
                                              <p:pRg st="5" end="5"/>
                                            </p:txEl>
                                          </p:spTgt>
                                        </p:tgtEl>
                                        <p:attrNameLst>
                                          <p:attrName>style.visibility</p:attrName>
                                        </p:attrNameLst>
                                      </p:cBhvr>
                                      <p:to>
                                        <p:strVal val="visible"/>
                                      </p:to>
                                    </p:set>
                                    <p:animEffect transition="in" filter="wipe(down)">
                                      <p:cBhvr>
                                        <p:cTn id="27" dur="750"/>
                                        <p:tgtEl>
                                          <p:spTgt spid="16">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500"/>
                                  </p:stCondLst>
                                  <p:childTnLst>
                                    <p:set>
                                      <p:cBhvr>
                                        <p:cTn id="31" dur="1" fill="hold">
                                          <p:stCondLst>
                                            <p:cond delay="0"/>
                                          </p:stCondLst>
                                        </p:cTn>
                                        <p:tgtEl>
                                          <p:spTgt spid="16">
                                            <p:txEl>
                                              <p:pRg st="7" end="7"/>
                                            </p:txEl>
                                          </p:spTgt>
                                        </p:tgtEl>
                                        <p:attrNameLst>
                                          <p:attrName>style.visibility</p:attrName>
                                        </p:attrNameLst>
                                      </p:cBhvr>
                                      <p:to>
                                        <p:strVal val="visible"/>
                                      </p:to>
                                    </p:set>
                                    <p:animEffect transition="in" filter="wipe(down)">
                                      <p:cBhvr>
                                        <p:cTn id="32" dur="750"/>
                                        <p:tgtEl>
                                          <p:spTgt spid="16">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500"/>
                                  </p:stCondLst>
                                  <p:childTnLst>
                                    <p:set>
                                      <p:cBhvr>
                                        <p:cTn id="36" dur="1" fill="hold">
                                          <p:stCondLst>
                                            <p:cond delay="0"/>
                                          </p:stCondLst>
                                        </p:cTn>
                                        <p:tgtEl>
                                          <p:spTgt spid="16">
                                            <p:txEl>
                                              <p:pRg st="8" end="8"/>
                                            </p:txEl>
                                          </p:spTgt>
                                        </p:tgtEl>
                                        <p:attrNameLst>
                                          <p:attrName>style.visibility</p:attrName>
                                        </p:attrNameLst>
                                      </p:cBhvr>
                                      <p:to>
                                        <p:strVal val="visible"/>
                                      </p:to>
                                    </p:set>
                                    <p:animEffect transition="in" filter="wipe(down)">
                                      <p:cBhvr>
                                        <p:cTn id="37" dur="750"/>
                                        <p:tgtEl>
                                          <p:spTgt spid="16">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500"/>
                                  </p:stCondLst>
                                  <p:childTnLst>
                                    <p:set>
                                      <p:cBhvr>
                                        <p:cTn id="41" dur="1" fill="hold">
                                          <p:stCondLst>
                                            <p:cond delay="0"/>
                                          </p:stCondLst>
                                        </p:cTn>
                                        <p:tgtEl>
                                          <p:spTgt spid="16">
                                            <p:txEl>
                                              <p:pRg st="9" end="9"/>
                                            </p:txEl>
                                          </p:spTgt>
                                        </p:tgtEl>
                                        <p:attrNameLst>
                                          <p:attrName>style.visibility</p:attrName>
                                        </p:attrNameLst>
                                      </p:cBhvr>
                                      <p:to>
                                        <p:strVal val="visible"/>
                                      </p:to>
                                    </p:set>
                                    <p:animEffect transition="in" filter="wipe(down)">
                                      <p:cBhvr>
                                        <p:cTn id="42" dur="750"/>
                                        <p:tgtEl>
                                          <p:spTgt spid="16">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500"/>
                                  </p:stCondLst>
                                  <p:childTnLst>
                                    <p:set>
                                      <p:cBhvr>
                                        <p:cTn id="46" dur="1" fill="hold">
                                          <p:stCondLst>
                                            <p:cond delay="0"/>
                                          </p:stCondLst>
                                        </p:cTn>
                                        <p:tgtEl>
                                          <p:spTgt spid="16">
                                            <p:txEl>
                                              <p:pRg st="10" end="10"/>
                                            </p:txEl>
                                          </p:spTgt>
                                        </p:tgtEl>
                                        <p:attrNameLst>
                                          <p:attrName>style.visibility</p:attrName>
                                        </p:attrNameLst>
                                      </p:cBhvr>
                                      <p:to>
                                        <p:strVal val="visible"/>
                                      </p:to>
                                    </p:set>
                                    <p:animEffect transition="in" filter="wipe(down)">
                                      <p:cBhvr>
                                        <p:cTn id="47" dur="750"/>
                                        <p:tgtEl>
                                          <p:spTgt spid="16">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1" fill="hold" nodeType="clickEffect">
                                  <p:stCondLst>
                                    <p:cond delay="250"/>
                                  </p:stCondLst>
                                  <p:childTnLst>
                                    <p:set>
                                      <p:cBhvr>
                                        <p:cTn id="51" dur="1" fill="hold">
                                          <p:stCondLst>
                                            <p:cond delay="0"/>
                                          </p:stCondLst>
                                        </p:cTn>
                                        <p:tgtEl>
                                          <p:spTgt spid="27">
                                            <p:txEl>
                                              <p:pRg st="0" end="0"/>
                                            </p:txEl>
                                          </p:spTgt>
                                        </p:tgtEl>
                                        <p:attrNameLst>
                                          <p:attrName>style.visibility</p:attrName>
                                        </p:attrNameLst>
                                      </p:cBhvr>
                                      <p:to>
                                        <p:strVal val="visible"/>
                                      </p:to>
                                    </p:set>
                                    <p:animEffect transition="in" filter="wipe(up)">
                                      <p:cBhvr>
                                        <p:cTn id="52" dur="500"/>
                                        <p:tgtEl>
                                          <p:spTgt spid="27">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 presetClass="mediacall" presetSubtype="0" fill="hold" nodeType="clickEffect">
                                  <p:stCondLst>
                                    <p:cond delay="0"/>
                                  </p:stCondLst>
                                  <p:childTnLst>
                                    <p:cmd type="call" cmd="playFrom(0.0)">
                                      <p:cBhvr>
                                        <p:cTn id="56" dur="1255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7" fill="hold" display="0">
                  <p:stCondLst>
                    <p:cond delay="indefinite"/>
                  </p:stCondLst>
                  <p:endCondLst>
                    <p:cond evt="onStopAudio" delay="0">
                      <p:tgtEl>
                        <p:sldTgt/>
                      </p:tgtEl>
                    </p:cond>
                  </p:endCondLst>
                </p:cTn>
                <p:tgtEl>
                  <p:spTgt spid="3"/>
                </p:tgtEl>
              </p:cMediaNode>
            </p:audio>
          </p:childTnLst>
        </p:cTn>
      </p:par>
    </p:tnLst>
    <p:bldLst>
      <p:bldP spid="15" grpId="0"/>
      <p:bldP spid="1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05C33DF-36C9-49E9-B48D-A320B179C4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5</a:t>
            </a:fld>
            <a:endParaRPr lang="en-US"/>
          </a:p>
        </p:txBody>
      </p:sp>
      <p:sp>
        <p:nvSpPr>
          <p:cNvPr id="9" name="Title 14">
            <a:extLst>
              <a:ext uri="{FF2B5EF4-FFF2-40B4-BE49-F238E27FC236}">
                <a16:creationId xmlns:a16="http://schemas.microsoft.com/office/drawing/2014/main" id="{F078FE83-ACF4-470F-BC29-09763E271F53}"/>
              </a:ext>
            </a:extLst>
          </p:cNvPr>
          <p:cNvSpPr txBox="1">
            <a:spLocks/>
          </p:cNvSpPr>
          <p:nvPr/>
        </p:nvSpPr>
        <p:spPr>
          <a:xfrm>
            <a:off x="656115" y="661268"/>
            <a:ext cx="6532325" cy="596694"/>
          </a:xfrm>
          <a:prstGeom prst="rect">
            <a:avLst/>
          </a:prstGeom>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nSpc>
                <a:spcPct val="100000"/>
              </a:lnSpc>
            </a:pPr>
            <a:r>
              <a:rPr lang="en-GB" sz="3600" dirty="0"/>
              <a:t>Week two – What is Creativity?</a:t>
            </a:r>
          </a:p>
        </p:txBody>
      </p:sp>
      <p:pic>
        <p:nvPicPr>
          <p:cNvPr id="8" name="Content Placeholder 7" descr="A picture containing text, envelope&#10;&#10;Description automatically generated">
            <a:extLst>
              <a:ext uri="{FF2B5EF4-FFF2-40B4-BE49-F238E27FC236}">
                <a16:creationId xmlns:a16="http://schemas.microsoft.com/office/drawing/2014/main" id="{966712C7-F006-4BD4-ABF5-E1649413814B}"/>
              </a:ext>
            </a:extLst>
          </p:cNvPr>
          <p:cNvPicPr>
            <a:picLocks noGrp="1" noChangeAspect="1"/>
          </p:cNvPicPr>
          <p:nvPr>
            <p:ph idx="1"/>
          </p:nvPr>
        </p:nvPicPr>
        <p:blipFill>
          <a:blip r:embed="rId4"/>
          <a:stretch>
            <a:fillRect/>
          </a:stretch>
        </p:blipFill>
        <p:spPr>
          <a:xfrm>
            <a:off x="656115" y="3365761"/>
            <a:ext cx="5141624" cy="25854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Date Placeholder 12">
            <a:extLst>
              <a:ext uri="{FF2B5EF4-FFF2-40B4-BE49-F238E27FC236}">
                <a16:creationId xmlns:a16="http://schemas.microsoft.com/office/drawing/2014/main" id="{04C43C69-580E-492C-81E8-3734983818D2}"/>
              </a:ext>
            </a:extLst>
          </p:cNvPr>
          <p:cNvSpPr>
            <a:spLocks noGrp="1"/>
          </p:cNvSpPr>
          <p:nvPr>
            <p:ph type="dt" sz="half" idx="10"/>
          </p:nvPr>
        </p:nvSpPr>
        <p:spPr>
          <a:xfrm>
            <a:off x="550863" y="6507212"/>
            <a:ext cx="2628900" cy="153888"/>
          </a:xfrm>
        </p:spPr>
        <p:txBody>
          <a:bodyPr/>
          <a:lstStyle/>
          <a:p>
            <a:r>
              <a:rPr lang="en-US" dirty="0">
                <a:solidFill>
                  <a:schemeClr val="tx1">
                    <a:alpha val="80000"/>
                  </a:schemeClr>
                </a:solidFill>
                <a:effectLst>
                  <a:outerShdw blurRad="38100" dist="38100" dir="2700000" algn="tl">
                    <a:srgbClr val="000000">
                      <a:alpha val="43137"/>
                    </a:srgbClr>
                  </a:outerShdw>
                </a:effectLst>
                <a:latin typeface="+mj-lt"/>
              </a:rPr>
              <a:t>23</a:t>
            </a:r>
            <a:r>
              <a:rPr lang="en-US" baseline="30000" dirty="0">
                <a:solidFill>
                  <a:schemeClr val="tx1">
                    <a:alpha val="80000"/>
                  </a:schemeClr>
                </a:solidFill>
                <a:effectLst>
                  <a:outerShdw blurRad="38100" dist="38100" dir="2700000" algn="tl">
                    <a:srgbClr val="000000">
                      <a:alpha val="43137"/>
                    </a:srgbClr>
                  </a:outerShdw>
                </a:effectLst>
                <a:latin typeface="+mj-lt"/>
              </a:rPr>
              <a:t>rd</a:t>
            </a:r>
            <a:r>
              <a:rPr lang="en-US" dirty="0">
                <a:solidFill>
                  <a:schemeClr val="tx1">
                    <a:alpha val="80000"/>
                  </a:schemeClr>
                </a:solidFill>
                <a:effectLst>
                  <a:outerShdw blurRad="38100" dist="38100" dir="2700000" algn="tl">
                    <a:srgbClr val="000000">
                      <a:alpha val="43137"/>
                    </a:srgbClr>
                  </a:outerShdw>
                </a:effectLst>
                <a:latin typeface="+mj-lt"/>
              </a:rPr>
              <a:t> April 2021</a:t>
            </a:r>
          </a:p>
        </p:txBody>
      </p:sp>
      <p:sp>
        <p:nvSpPr>
          <p:cNvPr id="10" name="Footer Placeholder 13">
            <a:extLst>
              <a:ext uri="{FF2B5EF4-FFF2-40B4-BE49-F238E27FC236}">
                <a16:creationId xmlns:a16="http://schemas.microsoft.com/office/drawing/2014/main" id="{6783A09E-6E54-4382-811F-9AF8617A2BE9}"/>
              </a:ext>
            </a:extLst>
          </p:cNvPr>
          <p:cNvSpPr>
            <a:spLocks noGrp="1"/>
          </p:cNvSpPr>
          <p:nvPr>
            <p:ph type="ftr" sz="quarter" idx="11"/>
          </p:nvPr>
        </p:nvSpPr>
        <p:spPr>
          <a:xfrm>
            <a:off x="3374708" y="6584156"/>
            <a:ext cx="6379210" cy="153888"/>
          </a:xfrm>
        </p:spPr>
        <p:txBody>
          <a:bodyPr/>
          <a:lstStyle/>
          <a:p>
            <a:pPr algn="ctr"/>
            <a:r>
              <a:rPr lang="en-US" sz="1000" dirty="0">
                <a:ln w="0"/>
                <a:solidFill>
                  <a:schemeClr val="tx1"/>
                </a:solidFill>
                <a:effectLst>
                  <a:outerShdw blurRad="38100" dist="19050" dir="2700000" algn="tl" rotWithShape="0">
                    <a:schemeClr val="dk1">
                      <a:alpha val="40000"/>
                    </a:schemeClr>
                  </a:outerShdw>
                </a:effectLst>
                <a:latin typeface="+mj-lt"/>
              </a:rPr>
              <a:t>BMSW6102 Developing Innovation and Creativity for Business Advantage</a:t>
            </a:r>
          </a:p>
          <a:p>
            <a:pPr algn="ctr"/>
            <a:endParaRPr lang="en-US" dirty="0"/>
          </a:p>
        </p:txBody>
      </p:sp>
      <p:sp>
        <p:nvSpPr>
          <p:cNvPr id="11" name="Subtitle 15">
            <a:extLst>
              <a:ext uri="{FF2B5EF4-FFF2-40B4-BE49-F238E27FC236}">
                <a16:creationId xmlns:a16="http://schemas.microsoft.com/office/drawing/2014/main" id="{B79621AF-3F66-4D03-9A5D-3E57D9B2ED5A}"/>
              </a:ext>
            </a:extLst>
          </p:cNvPr>
          <p:cNvSpPr txBox="1">
            <a:spLocks/>
          </p:cNvSpPr>
          <p:nvPr/>
        </p:nvSpPr>
        <p:spPr>
          <a:xfrm>
            <a:off x="6444743" y="3490200"/>
            <a:ext cx="5091142" cy="2461008"/>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spcAft>
                <a:spcPts val="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Burstein (2012) claims Creativity ideas happen every day.  We need to embrace what happen around us, </a:t>
            </a:r>
          </a:p>
          <a:p>
            <a:pPr marL="342900" indent="-342900">
              <a:lnSpc>
                <a:spcPct val="100000"/>
              </a:lnSpc>
              <a:spcBef>
                <a:spcPts val="0"/>
              </a:spcBef>
              <a:spcAft>
                <a:spcPts val="0"/>
              </a:spcAft>
              <a:buFont typeface="Arial" panose="020B0604020202020204" pitchFamily="34" charset="0"/>
              <a:buAutoNum type="arabicParenR"/>
            </a:pPr>
            <a:r>
              <a:rPr lang="en-US" sz="1600" dirty="0">
                <a:solidFill>
                  <a:schemeClr val="tx1"/>
                </a:solidFill>
                <a:effectLst>
                  <a:outerShdw blurRad="38100" dist="38100" dir="2700000" algn="tl">
                    <a:srgbClr val="000000">
                      <a:alpha val="43137"/>
                    </a:srgbClr>
                  </a:outerShdw>
                </a:effectLst>
              </a:rPr>
              <a:t>be open-minded pay attention,</a:t>
            </a:r>
          </a:p>
          <a:p>
            <a:pPr marL="342900" indent="-342900">
              <a:lnSpc>
                <a:spcPct val="100000"/>
              </a:lnSpc>
              <a:spcBef>
                <a:spcPts val="0"/>
              </a:spcBef>
              <a:spcAft>
                <a:spcPts val="0"/>
              </a:spcAft>
              <a:buFont typeface="Arial" panose="020B0604020202020204" pitchFamily="34" charset="0"/>
              <a:buAutoNum type="arabicParenR"/>
            </a:pPr>
            <a:r>
              <a:rPr lang="en-US" sz="1600" dirty="0">
                <a:solidFill>
                  <a:schemeClr val="tx1"/>
                </a:solidFill>
                <a:effectLst>
                  <a:outerShdw blurRad="38100" dist="38100" dir="2700000" algn="tl">
                    <a:srgbClr val="000000">
                      <a:alpha val="43137"/>
                    </a:srgbClr>
                  </a:outerShdw>
                </a:effectLst>
              </a:rPr>
              <a:t>being challenge, </a:t>
            </a:r>
          </a:p>
          <a:p>
            <a:pPr marL="342900" indent="-342900">
              <a:lnSpc>
                <a:spcPct val="100000"/>
              </a:lnSpc>
              <a:spcBef>
                <a:spcPts val="0"/>
              </a:spcBef>
              <a:spcAft>
                <a:spcPts val="0"/>
              </a:spcAft>
              <a:buFont typeface="Arial" panose="020B0604020202020204" pitchFamily="34" charset="0"/>
              <a:buAutoNum type="arabicParenR"/>
            </a:pPr>
            <a:r>
              <a:rPr lang="en-US" sz="1600" dirty="0">
                <a:solidFill>
                  <a:schemeClr val="tx1"/>
                </a:solidFill>
                <a:effectLst>
                  <a:outerShdw blurRad="38100" dist="38100" dir="2700000" algn="tl">
                    <a:srgbClr val="000000">
                      <a:alpha val="43137"/>
                    </a:srgbClr>
                  </a:outerShdw>
                </a:effectLst>
              </a:rPr>
              <a:t>limitation, </a:t>
            </a:r>
          </a:p>
          <a:p>
            <a:pPr marL="342900" indent="-342900">
              <a:lnSpc>
                <a:spcPct val="100000"/>
              </a:lnSpc>
              <a:spcBef>
                <a:spcPts val="0"/>
              </a:spcBef>
              <a:spcAft>
                <a:spcPts val="0"/>
              </a:spcAft>
              <a:buFont typeface="Arial" panose="020B0604020202020204" pitchFamily="34" charset="0"/>
              <a:buAutoNum type="arabicParenR"/>
            </a:pPr>
            <a:r>
              <a:rPr lang="en-US" sz="1600" dirty="0">
                <a:solidFill>
                  <a:schemeClr val="tx1"/>
                </a:solidFill>
                <a:effectLst>
                  <a:outerShdw blurRad="38100" dist="38100" dir="2700000" algn="tl">
                    <a:srgbClr val="000000">
                      <a:alpha val="43137"/>
                    </a:srgbClr>
                  </a:outerShdw>
                </a:effectLst>
              </a:rPr>
              <a:t>at difficult/loss situation for creativity to flourish.</a:t>
            </a:r>
          </a:p>
          <a:p>
            <a:pPr marL="342900" indent="-342900">
              <a:lnSpc>
                <a:spcPct val="100000"/>
              </a:lnSpc>
              <a:spcBef>
                <a:spcPts val="0"/>
              </a:spcBef>
              <a:spcAft>
                <a:spcPts val="0"/>
              </a:spcAft>
              <a:buFont typeface="Arial" panose="020B0604020202020204" pitchFamily="34" charset="0"/>
              <a:buAutoNum type="arabicParenR"/>
            </a:pPr>
            <a:endParaRPr lang="en-US" sz="1600" dirty="0">
              <a:solidFill>
                <a:schemeClr val="tx1"/>
              </a:solidFill>
              <a:effectLst>
                <a:outerShdw blurRad="38100" dist="38100" dir="2700000" algn="tl">
                  <a:srgbClr val="000000">
                    <a:alpha val="43137"/>
                  </a:srgbClr>
                </a:outerShdw>
              </a:effectLst>
            </a:endParaRPr>
          </a:p>
          <a:p>
            <a:pPr marL="0" indent="0">
              <a:lnSpc>
                <a:spcPct val="100000"/>
              </a:lnSpc>
              <a:spcBef>
                <a:spcPts val="0"/>
              </a:spcBef>
              <a:spcAft>
                <a:spcPts val="0"/>
              </a:spcAft>
              <a:buNone/>
            </a:pPr>
            <a:r>
              <a:rPr lang="en-US" sz="1600" dirty="0" err="1">
                <a:solidFill>
                  <a:schemeClr val="tx1"/>
                </a:solidFill>
                <a:effectLst>
                  <a:outerShdw blurRad="38100" dist="38100" dir="2700000" algn="tl">
                    <a:srgbClr val="000000">
                      <a:alpha val="43137"/>
                    </a:srgbClr>
                  </a:outerShdw>
                </a:effectLst>
              </a:rPr>
              <a:t>Hisrich</a:t>
            </a:r>
            <a:r>
              <a:rPr lang="en-US" sz="1600" dirty="0">
                <a:solidFill>
                  <a:schemeClr val="tx1"/>
                </a:solidFill>
                <a:effectLst>
                  <a:outerShdw blurRad="38100" dist="38100" dir="2700000" algn="tl">
                    <a:srgbClr val="000000">
                      <a:alpha val="43137"/>
                    </a:srgbClr>
                  </a:outerShdw>
                </a:effectLst>
              </a:rPr>
              <a:t> &amp; Kearney (2014, p.81) point out while some creative mind people continuously act on their creativity, others are not always aware of their creative ability.  </a:t>
            </a:r>
          </a:p>
          <a:p>
            <a:pPr marL="0" indent="0">
              <a:lnSpc>
                <a:spcPct val="100000"/>
              </a:lnSpc>
              <a:spcBef>
                <a:spcPts val="0"/>
              </a:spcBef>
              <a:spcAft>
                <a:spcPts val="0"/>
              </a:spcAft>
              <a:buFont typeface="Arial" panose="020B0604020202020204" pitchFamily="34" charset="0"/>
              <a:buNone/>
            </a:pPr>
            <a:endParaRPr lang="en-US" sz="1600" dirty="0">
              <a:solidFill>
                <a:schemeClr val="tx1"/>
              </a:solidFill>
              <a:effectLst>
                <a:outerShdw blurRad="38100" dist="38100" dir="2700000" algn="tl">
                  <a:srgbClr val="000000">
                    <a:alpha val="43137"/>
                  </a:srgbClr>
                </a:outerShdw>
              </a:effectLst>
            </a:endParaRPr>
          </a:p>
          <a:p>
            <a:pPr marL="0" indent="0">
              <a:lnSpc>
                <a:spcPct val="100000"/>
              </a:lnSpc>
              <a:spcBef>
                <a:spcPts val="0"/>
              </a:spcBef>
              <a:spcAft>
                <a:spcPts val="0"/>
              </a:spcAft>
              <a:buFont typeface="Arial" panose="020B0604020202020204" pitchFamily="34" charset="0"/>
              <a:buNone/>
            </a:pPr>
            <a:endParaRPr lang="en-US" sz="1600" dirty="0">
              <a:solidFill>
                <a:schemeClr val="tx1"/>
              </a:solidFill>
              <a:effectLst>
                <a:outerShdw blurRad="38100" dist="38100" dir="2700000" algn="tl">
                  <a:srgbClr val="000000">
                    <a:alpha val="43137"/>
                  </a:srgbClr>
                </a:outerShdw>
              </a:effectLst>
            </a:endParaRPr>
          </a:p>
        </p:txBody>
      </p:sp>
      <p:sp>
        <p:nvSpPr>
          <p:cNvPr id="15" name="Subtitle 15">
            <a:extLst>
              <a:ext uri="{FF2B5EF4-FFF2-40B4-BE49-F238E27FC236}">
                <a16:creationId xmlns:a16="http://schemas.microsoft.com/office/drawing/2014/main" id="{E33EF572-9A62-4B45-9AD0-59138CBE920C}"/>
              </a:ext>
            </a:extLst>
          </p:cNvPr>
          <p:cNvSpPr txBox="1">
            <a:spLocks/>
          </p:cNvSpPr>
          <p:nvPr/>
        </p:nvSpPr>
        <p:spPr>
          <a:xfrm>
            <a:off x="656115" y="1345936"/>
            <a:ext cx="5139430" cy="1649928"/>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0"/>
              </a:spcBef>
              <a:spcAft>
                <a:spcPts val="0"/>
              </a:spcAft>
              <a:buFont typeface="Arial" panose="020B0604020202020204" pitchFamily="34" charset="0"/>
              <a:buNone/>
            </a:pPr>
            <a:r>
              <a:rPr lang="en-US" dirty="0">
                <a:solidFill>
                  <a:schemeClr val="tx1"/>
                </a:solidFill>
                <a:effectLst>
                  <a:outerShdw blurRad="38100" dist="38100" dir="2700000" algn="tl">
                    <a:srgbClr val="000000">
                      <a:alpha val="43137"/>
                    </a:srgbClr>
                  </a:outerShdw>
                </a:effectLst>
              </a:rPr>
              <a:t>Definition:</a:t>
            </a:r>
          </a:p>
          <a:p>
            <a:pPr marL="0" indent="0">
              <a:lnSpc>
                <a:spcPct val="120000"/>
              </a:lnSpc>
              <a:spcBef>
                <a:spcPts val="0"/>
              </a:spcBef>
              <a:spcAft>
                <a:spcPts val="0"/>
              </a:spcAft>
              <a:buFont typeface="Arial" panose="020B0604020202020204" pitchFamily="34" charset="0"/>
              <a:buNone/>
            </a:pPr>
            <a:r>
              <a:rPr lang="en-US" dirty="0">
                <a:solidFill>
                  <a:schemeClr val="tx1"/>
                </a:solidFill>
                <a:effectLst>
                  <a:outerShdw blurRad="38100" dist="38100" dir="2700000" algn="tl">
                    <a:srgbClr val="000000">
                      <a:alpha val="43137"/>
                    </a:srgbClr>
                  </a:outerShdw>
                </a:effectLst>
              </a:rPr>
              <a:t>Creativity is “the core building block for innovation, it is a process of generating ideas“ (</a:t>
            </a:r>
            <a:r>
              <a:rPr lang="en-US" dirty="0" err="1">
                <a:solidFill>
                  <a:schemeClr val="tx1"/>
                </a:solidFill>
                <a:effectLst>
                  <a:outerShdw blurRad="38100" dist="38100" dir="2700000" algn="tl">
                    <a:srgbClr val="000000">
                      <a:alpha val="43137"/>
                    </a:srgbClr>
                  </a:outerShdw>
                </a:effectLst>
              </a:rPr>
              <a:t>Hisrich</a:t>
            </a:r>
            <a:r>
              <a:rPr lang="en-US" dirty="0">
                <a:solidFill>
                  <a:schemeClr val="tx1"/>
                </a:solidFill>
                <a:effectLst>
                  <a:outerShdw blurRad="38100" dist="38100" dir="2700000" algn="tl">
                    <a:srgbClr val="000000">
                      <a:alpha val="43137"/>
                    </a:srgbClr>
                  </a:outerShdw>
                </a:effectLst>
              </a:rPr>
              <a:t> and Kearney, 2014, p.81&amp;93).</a:t>
            </a:r>
          </a:p>
          <a:p>
            <a:pPr marL="0" indent="0">
              <a:lnSpc>
                <a:spcPct val="120000"/>
              </a:lnSpc>
              <a:spcBef>
                <a:spcPts val="0"/>
              </a:spcBef>
              <a:spcAft>
                <a:spcPts val="0"/>
              </a:spcAft>
              <a:buFont typeface="Arial" panose="020B0604020202020204" pitchFamily="34" charset="0"/>
              <a:buNone/>
            </a:pPr>
            <a:endParaRPr lang="en-US" dirty="0">
              <a:solidFill>
                <a:schemeClr val="tx1"/>
              </a:solidFill>
              <a:effectLst>
                <a:outerShdw blurRad="38100" dist="38100" dir="2700000" algn="tl">
                  <a:srgbClr val="000000">
                    <a:alpha val="43137"/>
                  </a:srgbClr>
                </a:outerShdw>
              </a:effectLst>
            </a:endParaRPr>
          </a:p>
          <a:p>
            <a:pPr marL="0" indent="0">
              <a:lnSpc>
                <a:spcPct val="120000"/>
              </a:lnSpc>
              <a:spcBef>
                <a:spcPts val="0"/>
              </a:spcBef>
              <a:spcAft>
                <a:spcPts val="0"/>
              </a:spcAft>
              <a:buNone/>
            </a:pPr>
            <a:endParaRPr lang="en-US" dirty="0">
              <a:solidFill>
                <a:schemeClr val="tx1"/>
              </a:solidFill>
              <a:effectLst>
                <a:outerShdw blurRad="38100" dist="38100" dir="2700000" algn="tl">
                  <a:srgbClr val="000000">
                    <a:alpha val="43137"/>
                  </a:srgbClr>
                </a:outerShdw>
              </a:effectLst>
            </a:endParaRPr>
          </a:p>
          <a:p>
            <a:pPr marL="0" indent="0">
              <a:lnSpc>
                <a:spcPct val="120000"/>
              </a:lnSpc>
              <a:spcBef>
                <a:spcPts val="0"/>
              </a:spcBef>
              <a:spcAft>
                <a:spcPts val="0"/>
              </a:spcAft>
              <a:buNone/>
            </a:pPr>
            <a:endParaRPr lang="en-US" dirty="0">
              <a:solidFill>
                <a:schemeClr val="tx1"/>
              </a:solidFill>
              <a:effectLst>
                <a:outerShdw blurRad="38100" dist="38100" dir="2700000" algn="tl">
                  <a:srgbClr val="000000">
                    <a:alpha val="43137"/>
                  </a:srgbClr>
                </a:outerShdw>
              </a:effectLst>
            </a:endParaRPr>
          </a:p>
          <a:p>
            <a:pPr marL="0" indent="0">
              <a:lnSpc>
                <a:spcPct val="120000"/>
              </a:lnSpc>
              <a:spcBef>
                <a:spcPts val="0"/>
              </a:spcBef>
              <a:spcAft>
                <a:spcPts val="0"/>
              </a:spcAft>
              <a:buFont typeface="Arial" panose="020B0604020202020204" pitchFamily="34" charset="0"/>
              <a:buNone/>
            </a:pPr>
            <a:endParaRPr lang="en-US" dirty="0">
              <a:solidFill>
                <a:schemeClr val="tx1"/>
              </a:solidFill>
              <a:effectLst>
                <a:outerShdw blurRad="38100" dist="38100" dir="2700000" algn="tl">
                  <a:srgbClr val="000000">
                    <a:alpha val="43137"/>
                  </a:srgbClr>
                </a:outerShdw>
              </a:effectLst>
            </a:endParaRPr>
          </a:p>
          <a:p>
            <a:pPr marL="0" indent="0">
              <a:lnSpc>
                <a:spcPct val="100000"/>
              </a:lnSpc>
              <a:spcBef>
                <a:spcPts val="600"/>
              </a:spcBef>
              <a:spcAft>
                <a:spcPts val="400"/>
              </a:spcAft>
              <a:buFont typeface="Arial" panose="020B0604020202020204" pitchFamily="34" charset="0"/>
              <a:buNone/>
            </a:pPr>
            <a:endParaRPr lang="en-US" sz="1600" dirty="0">
              <a:solidFill>
                <a:schemeClr val="tx1"/>
              </a:solidFill>
              <a:effectLst>
                <a:outerShdw blurRad="38100" dist="38100" dir="2700000" algn="tl">
                  <a:srgbClr val="000000">
                    <a:alpha val="43137"/>
                  </a:srgbClr>
                </a:outerShdw>
              </a:effectLst>
            </a:endParaRPr>
          </a:p>
          <a:p>
            <a:pPr marL="0" indent="0">
              <a:lnSpc>
                <a:spcPct val="100000"/>
              </a:lnSpc>
              <a:spcBef>
                <a:spcPts val="600"/>
              </a:spcBef>
              <a:spcAft>
                <a:spcPts val="400"/>
              </a:spcAft>
              <a:buFont typeface="Arial" panose="020B0604020202020204" pitchFamily="34" charset="0"/>
              <a:buNone/>
            </a:pPr>
            <a:endParaRPr lang="en-US" sz="1600" dirty="0">
              <a:solidFill>
                <a:schemeClr val="tx1"/>
              </a:solidFill>
              <a:effectLst>
                <a:outerShdw blurRad="38100" dist="38100" dir="2700000" algn="tl">
                  <a:srgbClr val="000000">
                    <a:alpha val="43137"/>
                  </a:srgbClr>
                </a:outerShdw>
              </a:effectLst>
            </a:endParaRPr>
          </a:p>
          <a:p>
            <a:pPr marL="0" indent="0">
              <a:lnSpc>
                <a:spcPct val="100000"/>
              </a:lnSpc>
              <a:spcBef>
                <a:spcPts val="600"/>
              </a:spcBef>
              <a:spcAft>
                <a:spcPts val="400"/>
              </a:spcAft>
              <a:buFont typeface="Arial" panose="020B0604020202020204" pitchFamily="34" charset="0"/>
              <a:buNone/>
            </a:pPr>
            <a:endParaRPr lang="en-US" sz="1600" dirty="0">
              <a:solidFill>
                <a:schemeClr val="tx1"/>
              </a:solidFill>
              <a:effectLst>
                <a:outerShdw blurRad="38100" dist="38100" dir="2700000" algn="tl">
                  <a:srgbClr val="000000">
                    <a:alpha val="43137"/>
                  </a:srgbClr>
                </a:outerShdw>
              </a:effectLst>
            </a:endParaRPr>
          </a:p>
        </p:txBody>
      </p:sp>
      <p:pic>
        <p:nvPicPr>
          <p:cNvPr id="16" name="Picture Placeholder 7">
            <a:extLst>
              <a:ext uri="{FF2B5EF4-FFF2-40B4-BE49-F238E27FC236}">
                <a16:creationId xmlns:a16="http://schemas.microsoft.com/office/drawing/2014/main" id="{EFF4A298-A569-482E-AD87-89B688E941CA}"/>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Effect>
                      <a14:brightnessContrast contrast="-20000"/>
                    </a14:imgEffect>
                  </a14:imgLayer>
                </a14:imgProps>
              </a:ext>
            </a:extLst>
          </a:blip>
          <a:srcRect/>
          <a:stretch/>
        </p:blipFill>
        <p:spPr>
          <a:xfrm rot="16580153">
            <a:off x="7646905" y="1024880"/>
            <a:ext cx="1963267" cy="2046600"/>
          </a:xfrm>
          <a:prstGeom prst="ellipse">
            <a:avLst/>
          </a:prstGeom>
          <a:ln>
            <a:noFill/>
          </a:ln>
          <a:effectLst>
            <a:softEdge rad="112500"/>
          </a:effectLst>
        </p:spPr>
      </p:pic>
      <p:pic>
        <p:nvPicPr>
          <p:cNvPr id="2" name="Recorded Sound">
            <a:hlinkClick r:id="" action="ppaction://media"/>
            <a:extLst>
              <a:ext uri="{FF2B5EF4-FFF2-40B4-BE49-F238E27FC236}">
                <a16:creationId xmlns:a16="http://schemas.microsoft.com/office/drawing/2014/main" id="{977A354C-6E6E-40C2-958B-924DAF4B37D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a:stretch/>
        </p:blipFill>
        <p:spPr>
          <a:xfrm>
            <a:off x="46515" y="102355"/>
            <a:ext cx="609600" cy="609600"/>
          </a:xfrm>
          <a:prstGeom prst="rect">
            <a:avLst/>
          </a:prstGeom>
        </p:spPr>
      </p:pic>
    </p:spTree>
    <p:extLst>
      <p:ext uri="{BB962C8B-B14F-4D97-AF65-F5344CB8AC3E}">
        <p14:creationId xmlns:p14="http://schemas.microsoft.com/office/powerpoint/2010/main" val="3740286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1" fill="hold" grpId="0" nodeType="after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up)">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wipe(down)">
                                      <p:cBhvr>
                                        <p:cTn id="17" dur="500"/>
                                        <p:tgtEl>
                                          <p:spTgt spid="16"/>
                                        </p:tgtEl>
                                      </p:cBhvr>
                                    </p:animEffect>
                                  </p:childTnLst>
                                </p:cTn>
                              </p:par>
                            </p:childTnLst>
                          </p:cTn>
                        </p:par>
                        <p:par>
                          <p:cTn id="18" fill="hold">
                            <p:stCondLst>
                              <p:cond delay="500"/>
                            </p:stCondLst>
                            <p:childTnLst>
                              <p:par>
                                <p:cTn id="19" presetID="2" presetClass="entr" presetSubtype="2" fill="hold" grpId="0" nodeType="after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750" fill="hold"/>
                                        <p:tgtEl>
                                          <p:spTgt spid="11"/>
                                        </p:tgtEl>
                                        <p:attrNameLst>
                                          <p:attrName>ppt_x</p:attrName>
                                        </p:attrNameLst>
                                      </p:cBhvr>
                                      <p:tavLst>
                                        <p:tav tm="0">
                                          <p:val>
                                            <p:strVal val="1+#ppt_w/2"/>
                                          </p:val>
                                        </p:tav>
                                        <p:tav tm="100000">
                                          <p:val>
                                            <p:strVal val="#ppt_x"/>
                                          </p:val>
                                        </p:tav>
                                      </p:tavLst>
                                    </p:anim>
                                    <p:anim calcmode="lin" valueType="num">
                                      <p:cBhvr additive="base">
                                        <p:cTn id="22" dur="75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10282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2"/>
                </p:tgtEl>
              </p:cMediaNode>
            </p:audio>
          </p:childTnLst>
        </p:cTn>
      </p:par>
    </p:tnLst>
    <p:bldLst>
      <p:bldP spid="9" grpId="0"/>
      <p:bldP spid="11" grpId="0"/>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B1ECC-B350-4D01-ADFC-B12DCBD25CC6}"/>
              </a:ext>
            </a:extLst>
          </p:cNvPr>
          <p:cNvSpPr>
            <a:spLocks noGrp="1"/>
          </p:cNvSpPr>
          <p:nvPr>
            <p:ph type="ctrTitle"/>
          </p:nvPr>
        </p:nvSpPr>
        <p:spPr>
          <a:xfrm>
            <a:off x="679952" y="672687"/>
            <a:ext cx="9203055" cy="579121"/>
          </a:xfrm>
        </p:spPr>
        <p:txBody>
          <a:bodyPr vert="horz" wrap="square" lIns="0" tIns="0" rIns="0" bIns="0" rtlCol="0" anchor="t" anchorCtr="0">
            <a:normAutofit/>
          </a:bodyPr>
          <a:lstStyle/>
          <a:p>
            <a:r>
              <a:rPr lang="en-US" sz="3700" i="0" kern="1200" dirty="0">
                <a:effectLst/>
                <a:latin typeface="+mj-lt"/>
                <a:ea typeface="+mj-ea"/>
                <a:cs typeface="+mj-cs"/>
              </a:rPr>
              <a:t>Week three - Where Do Ideas Come From?</a:t>
            </a:r>
            <a:endParaRPr lang="en-US" sz="3700" kern="1200" dirty="0">
              <a:latin typeface="+mj-lt"/>
              <a:ea typeface="+mj-ea"/>
              <a:cs typeface="+mj-cs"/>
            </a:endParaRPr>
          </a:p>
        </p:txBody>
      </p:sp>
      <p:pic>
        <p:nvPicPr>
          <p:cNvPr id="20" name="Picture Placeholder 19" descr="A group of people sitting in a room with laptops&#10;&#10;Description automatically generated with low confidence">
            <a:extLst>
              <a:ext uri="{FF2B5EF4-FFF2-40B4-BE49-F238E27FC236}">
                <a16:creationId xmlns:a16="http://schemas.microsoft.com/office/drawing/2014/main" id="{22527DA5-4588-41E6-997B-739F24D78BAA}"/>
              </a:ext>
            </a:extLst>
          </p:cNvPr>
          <p:cNvPicPr>
            <a:picLocks noGrp="1" noChangeAspect="1"/>
          </p:cNvPicPr>
          <p:nvPr>
            <p:ph type="pic" sz="quarter" idx="13"/>
          </p:nvPr>
        </p:nvPicPr>
        <p:blipFill rotWithShape="1">
          <a:blip r:embed="rId4"/>
          <a:srcRect r="-2" b="8745"/>
          <a:stretch/>
        </p:blipFill>
        <p:spPr>
          <a:xfrm>
            <a:off x="1078992" y="1251808"/>
            <a:ext cx="1691640" cy="1435608"/>
          </a:xfrm>
          <a:noFill/>
        </p:spPr>
      </p:pic>
      <p:pic>
        <p:nvPicPr>
          <p:cNvPr id="22" name="Picture Placeholder 21" descr="Two people sitting at a table with drinks&#10;&#10;Description automatically generated with low confidence">
            <a:extLst>
              <a:ext uri="{FF2B5EF4-FFF2-40B4-BE49-F238E27FC236}">
                <a16:creationId xmlns:a16="http://schemas.microsoft.com/office/drawing/2014/main" id="{F62713C9-8813-4DEE-8FC8-22139249CDB9}"/>
              </a:ext>
            </a:extLst>
          </p:cNvPr>
          <p:cNvPicPr>
            <a:picLocks noGrp="1" noChangeAspect="1"/>
          </p:cNvPicPr>
          <p:nvPr>
            <p:ph type="pic" sz="quarter" idx="14"/>
          </p:nvPr>
        </p:nvPicPr>
        <p:blipFill rotWithShape="1">
          <a:blip r:embed="rId5"/>
          <a:srcRect r="-2" b="8990"/>
          <a:stretch/>
        </p:blipFill>
        <p:spPr>
          <a:xfrm>
            <a:off x="3837623" y="1581132"/>
            <a:ext cx="1691640" cy="1435608"/>
          </a:xfrm>
          <a:noFill/>
        </p:spPr>
      </p:pic>
      <p:pic>
        <p:nvPicPr>
          <p:cNvPr id="24" name="Picture Placeholder 23" descr="A group of people sitting around a table with laptops&#10;&#10;Description automatically generated with low confidence">
            <a:extLst>
              <a:ext uri="{FF2B5EF4-FFF2-40B4-BE49-F238E27FC236}">
                <a16:creationId xmlns:a16="http://schemas.microsoft.com/office/drawing/2014/main" id="{50EAEF68-6414-4247-9ABC-9E13C86B6585}"/>
              </a:ext>
            </a:extLst>
          </p:cNvPr>
          <p:cNvPicPr>
            <a:picLocks noGrp="1" noChangeAspect="1"/>
          </p:cNvPicPr>
          <p:nvPr>
            <p:ph type="pic" sz="quarter" idx="15"/>
          </p:nvPr>
        </p:nvPicPr>
        <p:blipFill>
          <a:blip r:embed="rId6"/>
          <a:srcRect t="8226" b="8226"/>
          <a:stretch>
            <a:fillRect/>
          </a:stretch>
        </p:blipFill>
        <p:spPr>
          <a:xfrm>
            <a:off x="6662738" y="1993900"/>
            <a:ext cx="1690687" cy="1435100"/>
          </a:xfrm>
        </p:spPr>
      </p:pic>
      <p:pic>
        <p:nvPicPr>
          <p:cNvPr id="26" name="Picture Placeholder 25" descr="A group of people in garment&#10;&#10;Description automatically generated with low confidence">
            <a:extLst>
              <a:ext uri="{FF2B5EF4-FFF2-40B4-BE49-F238E27FC236}">
                <a16:creationId xmlns:a16="http://schemas.microsoft.com/office/drawing/2014/main" id="{255F409F-DA00-4603-ACCA-951EA29F7414}"/>
              </a:ext>
            </a:extLst>
          </p:cNvPr>
          <p:cNvPicPr>
            <a:picLocks noGrp="1" noChangeAspect="1"/>
          </p:cNvPicPr>
          <p:nvPr>
            <p:ph type="pic" sz="quarter" idx="16"/>
          </p:nvPr>
        </p:nvPicPr>
        <p:blipFill>
          <a:blip r:embed="rId7"/>
          <a:srcRect t="7582" b="7582"/>
          <a:stretch>
            <a:fillRect/>
          </a:stretch>
        </p:blipFill>
        <p:spPr>
          <a:xfrm>
            <a:off x="9485568" y="2441677"/>
            <a:ext cx="1692275" cy="1435100"/>
          </a:xfrm>
        </p:spPr>
      </p:pic>
      <p:sp>
        <p:nvSpPr>
          <p:cNvPr id="14" name="Subtitle 15">
            <a:extLst>
              <a:ext uri="{FF2B5EF4-FFF2-40B4-BE49-F238E27FC236}">
                <a16:creationId xmlns:a16="http://schemas.microsoft.com/office/drawing/2014/main" id="{C616B2D1-1E12-45D1-861C-358EE07821AB}"/>
              </a:ext>
            </a:extLst>
          </p:cNvPr>
          <p:cNvSpPr txBox="1">
            <a:spLocks/>
          </p:cNvSpPr>
          <p:nvPr/>
        </p:nvSpPr>
        <p:spPr>
          <a:xfrm>
            <a:off x="1078992" y="2817402"/>
            <a:ext cx="1711325" cy="2788789"/>
          </a:xfrm>
          <a:prstGeom prst="rect">
            <a:avLst/>
          </a:prstGeom>
        </p:spPr>
        <p:txBody>
          <a:bodyPr vert="horz" wrap="square" lIns="0" tIns="0" rIns="0" bIns="0" rtlCol="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spcAft>
                <a:spcPts val="600"/>
              </a:spcAft>
              <a:buNone/>
            </a:pPr>
            <a:r>
              <a:rPr lang="en-US" sz="1400" kern="1200" dirty="0">
                <a:effectLst>
                  <a:outerShdw blurRad="38100" dist="38100" dir="2700000" algn="tl">
                    <a:srgbClr val="000000">
                      <a:alpha val="43137"/>
                    </a:srgbClr>
                  </a:outerShdw>
                </a:effectLst>
                <a:ea typeface="+mn-ea"/>
                <a:cs typeface="+mn-cs"/>
              </a:rPr>
              <a:t>Similarly, new ideas can come from anywhere!</a:t>
            </a:r>
          </a:p>
          <a:p>
            <a:pPr marL="0" indent="0">
              <a:lnSpc>
                <a:spcPct val="100000"/>
              </a:lnSpc>
              <a:spcBef>
                <a:spcPts val="0"/>
              </a:spcBef>
              <a:spcAft>
                <a:spcPts val="600"/>
              </a:spcAft>
              <a:buNone/>
            </a:pPr>
            <a:endParaRPr lang="en-US" sz="1400" kern="1200" dirty="0">
              <a:effectLst>
                <a:outerShdw blurRad="38100" dist="38100" dir="2700000" algn="tl">
                  <a:srgbClr val="000000">
                    <a:alpha val="43137"/>
                  </a:srgbClr>
                </a:outerShdw>
              </a:effectLst>
              <a:ea typeface="+mn-ea"/>
              <a:cs typeface="+mn-cs"/>
            </a:endParaRPr>
          </a:p>
          <a:p>
            <a:pPr marL="0" indent="0">
              <a:lnSpc>
                <a:spcPct val="100000"/>
              </a:lnSpc>
              <a:spcBef>
                <a:spcPts val="0"/>
              </a:spcBef>
              <a:spcAft>
                <a:spcPts val="600"/>
              </a:spcAft>
              <a:buNone/>
            </a:pPr>
            <a:r>
              <a:rPr lang="en-US" sz="1400" dirty="0">
                <a:effectLst>
                  <a:outerShdw blurRad="38100" dist="38100" dir="2700000" algn="tl">
                    <a:srgbClr val="000000">
                      <a:alpha val="43137"/>
                    </a:srgbClr>
                  </a:outerShdw>
                </a:effectLst>
              </a:rPr>
              <a:t>Café, Pub, workplace, corridor…</a:t>
            </a:r>
          </a:p>
          <a:p>
            <a:pPr marL="0" indent="0">
              <a:lnSpc>
                <a:spcPct val="100000"/>
              </a:lnSpc>
              <a:spcBef>
                <a:spcPts val="0"/>
              </a:spcBef>
              <a:spcAft>
                <a:spcPts val="600"/>
              </a:spcAft>
              <a:buNone/>
            </a:pPr>
            <a:endParaRPr lang="en-US" sz="1400" dirty="0">
              <a:effectLst>
                <a:outerShdw blurRad="38100" dist="38100" dir="2700000" algn="tl">
                  <a:srgbClr val="000000">
                    <a:alpha val="43137"/>
                  </a:srgbClr>
                </a:outerShdw>
              </a:effectLst>
            </a:endParaRPr>
          </a:p>
          <a:p>
            <a:pPr marL="0" indent="0">
              <a:lnSpc>
                <a:spcPct val="100000"/>
              </a:lnSpc>
              <a:spcBef>
                <a:spcPts val="0"/>
              </a:spcBef>
              <a:spcAft>
                <a:spcPts val="600"/>
              </a:spcAft>
              <a:buNone/>
            </a:pPr>
            <a:r>
              <a:rPr lang="en-US" sz="1400" kern="1200" dirty="0">
                <a:effectLst>
                  <a:outerShdw blurRad="38100" dist="38100" dir="2700000" algn="tl">
                    <a:srgbClr val="000000">
                      <a:alpha val="43137"/>
                    </a:srgbClr>
                  </a:outerShdw>
                </a:effectLst>
                <a:ea typeface="+mn-ea"/>
                <a:cs typeface="+mn-cs"/>
              </a:rPr>
              <a:t>Different background, different expertise</a:t>
            </a:r>
            <a:r>
              <a:rPr lang="en-US" sz="1400" dirty="0">
                <a:effectLst>
                  <a:outerShdw blurRad="38100" dist="38100" dir="2700000" algn="tl">
                    <a:srgbClr val="000000">
                      <a:alpha val="43137"/>
                    </a:srgbClr>
                  </a:outerShdw>
                </a:effectLst>
              </a:rPr>
              <a:t>, different ideas, debates, discussion, comparison.</a:t>
            </a:r>
          </a:p>
          <a:p>
            <a:pPr marL="0" indent="0">
              <a:lnSpc>
                <a:spcPct val="100000"/>
              </a:lnSpc>
              <a:spcBef>
                <a:spcPts val="0"/>
              </a:spcBef>
              <a:spcAft>
                <a:spcPts val="600"/>
              </a:spcAft>
              <a:buNone/>
            </a:pPr>
            <a:r>
              <a:rPr lang="en-US" sz="1400" kern="1200" dirty="0">
                <a:effectLst>
                  <a:outerShdw blurRad="38100" dist="38100" dir="2700000" algn="tl">
                    <a:srgbClr val="000000">
                      <a:alpha val="43137"/>
                    </a:srgbClr>
                  </a:outerShdw>
                </a:effectLst>
                <a:ea typeface="+mn-ea"/>
                <a:cs typeface="+mn-cs"/>
              </a:rPr>
              <a:t>(Johnson, 2010)</a:t>
            </a:r>
          </a:p>
          <a:p>
            <a:pPr marL="0" indent="0">
              <a:lnSpc>
                <a:spcPct val="100000"/>
              </a:lnSpc>
              <a:spcBef>
                <a:spcPts val="0"/>
              </a:spcBef>
              <a:spcAft>
                <a:spcPts val="600"/>
              </a:spcAft>
              <a:buNone/>
            </a:pPr>
            <a:endParaRPr lang="en-US" sz="1400" kern="1200" dirty="0">
              <a:effectLst>
                <a:outerShdw blurRad="38100" dist="38100" dir="2700000" algn="tl">
                  <a:srgbClr val="000000">
                    <a:alpha val="43137"/>
                  </a:srgbClr>
                </a:outerShdw>
              </a:effectLst>
              <a:ea typeface="+mn-ea"/>
              <a:cs typeface="+mn-cs"/>
            </a:endParaRPr>
          </a:p>
        </p:txBody>
      </p:sp>
      <p:sp>
        <p:nvSpPr>
          <p:cNvPr id="9" name="Slide Number Placeholder 8">
            <a:extLst>
              <a:ext uri="{FF2B5EF4-FFF2-40B4-BE49-F238E27FC236}">
                <a16:creationId xmlns:a16="http://schemas.microsoft.com/office/drawing/2014/main" id="{8CA79524-77EE-4DAD-ABE4-83024AB09AFB}"/>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pPr>
                <a:spcAft>
                  <a:spcPts val="600"/>
                </a:spcAft>
              </a:pPr>
              <a:t>6</a:t>
            </a:fld>
            <a:endParaRPr lang="en-US"/>
          </a:p>
        </p:txBody>
      </p:sp>
      <p:sp>
        <p:nvSpPr>
          <p:cNvPr id="32" name="Date Placeholder 12">
            <a:extLst>
              <a:ext uri="{FF2B5EF4-FFF2-40B4-BE49-F238E27FC236}">
                <a16:creationId xmlns:a16="http://schemas.microsoft.com/office/drawing/2014/main" id="{5BAE5AB0-790C-4EE7-B461-9EEA33B6D3D2}"/>
              </a:ext>
            </a:extLst>
          </p:cNvPr>
          <p:cNvSpPr>
            <a:spLocks noGrp="1"/>
          </p:cNvSpPr>
          <p:nvPr>
            <p:ph type="dt" sz="half" idx="10"/>
          </p:nvPr>
        </p:nvSpPr>
        <p:spPr>
          <a:xfrm>
            <a:off x="550863" y="6507212"/>
            <a:ext cx="2628900" cy="153888"/>
          </a:xfrm>
        </p:spPr>
        <p:txBody>
          <a:bodyPr/>
          <a:lstStyle/>
          <a:p>
            <a:r>
              <a:rPr lang="en-US" dirty="0">
                <a:solidFill>
                  <a:schemeClr val="tx1">
                    <a:alpha val="80000"/>
                  </a:schemeClr>
                </a:solidFill>
                <a:effectLst>
                  <a:outerShdw blurRad="38100" dist="38100" dir="2700000" algn="tl">
                    <a:srgbClr val="000000">
                      <a:alpha val="43137"/>
                    </a:srgbClr>
                  </a:outerShdw>
                </a:effectLst>
                <a:latin typeface="+mj-lt"/>
              </a:rPr>
              <a:t>23</a:t>
            </a:r>
            <a:r>
              <a:rPr lang="en-US" baseline="30000" dirty="0">
                <a:solidFill>
                  <a:schemeClr val="tx1">
                    <a:alpha val="80000"/>
                  </a:schemeClr>
                </a:solidFill>
                <a:effectLst>
                  <a:outerShdw blurRad="38100" dist="38100" dir="2700000" algn="tl">
                    <a:srgbClr val="000000">
                      <a:alpha val="43137"/>
                    </a:srgbClr>
                  </a:outerShdw>
                </a:effectLst>
                <a:latin typeface="+mj-lt"/>
              </a:rPr>
              <a:t>rd</a:t>
            </a:r>
            <a:r>
              <a:rPr lang="en-US" dirty="0">
                <a:solidFill>
                  <a:schemeClr val="tx1">
                    <a:alpha val="80000"/>
                  </a:schemeClr>
                </a:solidFill>
                <a:effectLst>
                  <a:outerShdw blurRad="38100" dist="38100" dir="2700000" algn="tl">
                    <a:srgbClr val="000000">
                      <a:alpha val="43137"/>
                    </a:srgbClr>
                  </a:outerShdw>
                </a:effectLst>
                <a:latin typeface="+mj-lt"/>
              </a:rPr>
              <a:t> April 2021</a:t>
            </a:r>
          </a:p>
        </p:txBody>
      </p:sp>
      <p:sp>
        <p:nvSpPr>
          <p:cNvPr id="34" name="Footer Placeholder 13">
            <a:extLst>
              <a:ext uri="{FF2B5EF4-FFF2-40B4-BE49-F238E27FC236}">
                <a16:creationId xmlns:a16="http://schemas.microsoft.com/office/drawing/2014/main" id="{283CA3E2-EF42-4D49-A2CC-B740D5910D1A}"/>
              </a:ext>
            </a:extLst>
          </p:cNvPr>
          <p:cNvSpPr>
            <a:spLocks noGrp="1"/>
          </p:cNvSpPr>
          <p:nvPr>
            <p:ph type="ftr" sz="quarter" idx="11"/>
          </p:nvPr>
        </p:nvSpPr>
        <p:spPr>
          <a:xfrm>
            <a:off x="3374708" y="6584156"/>
            <a:ext cx="6379210" cy="153888"/>
          </a:xfrm>
        </p:spPr>
        <p:txBody>
          <a:bodyPr/>
          <a:lstStyle/>
          <a:p>
            <a:pPr algn="ctr"/>
            <a:r>
              <a:rPr lang="en-US" sz="1000" dirty="0">
                <a:ln w="0"/>
                <a:solidFill>
                  <a:schemeClr val="tx1"/>
                </a:solidFill>
                <a:effectLst>
                  <a:outerShdw blurRad="38100" dist="19050" dir="2700000" algn="tl" rotWithShape="0">
                    <a:schemeClr val="dk1">
                      <a:alpha val="40000"/>
                    </a:schemeClr>
                  </a:outerShdw>
                </a:effectLst>
                <a:latin typeface="+mj-lt"/>
              </a:rPr>
              <a:t>BMSW6102 Developing Innovation and Creativity for Business Advantage</a:t>
            </a:r>
          </a:p>
          <a:p>
            <a:pPr algn="ctr"/>
            <a:endParaRPr lang="en-US" dirty="0"/>
          </a:p>
        </p:txBody>
      </p:sp>
      <p:sp>
        <p:nvSpPr>
          <p:cNvPr id="36" name="Subtitle 15">
            <a:extLst>
              <a:ext uri="{FF2B5EF4-FFF2-40B4-BE49-F238E27FC236}">
                <a16:creationId xmlns:a16="http://schemas.microsoft.com/office/drawing/2014/main" id="{E33C8894-BAFF-4A6A-98A0-4659E93D94E9}"/>
              </a:ext>
            </a:extLst>
          </p:cNvPr>
          <p:cNvSpPr txBox="1">
            <a:spLocks/>
          </p:cNvSpPr>
          <p:nvPr/>
        </p:nvSpPr>
        <p:spPr>
          <a:xfrm>
            <a:off x="3837623" y="3179928"/>
            <a:ext cx="1711325" cy="2308338"/>
          </a:xfrm>
          <a:prstGeom prst="rect">
            <a:avLst/>
          </a:prstGeom>
        </p:spPr>
        <p:txBody>
          <a:bodyPr vert="horz" wrap="square" lIns="0" tIns="0" rIns="0" bIns="0" rtlCol="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spcAft>
                <a:spcPts val="600"/>
              </a:spcAft>
              <a:buNone/>
            </a:pPr>
            <a:r>
              <a:rPr lang="en-US" sz="1400" kern="1200" dirty="0">
                <a:effectLst>
                  <a:outerShdw blurRad="38100" dist="38100" dir="2700000" algn="tl">
                    <a:srgbClr val="000000">
                      <a:alpha val="43137"/>
                    </a:srgbClr>
                  </a:outerShdw>
                </a:effectLst>
                <a:ea typeface="+mn-ea"/>
                <a:cs typeface="+mn-cs"/>
              </a:rPr>
              <a:t>An environment that generate all these ideas.</a:t>
            </a:r>
          </a:p>
          <a:p>
            <a:pPr marL="0" indent="0">
              <a:lnSpc>
                <a:spcPct val="100000"/>
              </a:lnSpc>
              <a:spcBef>
                <a:spcPts val="0"/>
              </a:spcBef>
              <a:spcAft>
                <a:spcPts val="600"/>
              </a:spcAft>
              <a:buNone/>
            </a:pPr>
            <a:endParaRPr lang="en-US" sz="1400" kern="1200" dirty="0">
              <a:effectLst>
                <a:outerShdw blurRad="38100" dist="38100" dir="2700000" algn="tl">
                  <a:srgbClr val="000000">
                    <a:alpha val="43137"/>
                  </a:srgbClr>
                </a:outerShdw>
              </a:effectLst>
              <a:ea typeface="+mn-ea"/>
              <a:cs typeface="+mn-cs"/>
            </a:endParaRPr>
          </a:p>
          <a:p>
            <a:pPr marL="0" indent="0">
              <a:lnSpc>
                <a:spcPct val="100000"/>
              </a:lnSpc>
              <a:spcBef>
                <a:spcPts val="0"/>
              </a:spcBef>
              <a:spcAft>
                <a:spcPts val="600"/>
              </a:spcAft>
              <a:buNone/>
            </a:pPr>
            <a:r>
              <a:rPr lang="en-US" sz="1400" dirty="0">
                <a:effectLst>
                  <a:outerShdw blurRad="38100" dist="38100" dir="2700000" algn="tl">
                    <a:srgbClr val="000000">
                      <a:alpha val="43137"/>
                    </a:srgbClr>
                  </a:outerShdw>
                </a:effectLst>
              </a:rPr>
              <a:t>The Liquid Network</a:t>
            </a:r>
            <a:r>
              <a:rPr lang="en-US" sz="1400" kern="1200" dirty="0">
                <a:effectLst>
                  <a:outerShdw blurRad="38100" dist="38100" dir="2700000" algn="tl">
                    <a:srgbClr val="000000">
                      <a:alpha val="43137"/>
                    </a:srgbClr>
                  </a:outerShdw>
                </a:effectLst>
                <a:ea typeface="+mn-ea"/>
                <a:cs typeface="+mn-cs"/>
              </a:rPr>
              <a:t>!</a:t>
            </a:r>
          </a:p>
          <a:p>
            <a:pPr marL="0" indent="0">
              <a:lnSpc>
                <a:spcPct val="100000"/>
              </a:lnSpc>
              <a:spcBef>
                <a:spcPts val="600"/>
              </a:spcBef>
              <a:spcAft>
                <a:spcPts val="600"/>
              </a:spcAft>
              <a:buNone/>
            </a:pPr>
            <a:r>
              <a:rPr lang="en-US" sz="1400" kern="1200" dirty="0">
                <a:effectLst>
                  <a:outerShdw blurRad="38100" dist="38100" dir="2700000" algn="tl">
                    <a:srgbClr val="000000">
                      <a:alpha val="43137"/>
                    </a:srgbClr>
                  </a:outerShdw>
                </a:effectLst>
                <a:ea typeface="+mn-ea"/>
                <a:cs typeface="+mn-cs"/>
              </a:rPr>
              <a:t>(Johnson, 2010)</a:t>
            </a:r>
          </a:p>
        </p:txBody>
      </p:sp>
      <p:sp>
        <p:nvSpPr>
          <p:cNvPr id="38" name="Subtitle 15">
            <a:extLst>
              <a:ext uri="{FF2B5EF4-FFF2-40B4-BE49-F238E27FC236}">
                <a16:creationId xmlns:a16="http://schemas.microsoft.com/office/drawing/2014/main" id="{0F63A32A-16B5-4408-A349-9B6C1E8F96B8}"/>
              </a:ext>
            </a:extLst>
          </p:cNvPr>
          <p:cNvSpPr txBox="1">
            <a:spLocks/>
          </p:cNvSpPr>
          <p:nvPr/>
        </p:nvSpPr>
        <p:spPr>
          <a:xfrm>
            <a:off x="6652133" y="3593249"/>
            <a:ext cx="1711325" cy="2756357"/>
          </a:xfrm>
          <a:prstGeom prst="rect">
            <a:avLst/>
          </a:prstGeom>
        </p:spPr>
        <p:txBody>
          <a:bodyPr vert="horz" wrap="square" lIns="0" tIns="0" rIns="0" bIns="0" rtlCol="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600"/>
              </a:spcBef>
              <a:spcAft>
                <a:spcPts val="600"/>
              </a:spcAft>
              <a:buNone/>
            </a:pPr>
            <a:r>
              <a:rPr lang="en-GB" sz="1400" dirty="0">
                <a:latin typeface="Calibri" panose="020F0502020204030204" pitchFamily="34" charset="0"/>
                <a:ea typeface="Calibri" panose="020F0502020204030204" pitchFamily="34" charset="0"/>
                <a:cs typeface="Times New Roman" panose="02020603050405020304" pitchFamily="18" charset="0"/>
              </a:rPr>
              <a:t>M</a:t>
            </a:r>
            <a:r>
              <a:rPr lang="en-GB" sz="1400" dirty="0">
                <a:effectLst/>
                <a:latin typeface="Calibri" panose="020F0502020204030204" pitchFamily="34" charset="0"/>
                <a:ea typeface="Calibri" panose="020F0502020204030204" pitchFamily="34" charset="0"/>
                <a:cs typeface="Times New Roman" panose="02020603050405020304" pitchFamily="18" charset="0"/>
              </a:rPr>
              <a:t>ulticultural teams are more creative than homogenous teams, because colleagues are able to share unique perspective and experiences during brain storming meeting.</a:t>
            </a:r>
          </a:p>
          <a:p>
            <a:pPr marL="0" indent="0">
              <a:lnSpc>
                <a:spcPct val="100000"/>
              </a:lnSpc>
              <a:spcBef>
                <a:spcPts val="600"/>
              </a:spcBef>
              <a:spcAft>
                <a:spcPts val="600"/>
              </a:spcAft>
              <a:buNone/>
            </a:pPr>
            <a:r>
              <a:rPr lang="en-US" sz="1400" dirty="0">
                <a:effectLst>
                  <a:outerShdw blurRad="38100" dist="38100" dir="2700000" algn="tl">
                    <a:srgbClr val="000000">
                      <a:alpha val="43137"/>
                    </a:srgbClr>
                  </a:outerShdw>
                </a:effectLst>
              </a:rPr>
              <a:t>(</a:t>
            </a:r>
            <a:r>
              <a:rPr lang="en-US" sz="1400" dirty="0" err="1">
                <a:effectLst>
                  <a:outerShdw blurRad="38100" dist="38100" dir="2700000" algn="tl">
                    <a:srgbClr val="000000">
                      <a:alpha val="43137"/>
                    </a:srgbClr>
                  </a:outerShdw>
                </a:effectLst>
              </a:rPr>
              <a:t>Oyegoke</a:t>
            </a:r>
            <a:r>
              <a:rPr lang="en-US" sz="1400" dirty="0">
                <a:effectLst>
                  <a:outerShdw blurRad="38100" dist="38100" dir="2700000" algn="tl">
                    <a:srgbClr val="000000">
                      <a:alpha val="43137"/>
                    </a:srgbClr>
                  </a:outerShdw>
                </a:effectLst>
              </a:rPr>
              <a:t>, 2021).</a:t>
            </a:r>
            <a:endParaRPr lang="en-US" sz="1400" kern="1200" dirty="0">
              <a:effectLst>
                <a:outerShdw blurRad="38100" dist="38100" dir="2700000" algn="tl">
                  <a:srgbClr val="000000">
                    <a:alpha val="43137"/>
                  </a:srgbClr>
                </a:outerShdw>
              </a:effectLst>
              <a:ea typeface="+mn-ea"/>
              <a:cs typeface="+mn-cs"/>
            </a:endParaRPr>
          </a:p>
        </p:txBody>
      </p:sp>
      <p:sp>
        <p:nvSpPr>
          <p:cNvPr id="40" name="Subtitle 15">
            <a:extLst>
              <a:ext uri="{FF2B5EF4-FFF2-40B4-BE49-F238E27FC236}">
                <a16:creationId xmlns:a16="http://schemas.microsoft.com/office/drawing/2014/main" id="{3C65ED33-2458-4E4E-A5F4-5E1A802885B2}"/>
              </a:ext>
            </a:extLst>
          </p:cNvPr>
          <p:cNvSpPr txBox="1">
            <a:spLocks/>
          </p:cNvSpPr>
          <p:nvPr/>
        </p:nvSpPr>
        <p:spPr>
          <a:xfrm>
            <a:off x="9485568" y="4111327"/>
            <a:ext cx="1711325" cy="2067560"/>
          </a:xfrm>
          <a:prstGeom prst="rect">
            <a:avLst/>
          </a:prstGeom>
        </p:spPr>
        <p:txBody>
          <a:bodyPr vert="horz" wrap="square" lIns="0" tIns="0" rIns="0" bIns="0" rtlCol="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spcAft>
                <a:spcPts val="600"/>
              </a:spcAft>
              <a:buNone/>
            </a:pPr>
            <a:r>
              <a:rPr lang="en-US" sz="1400" dirty="0">
                <a:effectLst>
                  <a:outerShdw blurRad="38100" dist="38100" dir="2700000" algn="tl">
                    <a:srgbClr val="000000">
                      <a:alpha val="43137"/>
                    </a:srgbClr>
                  </a:outerShdw>
                </a:effectLst>
              </a:rPr>
              <a:t>Connecting ideas instead of  Protecting them.</a:t>
            </a:r>
          </a:p>
          <a:p>
            <a:pPr marL="0" indent="0">
              <a:lnSpc>
                <a:spcPct val="100000"/>
              </a:lnSpc>
              <a:spcBef>
                <a:spcPts val="0"/>
              </a:spcBef>
              <a:spcAft>
                <a:spcPts val="600"/>
              </a:spcAft>
              <a:buNone/>
            </a:pPr>
            <a:endParaRPr lang="en-US" sz="1400" dirty="0">
              <a:effectLst>
                <a:outerShdw blurRad="38100" dist="38100" dir="2700000" algn="tl">
                  <a:srgbClr val="000000">
                    <a:alpha val="43137"/>
                  </a:srgbClr>
                </a:outerShdw>
              </a:effectLst>
            </a:endParaRPr>
          </a:p>
          <a:p>
            <a:pPr marL="0" indent="0">
              <a:lnSpc>
                <a:spcPct val="100000"/>
              </a:lnSpc>
              <a:spcBef>
                <a:spcPts val="0"/>
              </a:spcBef>
              <a:spcAft>
                <a:spcPts val="600"/>
              </a:spcAft>
              <a:buNone/>
            </a:pPr>
            <a:r>
              <a:rPr lang="en-US" sz="1400" dirty="0">
                <a:effectLst>
                  <a:outerShdw blurRad="38100" dist="38100" dir="2700000" algn="tl">
                    <a:srgbClr val="000000">
                      <a:alpha val="43137"/>
                    </a:srgbClr>
                  </a:outerShdw>
                </a:effectLst>
              </a:rPr>
              <a:t>Chance </a:t>
            </a:r>
            <a:r>
              <a:rPr lang="en-US" sz="1400" dirty="0" err="1">
                <a:effectLst>
                  <a:outerShdw blurRad="38100" dist="38100" dir="2700000" algn="tl">
                    <a:srgbClr val="000000">
                      <a:alpha val="43137"/>
                    </a:srgbClr>
                  </a:outerShdw>
                </a:effectLst>
              </a:rPr>
              <a:t>favour</a:t>
            </a:r>
            <a:r>
              <a:rPr lang="en-US" sz="1400" dirty="0">
                <a:effectLst>
                  <a:outerShdw blurRad="38100" dist="38100" dir="2700000" algn="tl">
                    <a:srgbClr val="000000">
                      <a:alpha val="43137"/>
                    </a:srgbClr>
                  </a:outerShdw>
                </a:effectLst>
              </a:rPr>
              <a:t> the connected mind.</a:t>
            </a:r>
          </a:p>
          <a:p>
            <a:pPr marL="0" indent="0">
              <a:lnSpc>
                <a:spcPct val="100000"/>
              </a:lnSpc>
              <a:spcBef>
                <a:spcPts val="0"/>
              </a:spcBef>
              <a:spcAft>
                <a:spcPts val="600"/>
              </a:spcAft>
              <a:buNone/>
            </a:pPr>
            <a:r>
              <a:rPr lang="en-US" sz="1400" dirty="0">
                <a:effectLst>
                  <a:outerShdw blurRad="38100" dist="38100" dir="2700000" algn="tl">
                    <a:srgbClr val="000000">
                      <a:alpha val="43137"/>
                    </a:srgbClr>
                  </a:outerShdw>
                </a:effectLst>
              </a:rPr>
              <a:t>(</a:t>
            </a:r>
            <a:r>
              <a:rPr lang="en-US" sz="1400" kern="1200" dirty="0">
                <a:effectLst>
                  <a:outerShdw blurRad="38100" dist="38100" dir="2700000" algn="tl">
                    <a:srgbClr val="000000">
                      <a:alpha val="43137"/>
                    </a:srgbClr>
                  </a:outerShdw>
                </a:effectLst>
                <a:ea typeface="+mn-ea"/>
                <a:cs typeface="+mn-cs"/>
              </a:rPr>
              <a:t>Johnson, 2010)</a:t>
            </a:r>
          </a:p>
          <a:p>
            <a:pPr marL="0" indent="0">
              <a:lnSpc>
                <a:spcPct val="100000"/>
              </a:lnSpc>
              <a:spcBef>
                <a:spcPts val="0"/>
              </a:spcBef>
              <a:spcAft>
                <a:spcPts val="600"/>
              </a:spcAft>
              <a:buNone/>
            </a:pPr>
            <a:endParaRPr lang="en-US" sz="1400" dirty="0">
              <a:effectLst>
                <a:outerShdw blurRad="38100" dist="38100" dir="2700000" algn="tl">
                  <a:srgbClr val="000000">
                    <a:alpha val="43137"/>
                  </a:srgbClr>
                </a:outerShdw>
              </a:effectLst>
            </a:endParaRPr>
          </a:p>
          <a:p>
            <a:pPr marL="0" indent="0">
              <a:lnSpc>
                <a:spcPct val="100000"/>
              </a:lnSpc>
              <a:spcBef>
                <a:spcPts val="600"/>
              </a:spcBef>
              <a:spcAft>
                <a:spcPts val="600"/>
              </a:spcAft>
              <a:buNone/>
            </a:pPr>
            <a:endParaRPr lang="en-US" sz="1400" kern="1200" dirty="0">
              <a:effectLst>
                <a:outerShdw blurRad="38100" dist="38100" dir="2700000" algn="tl">
                  <a:srgbClr val="000000">
                    <a:alpha val="43137"/>
                  </a:srgbClr>
                </a:outerShdw>
              </a:effectLst>
              <a:ea typeface="+mn-ea"/>
              <a:cs typeface="+mn-cs"/>
            </a:endParaRPr>
          </a:p>
        </p:txBody>
      </p:sp>
      <p:pic>
        <p:nvPicPr>
          <p:cNvPr id="43" name="Picture Placeholder 9">
            <a:extLst>
              <a:ext uri="{FF2B5EF4-FFF2-40B4-BE49-F238E27FC236}">
                <a16:creationId xmlns:a16="http://schemas.microsoft.com/office/drawing/2014/main" id="{127DE474-7C9E-4464-B21C-9505AB96A771}"/>
              </a:ext>
            </a:extLst>
          </p:cNvPr>
          <p:cNvPicPr>
            <a:picLocks noChangeAspect="1"/>
          </p:cNvPicPr>
          <p:nvPr/>
        </p:nvPicPr>
        <p:blipFill rotWithShape="1">
          <a:blip r:embed="rId8"/>
          <a:srcRect/>
          <a:stretch/>
        </p:blipFill>
        <p:spPr>
          <a:xfrm>
            <a:off x="9948863" y="539899"/>
            <a:ext cx="1566896" cy="1518614"/>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pic>
      <p:pic>
        <p:nvPicPr>
          <p:cNvPr id="49" name="Picture Placeholder 9">
            <a:extLst>
              <a:ext uri="{FF2B5EF4-FFF2-40B4-BE49-F238E27FC236}">
                <a16:creationId xmlns:a16="http://schemas.microsoft.com/office/drawing/2014/main" id="{50AEAE0F-160E-45E7-9C31-3742E4CA0997}"/>
              </a:ext>
            </a:extLst>
          </p:cNvPr>
          <p:cNvPicPr>
            <a:picLocks noChangeAspect="1"/>
          </p:cNvPicPr>
          <p:nvPr/>
        </p:nvPicPr>
        <p:blipFill rotWithShape="1">
          <a:blip r:embed="rId8"/>
          <a:srcRect/>
          <a:stretch/>
        </p:blipFill>
        <p:spPr>
          <a:xfrm rot="10800000">
            <a:off x="4100130" y="5688272"/>
            <a:ext cx="682359" cy="661333"/>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pic>
      <p:pic>
        <p:nvPicPr>
          <p:cNvPr id="3" name="Recorded Sound">
            <a:hlinkClick r:id="" action="ppaction://media"/>
            <a:extLst>
              <a:ext uri="{FF2B5EF4-FFF2-40B4-BE49-F238E27FC236}">
                <a16:creationId xmlns:a16="http://schemas.microsoft.com/office/drawing/2014/main" id="{B3DB9410-EA7E-4D10-88C3-B861A414B9F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a:stretch/>
        </p:blipFill>
        <p:spPr>
          <a:xfrm>
            <a:off x="168058" y="689606"/>
            <a:ext cx="609600" cy="609600"/>
          </a:xfrm>
          <a:prstGeom prst="rect">
            <a:avLst/>
          </a:prstGeom>
        </p:spPr>
      </p:pic>
    </p:spTree>
    <p:extLst>
      <p:ext uri="{BB962C8B-B14F-4D97-AF65-F5344CB8AC3E}">
        <p14:creationId xmlns:p14="http://schemas.microsoft.com/office/powerpoint/2010/main" val="1095794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500" fill="hold"/>
                                        <p:tgtEl>
                                          <p:spTgt spid="20"/>
                                        </p:tgtEl>
                                        <p:attrNameLst>
                                          <p:attrName>ppt_x</p:attrName>
                                        </p:attrNameLst>
                                      </p:cBhvr>
                                      <p:tavLst>
                                        <p:tav tm="0">
                                          <p:val>
                                            <p:strVal val="0-#ppt_w/2"/>
                                          </p:val>
                                        </p:tav>
                                        <p:tav tm="100000">
                                          <p:val>
                                            <p:strVal val="#ppt_x"/>
                                          </p:val>
                                        </p:tav>
                                      </p:tavLst>
                                    </p:anim>
                                    <p:anim calcmode="lin" valueType="num">
                                      <p:cBhvr additive="base">
                                        <p:cTn id="14" dur="500" fill="hold"/>
                                        <p:tgtEl>
                                          <p:spTgt spid="20"/>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additive="base">
                                        <p:cTn id="17" dur="500" fill="hold"/>
                                        <p:tgtEl>
                                          <p:spTgt spid="22"/>
                                        </p:tgtEl>
                                        <p:attrNameLst>
                                          <p:attrName>ppt_x</p:attrName>
                                        </p:attrNameLst>
                                      </p:cBhvr>
                                      <p:tavLst>
                                        <p:tav tm="0">
                                          <p:val>
                                            <p:strVal val="0-#ppt_w/2"/>
                                          </p:val>
                                        </p:tav>
                                        <p:tav tm="100000">
                                          <p:val>
                                            <p:strVal val="#ppt_x"/>
                                          </p:val>
                                        </p:tav>
                                      </p:tavLst>
                                    </p:anim>
                                    <p:anim calcmode="lin" valueType="num">
                                      <p:cBhvr additive="base">
                                        <p:cTn id="18" dur="500" fill="hold"/>
                                        <p:tgtEl>
                                          <p:spTgt spid="22"/>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24"/>
                                        </p:tgtEl>
                                        <p:attrNameLst>
                                          <p:attrName>style.visibility</p:attrName>
                                        </p:attrNameLst>
                                      </p:cBhvr>
                                      <p:to>
                                        <p:strVal val="visible"/>
                                      </p:to>
                                    </p:set>
                                    <p:anim calcmode="lin" valueType="num">
                                      <p:cBhvr additive="base">
                                        <p:cTn id="21" dur="500" fill="hold"/>
                                        <p:tgtEl>
                                          <p:spTgt spid="24"/>
                                        </p:tgtEl>
                                        <p:attrNameLst>
                                          <p:attrName>ppt_x</p:attrName>
                                        </p:attrNameLst>
                                      </p:cBhvr>
                                      <p:tavLst>
                                        <p:tav tm="0">
                                          <p:val>
                                            <p:strVal val="0-#ppt_w/2"/>
                                          </p:val>
                                        </p:tav>
                                        <p:tav tm="100000">
                                          <p:val>
                                            <p:strVal val="#ppt_x"/>
                                          </p:val>
                                        </p:tav>
                                      </p:tavLst>
                                    </p:anim>
                                    <p:anim calcmode="lin" valueType="num">
                                      <p:cBhvr additive="base">
                                        <p:cTn id="22" dur="500" fill="hold"/>
                                        <p:tgtEl>
                                          <p:spTgt spid="24"/>
                                        </p:tgtEl>
                                        <p:attrNameLst>
                                          <p:attrName>ppt_y</p:attrName>
                                        </p:attrNameLst>
                                      </p:cBhvr>
                                      <p:tavLst>
                                        <p:tav tm="0">
                                          <p:val>
                                            <p:strVal val="#ppt_y"/>
                                          </p:val>
                                        </p:tav>
                                        <p:tav tm="100000">
                                          <p:val>
                                            <p:strVal val="#ppt_y"/>
                                          </p:val>
                                        </p:tav>
                                      </p:tavLst>
                                    </p:anim>
                                  </p:childTnLst>
                                </p:cTn>
                              </p:par>
                              <p:par>
                                <p:cTn id="23" presetID="2" presetClass="entr" presetSubtype="8" fill="hold" nodeType="withEffect">
                                  <p:stCondLst>
                                    <p:cond delay="0"/>
                                  </p:stCondLst>
                                  <p:childTnLst>
                                    <p:set>
                                      <p:cBhvr>
                                        <p:cTn id="24" dur="1" fill="hold">
                                          <p:stCondLst>
                                            <p:cond delay="0"/>
                                          </p:stCondLst>
                                        </p:cTn>
                                        <p:tgtEl>
                                          <p:spTgt spid="26"/>
                                        </p:tgtEl>
                                        <p:attrNameLst>
                                          <p:attrName>style.visibility</p:attrName>
                                        </p:attrNameLst>
                                      </p:cBhvr>
                                      <p:to>
                                        <p:strVal val="visible"/>
                                      </p:to>
                                    </p:set>
                                    <p:anim calcmode="lin" valueType="num">
                                      <p:cBhvr additive="base">
                                        <p:cTn id="25" dur="500" fill="hold"/>
                                        <p:tgtEl>
                                          <p:spTgt spid="26"/>
                                        </p:tgtEl>
                                        <p:attrNameLst>
                                          <p:attrName>ppt_x</p:attrName>
                                        </p:attrNameLst>
                                      </p:cBhvr>
                                      <p:tavLst>
                                        <p:tav tm="0">
                                          <p:val>
                                            <p:strVal val="0-#ppt_w/2"/>
                                          </p:val>
                                        </p:tav>
                                        <p:tav tm="100000">
                                          <p:val>
                                            <p:strVal val="#ppt_x"/>
                                          </p:val>
                                        </p:tav>
                                      </p:tavLst>
                                    </p:anim>
                                    <p:anim calcmode="lin" valueType="num">
                                      <p:cBhvr additive="base">
                                        <p:cTn id="26"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7"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1000"/>
                                        <p:tgtEl>
                                          <p:spTgt spid="14"/>
                                        </p:tgtEl>
                                      </p:cBhvr>
                                    </p:animEffect>
                                    <p:anim calcmode="lin" valueType="num">
                                      <p:cBhvr>
                                        <p:cTn id="32" dur="1000" fill="hold"/>
                                        <p:tgtEl>
                                          <p:spTgt spid="14"/>
                                        </p:tgtEl>
                                        <p:attrNameLst>
                                          <p:attrName>ppt_x</p:attrName>
                                        </p:attrNameLst>
                                      </p:cBhvr>
                                      <p:tavLst>
                                        <p:tav tm="0">
                                          <p:val>
                                            <p:strVal val="#ppt_x"/>
                                          </p:val>
                                        </p:tav>
                                        <p:tav tm="100000">
                                          <p:val>
                                            <p:strVal val="#ppt_x"/>
                                          </p:val>
                                        </p:tav>
                                      </p:tavLst>
                                    </p:anim>
                                    <p:anim calcmode="lin" valueType="num">
                                      <p:cBhvr>
                                        <p:cTn id="3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36"/>
                                        </p:tgtEl>
                                        <p:attrNameLst>
                                          <p:attrName>style.visibility</p:attrName>
                                        </p:attrNameLst>
                                      </p:cBhvr>
                                      <p:to>
                                        <p:strVal val="visible"/>
                                      </p:to>
                                    </p:set>
                                    <p:animEffect transition="in" filter="fade">
                                      <p:cBhvr>
                                        <p:cTn id="38" dur="1000"/>
                                        <p:tgtEl>
                                          <p:spTgt spid="36"/>
                                        </p:tgtEl>
                                      </p:cBhvr>
                                    </p:animEffect>
                                    <p:anim calcmode="lin" valueType="num">
                                      <p:cBhvr>
                                        <p:cTn id="39" dur="1000" fill="hold"/>
                                        <p:tgtEl>
                                          <p:spTgt spid="36"/>
                                        </p:tgtEl>
                                        <p:attrNameLst>
                                          <p:attrName>ppt_x</p:attrName>
                                        </p:attrNameLst>
                                      </p:cBhvr>
                                      <p:tavLst>
                                        <p:tav tm="0">
                                          <p:val>
                                            <p:strVal val="#ppt_x"/>
                                          </p:val>
                                        </p:tav>
                                        <p:tav tm="100000">
                                          <p:val>
                                            <p:strVal val="#ppt_x"/>
                                          </p:val>
                                        </p:tav>
                                      </p:tavLst>
                                    </p:anim>
                                    <p:anim calcmode="lin" valueType="num">
                                      <p:cBhvr>
                                        <p:cTn id="40"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38"/>
                                        </p:tgtEl>
                                        <p:attrNameLst>
                                          <p:attrName>style.visibility</p:attrName>
                                        </p:attrNameLst>
                                      </p:cBhvr>
                                      <p:to>
                                        <p:strVal val="visible"/>
                                      </p:to>
                                    </p:set>
                                    <p:animEffect transition="in" filter="fade">
                                      <p:cBhvr>
                                        <p:cTn id="45" dur="1000"/>
                                        <p:tgtEl>
                                          <p:spTgt spid="38"/>
                                        </p:tgtEl>
                                      </p:cBhvr>
                                    </p:animEffect>
                                    <p:anim calcmode="lin" valueType="num">
                                      <p:cBhvr>
                                        <p:cTn id="46" dur="1000" fill="hold"/>
                                        <p:tgtEl>
                                          <p:spTgt spid="38"/>
                                        </p:tgtEl>
                                        <p:attrNameLst>
                                          <p:attrName>ppt_x</p:attrName>
                                        </p:attrNameLst>
                                      </p:cBhvr>
                                      <p:tavLst>
                                        <p:tav tm="0">
                                          <p:val>
                                            <p:strVal val="#ppt_x"/>
                                          </p:val>
                                        </p:tav>
                                        <p:tav tm="100000">
                                          <p:val>
                                            <p:strVal val="#ppt_x"/>
                                          </p:val>
                                        </p:tav>
                                      </p:tavLst>
                                    </p:anim>
                                    <p:anim calcmode="lin" valueType="num">
                                      <p:cBhvr>
                                        <p:cTn id="47"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40"/>
                                        </p:tgtEl>
                                        <p:attrNameLst>
                                          <p:attrName>style.visibility</p:attrName>
                                        </p:attrNameLst>
                                      </p:cBhvr>
                                      <p:to>
                                        <p:strVal val="visible"/>
                                      </p:to>
                                    </p:set>
                                    <p:animEffect transition="in" filter="fade">
                                      <p:cBhvr>
                                        <p:cTn id="52" dur="1000"/>
                                        <p:tgtEl>
                                          <p:spTgt spid="40"/>
                                        </p:tgtEl>
                                      </p:cBhvr>
                                    </p:animEffect>
                                    <p:anim calcmode="lin" valueType="num">
                                      <p:cBhvr>
                                        <p:cTn id="53" dur="1000" fill="hold"/>
                                        <p:tgtEl>
                                          <p:spTgt spid="40"/>
                                        </p:tgtEl>
                                        <p:attrNameLst>
                                          <p:attrName>ppt_x</p:attrName>
                                        </p:attrNameLst>
                                      </p:cBhvr>
                                      <p:tavLst>
                                        <p:tav tm="0">
                                          <p:val>
                                            <p:strVal val="#ppt_x"/>
                                          </p:val>
                                        </p:tav>
                                        <p:tav tm="100000">
                                          <p:val>
                                            <p:strVal val="#ppt_x"/>
                                          </p:val>
                                        </p:tav>
                                      </p:tavLst>
                                    </p:anim>
                                    <p:anim calcmode="lin" valueType="num">
                                      <p:cBhvr>
                                        <p:cTn id="54" dur="1000" fill="hold"/>
                                        <p:tgtEl>
                                          <p:spTgt spid="40"/>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1" presetClass="mediacall" presetSubtype="0" fill="hold" nodeType="clickEffect">
                                  <p:stCondLst>
                                    <p:cond delay="0"/>
                                  </p:stCondLst>
                                  <p:childTnLst>
                                    <p:cmd type="call" cmd="playFrom(0.0)">
                                      <p:cBhvr>
                                        <p:cTn id="58" dur="854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9" fill="hold" display="0">
                  <p:stCondLst>
                    <p:cond delay="indefinite"/>
                  </p:stCondLst>
                  <p:endCondLst>
                    <p:cond evt="onStopAudio" delay="0">
                      <p:tgtEl>
                        <p:sldTgt/>
                      </p:tgtEl>
                    </p:cond>
                  </p:endCondLst>
                </p:cTn>
                <p:tgtEl>
                  <p:spTgt spid="3"/>
                </p:tgtEl>
              </p:cMediaNode>
            </p:audio>
          </p:childTnLst>
        </p:cTn>
      </p:par>
    </p:tnLst>
    <p:bldLst>
      <p:bldP spid="2" grpId="0"/>
      <p:bldP spid="14" grpId="0"/>
      <p:bldP spid="36" grpId="0"/>
      <p:bldP spid="38" grpId="0"/>
      <p:bldP spid="4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Date Placeholder 13">
            <a:extLst>
              <a:ext uri="{FF2B5EF4-FFF2-40B4-BE49-F238E27FC236}">
                <a16:creationId xmlns:a16="http://schemas.microsoft.com/office/drawing/2014/main" id="{DC738669-5750-45EA-9715-A0041D4C569B}"/>
              </a:ext>
            </a:extLst>
          </p:cNvPr>
          <p:cNvSpPr>
            <a:spLocks noGrp="1"/>
          </p:cNvSpPr>
          <p:nvPr>
            <p:ph type="dt" sz="half" idx="10"/>
          </p:nvPr>
        </p:nvSpPr>
        <p:spPr>
          <a:xfrm>
            <a:off x="8943619" y="6353019"/>
            <a:ext cx="2628900" cy="153888"/>
          </a:xfrm>
        </p:spPr>
        <p:txBody>
          <a:bodyPr/>
          <a:lstStyle/>
          <a:p>
            <a:r>
              <a:rPr lang="en-GB" sz="9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Image from: Making Innovation Work (2012) </a:t>
            </a:r>
            <a:r>
              <a:rPr lang="en-GB" sz="9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p.xxix</a:t>
            </a:r>
            <a:r>
              <a:rPr lang="en-GB" sz="9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9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7</a:t>
            </a:fld>
            <a:endParaRPr lang="en-US"/>
          </a:p>
        </p:txBody>
      </p:sp>
      <p:sp>
        <p:nvSpPr>
          <p:cNvPr id="9" name="Title 14">
            <a:extLst>
              <a:ext uri="{FF2B5EF4-FFF2-40B4-BE49-F238E27FC236}">
                <a16:creationId xmlns:a16="http://schemas.microsoft.com/office/drawing/2014/main" id="{50D69369-C976-4CF1-AC37-8C1D5B7F9343}"/>
              </a:ext>
            </a:extLst>
          </p:cNvPr>
          <p:cNvSpPr txBox="1">
            <a:spLocks/>
          </p:cNvSpPr>
          <p:nvPr/>
        </p:nvSpPr>
        <p:spPr>
          <a:xfrm>
            <a:off x="822229" y="612563"/>
            <a:ext cx="7951691" cy="672686"/>
          </a:xfrm>
          <a:prstGeom prst="rect">
            <a:avLst/>
          </a:prstGeom>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nSpc>
                <a:spcPct val="100000"/>
              </a:lnSpc>
            </a:pPr>
            <a:r>
              <a:rPr lang="en-US" sz="3600" dirty="0"/>
              <a:t>Week four – Models of Innovation</a:t>
            </a:r>
          </a:p>
        </p:txBody>
      </p:sp>
      <p:sp>
        <p:nvSpPr>
          <p:cNvPr id="10" name="Date Placeholder 12">
            <a:extLst>
              <a:ext uri="{FF2B5EF4-FFF2-40B4-BE49-F238E27FC236}">
                <a16:creationId xmlns:a16="http://schemas.microsoft.com/office/drawing/2014/main" id="{4E2A47A7-0467-4059-AA8A-1BC5B1B4033C}"/>
              </a:ext>
            </a:extLst>
          </p:cNvPr>
          <p:cNvSpPr txBox="1">
            <a:spLocks/>
          </p:cNvSpPr>
          <p:nvPr/>
        </p:nvSpPr>
        <p:spPr>
          <a:xfrm>
            <a:off x="550863" y="6507212"/>
            <a:ext cx="2628900" cy="153888"/>
          </a:xfrm>
          <a:prstGeom prst="rect">
            <a:avLst/>
          </a:prstGeom>
        </p:spPr>
        <p:txBody>
          <a:bodyPr vert="horz" wrap="square" lIns="0" tIns="0" rIns="0" bIns="0" rtlCol="0" anchor="ctr">
            <a:noAutofit/>
          </a:bodyPr>
          <a:lstStyle>
            <a:defPPr>
              <a:defRPr lang="en-US"/>
            </a:defPPr>
            <a:lvl1pPr marL="0" algn="l" defTabSz="914400" rtl="0" eaLnBrk="1" latinLnBrk="0" hangingPunct="1">
              <a:defRPr sz="1000" kern="1200">
                <a:solidFill>
                  <a:schemeClr val="tx1">
                    <a:lumMod val="65000"/>
                    <a:alpha val="8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1">
                    <a:alpha val="80000"/>
                  </a:schemeClr>
                </a:solidFill>
                <a:effectLst>
                  <a:outerShdw blurRad="38100" dist="38100" dir="2700000" algn="tl">
                    <a:srgbClr val="000000">
                      <a:alpha val="43137"/>
                    </a:srgbClr>
                  </a:outerShdw>
                </a:effectLst>
                <a:latin typeface="+mj-lt"/>
              </a:rPr>
              <a:t>23</a:t>
            </a:r>
            <a:r>
              <a:rPr lang="en-US" baseline="30000">
                <a:solidFill>
                  <a:schemeClr val="tx1">
                    <a:alpha val="80000"/>
                  </a:schemeClr>
                </a:solidFill>
                <a:effectLst>
                  <a:outerShdw blurRad="38100" dist="38100" dir="2700000" algn="tl">
                    <a:srgbClr val="000000">
                      <a:alpha val="43137"/>
                    </a:srgbClr>
                  </a:outerShdw>
                </a:effectLst>
                <a:latin typeface="+mj-lt"/>
              </a:rPr>
              <a:t>rd</a:t>
            </a:r>
            <a:r>
              <a:rPr lang="en-US">
                <a:solidFill>
                  <a:schemeClr val="tx1">
                    <a:alpha val="80000"/>
                  </a:schemeClr>
                </a:solidFill>
                <a:effectLst>
                  <a:outerShdw blurRad="38100" dist="38100" dir="2700000" algn="tl">
                    <a:srgbClr val="000000">
                      <a:alpha val="43137"/>
                    </a:srgbClr>
                  </a:outerShdw>
                </a:effectLst>
                <a:latin typeface="+mj-lt"/>
              </a:rPr>
              <a:t> April 2021</a:t>
            </a:r>
            <a:endParaRPr lang="en-US" dirty="0">
              <a:solidFill>
                <a:schemeClr val="tx1">
                  <a:alpha val="80000"/>
                </a:schemeClr>
              </a:solidFill>
              <a:effectLst>
                <a:outerShdw blurRad="38100" dist="38100" dir="2700000" algn="tl">
                  <a:srgbClr val="000000">
                    <a:alpha val="43137"/>
                  </a:srgbClr>
                </a:outerShdw>
              </a:effectLst>
              <a:latin typeface="+mj-lt"/>
            </a:endParaRPr>
          </a:p>
        </p:txBody>
      </p:sp>
      <p:sp>
        <p:nvSpPr>
          <p:cNvPr id="12" name="Footer Placeholder 13">
            <a:extLst>
              <a:ext uri="{FF2B5EF4-FFF2-40B4-BE49-F238E27FC236}">
                <a16:creationId xmlns:a16="http://schemas.microsoft.com/office/drawing/2014/main" id="{9BD7CD5C-37C2-4D6A-A0DD-8307806F2A61}"/>
              </a:ext>
            </a:extLst>
          </p:cNvPr>
          <p:cNvSpPr>
            <a:spLocks noGrp="1"/>
          </p:cNvSpPr>
          <p:nvPr>
            <p:ph type="ftr" sz="quarter" idx="11"/>
          </p:nvPr>
        </p:nvSpPr>
        <p:spPr>
          <a:xfrm>
            <a:off x="3374708" y="6584156"/>
            <a:ext cx="6379210" cy="153888"/>
          </a:xfrm>
        </p:spPr>
        <p:txBody>
          <a:bodyPr/>
          <a:lstStyle/>
          <a:p>
            <a:pPr algn="ctr"/>
            <a:r>
              <a:rPr lang="en-US" sz="1000" dirty="0">
                <a:ln w="0"/>
                <a:solidFill>
                  <a:schemeClr val="tx1"/>
                </a:solidFill>
                <a:effectLst>
                  <a:outerShdw blurRad="38100" dist="19050" dir="2700000" algn="tl" rotWithShape="0">
                    <a:schemeClr val="dk1">
                      <a:alpha val="40000"/>
                    </a:schemeClr>
                  </a:outerShdw>
                </a:effectLst>
                <a:latin typeface="+mj-lt"/>
              </a:rPr>
              <a:t>BMSW6102 Developing Innovation and Creativity for Business Advantage</a:t>
            </a:r>
          </a:p>
          <a:p>
            <a:pPr algn="ctr"/>
            <a:endParaRPr lang="en-US" dirty="0"/>
          </a:p>
        </p:txBody>
      </p:sp>
      <p:pic>
        <p:nvPicPr>
          <p:cNvPr id="29" name="Content Placeholder 28">
            <a:extLst>
              <a:ext uri="{FF2B5EF4-FFF2-40B4-BE49-F238E27FC236}">
                <a16:creationId xmlns:a16="http://schemas.microsoft.com/office/drawing/2014/main" id="{7CD26B36-EF0B-4DBB-A323-850E0062C71B}"/>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sharpenSoften amount="50000"/>
                    </a14:imgEffect>
                    <a14:imgEffect>
                      <a14:brightnessContrast bright="20000" contrast="-40000"/>
                    </a14:imgEffect>
                  </a14:imgLayer>
                </a14:imgProps>
              </a:ext>
            </a:extLst>
          </a:blip>
          <a:stretch>
            <a:fillRect/>
          </a:stretch>
        </p:blipFill>
        <p:spPr>
          <a:xfrm>
            <a:off x="5608030" y="3429000"/>
            <a:ext cx="5757306" cy="2802781"/>
          </a:xfrm>
        </p:spPr>
      </p:pic>
      <p:sp>
        <p:nvSpPr>
          <p:cNvPr id="30" name="Subtitle 15">
            <a:extLst>
              <a:ext uri="{FF2B5EF4-FFF2-40B4-BE49-F238E27FC236}">
                <a16:creationId xmlns:a16="http://schemas.microsoft.com/office/drawing/2014/main" id="{8AE8868E-48B1-4847-99E1-46A22BFB29DA}"/>
              </a:ext>
            </a:extLst>
          </p:cNvPr>
          <p:cNvSpPr txBox="1">
            <a:spLocks/>
          </p:cNvSpPr>
          <p:nvPr/>
        </p:nvSpPr>
        <p:spPr>
          <a:xfrm>
            <a:off x="822229" y="1820079"/>
            <a:ext cx="5437187" cy="2132657"/>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The Innovation Process – This is a four stages innovation management tool.</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Search  - Scanning the (internal and external) environment .</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Select –  Decided to go further step.</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Implement – translating the ideas into practical </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Capture – added value for the selected ideas.</a:t>
            </a:r>
          </a:p>
        </p:txBody>
      </p:sp>
      <p:pic>
        <p:nvPicPr>
          <p:cNvPr id="32" name="Picture Placeholder 9">
            <a:extLst>
              <a:ext uri="{FF2B5EF4-FFF2-40B4-BE49-F238E27FC236}">
                <a16:creationId xmlns:a16="http://schemas.microsoft.com/office/drawing/2014/main" id="{B4E33413-138E-4557-9D2C-8D49E83602BB}"/>
              </a:ext>
            </a:extLst>
          </p:cNvPr>
          <p:cNvPicPr>
            <a:picLocks noChangeAspect="1"/>
          </p:cNvPicPr>
          <p:nvPr/>
        </p:nvPicPr>
        <p:blipFill rotWithShape="1">
          <a:blip r:embed="rId6"/>
          <a:srcRect/>
          <a:stretch/>
        </p:blipFill>
        <p:spPr>
          <a:xfrm rot="10800000">
            <a:off x="10958778" y="2492541"/>
            <a:ext cx="682359" cy="661333"/>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pic>
      <p:pic>
        <p:nvPicPr>
          <p:cNvPr id="33" name="Picture Placeholder 26" descr="Data Points Digital background">
            <a:extLst>
              <a:ext uri="{FF2B5EF4-FFF2-40B4-BE49-F238E27FC236}">
                <a16:creationId xmlns:a16="http://schemas.microsoft.com/office/drawing/2014/main" id="{4503A0B0-7B65-4045-BB92-1BF2211A0566}"/>
              </a:ext>
            </a:extLst>
          </p:cNvPr>
          <p:cNvPicPr>
            <a:picLocks noChangeAspect="1"/>
          </p:cNvPicPr>
          <p:nvPr/>
        </p:nvPicPr>
        <p:blipFill rotWithShape="1">
          <a:blip r:embed="rId7" cstate="screen">
            <a:extLst>
              <a:ext uri="{28A0092B-C50C-407E-A947-70E740481C1C}">
                <a14:useLocalDpi xmlns:a14="http://schemas.microsoft.com/office/drawing/2010/main" val="0"/>
              </a:ext>
            </a:extLst>
          </a:blip>
          <a:srcRect l="19599" r="23652" b="2"/>
          <a:stretch/>
        </p:blipFill>
        <p:spPr>
          <a:xfrm>
            <a:off x="5553267" y="1372525"/>
            <a:ext cx="542733" cy="542733"/>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noFill/>
        </p:spPr>
      </p:pic>
      <p:pic>
        <p:nvPicPr>
          <p:cNvPr id="34" name="Picture Placeholder 26" descr="Data Points Digital background">
            <a:extLst>
              <a:ext uri="{FF2B5EF4-FFF2-40B4-BE49-F238E27FC236}">
                <a16:creationId xmlns:a16="http://schemas.microsoft.com/office/drawing/2014/main" id="{B5FAB20C-5E2F-4D50-80A2-8590CE5425C3}"/>
              </a:ext>
            </a:extLst>
          </p:cNvPr>
          <p:cNvPicPr>
            <a:picLocks noChangeAspect="1"/>
          </p:cNvPicPr>
          <p:nvPr/>
        </p:nvPicPr>
        <p:blipFill rotWithShape="1">
          <a:blip r:embed="rId7" cstate="screen">
            <a:extLst>
              <a:ext uri="{28A0092B-C50C-407E-A947-70E740481C1C}">
                <a14:useLocalDpi xmlns:a14="http://schemas.microsoft.com/office/drawing/2010/main" val="0"/>
              </a:ext>
            </a:extLst>
          </a:blip>
          <a:srcRect l="19599" r="23652" b="2"/>
          <a:stretch/>
        </p:blipFill>
        <p:spPr>
          <a:xfrm>
            <a:off x="550863" y="5567505"/>
            <a:ext cx="542733" cy="542733"/>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noFill/>
        </p:spPr>
      </p:pic>
      <p:pic>
        <p:nvPicPr>
          <p:cNvPr id="3" name="Recorded Sound">
            <a:hlinkClick r:id="" action="ppaction://media"/>
            <a:extLst>
              <a:ext uri="{FF2B5EF4-FFF2-40B4-BE49-F238E27FC236}">
                <a16:creationId xmlns:a16="http://schemas.microsoft.com/office/drawing/2014/main" id="{DC488F9D-43E1-4F62-B4B3-720A331ADF32}"/>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a:stretch/>
        </p:blipFill>
        <p:spPr>
          <a:xfrm>
            <a:off x="180784" y="897727"/>
            <a:ext cx="609600" cy="609600"/>
          </a:xfrm>
          <a:prstGeom prst="rect">
            <a:avLst/>
          </a:prstGeom>
        </p:spPr>
      </p:pic>
    </p:spTree>
    <p:extLst>
      <p:ext uri="{BB962C8B-B14F-4D97-AF65-F5344CB8AC3E}">
        <p14:creationId xmlns:p14="http://schemas.microsoft.com/office/powerpoint/2010/main" val="249694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2" fill="hold" nodeType="afterEffect">
                                  <p:stCondLst>
                                    <p:cond delay="500"/>
                                  </p:stCondLst>
                                  <p:childTnLst>
                                    <p:set>
                                      <p:cBhvr>
                                        <p:cTn id="11" dur="1" fill="hold">
                                          <p:stCondLst>
                                            <p:cond delay="0"/>
                                          </p:stCondLst>
                                        </p:cTn>
                                        <p:tgtEl>
                                          <p:spTgt spid="29"/>
                                        </p:tgtEl>
                                        <p:attrNameLst>
                                          <p:attrName>style.visibility</p:attrName>
                                        </p:attrNameLst>
                                      </p:cBhvr>
                                      <p:to>
                                        <p:strVal val="visible"/>
                                      </p:to>
                                    </p:set>
                                    <p:animEffect transition="in" filter="wipe(right)">
                                      <p:cBhvr>
                                        <p:cTn id="12" dur="750"/>
                                        <p:tgtEl>
                                          <p:spTgt spid="29"/>
                                        </p:tgtEl>
                                      </p:cBhvr>
                                    </p:animEffect>
                                  </p:childTnLst>
                                </p:cTn>
                              </p:par>
                            </p:childTnLst>
                          </p:cTn>
                        </p:par>
                        <p:par>
                          <p:cTn id="13" fill="hold">
                            <p:stCondLst>
                              <p:cond delay="1750"/>
                            </p:stCondLst>
                            <p:childTnLst>
                              <p:par>
                                <p:cTn id="14" presetID="2" presetClass="entr" presetSubtype="1" fill="hold" grpId="0" nodeType="afterEffect">
                                  <p:stCondLst>
                                    <p:cond delay="250"/>
                                  </p:stCondLst>
                                  <p:childTnLst>
                                    <p:set>
                                      <p:cBhvr>
                                        <p:cTn id="15" dur="1" fill="hold">
                                          <p:stCondLst>
                                            <p:cond delay="0"/>
                                          </p:stCondLst>
                                        </p:cTn>
                                        <p:tgtEl>
                                          <p:spTgt spid="30"/>
                                        </p:tgtEl>
                                        <p:attrNameLst>
                                          <p:attrName>style.visibility</p:attrName>
                                        </p:attrNameLst>
                                      </p:cBhvr>
                                      <p:to>
                                        <p:strVal val="visible"/>
                                      </p:to>
                                    </p:set>
                                    <p:anim calcmode="lin" valueType="num">
                                      <p:cBhvr additive="base">
                                        <p:cTn id="16" dur="750" fill="hold"/>
                                        <p:tgtEl>
                                          <p:spTgt spid="30"/>
                                        </p:tgtEl>
                                        <p:attrNameLst>
                                          <p:attrName>ppt_x</p:attrName>
                                        </p:attrNameLst>
                                      </p:cBhvr>
                                      <p:tavLst>
                                        <p:tav tm="0">
                                          <p:val>
                                            <p:strVal val="#ppt_x"/>
                                          </p:val>
                                        </p:tav>
                                        <p:tav tm="100000">
                                          <p:val>
                                            <p:strVal val="#ppt_x"/>
                                          </p:val>
                                        </p:tav>
                                      </p:tavLst>
                                    </p:anim>
                                    <p:anim calcmode="lin" valueType="num">
                                      <p:cBhvr additive="base">
                                        <p:cTn id="17" dur="750" fill="hold"/>
                                        <p:tgtEl>
                                          <p:spTgt spid="30"/>
                                        </p:tgtEl>
                                        <p:attrNameLst>
                                          <p:attrName>ppt_y</p:attrName>
                                        </p:attrNameLst>
                                      </p:cBhvr>
                                      <p:tavLst>
                                        <p:tav tm="0">
                                          <p:val>
                                            <p:strVal val="0-#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100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3"/>
                </p:tgtEl>
              </p:cMediaNode>
            </p:audio>
          </p:childTnLst>
        </p:cTn>
      </p:par>
    </p:tnLst>
    <p:bldLst>
      <p:bldP spid="9" grpId="0"/>
      <p:bldP spid="3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F2810-752D-4477-B893-8A529B03B8F3}"/>
              </a:ext>
            </a:extLst>
          </p:cNvPr>
          <p:cNvSpPr>
            <a:spLocks noGrp="1"/>
          </p:cNvSpPr>
          <p:nvPr>
            <p:ph type="title"/>
          </p:nvPr>
        </p:nvSpPr>
        <p:spPr>
          <a:xfrm>
            <a:off x="550863" y="806899"/>
            <a:ext cx="11091600" cy="515250"/>
          </a:xfrm>
        </p:spPr>
        <p:txBody>
          <a:bodyPr/>
          <a:lstStyle/>
          <a:p>
            <a:pPr algn="ctr"/>
            <a:r>
              <a:rPr lang="en-GB" sz="2800" dirty="0"/>
              <a:t>Advantages and Limitations of applying a process to innovation?</a:t>
            </a:r>
          </a:p>
        </p:txBody>
      </p:sp>
      <p:graphicFrame>
        <p:nvGraphicFramePr>
          <p:cNvPr id="10" name="Content Placeholder 9">
            <a:extLst>
              <a:ext uri="{FF2B5EF4-FFF2-40B4-BE49-F238E27FC236}">
                <a16:creationId xmlns:a16="http://schemas.microsoft.com/office/drawing/2014/main" id="{64F943E1-7FC5-4F76-8F54-714A602AD4C4}"/>
              </a:ext>
            </a:extLst>
          </p:cNvPr>
          <p:cNvGraphicFramePr>
            <a:graphicFrameLocks noGrp="1"/>
          </p:cNvGraphicFramePr>
          <p:nvPr>
            <p:ph idx="1"/>
            <p:extLst>
              <p:ext uri="{D42A27DB-BD31-4B8C-83A1-F6EECF244321}">
                <p14:modId xmlns:p14="http://schemas.microsoft.com/office/powerpoint/2010/main" val="2750622798"/>
              </p:ext>
            </p:extLst>
          </p:nvPr>
        </p:nvGraphicFramePr>
        <p:xfrm>
          <a:off x="2728453" y="1722010"/>
          <a:ext cx="6379210" cy="3413979"/>
        </p:xfrm>
        <a:graphic>
          <a:graphicData uri="http://schemas.openxmlformats.org/drawingml/2006/table">
            <a:tbl>
              <a:tblPr firstRow="1" firstCol="1" bandRow="1">
                <a:tableStyleId>{69CF1AB2-1976-4502-BF36-3FF5EA218861}</a:tableStyleId>
              </a:tblPr>
              <a:tblGrid>
                <a:gridCol w="3189605">
                  <a:extLst>
                    <a:ext uri="{9D8B030D-6E8A-4147-A177-3AD203B41FA5}">
                      <a16:colId xmlns:a16="http://schemas.microsoft.com/office/drawing/2014/main" val="3444927174"/>
                    </a:ext>
                  </a:extLst>
                </a:gridCol>
                <a:gridCol w="3189605">
                  <a:extLst>
                    <a:ext uri="{9D8B030D-6E8A-4147-A177-3AD203B41FA5}">
                      <a16:colId xmlns:a16="http://schemas.microsoft.com/office/drawing/2014/main" val="4248535308"/>
                    </a:ext>
                  </a:extLst>
                </a:gridCol>
              </a:tblGrid>
              <a:tr h="369879">
                <a:tc>
                  <a:txBody>
                    <a:bodyPr/>
                    <a:lstStyle/>
                    <a:p>
                      <a:pPr algn="ctr">
                        <a:lnSpc>
                          <a:spcPct val="107000"/>
                        </a:lnSpc>
                        <a:spcAft>
                          <a:spcPts val="800"/>
                        </a:spcAft>
                      </a:pPr>
                      <a:r>
                        <a:rPr lang="en-GB" sz="1400" dirty="0">
                          <a:effectLst/>
                        </a:rPr>
                        <a:t>Advantages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1400" dirty="0">
                          <a:effectLst/>
                        </a:rPr>
                        <a:t>Limitations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625158416"/>
                  </a:ext>
                </a:extLst>
              </a:tr>
              <a:tr h="507350">
                <a:tc>
                  <a:txBody>
                    <a:bodyPr/>
                    <a:lstStyle/>
                    <a:p>
                      <a:pPr>
                        <a:lnSpc>
                          <a:spcPct val="107000"/>
                        </a:lnSpc>
                        <a:spcAft>
                          <a:spcPts val="800"/>
                        </a:spcAft>
                      </a:pPr>
                      <a:r>
                        <a:rPr lang="en-GB" sz="1200">
                          <a:effectLst/>
                        </a:rPr>
                        <a:t>Speed of decision-making.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200">
                          <a:effectLst/>
                        </a:rPr>
                        <a:t>Simple model, give no details of application on real situation, lack of system support.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229759197"/>
                  </a:ext>
                </a:extLst>
              </a:tr>
              <a:tr h="507350">
                <a:tc>
                  <a:txBody>
                    <a:bodyPr/>
                    <a:lstStyle/>
                    <a:p>
                      <a:pPr>
                        <a:lnSpc>
                          <a:spcPct val="107000"/>
                        </a:lnSpc>
                        <a:spcAft>
                          <a:spcPts val="800"/>
                        </a:spcAft>
                      </a:pPr>
                      <a:r>
                        <a:rPr lang="en-GB" sz="1200">
                          <a:effectLst/>
                        </a:rPr>
                        <a:t>Shared and clear vision.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200">
                          <a:effectLst/>
                        </a:rPr>
                        <a:t>Lack of structure and succession planning.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899288874"/>
                  </a:ext>
                </a:extLst>
              </a:tr>
              <a:tr h="507350">
                <a:tc>
                  <a:txBody>
                    <a:bodyPr/>
                    <a:lstStyle/>
                    <a:p>
                      <a:pPr>
                        <a:lnSpc>
                          <a:spcPct val="107000"/>
                        </a:lnSpc>
                        <a:spcAft>
                          <a:spcPts val="800"/>
                        </a:spcAft>
                      </a:pPr>
                      <a:r>
                        <a:rPr lang="en-GB" sz="1200">
                          <a:effectLst/>
                        </a:rPr>
                        <a:t>Flexibility.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200">
                          <a:effectLst/>
                        </a:rPr>
                        <a:t>Lack of long-term strategy and director.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11909024"/>
                  </a:ext>
                </a:extLst>
              </a:tr>
              <a:tr h="507350">
                <a:tc>
                  <a:txBody>
                    <a:bodyPr/>
                    <a:lstStyle/>
                    <a:p>
                      <a:pPr>
                        <a:lnSpc>
                          <a:spcPct val="107000"/>
                        </a:lnSpc>
                        <a:spcAft>
                          <a:spcPts val="80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200">
                          <a:effectLst/>
                        </a:rPr>
                        <a:t>The feedback loop, keep going back to the starting point.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880778643"/>
                  </a:ext>
                </a:extLst>
              </a:tr>
              <a:tr h="507350">
                <a:tc>
                  <a:txBody>
                    <a:bodyPr/>
                    <a:lstStyle/>
                    <a:p>
                      <a:pPr>
                        <a:lnSpc>
                          <a:spcPct val="107000"/>
                        </a:lnSpc>
                        <a:spcAft>
                          <a:spcPts val="80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200" dirty="0">
                          <a:effectLst/>
                        </a:rPr>
                        <a:t>It is a closed model, because it stress on managing the control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575963505"/>
                  </a:ext>
                </a:extLst>
              </a:tr>
              <a:tr h="507350">
                <a:tc>
                  <a:txBody>
                    <a:bodyPr/>
                    <a:lstStyle/>
                    <a:p>
                      <a:pPr>
                        <a:lnSpc>
                          <a:spcPct val="107000"/>
                        </a:lnSpc>
                        <a:spcAft>
                          <a:spcPts val="80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200" dirty="0">
                          <a:effectLst/>
                        </a:rPr>
                        <a:t>Lack of access to key resources.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086910302"/>
                  </a:ext>
                </a:extLst>
              </a:tr>
            </a:tbl>
          </a:graphicData>
        </a:graphic>
      </p:graphicFrame>
      <p:sp>
        <p:nvSpPr>
          <p:cNvPr id="6" name="Slide Number Placeholder 5">
            <a:extLst>
              <a:ext uri="{FF2B5EF4-FFF2-40B4-BE49-F238E27FC236}">
                <a16:creationId xmlns:a16="http://schemas.microsoft.com/office/drawing/2014/main" id="{6F80C441-29BF-4D69-BAC4-8602545321BB}"/>
              </a:ext>
            </a:extLst>
          </p:cNvPr>
          <p:cNvSpPr>
            <a:spLocks noGrp="1"/>
          </p:cNvSpPr>
          <p:nvPr>
            <p:ph type="sldNum" sz="quarter" idx="12"/>
          </p:nvPr>
        </p:nvSpPr>
        <p:spPr/>
        <p:txBody>
          <a:bodyPr/>
          <a:lstStyle/>
          <a:p>
            <a:fld id="{DBA1B0FB-D917-4C8C-928F-313BD683BF39}" type="slidenum">
              <a:rPr lang="en-US" smtClean="0"/>
              <a:t>8</a:t>
            </a:fld>
            <a:endParaRPr lang="en-US"/>
          </a:p>
        </p:txBody>
      </p:sp>
      <p:pic>
        <p:nvPicPr>
          <p:cNvPr id="7" name="Picture Placeholder 11" descr="Data Background">
            <a:extLst>
              <a:ext uri="{FF2B5EF4-FFF2-40B4-BE49-F238E27FC236}">
                <a16:creationId xmlns:a16="http://schemas.microsoft.com/office/drawing/2014/main" id="{7FAE2494-FFD5-4180-B94A-1E31D07C99B6}"/>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a:off x="10550768" y="4761401"/>
            <a:ext cx="749175" cy="749175"/>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p:spPr>
      </p:pic>
      <p:sp>
        <p:nvSpPr>
          <p:cNvPr id="14" name="TextBox 13">
            <a:extLst>
              <a:ext uri="{FF2B5EF4-FFF2-40B4-BE49-F238E27FC236}">
                <a16:creationId xmlns:a16="http://schemas.microsoft.com/office/drawing/2014/main" id="{A3D63DC2-F400-4C62-BBE5-4B3789CED526}"/>
              </a:ext>
            </a:extLst>
          </p:cNvPr>
          <p:cNvSpPr txBox="1"/>
          <p:nvPr/>
        </p:nvSpPr>
        <p:spPr>
          <a:xfrm>
            <a:off x="1796955" y="5568310"/>
            <a:ext cx="8598090" cy="607539"/>
          </a:xfrm>
          <a:prstGeom prst="rect">
            <a:avLst/>
          </a:prstGeom>
          <a:noFill/>
        </p:spPr>
        <p:txBody>
          <a:bodyPr wrap="square">
            <a:spAutoFit/>
          </a:bodyPr>
          <a:lstStyle/>
          <a:p>
            <a:pPr>
              <a:spcAft>
                <a:spcPts val="6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By knowing what the advantages and limitation of using this Innovation Process model to manage innovation process in my workplace, can mitigate the implementation of innovation unsuccessful.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 name="Date Placeholder 12">
            <a:extLst>
              <a:ext uri="{FF2B5EF4-FFF2-40B4-BE49-F238E27FC236}">
                <a16:creationId xmlns:a16="http://schemas.microsoft.com/office/drawing/2014/main" id="{390C2AE9-C5BE-40B4-8F4C-C99099AADFA1}"/>
              </a:ext>
            </a:extLst>
          </p:cNvPr>
          <p:cNvSpPr>
            <a:spLocks noGrp="1"/>
          </p:cNvSpPr>
          <p:nvPr>
            <p:ph type="dt" sz="half" idx="10"/>
          </p:nvPr>
        </p:nvSpPr>
        <p:spPr>
          <a:xfrm>
            <a:off x="550863" y="6507212"/>
            <a:ext cx="2628900" cy="153888"/>
          </a:xfrm>
        </p:spPr>
        <p:txBody>
          <a:bodyPr/>
          <a:lstStyle/>
          <a:p>
            <a:r>
              <a:rPr lang="en-US" dirty="0">
                <a:solidFill>
                  <a:schemeClr val="tx1">
                    <a:alpha val="80000"/>
                  </a:schemeClr>
                </a:solidFill>
                <a:effectLst>
                  <a:outerShdw blurRad="38100" dist="38100" dir="2700000" algn="tl">
                    <a:srgbClr val="000000">
                      <a:alpha val="43137"/>
                    </a:srgbClr>
                  </a:outerShdw>
                </a:effectLst>
                <a:latin typeface="+mj-lt"/>
              </a:rPr>
              <a:t>23</a:t>
            </a:r>
            <a:r>
              <a:rPr lang="en-US" baseline="30000" dirty="0">
                <a:solidFill>
                  <a:schemeClr val="tx1">
                    <a:alpha val="80000"/>
                  </a:schemeClr>
                </a:solidFill>
                <a:effectLst>
                  <a:outerShdw blurRad="38100" dist="38100" dir="2700000" algn="tl">
                    <a:srgbClr val="000000">
                      <a:alpha val="43137"/>
                    </a:srgbClr>
                  </a:outerShdw>
                </a:effectLst>
                <a:latin typeface="+mj-lt"/>
              </a:rPr>
              <a:t>rd</a:t>
            </a:r>
            <a:r>
              <a:rPr lang="en-US" dirty="0">
                <a:solidFill>
                  <a:schemeClr val="tx1">
                    <a:alpha val="80000"/>
                  </a:schemeClr>
                </a:solidFill>
                <a:effectLst>
                  <a:outerShdw blurRad="38100" dist="38100" dir="2700000" algn="tl">
                    <a:srgbClr val="000000">
                      <a:alpha val="43137"/>
                    </a:srgbClr>
                  </a:outerShdw>
                </a:effectLst>
                <a:latin typeface="+mj-lt"/>
              </a:rPr>
              <a:t> April 2021</a:t>
            </a:r>
          </a:p>
        </p:txBody>
      </p:sp>
      <p:sp>
        <p:nvSpPr>
          <p:cNvPr id="18" name="Footer Placeholder 13">
            <a:extLst>
              <a:ext uri="{FF2B5EF4-FFF2-40B4-BE49-F238E27FC236}">
                <a16:creationId xmlns:a16="http://schemas.microsoft.com/office/drawing/2014/main" id="{746720C8-9378-4DC6-B5B8-2EDD83F27A88}"/>
              </a:ext>
            </a:extLst>
          </p:cNvPr>
          <p:cNvSpPr>
            <a:spLocks noGrp="1"/>
          </p:cNvSpPr>
          <p:nvPr>
            <p:ph type="ftr" sz="quarter" idx="11"/>
          </p:nvPr>
        </p:nvSpPr>
        <p:spPr>
          <a:xfrm>
            <a:off x="3374708" y="6584156"/>
            <a:ext cx="6379210" cy="153888"/>
          </a:xfrm>
        </p:spPr>
        <p:txBody>
          <a:bodyPr/>
          <a:lstStyle/>
          <a:p>
            <a:pPr algn="ctr"/>
            <a:r>
              <a:rPr lang="en-US" sz="1000" dirty="0">
                <a:ln w="0"/>
                <a:solidFill>
                  <a:schemeClr val="tx1"/>
                </a:solidFill>
                <a:effectLst>
                  <a:outerShdw blurRad="38100" dist="19050" dir="2700000" algn="tl" rotWithShape="0">
                    <a:schemeClr val="dk1">
                      <a:alpha val="40000"/>
                    </a:schemeClr>
                  </a:outerShdw>
                </a:effectLst>
                <a:latin typeface="+mj-lt"/>
              </a:rPr>
              <a:t>BMSW6102 Developing Innovation and Creativity for Business Advantage</a:t>
            </a:r>
          </a:p>
          <a:p>
            <a:pPr algn="ctr"/>
            <a:endParaRPr lang="en-US" dirty="0"/>
          </a:p>
        </p:txBody>
      </p:sp>
      <p:sp>
        <p:nvSpPr>
          <p:cNvPr id="21" name="TextBox 20">
            <a:extLst>
              <a:ext uri="{FF2B5EF4-FFF2-40B4-BE49-F238E27FC236}">
                <a16:creationId xmlns:a16="http://schemas.microsoft.com/office/drawing/2014/main" id="{8ED2400C-6192-4355-B427-8367B4BE7CF2}"/>
              </a:ext>
            </a:extLst>
          </p:cNvPr>
          <p:cNvSpPr txBox="1"/>
          <p:nvPr/>
        </p:nvSpPr>
        <p:spPr>
          <a:xfrm>
            <a:off x="2620987" y="5135989"/>
            <a:ext cx="3297071" cy="261610"/>
          </a:xfrm>
          <a:prstGeom prst="rect">
            <a:avLst/>
          </a:prstGeom>
          <a:noFill/>
        </p:spPr>
        <p:txBody>
          <a:bodyPr wrap="square">
            <a:spAutoFit/>
          </a:bodyPr>
          <a:lstStyle/>
          <a:p>
            <a:r>
              <a:rPr lang="en-US" sz="1100" dirty="0">
                <a:solidFill>
                  <a:schemeClr val="tx1"/>
                </a:solidFill>
                <a:effectLst/>
                <a:ea typeface="Calibri" panose="020F0502020204030204" pitchFamily="34" charset="0"/>
                <a:cs typeface="Times New Roman" panose="02020603050405020304" pitchFamily="18" charset="0"/>
              </a:rPr>
              <a:t>(Tidd and Bessant, 2018, p.</a:t>
            </a:r>
            <a:r>
              <a:rPr lang="en-US" sz="1100" dirty="0">
                <a:ea typeface="Calibri" panose="020F0502020204030204" pitchFamily="34" charset="0"/>
                <a:cs typeface="Times New Roman" panose="02020603050405020304" pitchFamily="18" charset="0"/>
              </a:rPr>
              <a:t>58</a:t>
            </a:r>
            <a:r>
              <a:rPr lang="en-US" sz="1100" dirty="0">
                <a:solidFill>
                  <a:schemeClr val="tx1"/>
                </a:solidFill>
                <a:effectLst/>
                <a:ea typeface="Calibri" panose="020F0502020204030204" pitchFamily="34" charset="0"/>
                <a:cs typeface="Times New Roman" panose="02020603050405020304" pitchFamily="18" charset="0"/>
              </a:rPr>
              <a:t>). </a:t>
            </a:r>
            <a:endParaRPr lang="en-GB" sz="1100" dirty="0"/>
          </a:p>
        </p:txBody>
      </p:sp>
      <p:pic>
        <p:nvPicPr>
          <p:cNvPr id="22" name="Picture Placeholder 9">
            <a:extLst>
              <a:ext uri="{FF2B5EF4-FFF2-40B4-BE49-F238E27FC236}">
                <a16:creationId xmlns:a16="http://schemas.microsoft.com/office/drawing/2014/main" id="{8A24544D-68D4-409D-B266-4187D536E39B}"/>
              </a:ext>
            </a:extLst>
          </p:cNvPr>
          <p:cNvPicPr>
            <a:picLocks noChangeAspect="1"/>
          </p:cNvPicPr>
          <p:nvPr/>
        </p:nvPicPr>
        <p:blipFill rotWithShape="1">
          <a:blip r:embed="rId5"/>
          <a:srcRect/>
          <a:stretch/>
        </p:blipFill>
        <p:spPr>
          <a:xfrm rot="10800000">
            <a:off x="682014" y="5541574"/>
            <a:ext cx="682359" cy="661333"/>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pic>
      <p:pic>
        <p:nvPicPr>
          <p:cNvPr id="23" name="Picture Placeholder 9">
            <a:extLst>
              <a:ext uri="{FF2B5EF4-FFF2-40B4-BE49-F238E27FC236}">
                <a16:creationId xmlns:a16="http://schemas.microsoft.com/office/drawing/2014/main" id="{8DA24191-6F04-4A7A-898E-83F6A35083BB}"/>
              </a:ext>
            </a:extLst>
          </p:cNvPr>
          <p:cNvPicPr>
            <a:picLocks noChangeAspect="1"/>
          </p:cNvPicPr>
          <p:nvPr/>
        </p:nvPicPr>
        <p:blipFill rotWithShape="1">
          <a:blip r:embed="rId5"/>
          <a:srcRect/>
          <a:stretch/>
        </p:blipFill>
        <p:spPr>
          <a:xfrm rot="10800000">
            <a:off x="9948863" y="4430734"/>
            <a:ext cx="682359" cy="661333"/>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pic>
      <p:pic>
        <p:nvPicPr>
          <p:cNvPr id="24" name="Recorded Sound">
            <a:hlinkClick r:id="" action="ppaction://media"/>
            <a:extLst>
              <a:ext uri="{FF2B5EF4-FFF2-40B4-BE49-F238E27FC236}">
                <a16:creationId xmlns:a16="http://schemas.microsoft.com/office/drawing/2014/main" id="{E2E3F8E4-A59C-4DC5-8B22-F82A29EE87C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a:stretch/>
        </p:blipFill>
        <p:spPr>
          <a:xfrm>
            <a:off x="549537" y="214359"/>
            <a:ext cx="609600" cy="609600"/>
          </a:xfrm>
          <a:prstGeom prst="rect">
            <a:avLst/>
          </a:prstGeom>
        </p:spPr>
      </p:pic>
    </p:spTree>
    <p:extLst>
      <p:ext uri="{BB962C8B-B14F-4D97-AF65-F5344CB8AC3E}">
        <p14:creationId xmlns:p14="http://schemas.microsoft.com/office/powerpoint/2010/main" val="1078004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1" fill="hold" nodeType="afterEffect">
                                  <p:stCondLst>
                                    <p:cond delay="250"/>
                                  </p:stCondLst>
                                  <p:childTnLst>
                                    <p:set>
                                      <p:cBhvr>
                                        <p:cTn id="11" dur="1" fill="hold">
                                          <p:stCondLst>
                                            <p:cond delay="0"/>
                                          </p:stCondLst>
                                        </p:cTn>
                                        <p:tgtEl>
                                          <p:spTgt spid="10"/>
                                        </p:tgtEl>
                                        <p:attrNameLst>
                                          <p:attrName>style.visibility</p:attrName>
                                        </p:attrNameLst>
                                      </p:cBhvr>
                                      <p:to>
                                        <p:strVal val="visible"/>
                                      </p:to>
                                    </p:set>
                                    <p:animEffect transition="in" filter="wipe(up)">
                                      <p:cBhvr>
                                        <p:cTn id="12" dur="750"/>
                                        <p:tgtEl>
                                          <p:spTgt spid="10"/>
                                        </p:tgtEl>
                                      </p:cBhvr>
                                    </p:animEffect>
                                  </p:childTnLst>
                                </p:cTn>
                              </p:par>
                            </p:childTnLst>
                          </p:cTn>
                        </p:par>
                        <p:par>
                          <p:cTn id="13" fill="hold">
                            <p:stCondLst>
                              <p:cond delay="1500"/>
                            </p:stCondLst>
                            <p:childTnLst>
                              <p:par>
                                <p:cTn id="14" presetID="22" presetClass="entr" presetSubtype="1" fill="hold" grpId="0" nodeType="afterEffect">
                                  <p:stCondLst>
                                    <p:cond delay="250"/>
                                  </p:stCondLst>
                                  <p:childTnLst>
                                    <p:set>
                                      <p:cBhvr>
                                        <p:cTn id="15" dur="1" fill="hold">
                                          <p:stCondLst>
                                            <p:cond delay="0"/>
                                          </p:stCondLst>
                                        </p:cTn>
                                        <p:tgtEl>
                                          <p:spTgt spid="21"/>
                                        </p:tgtEl>
                                        <p:attrNameLst>
                                          <p:attrName>style.visibility</p:attrName>
                                        </p:attrNameLst>
                                      </p:cBhvr>
                                      <p:to>
                                        <p:strVal val="visible"/>
                                      </p:to>
                                    </p:set>
                                    <p:animEffect transition="in" filter="wipe(up)">
                                      <p:cBhvr>
                                        <p:cTn id="16" dur="750"/>
                                        <p:tgtEl>
                                          <p:spTgt spid="21"/>
                                        </p:tgtEl>
                                      </p:cBhvr>
                                    </p:animEffect>
                                  </p:childTnLst>
                                </p:cTn>
                              </p:par>
                            </p:childTnLst>
                          </p:cTn>
                        </p:par>
                        <p:par>
                          <p:cTn id="17" fill="hold">
                            <p:stCondLst>
                              <p:cond delay="2500"/>
                            </p:stCondLst>
                            <p:childTnLst>
                              <p:par>
                                <p:cTn id="18" presetID="2" presetClass="entr" presetSubtype="4" fill="hold" grpId="0" nodeType="afterEffect">
                                  <p:stCondLst>
                                    <p:cond delay="250"/>
                                  </p:stCondLst>
                                  <p:childTnLst>
                                    <p:set>
                                      <p:cBhvr>
                                        <p:cTn id="19" dur="1" fill="hold">
                                          <p:stCondLst>
                                            <p:cond delay="0"/>
                                          </p:stCondLst>
                                        </p:cTn>
                                        <p:tgtEl>
                                          <p:spTgt spid="14"/>
                                        </p:tgtEl>
                                        <p:attrNameLst>
                                          <p:attrName>style.visibility</p:attrName>
                                        </p:attrNameLst>
                                      </p:cBhvr>
                                      <p:to>
                                        <p:strVal val="visible"/>
                                      </p:to>
                                    </p:set>
                                    <p:anim calcmode="lin" valueType="num">
                                      <p:cBhvr additive="base">
                                        <p:cTn id="20" dur="750" fill="hold"/>
                                        <p:tgtEl>
                                          <p:spTgt spid="14"/>
                                        </p:tgtEl>
                                        <p:attrNameLst>
                                          <p:attrName>ppt_x</p:attrName>
                                        </p:attrNameLst>
                                      </p:cBhvr>
                                      <p:tavLst>
                                        <p:tav tm="0">
                                          <p:val>
                                            <p:strVal val="#ppt_x"/>
                                          </p:val>
                                        </p:tav>
                                        <p:tav tm="100000">
                                          <p:val>
                                            <p:strVal val="#ppt_x"/>
                                          </p:val>
                                        </p:tav>
                                      </p:tavLst>
                                    </p:anim>
                                    <p:anim calcmode="lin" valueType="num">
                                      <p:cBhvr additive="base">
                                        <p:cTn id="21" dur="75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27177"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6" fill="hold" display="0">
                  <p:stCondLst>
                    <p:cond delay="indefinite"/>
                  </p:stCondLst>
                  <p:endCondLst>
                    <p:cond evt="onStopAudio" delay="0">
                      <p:tgtEl>
                        <p:sldTgt/>
                      </p:tgtEl>
                    </p:cond>
                  </p:endCondLst>
                </p:cTn>
                <p:tgtEl>
                  <p:spTgt spid="24"/>
                </p:tgtEl>
              </p:cMediaNode>
            </p:audio>
          </p:childTnLst>
        </p:cTn>
      </p:par>
    </p:tnLst>
    <p:bldLst>
      <p:bldP spid="2" grpId="0"/>
      <p:bldP spid="14" grpId="0"/>
      <p:bldP spid="2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788B34-4190-4916-9048-47720EA5ABF1}"/>
              </a:ext>
            </a:extLst>
          </p:cNvPr>
          <p:cNvSpPr>
            <a:spLocks noGrp="1"/>
          </p:cNvSpPr>
          <p:nvPr>
            <p:ph type="title"/>
          </p:nvPr>
        </p:nvSpPr>
        <p:spPr>
          <a:xfrm>
            <a:off x="793880" y="682358"/>
            <a:ext cx="4962834" cy="1222465"/>
          </a:xfrm>
        </p:spPr>
        <p:txBody>
          <a:bodyPr/>
          <a:lstStyle/>
          <a:p>
            <a:r>
              <a:rPr lang="en-US" sz="3600" dirty="0"/>
              <a:t>Week Five - Open and </a:t>
            </a:r>
            <a:br>
              <a:rPr lang="en-US" sz="3600" dirty="0"/>
            </a:br>
            <a:r>
              <a:rPr lang="en-US" sz="3600" dirty="0"/>
              <a:t>Closed Innovation </a:t>
            </a:r>
          </a:p>
        </p:txBody>
      </p:sp>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9</a:t>
            </a:fld>
            <a:endParaRPr lang="en-US"/>
          </a:p>
        </p:txBody>
      </p:sp>
      <p:sp>
        <p:nvSpPr>
          <p:cNvPr id="17" name="Date Placeholder 12">
            <a:extLst>
              <a:ext uri="{FF2B5EF4-FFF2-40B4-BE49-F238E27FC236}">
                <a16:creationId xmlns:a16="http://schemas.microsoft.com/office/drawing/2014/main" id="{C8FBBAE8-FEFC-4500-B0F5-4360145D6DD5}"/>
              </a:ext>
            </a:extLst>
          </p:cNvPr>
          <p:cNvSpPr>
            <a:spLocks noGrp="1"/>
          </p:cNvSpPr>
          <p:nvPr>
            <p:ph type="dt" sz="half" idx="10"/>
          </p:nvPr>
        </p:nvSpPr>
        <p:spPr>
          <a:xfrm>
            <a:off x="550863" y="6507212"/>
            <a:ext cx="2628900" cy="153888"/>
          </a:xfrm>
        </p:spPr>
        <p:txBody>
          <a:bodyPr/>
          <a:lstStyle/>
          <a:p>
            <a:r>
              <a:rPr lang="en-US" dirty="0">
                <a:solidFill>
                  <a:schemeClr val="tx1">
                    <a:alpha val="80000"/>
                  </a:schemeClr>
                </a:solidFill>
                <a:effectLst>
                  <a:outerShdw blurRad="38100" dist="38100" dir="2700000" algn="tl">
                    <a:srgbClr val="000000">
                      <a:alpha val="43137"/>
                    </a:srgbClr>
                  </a:outerShdw>
                </a:effectLst>
                <a:latin typeface="+mj-lt"/>
              </a:rPr>
              <a:t>23</a:t>
            </a:r>
            <a:r>
              <a:rPr lang="en-US" baseline="30000" dirty="0">
                <a:solidFill>
                  <a:schemeClr val="tx1">
                    <a:alpha val="80000"/>
                  </a:schemeClr>
                </a:solidFill>
                <a:effectLst>
                  <a:outerShdw blurRad="38100" dist="38100" dir="2700000" algn="tl">
                    <a:srgbClr val="000000">
                      <a:alpha val="43137"/>
                    </a:srgbClr>
                  </a:outerShdw>
                </a:effectLst>
                <a:latin typeface="+mj-lt"/>
              </a:rPr>
              <a:t>rd</a:t>
            </a:r>
            <a:r>
              <a:rPr lang="en-US" dirty="0">
                <a:solidFill>
                  <a:schemeClr val="tx1">
                    <a:alpha val="80000"/>
                  </a:schemeClr>
                </a:solidFill>
                <a:effectLst>
                  <a:outerShdw blurRad="38100" dist="38100" dir="2700000" algn="tl">
                    <a:srgbClr val="000000">
                      <a:alpha val="43137"/>
                    </a:srgbClr>
                  </a:outerShdw>
                </a:effectLst>
                <a:latin typeface="+mj-lt"/>
              </a:rPr>
              <a:t> April 2021</a:t>
            </a:r>
          </a:p>
        </p:txBody>
      </p:sp>
      <p:sp>
        <p:nvSpPr>
          <p:cNvPr id="18" name="Footer Placeholder 13">
            <a:extLst>
              <a:ext uri="{FF2B5EF4-FFF2-40B4-BE49-F238E27FC236}">
                <a16:creationId xmlns:a16="http://schemas.microsoft.com/office/drawing/2014/main" id="{5553CA53-A3A0-4F04-8674-F1081FF94B44}"/>
              </a:ext>
            </a:extLst>
          </p:cNvPr>
          <p:cNvSpPr>
            <a:spLocks noGrp="1"/>
          </p:cNvSpPr>
          <p:nvPr>
            <p:ph type="ftr" sz="quarter" idx="11"/>
          </p:nvPr>
        </p:nvSpPr>
        <p:spPr>
          <a:xfrm>
            <a:off x="3374708" y="6584156"/>
            <a:ext cx="6379210" cy="153888"/>
          </a:xfrm>
        </p:spPr>
        <p:txBody>
          <a:bodyPr/>
          <a:lstStyle/>
          <a:p>
            <a:pPr algn="ctr"/>
            <a:r>
              <a:rPr lang="en-US" sz="1000" dirty="0">
                <a:ln w="0"/>
                <a:solidFill>
                  <a:schemeClr val="tx1"/>
                </a:solidFill>
                <a:effectLst>
                  <a:outerShdw blurRad="38100" dist="19050" dir="2700000" algn="tl" rotWithShape="0">
                    <a:schemeClr val="dk1">
                      <a:alpha val="40000"/>
                    </a:schemeClr>
                  </a:outerShdw>
                </a:effectLst>
                <a:latin typeface="+mj-lt"/>
              </a:rPr>
              <a:t>BMSW6102 Developing Innovation and Creativity for Business Advantage</a:t>
            </a:r>
          </a:p>
          <a:p>
            <a:pPr algn="ctr"/>
            <a:endParaRPr lang="en-US" dirty="0"/>
          </a:p>
        </p:txBody>
      </p:sp>
      <p:pic>
        <p:nvPicPr>
          <p:cNvPr id="20" name="Content Placeholder 15">
            <a:extLst>
              <a:ext uri="{FF2B5EF4-FFF2-40B4-BE49-F238E27FC236}">
                <a16:creationId xmlns:a16="http://schemas.microsoft.com/office/drawing/2014/main" id="{4A0AFF4D-60D5-4F0E-99D4-4464F0606E83}"/>
              </a:ext>
            </a:extLst>
          </p:cNvPr>
          <p:cNvPicPr>
            <a:picLocks noGrp="1"/>
          </p:cNvPicPr>
          <p:nvPr>
            <p:ph sz="half" idx="2"/>
          </p:nvPr>
        </p:nvPicPr>
        <p:blipFill>
          <a:blip r:embed="rId2">
            <a:extLst>
              <a:ext uri="{BEBA8EAE-BF5A-486C-A8C5-ECC9F3942E4B}">
                <a14:imgProps xmlns:a14="http://schemas.microsoft.com/office/drawing/2010/main">
                  <a14:imgLayer r:embed="rId3">
                    <a14:imgEffect>
                      <a14:sharpenSoften amount="50000"/>
                    </a14:imgEffect>
                    <a14:imgEffect>
                      <a14:brightnessContrast bright="20000" contrast="-40000"/>
                    </a14:imgEffect>
                  </a14:imgLayer>
                </a14:imgProps>
              </a:ext>
            </a:extLst>
          </a:blip>
          <a:stretch>
            <a:fillRect/>
          </a:stretch>
        </p:blipFill>
        <p:spPr>
          <a:xfrm>
            <a:off x="6564313" y="510803"/>
            <a:ext cx="4771765" cy="2132657"/>
          </a:xfrm>
          <a:prstGeom prst="rect">
            <a:avLst/>
          </a:prstGeom>
        </p:spPr>
      </p:pic>
      <p:sp>
        <p:nvSpPr>
          <p:cNvPr id="31" name="Subtitle 15">
            <a:extLst>
              <a:ext uri="{FF2B5EF4-FFF2-40B4-BE49-F238E27FC236}">
                <a16:creationId xmlns:a16="http://schemas.microsoft.com/office/drawing/2014/main" id="{5958D69B-5CAE-4745-8B06-B7ACEACE5986}"/>
              </a:ext>
            </a:extLst>
          </p:cNvPr>
          <p:cNvSpPr txBox="1">
            <a:spLocks/>
          </p:cNvSpPr>
          <p:nvPr/>
        </p:nvSpPr>
        <p:spPr>
          <a:xfrm>
            <a:off x="6564313" y="2643460"/>
            <a:ext cx="4771765" cy="3644647"/>
          </a:xfrm>
          <a:prstGeom prst="rect">
            <a:avLst/>
          </a:prstGeom>
        </p:spPr>
        <p:txBody>
          <a:bodyPr vert="horz" wrap="square" lIns="0" tIns="0" rIns="0" bIns="0" rtlCol="0">
            <a:normAutofit fontScale="92500"/>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Open Innovation :</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Not all the smart people work for us, so we must find and tap into the knowledge and expertise of bright individuals outside our organisation.</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External R&amp;D can create significant value; internal R&amp;D is needed to claim some portion of that value.</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We don’t have to originate the research to profit from it. Building a better business model is better than getting to the market first.</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If we make the best use of internal and external ideas, we will win.</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We should profit from others’ use of our IP, and we should buy others’ IP whenever it advances our business model.</a:t>
            </a:r>
          </a:p>
        </p:txBody>
      </p:sp>
      <p:sp>
        <p:nvSpPr>
          <p:cNvPr id="32" name="Subtitle 15">
            <a:extLst>
              <a:ext uri="{FF2B5EF4-FFF2-40B4-BE49-F238E27FC236}">
                <a16:creationId xmlns:a16="http://schemas.microsoft.com/office/drawing/2014/main" id="{F529ED61-F7EB-4441-9E42-9C1256574566}"/>
              </a:ext>
            </a:extLst>
          </p:cNvPr>
          <p:cNvSpPr txBox="1">
            <a:spLocks/>
          </p:cNvSpPr>
          <p:nvPr/>
        </p:nvSpPr>
        <p:spPr>
          <a:xfrm>
            <a:off x="793880" y="3275463"/>
            <a:ext cx="4771765" cy="3213896"/>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Closed Innovation :</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The Smart people in the field work for us.</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The  profit from R&amp;D, we must discover it, develop it, and ship it ourselves.</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The organisation that gets an </a:t>
            </a:r>
            <a:r>
              <a:rPr lang="en-US" sz="1600" dirty="0" err="1">
                <a:solidFill>
                  <a:schemeClr val="tx1"/>
                </a:solidFill>
                <a:effectLst>
                  <a:outerShdw blurRad="38100" dist="38100" dir="2700000" algn="tl">
                    <a:srgbClr val="000000">
                      <a:alpha val="43137"/>
                    </a:srgbClr>
                  </a:outerShdw>
                </a:effectLst>
              </a:rPr>
              <a:t>innovationto</a:t>
            </a:r>
            <a:r>
              <a:rPr lang="en-US" sz="1600" dirty="0">
                <a:solidFill>
                  <a:schemeClr val="tx1"/>
                </a:solidFill>
                <a:effectLst>
                  <a:outerShdw blurRad="38100" dist="38100" dir="2700000" algn="tl">
                    <a:srgbClr val="000000">
                      <a:alpha val="43137"/>
                    </a:srgbClr>
                  </a:outerShdw>
                </a:effectLst>
              </a:rPr>
              <a:t> the market first will win.</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If we create the most and the best ideas in the industry, we will win.</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We should control our intellectual property (IP) so that  our competitors don’t profit from our idea</a:t>
            </a:r>
          </a:p>
        </p:txBody>
      </p:sp>
      <p:sp>
        <p:nvSpPr>
          <p:cNvPr id="10" name="Subtitle 15">
            <a:extLst>
              <a:ext uri="{FF2B5EF4-FFF2-40B4-BE49-F238E27FC236}">
                <a16:creationId xmlns:a16="http://schemas.microsoft.com/office/drawing/2014/main" id="{D1F44A3B-BD93-4916-ABCC-113E9F5549A7}"/>
              </a:ext>
            </a:extLst>
          </p:cNvPr>
          <p:cNvSpPr txBox="1">
            <a:spLocks/>
          </p:cNvSpPr>
          <p:nvPr/>
        </p:nvSpPr>
        <p:spPr>
          <a:xfrm>
            <a:off x="793879" y="1999620"/>
            <a:ext cx="4771765" cy="1257990"/>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600"/>
              </a:spcBef>
              <a:spcAft>
                <a:spcPts val="400"/>
              </a:spcAft>
              <a:buFont typeface="Arial" panose="020B0604020202020204" pitchFamily="34" charset="0"/>
              <a:buNone/>
            </a:pPr>
            <a:r>
              <a:rPr lang="en-US" sz="1600" dirty="0" err="1">
                <a:solidFill>
                  <a:schemeClr val="tx1"/>
                </a:solidFill>
                <a:effectLst>
                  <a:outerShdw blurRad="38100" dist="38100" dir="2700000" algn="tl">
                    <a:srgbClr val="000000">
                      <a:alpha val="43137"/>
                    </a:srgbClr>
                  </a:outerShdw>
                </a:effectLst>
              </a:rPr>
              <a:t>Bogers</a:t>
            </a:r>
            <a:r>
              <a:rPr lang="en-US" sz="1600" dirty="0">
                <a:solidFill>
                  <a:schemeClr val="tx1"/>
                </a:solidFill>
                <a:effectLst>
                  <a:outerShdw blurRad="38100" dist="38100" dir="2700000" algn="tl">
                    <a:srgbClr val="000000">
                      <a:alpha val="43137"/>
                    </a:srgbClr>
                  </a:outerShdw>
                </a:effectLst>
              </a:rPr>
              <a:t> and Chesbrough defined Open Innovation as “a distributed </a:t>
            </a:r>
            <a:r>
              <a:rPr lang="en-US" sz="1600" dirty="0" err="1">
                <a:solidFill>
                  <a:schemeClr val="tx1"/>
                </a:solidFill>
                <a:effectLst>
                  <a:outerShdw blurRad="38100" dist="38100" dir="2700000" algn="tl">
                    <a:srgbClr val="000000">
                      <a:alpha val="43137"/>
                    </a:srgbClr>
                  </a:outerShdw>
                </a:effectLst>
              </a:rPr>
              <a:t>innovatin</a:t>
            </a:r>
            <a:r>
              <a:rPr lang="en-US" sz="1600" dirty="0">
                <a:solidFill>
                  <a:schemeClr val="tx1"/>
                </a:solidFill>
                <a:effectLst>
                  <a:outerShdw blurRad="38100" dist="38100" dir="2700000" algn="tl">
                    <a:srgbClr val="000000">
                      <a:alpha val="43137"/>
                    </a:srgbClr>
                  </a:outerShdw>
                </a:effectLst>
              </a:rPr>
              <a:t> process based on purposively managed knowledge flows across organizational boundaries” (2018, p.6)</a:t>
            </a:r>
          </a:p>
        </p:txBody>
      </p:sp>
    </p:spTree>
    <p:extLst>
      <p:ext uri="{BB962C8B-B14F-4D97-AF65-F5344CB8AC3E}">
        <p14:creationId xmlns:p14="http://schemas.microsoft.com/office/powerpoint/2010/main" val="1420547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2" fill="hold" nodeType="click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wipe(right)">
                                      <p:cBhvr>
                                        <p:cTn id="13" dur="500"/>
                                        <p:tgtEl>
                                          <p:spTgt spid="20"/>
                                        </p:tgtEl>
                                      </p:cBhvr>
                                    </p:animEffect>
                                  </p:childTnLst>
                                </p:cTn>
                              </p:par>
                            </p:childTnLst>
                          </p:cTn>
                        </p:par>
                        <p:par>
                          <p:cTn id="14" fill="hold">
                            <p:stCondLst>
                              <p:cond delay="500"/>
                            </p:stCondLst>
                            <p:childTnLst>
                              <p:par>
                                <p:cTn id="15" presetID="22" presetClass="entr" presetSubtype="1" fill="hold" grpId="0" nodeType="afterEffect">
                                  <p:stCondLst>
                                    <p:cond delay="250"/>
                                  </p:stCondLst>
                                  <p:childTnLst>
                                    <p:set>
                                      <p:cBhvr>
                                        <p:cTn id="16" dur="1" fill="hold">
                                          <p:stCondLst>
                                            <p:cond delay="0"/>
                                          </p:stCondLst>
                                        </p:cTn>
                                        <p:tgtEl>
                                          <p:spTgt spid="32">
                                            <p:txEl>
                                              <p:pRg st="0" end="0"/>
                                            </p:txEl>
                                          </p:spTgt>
                                        </p:tgtEl>
                                        <p:attrNameLst>
                                          <p:attrName>style.visibility</p:attrName>
                                        </p:attrNameLst>
                                      </p:cBhvr>
                                      <p:to>
                                        <p:strVal val="visible"/>
                                      </p:to>
                                    </p:set>
                                    <p:animEffect transition="in" filter="wipe(up)">
                                      <p:cBhvr>
                                        <p:cTn id="17" dur="750"/>
                                        <p:tgtEl>
                                          <p:spTgt spid="32">
                                            <p:txEl>
                                              <p:pRg st="0" end="0"/>
                                            </p:txEl>
                                          </p:spTgt>
                                        </p:tgtEl>
                                      </p:cBhvr>
                                    </p:animEffect>
                                  </p:childTnLst>
                                </p:cTn>
                              </p:par>
                            </p:childTnLst>
                          </p:cTn>
                        </p:par>
                        <p:par>
                          <p:cTn id="18" fill="hold">
                            <p:stCondLst>
                              <p:cond delay="1500"/>
                            </p:stCondLst>
                            <p:childTnLst>
                              <p:par>
                                <p:cTn id="19" presetID="22" presetClass="entr" presetSubtype="1" fill="hold" grpId="0" nodeType="afterEffect">
                                  <p:stCondLst>
                                    <p:cond delay="250"/>
                                  </p:stCondLst>
                                  <p:childTnLst>
                                    <p:set>
                                      <p:cBhvr>
                                        <p:cTn id="20" dur="1" fill="hold">
                                          <p:stCondLst>
                                            <p:cond delay="0"/>
                                          </p:stCondLst>
                                        </p:cTn>
                                        <p:tgtEl>
                                          <p:spTgt spid="32">
                                            <p:txEl>
                                              <p:pRg st="1" end="1"/>
                                            </p:txEl>
                                          </p:spTgt>
                                        </p:tgtEl>
                                        <p:attrNameLst>
                                          <p:attrName>style.visibility</p:attrName>
                                        </p:attrNameLst>
                                      </p:cBhvr>
                                      <p:to>
                                        <p:strVal val="visible"/>
                                      </p:to>
                                    </p:set>
                                    <p:animEffect transition="in" filter="wipe(up)">
                                      <p:cBhvr>
                                        <p:cTn id="21" dur="750"/>
                                        <p:tgtEl>
                                          <p:spTgt spid="32">
                                            <p:txEl>
                                              <p:pRg st="1" end="1"/>
                                            </p:txEl>
                                          </p:spTgt>
                                        </p:tgtEl>
                                      </p:cBhvr>
                                    </p:animEffect>
                                  </p:childTnLst>
                                </p:cTn>
                              </p:par>
                            </p:childTnLst>
                          </p:cTn>
                        </p:par>
                        <p:par>
                          <p:cTn id="22" fill="hold">
                            <p:stCondLst>
                              <p:cond delay="2500"/>
                            </p:stCondLst>
                            <p:childTnLst>
                              <p:par>
                                <p:cTn id="23" presetID="22" presetClass="entr" presetSubtype="1" fill="hold" grpId="0" nodeType="afterEffect">
                                  <p:stCondLst>
                                    <p:cond delay="250"/>
                                  </p:stCondLst>
                                  <p:childTnLst>
                                    <p:set>
                                      <p:cBhvr>
                                        <p:cTn id="24" dur="1" fill="hold">
                                          <p:stCondLst>
                                            <p:cond delay="0"/>
                                          </p:stCondLst>
                                        </p:cTn>
                                        <p:tgtEl>
                                          <p:spTgt spid="32">
                                            <p:txEl>
                                              <p:pRg st="2" end="2"/>
                                            </p:txEl>
                                          </p:spTgt>
                                        </p:tgtEl>
                                        <p:attrNameLst>
                                          <p:attrName>style.visibility</p:attrName>
                                        </p:attrNameLst>
                                      </p:cBhvr>
                                      <p:to>
                                        <p:strVal val="visible"/>
                                      </p:to>
                                    </p:set>
                                    <p:animEffect transition="in" filter="wipe(up)">
                                      <p:cBhvr>
                                        <p:cTn id="25" dur="750"/>
                                        <p:tgtEl>
                                          <p:spTgt spid="32">
                                            <p:txEl>
                                              <p:pRg st="2" end="2"/>
                                            </p:txEl>
                                          </p:spTgt>
                                        </p:tgtEl>
                                      </p:cBhvr>
                                    </p:animEffect>
                                  </p:childTnLst>
                                </p:cTn>
                              </p:par>
                            </p:childTnLst>
                          </p:cTn>
                        </p:par>
                        <p:par>
                          <p:cTn id="26" fill="hold">
                            <p:stCondLst>
                              <p:cond delay="3500"/>
                            </p:stCondLst>
                            <p:childTnLst>
                              <p:par>
                                <p:cTn id="27" presetID="22" presetClass="entr" presetSubtype="1" fill="hold" grpId="0" nodeType="afterEffect">
                                  <p:stCondLst>
                                    <p:cond delay="250"/>
                                  </p:stCondLst>
                                  <p:childTnLst>
                                    <p:set>
                                      <p:cBhvr>
                                        <p:cTn id="28" dur="1" fill="hold">
                                          <p:stCondLst>
                                            <p:cond delay="0"/>
                                          </p:stCondLst>
                                        </p:cTn>
                                        <p:tgtEl>
                                          <p:spTgt spid="32">
                                            <p:txEl>
                                              <p:pRg st="3" end="3"/>
                                            </p:txEl>
                                          </p:spTgt>
                                        </p:tgtEl>
                                        <p:attrNameLst>
                                          <p:attrName>style.visibility</p:attrName>
                                        </p:attrNameLst>
                                      </p:cBhvr>
                                      <p:to>
                                        <p:strVal val="visible"/>
                                      </p:to>
                                    </p:set>
                                    <p:animEffect transition="in" filter="wipe(up)">
                                      <p:cBhvr>
                                        <p:cTn id="29" dur="750"/>
                                        <p:tgtEl>
                                          <p:spTgt spid="32">
                                            <p:txEl>
                                              <p:pRg st="3" end="3"/>
                                            </p:txEl>
                                          </p:spTgt>
                                        </p:tgtEl>
                                      </p:cBhvr>
                                    </p:animEffect>
                                  </p:childTnLst>
                                </p:cTn>
                              </p:par>
                            </p:childTnLst>
                          </p:cTn>
                        </p:par>
                        <p:par>
                          <p:cTn id="30" fill="hold">
                            <p:stCondLst>
                              <p:cond delay="4500"/>
                            </p:stCondLst>
                            <p:childTnLst>
                              <p:par>
                                <p:cTn id="31" presetID="22" presetClass="entr" presetSubtype="1" fill="hold" grpId="0" nodeType="afterEffect">
                                  <p:stCondLst>
                                    <p:cond delay="250"/>
                                  </p:stCondLst>
                                  <p:childTnLst>
                                    <p:set>
                                      <p:cBhvr>
                                        <p:cTn id="32" dur="1" fill="hold">
                                          <p:stCondLst>
                                            <p:cond delay="0"/>
                                          </p:stCondLst>
                                        </p:cTn>
                                        <p:tgtEl>
                                          <p:spTgt spid="32">
                                            <p:txEl>
                                              <p:pRg st="4" end="4"/>
                                            </p:txEl>
                                          </p:spTgt>
                                        </p:tgtEl>
                                        <p:attrNameLst>
                                          <p:attrName>style.visibility</p:attrName>
                                        </p:attrNameLst>
                                      </p:cBhvr>
                                      <p:to>
                                        <p:strVal val="visible"/>
                                      </p:to>
                                    </p:set>
                                    <p:animEffect transition="in" filter="wipe(up)">
                                      <p:cBhvr>
                                        <p:cTn id="33" dur="750"/>
                                        <p:tgtEl>
                                          <p:spTgt spid="32">
                                            <p:txEl>
                                              <p:pRg st="4" end="4"/>
                                            </p:txEl>
                                          </p:spTgt>
                                        </p:tgtEl>
                                      </p:cBhvr>
                                    </p:animEffect>
                                  </p:childTnLst>
                                </p:cTn>
                              </p:par>
                            </p:childTnLst>
                          </p:cTn>
                        </p:par>
                        <p:par>
                          <p:cTn id="34" fill="hold">
                            <p:stCondLst>
                              <p:cond delay="5500"/>
                            </p:stCondLst>
                            <p:childTnLst>
                              <p:par>
                                <p:cTn id="35" presetID="22" presetClass="entr" presetSubtype="1" fill="hold" grpId="0" nodeType="afterEffect">
                                  <p:stCondLst>
                                    <p:cond delay="250"/>
                                  </p:stCondLst>
                                  <p:childTnLst>
                                    <p:set>
                                      <p:cBhvr>
                                        <p:cTn id="36" dur="1" fill="hold">
                                          <p:stCondLst>
                                            <p:cond delay="0"/>
                                          </p:stCondLst>
                                        </p:cTn>
                                        <p:tgtEl>
                                          <p:spTgt spid="32">
                                            <p:txEl>
                                              <p:pRg st="5" end="5"/>
                                            </p:txEl>
                                          </p:spTgt>
                                        </p:tgtEl>
                                        <p:attrNameLst>
                                          <p:attrName>style.visibility</p:attrName>
                                        </p:attrNameLst>
                                      </p:cBhvr>
                                      <p:to>
                                        <p:strVal val="visible"/>
                                      </p:to>
                                    </p:set>
                                    <p:animEffect transition="in" filter="wipe(up)">
                                      <p:cBhvr>
                                        <p:cTn id="37" dur="750"/>
                                        <p:tgtEl>
                                          <p:spTgt spid="32">
                                            <p:txEl>
                                              <p:pRg st="5" end="5"/>
                                            </p:txEl>
                                          </p:spTgt>
                                        </p:tgtEl>
                                      </p:cBhvr>
                                    </p:animEffect>
                                  </p:childTnLst>
                                </p:cTn>
                              </p:par>
                            </p:childTnLst>
                          </p:cTn>
                        </p:par>
                        <p:par>
                          <p:cTn id="38" fill="hold">
                            <p:stCondLst>
                              <p:cond delay="6500"/>
                            </p:stCondLst>
                            <p:childTnLst>
                              <p:par>
                                <p:cTn id="39" presetID="22" presetClass="entr" presetSubtype="1" fill="hold" grpId="0" nodeType="afterEffect">
                                  <p:stCondLst>
                                    <p:cond delay="500"/>
                                  </p:stCondLst>
                                  <p:childTnLst>
                                    <p:set>
                                      <p:cBhvr>
                                        <p:cTn id="40" dur="1" fill="hold">
                                          <p:stCondLst>
                                            <p:cond delay="0"/>
                                          </p:stCondLst>
                                        </p:cTn>
                                        <p:tgtEl>
                                          <p:spTgt spid="31">
                                            <p:txEl>
                                              <p:pRg st="0" end="0"/>
                                            </p:txEl>
                                          </p:spTgt>
                                        </p:tgtEl>
                                        <p:attrNameLst>
                                          <p:attrName>style.visibility</p:attrName>
                                        </p:attrNameLst>
                                      </p:cBhvr>
                                      <p:to>
                                        <p:strVal val="visible"/>
                                      </p:to>
                                    </p:set>
                                    <p:animEffect transition="in" filter="wipe(up)">
                                      <p:cBhvr>
                                        <p:cTn id="41" dur="1000"/>
                                        <p:tgtEl>
                                          <p:spTgt spid="31">
                                            <p:txEl>
                                              <p:pRg st="0" end="0"/>
                                            </p:txEl>
                                          </p:spTgt>
                                        </p:tgtEl>
                                      </p:cBhvr>
                                    </p:animEffect>
                                  </p:childTnLst>
                                </p:cTn>
                              </p:par>
                            </p:childTnLst>
                          </p:cTn>
                        </p:par>
                        <p:par>
                          <p:cTn id="42" fill="hold">
                            <p:stCondLst>
                              <p:cond delay="8000"/>
                            </p:stCondLst>
                            <p:childTnLst>
                              <p:par>
                                <p:cTn id="43" presetID="22" presetClass="entr" presetSubtype="1" fill="hold" grpId="0" nodeType="afterEffect">
                                  <p:stCondLst>
                                    <p:cond delay="500"/>
                                  </p:stCondLst>
                                  <p:childTnLst>
                                    <p:set>
                                      <p:cBhvr>
                                        <p:cTn id="44" dur="1" fill="hold">
                                          <p:stCondLst>
                                            <p:cond delay="0"/>
                                          </p:stCondLst>
                                        </p:cTn>
                                        <p:tgtEl>
                                          <p:spTgt spid="31">
                                            <p:txEl>
                                              <p:pRg st="1" end="1"/>
                                            </p:txEl>
                                          </p:spTgt>
                                        </p:tgtEl>
                                        <p:attrNameLst>
                                          <p:attrName>style.visibility</p:attrName>
                                        </p:attrNameLst>
                                      </p:cBhvr>
                                      <p:to>
                                        <p:strVal val="visible"/>
                                      </p:to>
                                    </p:set>
                                    <p:animEffect transition="in" filter="wipe(up)">
                                      <p:cBhvr>
                                        <p:cTn id="45" dur="1000"/>
                                        <p:tgtEl>
                                          <p:spTgt spid="31">
                                            <p:txEl>
                                              <p:pRg st="1" end="1"/>
                                            </p:txEl>
                                          </p:spTgt>
                                        </p:tgtEl>
                                      </p:cBhvr>
                                    </p:animEffect>
                                  </p:childTnLst>
                                </p:cTn>
                              </p:par>
                            </p:childTnLst>
                          </p:cTn>
                        </p:par>
                        <p:par>
                          <p:cTn id="46" fill="hold">
                            <p:stCondLst>
                              <p:cond delay="9500"/>
                            </p:stCondLst>
                            <p:childTnLst>
                              <p:par>
                                <p:cTn id="47" presetID="22" presetClass="entr" presetSubtype="1" fill="hold" grpId="0" nodeType="afterEffect">
                                  <p:stCondLst>
                                    <p:cond delay="500"/>
                                  </p:stCondLst>
                                  <p:childTnLst>
                                    <p:set>
                                      <p:cBhvr>
                                        <p:cTn id="48" dur="1" fill="hold">
                                          <p:stCondLst>
                                            <p:cond delay="0"/>
                                          </p:stCondLst>
                                        </p:cTn>
                                        <p:tgtEl>
                                          <p:spTgt spid="31">
                                            <p:txEl>
                                              <p:pRg st="2" end="2"/>
                                            </p:txEl>
                                          </p:spTgt>
                                        </p:tgtEl>
                                        <p:attrNameLst>
                                          <p:attrName>style.visibility</p:attrName>
                                        </p:attrNameLst>
                                      </p:cBhvr>
                                      <p:to>
                                        <p:strVal val="visible"/>
                                      </p:to>
                                    </p:set>
                                    <p:animEffect transition="in" filter="wipe(up)">
                                      <p:cBhvr>
                                        <p:cTn id="49" dur="1000"/>
                                        <p:tgtEl>
                                          <p:spTgt spid="31">
                                            <p:txEl>
                                              <p:pRg st="2" end="2"/>
                                            </p:txEl>
                                          </p:spTgt>
                                        </p:tgtEl>
                                      </p:cBhvr>
                                    </p:animEffect>
                                  </p:childTnLst>
                                </p:cTn>
                              </p:par>
                            </p:childTnLst>
                          </p:cTn>
                        </p:par>
                        <p:par>
                          <p:cTn id="50" fill="hold">
                            <p:stCondLst>
                              <p:cond delay="11000"/>
                            </p:stCondLst>
                            <p:childTnLst>
                              <p:par>
                                <p:cTn id="51" presetID="22" presetClass="entr" presetSubtype="1" fill="hold" grpId="0" nodeType="afterEffect">
                                  <p:stCondLst>
                                    <p:cond delay="500"/>
                                  </p:stCondLst>
                                  <p:childTnLst>
                                    <p:set>
                                      <p:cBhvr>
                                        <p:cTn id="52" dur="1" fill="hold">
                                          <p:stCondLst>
                                            <p:cond delay="0"/>
                                          </p:stCondLst>
                                        </p:cTn>
                                        <p:tgtEl>
                                          <p:spTgt spid="31">
                                            <p:txEl>
                                              <p:pRg st="3" end="3"/>
                                            </p:txEl>
                                          </p:spTgt>
                                        </p:tgtEl>
                                        <p:attrNameLst>
                                          <p:attrName>style.visibility</p:attrName>
                                        </p:attrNameLst>
                                      </p:cBhvr>
                                      <p:to>
                                        <p:strVal val="visible"/>
                                      </p:to>
                                    </p:set>
                                    <p:animEffect transition="in" filter="wipe(up)">
                                      <p:cBhvr>
                                        <p:cTn id="53" dur="1000"/>
                                        <p:tgtEl>
                                          <p:spTgt spid="31">
                                            <p:txEl>
                                              <p:pRg st="3" end="3"/>
                                            </p:txEl>
                                          </p:spTgt>
                                        </p:tgtEl>
                                      </p:cBhvr>
                                    </p:animEffect>
                                  </p:childTnLst>
                                </p:cTn>
                              </p:par>
                            </p:childTnLst>
                          </p:cTn>
                        </p:par>
                        <p:par>
                          <p:cTn id="54" fill="hold">
                            <p:stCondLst>
                              <p:cond delay="12500"/>
                            </p:stCondLst>
                            <p:childTnLst>
                              <p:par>
                                <p:cTn id="55" presetID="22" presetClass="entr" presetSubtype="1" fill="hold" grpId="0" nodeType="afterEffect">
                                  <p:stCondLst>
                                    <p:cond delay="500"/>
                                  </p:stCondLst>
                                  <p:childTnLst>
                                    <p:set>
                                      <p:cBhvr>
                                        <p:cTn id="56" dur="1" fill="hold">
                                          <p:stCondLst>
                                            <p:cond delay="0"/>
                                          </p:stCondLst>
                                        </p:cTn>
                                        <p:tgtEl>
                                          <p:spTgt spid="31">
                                            <p:txEl>
                                              <p:pRg st="4" end="4"/>
                                            </p:txEl>
                                          </p:spTgt>
                                        </p:tgtEl>
                                        <p:attrNameLst>
                                          <p:attrName>style.visibility</p:attrName>
                                        </p:attrNameLst>
                                      </p:cBhvr>
                                      <p:to>
                                        <p:strVal val="visible"/>
                                      </p:to>
                                    </p:set>
                                    <p:animEffect transition="in" filter="wipe(up)">
                                      <p:cBhvr>
                                        <p:cTn id="57" dur="1000"/>
                                        <p:tgtEl>
                                          <p:spTgt spid="31">
                                            <p:txEl>
                                              <p:pRg st="4" end="4"/>
                                            </p:txEl>
                                          </p:spTgt>
                                        </p:tgtEl>
                                      </p:cBhvr>
                                    </p:animEffect>
                                  </p:childTnLst>
                                </p:cTn>
                              </p:par>
                            </p:childTnLst>
                          </p:cTn>
                        </p:par>
                        <p:par>
                          <p:cTn id="58" fill="hold">
                            <p:stCondLst>
                              <p:cond delay="14000"/>
                            </p:stCondLst>
                            <p:childTnLst>
                              <p:par>
                                <p:cTn id="59" presetID="22" presetClass="entr" presetSubtype="1" fill="hold" grpId="0" nodeType="afterEffect">
                                  <p:stCondLst>
                                    <p:cond delay="500"/>
                                  </p:stCondLst>
                                  <p:childTnLst>
                                    <p:set>
                                      <p:cBhvr>
                                        <p:cTn id="60" dur="1" fill="hold">
                                          <p:stCondLst>
                                            <p:cond delay="0"/>
                                          </p:stCondLst>
                                        </p:cTn>
                                        <p:tgtEl>
                                          <p:spTgt spid="31">
                                            <p:txEl>
                                              <p:pRg st="5" end="5"/>
                                            </p:txEl>
                                          </p:spTgt>
                                        </p:tgtEl>
                                        <p:attrNameLst>
                                          <p:attrName>style.visibility</p:attrName>
                                        </p:attrNameLst>
                                      </p:cBhvr>
                                      <p:to>
                                        <p:strVal val="visible"/>
                                      </p:to>
                                    </p:set>
                                    <p:animEffect transition="in" filter="wipe(up)">
                                      <p:cBhvr>
                                        <p:cTn id="61" dur="1000"/>
                                        <p:tgtEl>
                                          <p:spTgt spid="31">
                                            <p:txEl>
                                              <p:pRg st="5" end="5"/>
                                            </p:txEl>
                                          </p:spTgt>
                                        </p:tgtEl>
                                      </p:cBhvr>
                                    </p:animEffect>
                                  </p:childTnLst>
                                </p:cTn>
                              </p:par>
                            </p:childTnLst>
                          </p:cTn>
                        </p:par>
                        <p:par>
                          <p:cTn id="62" fill="hold">
                            <p:stCondLst>
                              <p:cond delay="15500"/>
                            </p:stCondLst>
                            <p:childTnLst>
                              <p:par>
                                <p:cTn id="63" presetID="22" presetClass="entr" presetSubtype="1" fill="hold" grpId="0" nodeType="afterEffect">
                                  <p:stCondLst>
                                    <p:cond delay="250"/>
                                  </p:stCondLst>
                                  <p:childTnLst>
                                    <p:set>
                                      <p:cBhvr>
                                        <p:cTn id="64" dur="1" fill="hold">
                                          <p:stCondLst>
                                            <p:cond delay="0"/>
                                          </p:stCondLst>
                                        </p:cTn>
                                        <p:tgtEl>
                                          <p:spTgt spid="10">
                                            <p:txEl>
                                              <p:pRg st="0" end="0"/>
                                            </p:txEl>
                                          </p:spTgt>
                                        </p:tgtEl>
                                        <p:attrNameLst>
                                          <p:attrName>style.visibility</p:attrName>
                                        </p:attrNameLst>
                                      </p:cBhvr>
                                      <p:to>
                                        <p:strVal val="visible"/>
                                      </p:to>
                                    </p:set>
                                    <p:animEffect transition="in" filter="wipe(up)">
                                      <p:cBhvr>
                                        <p:cTn id="65" dur="75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1" grpId="0" build="p"/>
      <p:bldP spid="32" grpId="0" build="p"/>
      <p:bldP spid="10"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92C9F29A-B260-4267-A2A7-4FAA269344C1}"/>
              </a:ext>
            </a:extLst>
          </p:cNvPr>
          <p:cNvGraphicFramePr>
            <a:graphicFrameLocks noGrp="1"/>
          </p:cNvGraphicFramePr>
          <p:nvPr>
            <p:ph idx="1"/>
            <p:extLst>
              <p:ext uri="{D42A27DB-BD31-4B8C-83A1-F6EECF244321}">
                <p14:modId xmlns:p14="http://schemas.microsoft.com/office/powerpoint/2010/main" val="546962088"/>
              </p:ext>
            </p:extLst>
          </p:nvPr>
        </p:nvGraphicFramePr>
        <p:xfrm>
          <a:off x="3233420" y="1568294"/>
          <a:ext cx="5725160" cy="792068"/>
        </p:xfrm>
        <a:graphic>
          <a:graphicData uri="http://schemas.openxmlformats.org/drawingml/2006/table">
            <a:tbl>
              <a:tblPr firstRow="1" firstCol="1" bandRow="1">
                <a:tableStyleId>{D113A9D2-9D6B-4929-AA2D-F23B5EE8CBE7}</a:tableStyleId>
              </a:tblPr>
              <a:tblGrid>
                <a:gridCol w="2862580">
                  <a:extLst>
                    <a:ext uri="{9D8B030D-6E8A-4147-A177-3AD203B41FA5}">
                      <a16:colId xmlns:a16="http://schemas.microsoft.com/office/drawing/2014/main" val="2777332423"/>
                    </a:ext>
                  </a:extLst>
                </a:gridCol>
                <a:gridCol w="2862580">
                  <a:extLst>
                    <a:ext uri="{9D8B030D-6E8A-4147-A177-3AD203B41FA5}">
                      <a16:colId xmlns:a16="http://schemas.microsoft.com/office/drawing/2014/main" val="3225976292"/>
                    </a:ext>
                  </a:extLst>
                </a:gridCol>
              </a:tblGrid>
              <a:tr h="396034">
                <a:tc>
                  <a:txBody>
                    <a:bodyPr/>
                    <a:lstStyle/>
                    <a:p>
                      <a:pPr algn="ctr">
                        <a:lnSpc>
                          <a:spcPct val="107000"/>
                        </a:lnSpc>
                        <a:spcAft>
                          <a:spcPts val="800"/>
                        </a:spcAft>
                      </a:pPr>
                      <a:r>
                        <a:rPr lang="en-GB" sz="1400" dirty="0">
                          <a:effectLst/>
                        </a:rPr>
                        <a:t>Closed Innovation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1400" dirty="0">
                          <a:effectLst/>
                        </a:rPr>
                        <a:t>Open Innovation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81624091"/>
                  </a:ext>
                </a:extLst>
              </a:tr>
              <a:tr h="396034">
                <a:tc>
                  <a:txBody>
                    <a:bodyPr/>
                    <a:lstStyle/>
                    <a:p>
                      <a:pPr algn="ctr">
                        <a:lnSpc>
                          <a:spcPct val="107000"/>
                        </a:lnSpc>
                        <a:spcAft>
                          <a:spcPts val="800"/>
                        </a:spcAft>
                      </a:pPr>
                      <a:r>
                        <a:rPr lang="en-GB" sz="1400">
                          <a:effectLst/>
                        </a:rPr>
                        <a:t>Apple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1400" dirty="0">
                          <a:effectLst/>
                        </a:rPr>
                        <a:t>Google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869037314"/>
                  </a:ext>
                </a:extLst>
              </a:tr>
            </a:tbl>
          </a:graphicData>
        </a:graphic>
      </p:graphicFrame>
      <p:sp>
        <p:nvSpPr>
          <p:cNvPr id="4" name="Date Placeholder 3">
            <a:extLst>
              <a:ext uri="{FF2B5EF4-FFF2-40B4-BE49-F238E27FC236}">
                <a16:creationId xmlns:a16="http://schemas.microsoft.com/office/drawing/2014/main" id="{2F9B0FA1-8F9B-44F7-9EE5-14A77A2B7879}"/>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05B256ED-7D6F-41BE-8B0D-8EA1FB9FDA0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F3733399-4C29-42C1-90A3-AAF2B54454D7}"/>
              </a:ext>
            </a:extLst>
          </p:cNvPr>
          <p:cNvSpPr>
            <a:spLocks noGrp="1"/>
          </p:cNvSpPr>
          <p:nvPr>
            <p:ph type="sldNum" sz="quarter" idx="12"/>
          </p:nvPr>
        </p:nvSpPr>
        <p:spPr/>
        <p:txBody>
          <a:bodyPr/>
          <a:lstStyle/>
          <a:p>
            <a:fld id="{DBA1B0FB-D917-4C8C-928F-313BD683BF39}" type="slidenum">
              <a:rPr lang="en-US" smtClean="0"/>
              <a:t>10</a:t>
            </a:fld>
            <a:endParaRPr lang="en-US"/>
          </a:p>
        </p:txBody>
      </p:sp>
      <p:sp>
        <p:nvSpPr>
          <p:cNvPr id="7" name="Title 6">
            <a:extLst>
              <a:ext uri="{FF2B5EF4-FFF2-40B4-BE49-F238E27FC236}">
                <a16:creationId xmlns:a16="http://schemas.microsoft.com/office/drawing/2014/main" id="{36F21082-4307-4732-B663-E0CB07262BEF}"/>
              </a:ext>
            </a:extLst>
          </p:cNvPr>
          <p:cNvSpPr>
            <a:spLocks noGrp="1"/>
          </p:cNvSpPr>
          <p:nvPr>
            <p:ph type="title"/>
          </p:nvPr>
        </p:nvSpPr>
        <p:spPr>
          <a:xfrm>
            <a:off x="550863" y="642266"/>
            <a:ext cx="11091862" cy="556194"/>
          </a:xfrm>
        </p:spPr>
        <p:txBody>
          <a:bodyPr/>
          <a:lstStyle/>
          <a:p>
            <a:pPr algn="ctr"/>
            <a:r>
              <a:rPr lang="en-US" sz="3600" dirty="0"/>
              <a:t>Open and Closed Innovation </a:t>
            </a:r>
          </a:p>
        </p:txBody>
      </p:sp>
      <p:sp>
        <p:nvSpPr>
          <p:cNvPr id="9" name="Rectangle 1">
            <a:extLst>
              <a:ext uri="{FF2B5EF4-FFF2-40B4-BE49-F238E27FC236}">
                <a16:creationId xmlns:a16="http://schemas.microsoft.com/office/drawing/2014/main" id="{34616823-92C6-4A95-AAD2-3B79020A58DA}"/>
              </a:ext>
            </a:extLst>
          </p:cNvPr>
          <p:cNvSpPr>
            <a:spLocks noChangeArrowheads="1"/>
          </p:cNvSpPr>
          <p:nvPr/>
        </p:nvSpPr>
        <p:spPr bwMode="auto">
          <a:xfrm>
            <a:off x="1981200" y="2360362"/>
            <a:ext cx="8229600" cy="37548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Apple vs. Google is a very good debate case study on Open and Closed Innovation practice.</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400" dirty="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chemeClr val="tx1"/>
              </a:solidFill>
              <a:effectLs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For small organisation that have limited budget and skills, closed innovation method may be able to provide small improvement within the organisation or products/services. This seem to work for a short term, but rapid external factors change could cause the organisation unable to continue to compete with competitors in the long term.</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Open Innovation that encourage collaboration and partnership to share knowledge, technical resources can help small and medium organisation to pull in resources and skills that desperate needed to explore wider opportunity.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Swansea university library have signed up for the Open Athens access to</a:t>
            </a:r>
            <a:r>
              <a:rPr kumimoji="0" lang="en-GB" altLang="en-US" sz="1400" b="0" i="0" u="none" strike="noStrike" cap="none" normalizeH="0" dirty="0">
                <a:ln>
                  <a:noFill/>
                </a:ln>
                <a:solidFill>
                  <a:schemeClr val="tx1"/>
                </a:solidFill>
                <a:effectLst/>
                <a:ea typeface="Calibri" panose="020F0502020204030204" pitchFamily="34" charset="0"/>
                <a:cs typeface="Times New Roman" panose="02020603050405020304" pitchFamily="18" charset="0"/>
              </a:rPr>
              <a:t> dip</a:t>
            </a:r>
            <a:r>
              <a:rPr kumimoji="0" lang="en-GB"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into</a:t>
            </a:r>
            <a:r>
              <a:rPr kumimoji="0" lang="en-GB" altLang="en-US" sz="1400" b="0" i="0" u="none" strike="noStrike" cap="none" normalizeH="0" dirty="0">
                <a:ln>
                  <a:noFill/>
                </a:ln>
                <a:solidFill>
                  <a:schemeClr val="tx1"/>
                </a:solidFill>
                <a:effectLst/>
                <a:ea typeface="Calibri" panose="020F0502020204030204" pitchFamily="34" charset="0"/>
                <a:cs typeface="Times New Roman" panose="02020603050405020304" pitchFamily="18" charset="0"/>
              </a:rPr>
              <a:t> the big</a:t>
            </a:r>
            <a:r>
              <a:rPr kumimoji="0" lang="en-GB"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pool of knowledge/information resources in UK, it allow other publications and funding organisation to reach us. This open access allow staff and student to search wider communities for information they needed, funding, partnership, collaboration project, to increase competitive advantage for Swansea University.</a:t>
            </a:r>
            <a:endParaRPr kumimoji="0" lang="en-GB" altLang="en-US" sz="1400" b="0" i="0" u="none" strike="noStrike" cap="none" normalizeH="0" baseline="0" dirty="0">
              <a:ln>
                <a:noFill/>
              </a:ln>
              <a:solidFill>
                <a:schemeClr val="tx1"/>
              </a:solidFill>
              <a:effectLst/>
            </a:endParaRPr>
          </a:p>
        </p:txBody>
      </p:sp>
      <p:pic>
        <p:nvPicPr>
          <p:cNvPr id="10" name="Recorded Sound">
            <a:hlinkClick r:id="" action="ppaction://media"/>
            <a:extLst>
              <a:ext uri="{FF2B5EF4-FFF2-40B4-BE49-F238E27FC236}">
                <a16:creationId xmlns:a16="http://schemas.microsoft.com/office/drawing/2014/main" id="{3D6408F8-E082-4B76-A7FC-567E4AE026C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a:stretch/>
        </p:blipFill>
        <p:spPr>
          <a:xfrm>
            <a:off x="244475" y="196900"/>
            <a:ext cx="609600" cy="609600"/>
          </a:xfrm>
          <a:prstGeom prst="rect">
            <a:avLst/>
          </a:prstGeom>
        </p:spPr>
      </p:pic>
    </p:spTree>
    <p:extLst>
      <p:ext uri="{BB962C8B-B14F-4D97-AF65-F5344CB8AC3E}">
        <p14:creationId xmlns:p14="http://schemas.microsoft.com/office/powerpoint/2010/main" val="250338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1" fill="hold" nodeType="afterEffect">
                                  <p:stCondLst>
                                    <p:cond delay="25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750" fill="hold"/>
                                        <p:tgtEl>
                                          <p:spTgt spid="8"/>
                                        </p:tgtEl>
                                        <p:attrNameLst>
                                          <p:attrName>ppt_x</p:attrName>
                                        </p:attrNameLst>
                                      </p:cBhvr>
                                      <p:tavLst>
                                        <p:tav tm="0">
                                          <p:val>
                                            <p:strVal val="#ppt_x"/>
                                          </p:val>
                                        </p:tav>
                                        <p:tav tm="100000">
                                          <p:val>
                                            <p:strVal val="#ppt_x"/>
                                          </p:val>
                                        </p:tav>
                                      </p:tavLst>
                                    </p:anim>
                                    <p:anim calcmode="lin" valueType="num">
                                      <p:cBhvr additive="base">
                                        <p:cTn id="13" dur="750" fill="hold"/>
                                        <p:tgtEl>
                                          <p:spTgt spid="8"/>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250"/>
                                  </p:stCondLst>
                                  <p:childTnLst>
                                    <p:set>
                                      <p:cBhvr>
                                        <p:cTn id="17" dur="1" fill="hold">
                                          <p:stCondLst>
                                            <p:cond delay="0"/>
                                          </p:stCondLst>
                                        </p:cTn>
                                        <p:tgtEl>
                                          <p:spTgt spid="9"/>
                                        </p:tgtEl>
                                        <p:attrNameLst>
                                          <p:attrName>style.visibility</p:attrName>
                                        </p:attrNameLst>
                                      </p:cBhvr>
                                      <p:to>
                                        <p:strVal val="visible"/>
                                      </p:to>
                                    </p:set>
                                    <p:animEffect transition="in" filter="wipe(up)">
                                      <p:cBhvr>
                                        <p:cTn id="18" dur="75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6935"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10"/>
                </p:tgtEl>
              </p:cMediaNode>
            </p:audio>
          </p:childTnLst>
        </p:cTn>
      </p:par>
    </p:tnLst>
    <p:bldLst>
      <p:bldP spid="7"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11</a:t>
            </a:fld>
            <a:endParaRPr lang="en-US"/>
          </a:p>
        </p:txBody>
      </p:sp>
      <p:sp>
        <p:nvSpPr>
          <p:cNvPr id="20" name="Title 14">
            <a:extLst>
              <a:ext uri="{FF2B5EF4-FFF2-40B4-BE49-F238E27FC236}">
                <a16:creationId xmlns:a16="http://schemas.microsoft.com/office/drawing/2014/main" id="{732682D9-83EC-45BE-BDA3-21FE66141F45}"/>
              </a:ext>
            </a:extLst>
          </p:cNvPr>
          <p:cNvSpPr>
            <a:spLocks noGrp="1"/>
          </p:cNvSpPr>
          <p:nvPr>
            <p:ph type="ctrTitle"/>
          </p:nvPr>
        </p:nvSpPr>
        <p:spPr>
          <a:xfrm>
            <a:off x="755579" y="795001"/>
            <a:ext cx="6818928" cy="507446"/>
          </a:xfrm>
        </p:spPr>
        <p:txBody>
          <a:bodyPr vert="horz" wrap="square" lIns="0" tIns="0" rIns="0" bIns="0" rtlCol="0" anchor="b" anchorCtr="0">
            <a:normAutofit fontScale="90000"/>
          </a:bodyPr>
          <a:lstStyle/>
          <a:p>
            <a:pPr>
              <a:lnSpc>
                <a:spcPct val="100000"/>
              </a:lnSpc>
            </a:pPr>
            <a:r>
              <a:rPr lang="en-US" sz="3600" dirty="0"/>
              <a:t>Week</a:t>
            </a:r>
            <a:r>
              <a:rPr lang="en-US" sz="3600" kern="1200" dirty="0">
                <a:solidFill>
                  <a:schemeClr val="tx1"/>
                </a:solidFill>
                <a:latin typeface="+mj-lt"/>
                <a:ea typeface="+mj-ea"/>
                <a:cs typeface="+mj-cs"/>
              </a:rPr>
              <a:t> </a:t>
            </a:r>
            <a:r>
              <a:rPr lang="en-US" sz="3600" dirty="0"/>
              <a:t>six</a:t>
            </a:r>
            <a:r>
              <a:rPr lang="en-US" sz="3600" kern="1200" dirty="0">
                <a:solidFill>
                  <a:schemeClr val="tx1"/>
                </a:solidFill>
                <a:latin typeface="+mj-lt"/>
                <a:ea typeface="+mj-ea"/>
                <a:cs typeface="+mj-cs"/>
              </a:rPr>
              <a:t> – Leadership Styles</a:t>
            </a:r>
          </a:p>
        </p:txBody>
      </p:sp>
      <p:sp>
        <p:nvSpPr>
          <p:cNvPr id="18" name="Date Placeholder 12">
            <a:extLst>
              <a:ext uri="{FF2B5EF4-FFF2-40B4-BE49-F238E27FC236}">
                <a16:creationId xmlns:a16="http://schemas.microsoft.com/office/drawing/2014/main" id="{BA046CF3-6A6D-45F0-ABB9-A786B13F7347}"/>
              </a:ext>
            </a:extLst>
          </p:cNvPr>
          <p:cNvSpPr>
            <a:spLocks noGrp="1"/>
          </p:cNvSpPr>
          <p:nvPr>
            <p:ph type="dt" sz="half" idx="10"/>
          </p:nvPr>
        </p:nvSpPr>
        <p:spPr>
          <a:xfrm>
            <a:off x="550863" y="6507212"/>
            <a:ext cx="2628900" cy="153888"/>
          </a:xfrm>
        </p:spPr>
        <p:txBody>
          <a:bodyPr/>
          <a:lstStyle/>
          <a:p>
            <a:r>
              <a:rPr lang="en-US" dirty="0">
                <a:solidFill>
                  <a:schemeClr val="tx1">
                    <a:alpha val="80000"/>
                  </a:schemeClr>
                </a:solidFill>
                <a:effectLst>
                  <a:outerShdw blurRad="38100" dist="38100" dir="2700000" algn="tl">
                    <a:srgbClr val="000000">
                      <a:alpha val="43137"/>
                    </a:srgbClr>
                  </a:outerShdw>
                </a:effectLst>
                <a:latin typeface="+mj-lt"/>
              </a:rPr>
              <a:t>23</a:t>
            </a:r>
            <a:r>
              <a:rPr lang="en-US" baseline="30000" dirty="0">
                <a:solidFill>
                  <a:schemeClr val="tx1">
                    <a:alpha val="80000"/>
                  </a:schemeClr>
                </a:solidFill>
                <a:effectLst>
                  <a:outerShdw blurRad="38100" dist="38100" dir="2700000" algn="tl">
                    <a:srgbClr val="000000">
                      <a:alpha val="43137"/>
                    </a:srgbClr>
                  </a:outerShdw>
                </a:effectLst>
                <a:latin typeface="+mj-lt"/>
              </a:rPr>
              <a:t>rd</a:t>
            </a:r>
            <a:r>
              <a:rPr lang="en-US" dirty="0">
                <a:solidFill>
                  <a:schemeClr val="tx1">
                    <a:alpha val="80000"/>
                  </a:schemeClr>
                </a:solidFill>
                <a:effectLst>
                  <a:outerShdw blurRad="38100" dist="38100" dir="2700000" algn="tl">
                    <a:srgbClr val="000000">
                      <a:alpha val="43137"/>
                    </a:srgbClr>
                  </a:outerShdw>
                </a:effectLst>
                <a:latin typeface="+mj-lt"/>
              </a:rPr>
              <a:t> April 2021</a:t>
            </a:r>
          </a:p>
        </p:txBody>
      </p:sp>
      <p:sp>
        <p:nvSpPr>
          <p:cNvPr id="19" name="Footer Placeholder 13">
            <a:extLst>
              <a:ext uri="{FF2B5EF4-FFF2-40B4-BE49-F238E27FC236}">
                <a16:creationId xmlns:a16="http://schemas.microsoft.com/office/drawing/2014/main" id="{B504C328-FB94-49CA-903E-ABB7B4291C23}"/>
              </a:ext>
            </a:extLst>
          </p:cNvPr>
          <p:cNvSpPr>
            <a:spLocks noGrp="1"/>
          </p:cNvSpPr>
          <p:nvPr>
            <p:ph type="ftr" sz="quarter" idx="11"/>
          </p:nvPr>
        </p:nvSpPr>
        <p:spPr>
          <a:xfrm>
            <a:off x="3374708" y="6584156"/>
            <a:ext cx="6379210" cy="153888"/>
          </a:xfrm>
        </p:spPr>
        <p:txBody>
          <a:bodyPr/>
          <a:lstStyle/>
          <a:p>
            <a:pPr algn="ctr"/>
            <a:r>
              <a:rPr lang="en-US" sz="1000" dirty="0">
                <a:ln w="0"/>
                <a:solidFill>
                  <a:schemeClr val="tx1"/>
                </a:solidFill>
                <a:effectLst>
                  <a:outerShdw blurRad="38100" dist="19050" dir="2700000" algn="tl" rotWithShape="0">
                    <a:schemeClr val="dk1">
                      <a:alpha val="40000"/>
                    </a:schemeClr>
                  </a:outerShdw>
                </a:effectLst>
                <a:latin typeface="+mj-lt"/>
              </a:rPr>
              <a:t>BMSW6102 Developing Innovation and Creativity for Business Advantage</a:t>
            </a:r>
          </a:p>
          <a:p>
            <a:pPr algn="ctr"/>
            <a:endParaRPr lang="en-US" dirty="0"/>
          </a:p>
        </p:txBody>
      </p:sp>
      <p:pic>
        <p:nvPicPr>
          <p:cNvPr id="46" name="Picture Placeholder 9">
            <a:extLst>
              <a:ext uri="{FF2B5EF4-FFF2-40B4-BE49-F238E27FC236}">
                <a16:creationId xmlns:a16="http://schemas.microsoft.com/office/drawing/2014/main" id="{930356C9-E316-4195-BF12-D84B92AEEC46}"/>
              </a:ext>
            </a:extLst>
          </p:cNvPr>
          <p:cNvPicPr>
            <a:picLocks noChangeAspect="1"/>
          </p:cNvPicPr>
          <p:nvPr/>
        </p:nvPicPr>
        <p:blipFill rotWithShape="1">
          <a:blip r:embed="rId5"/>
          <a:srcRect/>
          <a:stretch/>
        </p:blipFill>
        <p:spPr>
          <a:xfrm rot="10800000">
            <a:off x="550863" y="2465976"/>
            <a:ext cx="545896" cy="529075"/>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pic>
      <p:pic>
        <p:nvPicPr>
          <p:cNvPr id="48" name="Picture Placeholder 9">
            <a:extLst>
              <a:ext uri="{FF2B5EF4-FFF2-40B4-BE49-F238E27FC236}">
                <a16:creationId xmlns:a16="http://schemas.microsoft.com/office/drawing/2014/main" id="{D3652C91-F2E2-4F90-85F9-13A632680B1F}"/>
              </a:ext>
            </a:extLst>
          </p:cNvPr>
          <p:cNvPicPr>
            <a:picLocks noChangeAspect="1"/>
          </p:cNvPicPr>
          <p:nvPr/>
        </p:nvPicPr>
        <p:blipFill rotWithShape="1">
          <a:blip r:embed="rId5"/>
          <a:srcRect/>
          <a:stretch/>
        </p:blipFill>
        <p:spPr>
          <a:xfrm rot="10800000">
            <a:off x="10836028" y="5922823"/>
            <a:ext cx="682359" cy="661333"/>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pic>
      <p:sp>
        <p:nvSpPr>
          <p:cNvPr id="49" name="Subtitle 15">
            <a:extLst>
              <a:ext uri="{FF2B5EF4-FFF2-40B4-BE49-F238E27FC236}">
                <a16:creationId xmlns:a16="http://schemas.microsoft.com/office/drawing/2014/main" id="{92584D6A-2245-4AF9-A8FD-5FA3F5C12A99}"/>
              </a:ext>
            </a:extLst>
          </p:cNvPr>
          <p:cNvSpPr txBox="1">
            <a:spLocks/>
          </p:cNvSpPr>
          <p:nvPr/>
        </p:nvSpPr>
        <p:spPr>
          <a:xfrm>
            <a:off x="755579" y="1480199"/>
            <a:ext cx="5437187" cy="985778"/>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Leadership Definition:</a:t>
            </a:r>
          </a:p>
          <a:p>
            <a:pPr marL="0" indent="0">
              <a:lnSpc>
                <a:spcPct val="100000"/>
              </a:lnSpc>
              <a:spcBef>
                <a:spcPts val="600"/>
              </a:spcBef>
              <a:spcAft>
                <a:spcPts val="40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“…is a process whereby an individual influences a group of individual to achieve a common goal” (Northouse, 2019, p.5).</a:t>
            </a:r>
          </a:p>
          <a:p>
            <a:pPr marL="0" indent="0">
              <a:lnSpc>
                <a:spcPct val="100000"/>
              </a:lnSpc>
              <a:spcBef>
                <a:spcPts val="600"/>
              </a:spcBef>
              <a:spcAft>
                <a:spcPts val="400"/>
              </a:spcAft>
              <a:buFont typeface="Arial" panose="020B0604020202020204" pitchFamily="34" charset="0"/>
              <a:buNone/>
            </a:pPr>
            <a:endParaRPr lang="en-US" sz="1600" dirty="0">
              <a:solidFill>
                <a:schemeClr val="tx1"/>
              </a:solidFill>
              <a:effectLst>
                <a:outerShdw blurRad="38100" dist="38100" dir="2700000" algn="tl">
                  <a:srgbClr val="000000">
                    <a:alpha val="43137"/>
                  </a:srgbClr>
                </a:outerShdw>
              </a:effectLst>
            </a:endParaRPr>
          </a:p>
        </p:txBody>
      </p:sp>
      <p:sp>
        <p:nvSpPr>
          <p:cNvPr id="10" name="Subtitle 15">
            <a:extLst>
              <a:ext uri="{FF2B5EF4-FFF2-40B4-BE49-F238E27FC236}">
                <a16:creationId xmlns:a16="http://schemas.microsoft.com/office/drawing/2014/main" id="{D1F54766-B2FE-464E-B926-1BE3067507CA}"/>
              </a:ext>
            </a:extLst>
          </p:cNvPr>
          <p:cNvSpPr txBox="1">
            <a:spLocks/>
          </p:cNvSpPr>
          <p:nvPr/>
        </p:nvSpPr>
        <p:spPr>
          <a:xfrm>
            <a:off x="6754813" y="2074460"/>
            <a:ext cx="4572985" cy="3771420"/>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600"/>
              </a:spcBef>
              <a:spcAft>
                <a:spcPts val="400"/>
              </a:spcAft>
              <a:buNone/>
            </a:pPr>
            <a:r>
              <a:rPr lang="en-US" sz="1600" dirty="0">
                <a:solidFill>
                  <a:schemeClr val="tx1"/>
                </a:solidFill>
                <a:effectLst>
                  <a:outerShdw blurRad="38100" dist="38100" dir="2700000" algn="tl">
                    <a:srgbClr val="000000">
                      <a:alpha val="43137"/>
                    </a:srgbClr>
                  </a:outerShdw>
                </a:effectLst>
              </a:rPr>
              <a:t>Transformational change and innovation change required a visionary leadership to lead the organisation </a:t>
            </a:r>
            <a:r>
              <a:rPr lang="en-US" sz="1600" dirty="0">
                <a:solidFill>
                  <a:schemeClr val="tx1"/>
                </a:solidFill>
                <a:ea typeface="Calibri" panose="020F0502020204030204" pitchFamily="34" charset="0"/>
                <a:cs typeface="Times New Roman" panose="02020603050405020304" pitchFamily="18" charset="0"/>
              </a:rPr>
              <a:t>(Tidd and Bessant, 2018, p.93)</a:t>
            </a:r>
            <a:r>
              <a:rPr lang="en-US" sz="1600" dirty="0">
                <a:solidFill>
                  <a:schemeClr val="tx1"/>
                </a:solidFill>
                <a:effectLst>
                  <a:outerShdw blurRad="38100" dist="38100" dir="2700000" algn="tl">
                    <a:srgbClr val="000000">
                      <a:alpha val="43137"/>
                    </a:srgbClr>
                  </a:outerShdw>
                </a:effectLst>
              </a:rPr>
              <a:t>.</a:t>
            </a:r>
          </a:p>
          <a:p>
            <a:pPr marL="0" indent="0">
              <a:lnSpc>
                <a:spcPct val="100000"/>
              </a:lnSpc>
              <a:spcBef>
                <a:spcPts val="600"/>
              </a:spcBef>
              <a:spcAft>
                <a:spcPts val="400"/>
              </a:spcAft>
              <a:buNone/>
            </a:pPr>
            <a:endParaRPr lang="en-US" sz="1600" dirty="0">
              <a:solidFill>
                <a:schemeClr val="tx1"/>
              </a:solidFill>
              <a:effectLst>
                <a:outerShdw blurRad="38100" dist="38100" dir="2700000" algn="tl">
                  <a:srgbClr val="000000">
                    <a:alpha val="43137"/>
                  </a:srgbClr>
                </a:outerShdw>
              </a:effectLst>
            </a:endParaRPr>
          </a:p>
          <a:p>
            <a:pPr marL="0" indent="0">
              <a:lnSpc>
                <a:spcPct val="100000"/>
              </a:lnSpc>
              <a:spcBef>
                <a:spcPts val="600"/>
              </a:spcBef>
              <a:spcAft>
                <a:spcPts val="400"/>
              </a:spcAft>
              <a:buNone/>
            </a:pPr>
            <a:r>
              <a:rPr lang="en-US" sz="1800" dirty="0">
                <a:solidFill>
                  <a:schemeClr val="tx1"/>
                </a:solidFill>
                <a:effectLst>
                  <a:outerShdw blurRad="38100" dist="38100" dir="2700000" algn="tl">
                    <a:srgbClr val="000000">
                      <a:alpha val="43137"/>
                    </a:srgbClr>
                  </a:outerShdw>
                </a:effectLst>
              </a:rPr>
              <a:t>Transformational Leadership style:</a:t>
            </a:r>
          </a:p>
          <a:p>
            <a:pPr marL="342900" lvl="0" indent="-342900">
              <a:lnSpc>
                <a:spcPct val="103000"/>
              </a:lnSpc>
              <a:buFont typeface="Wingdings" panose="05000000000000000000" pitchFamily="2" charset="2"/>
              <a:buChar char=""/>
            </a:pPr>
            <a:r>
              <a:rPr lang="en-GB" sz="1600" dirty="0">
                <a:effectLst>
                  <a:outerShdw blurRad="38100" dist="38100" dir="2700000" algn="tl">
                    <a:srgbClr val="000000">
                      <a:alpha val="43137"/>
                    </a:srgbClr>
                  </a:outerShdw>
                </a:effectLst>
                <a:uFill>
                  <a:solidFill>
                    <a:srgbClr val="E36C0A"/>
                  </a:solidFill>
                </a:uFill>
                <a:ea typeface="SimSun" panose="02010600030101010101" pitchFamily="2" charset="-122"/>
                <a:cs typeface="Times New Roman" panose="02020603050405020304" pitchFamily="18" charset="0"/>
              </a:rPr>
              <a:t>Sets strong role model.</a:t>
            </a:r>
          </a:p>
          <a:p>
            <a:pPr marL="342900" lvl="0" indent="-342900">
              <a:lnSpc>
                <a:spcPct val="103000"/>
              </a:lnSpc>
              <a:buFont typeface="Wingdings" panose="05000000000000000000" pitchFamily="2" charset="2"/>
              <a:buChar char=""/>
            </a:pPr>
            <a:r>
              <a:rPr lang="en-GB" sz="1600" dirty="0">
                <a:effectLst>
                  <a:outerShdw blurRad="38100" dist="38100" dir="2700000" algn="tl">
                    <a:srgbClr val="000000">
                      <a:alpha val="43137"/>
                    </a:srgbClr>
                  </a:outerShdw>
                </a:effectLst>
                <a:uFill>
                  <a:solidFill>
                    <a:srgbClr val="E36C0A"/>
                  </a:solidFill>
                </a:uFill>
                <a:ea typeface="SimSun" panose="02010600030101010101" pitchFamily="2" charset="-122"/>
                <a:cs typeface="Times New Roman" panose="02020603050405020304" pitchFamily="18" charset="0"/>
              </a:rPr>
              <a:t>Shows competence.</a:t>
            </a:r>
          </a:p>
          <a:p>
            <a:pPr marL="342900" lvl="0" indent="-342900">
              <a:lnSpc>
                <a:spcPct val="103000"/>
              </a:lnSpc>
              <a:buFont typeface="Wingdings" panose="05000000000000000000" pitchFamily="2" charset="2"/>
              <a:buChar char=""/>
            </a:pPr>
            <a:r>
              <a:rPr lang="en-GB" sz="1600" dirty="0">
                <a:effectLst>
                  <a:outerShdw blurRad="38100" dist="38100" dir="2700000" algn="tl">
                    <a:srgbClr val="000000">
                      <a:alpha val="43137"/>
                    </a:srgbClr>
                  </a:outerShdw>
                </a:effectLst>
                <a:uFill>
                  <a:solidFill>
                    <a:srgbClr val="E36C0A"/>
                  </a:solidFill>
                </a:uFill>
                <a:ea typeface="SimSun" panose="02010600030101010101" pitchFamily="2" charset="-122"/>
                <a:cs typeface="Times New Roman" panose="02020603050405020304" pitchFamily="18" charset="0"/>
              </a:rPr>
              <a:t>Expresses confidence.</a:t>
            </a:r>
          </a:p>
          <a:p>
            <a:pPr marL="342900" lvl="0" indent="-342900">
              <a:lnSpc>
                <a:spcPct val="103000"/>
              </a:lnSpc>
              <a:buFont typeface="Wingdings" panose="05000000000000000000" pitchFamily="2" charset="2"/>
              <a:buChar char=""/>
            </a:pPr>
            <a:r>
              <a:rPr lang="en-GB" sz="1600" dirty="0">
                <a:effectLst>
                  <a:outerShdw blurRad="38100" dist="38100" dir="2700000" algn="tl">
                    <a:srgbClr val="000000">
                      <a:alpha val="43137"/>
                    </a:srgbClr>
                  </a:outerShdw>
                </a:effectLst>
                <a:uFill>
                  <a:solidFill>
                    <a:srgbClr val="E36C0A"/>
                  </a:solidFill>
                </a:uFill>
                <a:ea typeface="SimSun" panose="02010600030101010101" pitchFamily="2" charset="-122"/>
                <a:cs typeface="Times New Roman" panose="02020603050405020304" pitchFamily="18" charset="0"/>
              </a:rPr>
              <a:t>Communicates high expectations</a:t>
            </a:r>
            <a:r>
              <a:rPr lang="en-GB" sz="1800" dirty="0">
                <a:effectLst>
                  <a:outerShdw blurRad="38100" dist="38100" dir="2700000" algn="tl">
                    <a:srgbClr val="000000">
                      <a:alpha val="43137"/>
                    </a:srgbClr>
                  </a:outerShdw>
                </a:effectLst>
                <a:uFill>
                  <a:solidFill>
                    <a:srgbClr val="E36C0A"/>
                  </a:solidFill>
                </a:uFill>
                <a:ea typeface="SimSun" panose="02010600030101010101" pitchFamily="2" charset="-122"/>
                <a:cs typeface="Times New Roman" panose="02020603050405020304" pitchFamily="18" charset="0"/>
              </a:rPr>
              <a:t>. </a:t>
            </a:r>
            <a:r>
              <a:rPr lang="en-GB" sz="1200" dirty="0">
                <a:effectLst>
                  <a:outerShdw blurRad="38100" dist="38100" dir="2700000" algn="tl">
                    <a:srgbClr val="000000">
                      <a:alpha val="43137"/>
                    </a:srgbClr>
                  </a:outerShdw>
                </a:effectLst>
                <a:uFill>
                  <a:solidFill>
                    <a:srgbClr val="E36C0A"/>
                  </a:solidFill>
                </a:uFill>
                <a:ea typeface="SimSun" panose="02010600030101010101" pitchFamily="2" charset="-122"/>
                <a:cs typeface="Times New Roman" panose="02020603050405020304" pitchFamily="18" charset="0"/>
              </a:rPr>
              <a:t>(Northouse, 2019, p.167)</a:t>
            </a:r>
          </a:p>
          <a:p>
            <a:pPr marL="0" indent="0">
              <a:lnSpc>
                <a:spcPct val="100000"/>
              </a:lnSpc>
              <a:spcBef>
                <a:spcPts val="600"/>
              </a:spcBef>
              <a:spcAft>
                <a:spcPts val="400"/>
              </a:spcAft>
              <a:buNone/>
            </a:pPr>
            <a:endParaRPr lang="en-US" sz="1600" dirty="0">
              <a:solidFill>
                <a:schemeClr val="tx1"/>
              </a:solidFill>
              <a:effectLst>
                <a:outerShdw blurRad="38100" dist="38100" dir="2700000" algn="tl">
                  <a:srgbClr val="000000">
                    <a:alpha val="43137"/>
                  </a:srgbClr>
                </a:outerShdw>
              </a:effectLst>
            </a:endParaRPr>
          </a:p>
        </p:txBody>
      </p:sp>
      <p:sp>
        <p:nvSpPr>
          <p:cNvPr id="11" name="Subtitle 15">
            <a:extLst>
              <a:ext uri="{FF2B5EF4-FFF2-40B4-BE49-F238E27FC236}">
                <a16:creationId xmlns:a16="http://schemas.microsoft.com/office/drawing/2014/main" id="{540871B1-2BA9-463D-9329-274B1A9E42BF}"/>
              </a:ext>
            </a:extLst>
          </p:cNvPr>
          <p:cNvSpPr txBox="1">
            <a:spLocks/>
          </p:cNvSpPr>
          <p:nvPr/>
        </p:nvSpPr>
        <p:spPr>
          <a:xfrm>
            <a:off x="755578" y="2885244"/>
            <a:ext cx="5437187" cy="3177755"/>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spcAft>
                <a:spcPts val="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Brown (2016) identified three roles that leaders of creatively competitive organisation take on:</a:t>
            </a:r>
          </a:p>
          <a:p>
            <a:pPr marL="0" indent="0">
              <a:lnSpc>
                <a:spcPct val="100000"/>
              </a:lnSpc>
              <a:spcBef>
                <a:spcPts val="0"/>
              </a:spcBef>
              <a:spcAft>
                <a:spcPts val="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The Explorer – leading from the front by asking strategically purposeful questions.</a:t>
            </a:r>
          </a:p>
          <a:p>
            <a:pPr marL="0" indent="0">
              <a:lnSpc>
                <a:spcPct val="100000"/>
              </a:lnSpc>
              <a:spcBef>
                <a:spcPts val="0"/>
              </a:spcBef>
              <a:spcAft>
                <a:spcPts val="0"/>
              </a:spcAft>
              <a:buFont typeface="Arial" panose="020B0604020202020204" pitchFamily="34" charset="0"/>
              <a:buNone/>
            </a:pPr>
            <a:endParaRPr lang="en-US" sz="1600" dirty="0">
              <a:solidFill>
                <a:schemeClr val="tx1"/>
              </a:solidFill>
              <a:effectLst>
                <a:outerShdw blurRad="38100" dist="38100" dir="2700000" algn="tl">
                  <a:srgbClr val="000000">
                    <a:alpha val="43137"/>
                  </a:srgbClr>
                </a:outerShdw>
              </a:effectLst>
            </a:endParaRPr>
          </a:p>
          <a:p>
            <a:pPr marL="0" indent="0">
              <a:lnSpc>
                <a:spcPct val="100000"/>
              </a:lnSpc>
              <a:spcBef>
                <a:spcPts val="0"/>
              </a:spcBef>
              <a:spcAft>
                <a:spcPts val="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The Gardener – leading from the behind by nurturing new capabilities, providing spaces and tools that encourage creativity and collaboration.</a:t>
            </a:r>
          </a:p>
          <a:p>
            <a:pPr marL="0" indent="0">
              <a:lnSpc>
                <a:spcPct val="100000"/>
              </a:lnSpc>
              <a:spcBef>
                <a:spcPts val="0"/>
              </a:spcBef>
              <a:spcAft>
                <a:spcPts val="0"/>
              </a:spcAft>
              <a:buFont typeface="Arial" panose="020B0604020202020204" pitchFamily="34" charset="0"/>
              <a:buNone/>
            </a:pPr>
            <a:endParaRPr lang="en-US" sz="1600" dirty="0">
              <a:solidFill>
                <a:schemeClr val="tx1"/>
              </a:solidFill>
              <a:effectLst>
                <a:outerShdw blurRad="38100" dist="38100" dir="2700000" algn="tl">
                  <a:srgbClr val="000000">
                    <a:alpha val="43137"/>
                  </a:srgbClr>
                </a:outerShdw>
              </a:effectLst>
            </a:endParaRPr>
          </a:p>
          <a:p>
            <a:pPr marL="0" indent="0">
              <a:lnSpc>
                <a:spcPct val="100000"/>
              </a:lnSpc>
              <a:spcBef>
                <a:spcPts val="0"/>
              </a:spcBef>
              <a:spcAft>
                <a:spcPts val="0"/>
              </a:spcAft>
              <a:buFont typeface="Arial" panose="020B0604020202020204" pitchFamily="34" charset="0"/>
              <a:buNone/>
            </a:pPr>
            <a:r>
              <a:rPr lang="en-US" sz="1600" dirty="0">
                <a:solidFill>
                  <a:schemeClr val="tx1"/>
                </a:solidFill>
                <a:effectLst>
                  <a:outerShdw blurRad="38100" dist="38100" dir="2700000" algn="tl">
                    <a:srgbClr val="000000">
                      <a:alpha val="43137"/>
                    </a:srgbClr>
                  </a:outerShdw>
                </a:effectLst>
              </a:rPr>
              <a:t>Player-coach – leading from the side to nudge and guide the cycles of experimentation required to bring ideas to life.</a:t>
            </a:r>
          </a:p>
        </p:txBody>
      </p:sp>
      <p:pic>
        <p:nvPicPr>
          <p:cNvPr id="4" name="Recorded Sound">
            <a:hlinkClick r:id="" action="ppaction://media"/>
            <a:extLst>
              <a:ext uri="{FF2B5EF4-FFF2-40B4-BE49-F238E27FC236}">
                <a16:creationId xmlns:a16="http://schemas.microsoft.com/office/drawing/2014/main" id="{30ED2642-41E0-4815-9A4F-AAAAE3E3460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a:stretch/>
        </p:blipFill>
        <p:spPr>
          <a:xfrm>
            <a:off x="145978" y="709907"/>
            <a:ext cx="609600" cy="609600"/>
          </a:xfrm>
          <a:prstGeom prst="rect">
            <a:avLst/>
          </a:prstGeom>
        </p:spPr>
      </p:pic>
    </p:spTree>
    <p:extLst>
      <p:ext uri="{BB962C8B-B14F-4D97-AF65-F5344CB8AC3E}">
        <p14:creationId xmlns:p14="http://schemas.microsoft.com/office/powerpoint/2010/main" val="297987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0-#ppt_w/2"/>
                                          </p:val>
                                        </p:tav>
                                        <p:tav tm="100000">
                                          <p:val>
                                            <p:strVal val="#ppt_x"/>
                                          </p:val>
                                        </p:tav>
                                      </p:tavLst>
                                    </p:anim>
                                    <p:anim calcmode="lin" valueType="num">
                                      <p:cBhvr additive="base">
                                        <p:cTn id="8" dur="500" fill="hold"/>
                                        <p:tgtEl>
                                          <p:spTgt spid="20"/>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1" fill="hold" grpId="0" nodeType="afterEffect">
                                  <p:stCondLst>
                                    <p:cond delay="250"/>
                                  </p:stCondLst>
                                  <p:childTnLst>
                                    <p:set>
                                      <p:cBhvr>
                                        <p:cTn id="11" dur="1" fill="hold">
                                          <p:stCondLst>
                                            <p:cond delay="0"/>
                                          </p:stCondLst>
                                        </p:cTn>
                                        <p:tgtEl>
                                          <p:spTgt spid="49"/>
                                        </p:tgtEl>
                                        <p:attrNameLst>
                                          <p:attrName>style.visibility</p:attrName>
                                        </p:attrNameLst>
                                      </p:cBhvr>
                                      <p:to>
                                        <p:strVal val="visible"/>
                                      </p:to>
                                    </p:set>
                                    <p:animEffect transition="in" filter="wipe(up)">
                                      <p:cBhvr>
                                        <p:cTn id="12" dur="750"/>
                                        <p:tgtEl>
                                          <p:spTgt spid="49"/>
                                        </p:tgtEl>
                                      </p:cBhvr>
                                    </p:animEffect>
                                  </p:childTnLst>
                                </p:cTn>
                              </p:par>
                            </p:childTnLst>
                          </p:cTn>
                        </p:par>
                        <p:par>
                          <p:cTn id="13" fill="hold">
                            <p:stCondLst>
                              <p:cond delay="1500"/>
                            </p:stCondLst>
                            <p:childTnLst>
                              <p:par>
                                <p:cTn id="14" presetID="22" presetClass="entr" presetSubtype="1" fill="hold" grpId="0" nodeType="afterEffect">
                                  <p:stCondLst>
                                    <p:cond delay="500"/>
                                  </p:stCondLst>
                                  <p:childTnLst>
                                    <p:set>
                                      <p:cBhvr>
                                        <p:cTn id="15" dur="1" fill="hold">
                                          <p:stCondLst>
                                            <p:cond delay="0"/>
                                          </p:stCondLst>
                                        </p:cTn>
                                        <p:tgtEl>
                                          <p:spTgt spid="10">
                                            <p:txEl>
                                              <p:pRg st="0" end="0"/>
                                            </p:txEl>
                                          </p:spTgt>
                                        </p:tgtEl>
                                        <p:attrNameLst>
                                          <p:attrName>style.visibility</p:attrName>
                                        </p:attrNameLst>
                                      </p:cBhvr>
                                      <p:to>
                                        <p:strVal val="visible"/>
                                      </p:to>
                                    </p:set>
                                    <p:animEffect transition="in" filter="wipe(up)">
                                      <p:cBhvr>
                                        <p:cTn id="16" dur="1000"/>
                                        <p:tgtEl>
                                          <p:spTgt spid="10">
                                            <p:txEl>
                                              <p:pRg st="0" end="0"/>
                                            </p:txEl>
                                          </p:spTgt>
                                        </p:tgtEl>
                                      </p:cBhvr>
                                    </p:animEffect>
                                  </p:childTnLst>
                                </p:cTn>
                              </p:par>
                            </p:childTnLst>
                          </p:cTn>
                        </p:par>
                        <p:par>
                          <p:cTn id="17" fill="hold">
                            <p:stCondLst>
                              <p:cond delay="3000"/>
                            </p:stCondLst>
                            <p:childTnLst>
                              <p:par>
                                <p:cTn id="18" presetID="22" presetClass="entr" presetSubtype="1" fill="hold" grpId="0" nodeType="afterEffect">
                                  <p:stCondLst>
                                    <p:cond delay="500"/>
                                  </p:stCondLst>
                                  <p:childTnLst>
                                    <p:set>
                                      <p:cBhvr>
                                        <p:cTn id="19" dur="1" fill="hold">
                                          <p:stCondLst>
                                            <p:cond delay="0"/>
                                          </p:stCondLst>
                                        </p:cTn>
                                        <p:tgtEl>
                                          <p:spTgt spid="10">
                                            <p:txEl>
                                              <p:pRg st="2" end="2"/>
                                            </p:txEl>
                                          </p:spTgt>
                                        </p:tgtEl>
                                        <p:attrNameLst>
                                          <p:attrName>style.visibility</p:attrName>
                                        </p:attrNameLst>
                                      </p:cBhvr>
                                      <p:to>
                                        <p:strVal val="visible"/>
                                      </p:to>
                                    </p:set>
                                    <p:animEffect transition="in" filter="wipe(up)">
                                      <p:cBhvr>
                                        <p:cTn id="20" dur="1000"/>
                                        <p:tgtEl>
                                          <p:spTgt spid="10">
                                            <p:txEl>
                                              <p:pRg st="2" end="2"/>
                                            </p:txEl>
                                          </p:spTgt>
                                        </p:tgtEl>
                                      </p:cBhvr>
                                    </p:animEffect>
                                  </p:childTnLst>
                                </p:cTn>
                              </p:par>
                            </p:childTnLst>
                          </p:cTn>
                        </p:par>
                        <p:par>
                          <p:cTn id="21" fill="hold">
                            <p:stCondLst>
                              <p:cond delay="4500"/>
                            </p:stCondLst>
                            <p:childTnLst>
                              <p:par>
                                <p:cTn id="22" presetID="22" presetClass="entr" presetSubtype="1" fill="hold" grpId="0" nodeType="afterEffect">
                                  <p:stCondLst>
                                    <p:cond delay="500"/>
                                  </p:stCondLst>
                                  <p:childTnLst>
                                    <p:set>
                                      <p:cBhvr>
                                        <p:cTn id="23" dur="1" fill="hold">
                                          <p:stCondLst>
                                            <p:cond delay="0"/>
                                          </p:stCondLst>
                                        </p:cTn>
                                        <p:tgtEl>
                                          <p:spTgt spid="10">
                                            <p:txEl>
                                              <p:pRg st="3" end="3"/>
                                            </p:txEl>
                                          </p:spTgt>
                                        </p:tgtEl>
                                        <p:attrNameLst>
                                          <p:attrName>style.visibility</p:attrName>
                                        </p:attrNameLst>
                                      </p:cBhvr>
                                      <p:to>
                                        <p:strVal val="visible"/>
                                      </p:to>
                                    </p:set>
                                    <p:animEffect transition="in" filter="wipe(up)">
                                      <p:cBhvr>
                                        <p:cTn id="24" dur="1000"/>
                                        <p:tgtEl>
                                          <p:spTgt spid="10">
                                            <p:txEl>
                                              <p:pRg st="3" end="3"/>
                                            </p:txEl>
                                          </p:spTgt>
                                        </p:tgtEl>
                                      </p:cBhvr>
                                    </p:animEffect>
                                  </p:childTnLst>
                                </p:cTn>
                              </p:par>
                            </p:childTnLst>
                          </p:cTn>
                        </p:par>
                        <p:par>
                          <p:cTn id="25" fill="hold">
                            <p:stCondLst>
                              <p:cond delay="6000"/>
                            </p:stCondLst>
                            <p:childTnLst>
                              <p:par>
                                <p:cTn id="26" presetID="22" presetClass="entr" presetSubtype="1" fill="hold" grpId="0" nodeType="afterEffect">
                                  <p:stCondLst>
                                    <p:cond delay="500"/>
                                  </p:stCondLst>
                                  <p:childTnLst>
                                    <p:set>
                                      <p:cBhvr>
                                        <p:cTn id="27" dur="1" fill="hold">
                                          <p:stCondLst>
                                            <p:cond delay="0"/>
                                          </p:stCondLst>
                                        </p:cTn>
                                        <p:tgtEl>
                                          <p:spTgt spid="10">
                                            <p:txEl>
                                              <p:pRg st="4" end="4"/>
                                            </p:txEl>
                                          </p:spTgt>
                                        </p:tgtEl>
                                        <p:attrNameLst>
                                          <p:attrName>style.visibility</p:attrName>
                                        </p:attrNameLst>
                                      </p:cBhvr>
                                      <p:to>
                                        <p:strVal val="visible"/>
                                      </p:to>
                                    </p:set>
                                    <p:animEffect transition="in" filter="wipe(up)">
                                      <p:cBhvr>
                                        <p:cTn id="28" dur="1000"/>
                                        <p:tgtEl>
                                          <p:spTgt spid="10">
                                            <p:txEl>
                                              <p:pRg st="4" end="4"/>
                                            </p:txEl>
                                          </p:spTgt>
                                        </p:tgtEl>
                                      </p:cBhvr>
                                    </p:animEffect>
                                  </p:childTnLst>
                                </p:cTn>
                              </p:par>
                            </p:childTnLst>
                          </p:cTn>
                        </p:par>
                        <p:par>
                          <p:cTn id="29" fill="hold">
                            <p:stCondLst>
                              <p:cond delay="7500"/>
                            </p:stCondLst>
                            <p:childTnLst>
                              <p:par>
                                <p:cTn id="30" presetID="22" presetClass="entr" presetSubtype="1" fill="hold" grpId="0" nodeType="afterEffect">
                                  <p:stCondLst>
                                    <p:cond delay="500"/>
                                  </p:stCondLst>
                                  <p:childTnLst>
                                    <p:set>
                                      <p:cBhvr>
                                        <p:cTn id="31" dur="1" fill="hold">
                                          <p:stCondLst>
                                            <p:cond delay="0"/>
                                          </p:stCondLst>
                                        </p:cTn>
                                        <p:tgtEl>
                                          <p:spTgt spid="10">
                                            <p:txEl>
                                              <p:pRg st="5" end="5"/>
                                            </p:txEl>
                                          </p:spTgt>
                                        </p:tgtEl>
                                        <p:attrNameLst>
                                          <p:attrName>style.visibility</p:attrName>
                                        </p:attrNameLst>
                                      </p:cBhvr>
                                      <p:to>
                                        <p:strVal val="visible"/>
                                      </p:to>
                                    </p:set>
                                    <p:animEffect transition="in" filter="wipe(up)">
                                      <p:cBhvr>
                                        <p:cTn id="32" dur="1000"/>
                                        <p:tgtEl>
                                          <p:spTgt spid="10">
                                            <p:txEl>
                                              <p:pRg st="5" end="5"/>
                                            </p:txEl>
                                          </p:spTgt>
                                        </p:tgtEl>
                                      </p:cBhvr>
                                    </p:animEffect>
                                  </p:childTnLst>
                                </p:cTn>
                              </p:par>
                            </p:childTnLst>
                          </p:cTn>
                        </p:par>
                        <p:par>
                          <p:cTn id="33" fill="hold">
                            <p:stCondLst>
                              <p:cond delay="9000"/>
                            </p:stCondLst>
                            <p:childTnLst>
                              <p:par>
                                <p:cTn id="34" presetID="22" presetClass="entr" presetSubtype="1" fill="hold" grpId="0" nodeType="afterEffect">
                                  <p:stCondLst>
                                    <p:cond delay="500"/>
                                  </p:stCondLst>
                                  <p:childTnLst>
                                    <p:set>
                                      <p:cBhvr>
                                        <p:cTn id="35" dur="1" fill="hold">
                                          <p:stCondLst>
                                            <p:cond delay="0"/>
                                          </p:stCondLst>
                                        </p:cTn>
                                        <p:tgtEl>
                                          <p:spTgt spid="10">
                                            <p:txEl>
                                              <p:pRg st="6" end="6"/>
                                            </p:txEl>
                                          </p:spTgt>
                                        </p:tgtEl>
                                        <p:attrNameLst>
                                          <p:attrName>style.visibility</p:attrName>
                                        </p:attrNameLst>
                                      </p:cBhvr>
                                      <p:to>
                                        <p:strVal val="visible"/>
                                      </p:to>
                                    </p:set>
                                    <p:animEffect transition="in" filter="wipe(up)">
                                      <p:cBhvr>
                                        <p:cTn id="36" dur="1000"/>
                                        <p:tgtEl>
                                          <p:spTgt spid="10">
                                            <p:txEl>
                                              <p:pRg st="6" end="6"/>
                                            </p:txEl>
                                          </p:spTgt>
                                        </p:tgtEl>
                                      </p:cBhvr>
                                    </p:animEffect>
                                  </p:childTnLst>
                                </p:cTn>
                              </p:par>
                            </p:childTnLst>
                          </p:cTn>
                        </p:par>
                        <p:par>
                          <p:cTn id="37" fill="hold">
                            <p:stCondLst>
                              <p:cond delay="10500"/>
                            </p:stCondLst>
                            <p:childTnLst>
                              <p:par>
                                <p:cTn id="38" presetID="22" presetClass="entr" presetSubtype="1" fill="hold" grpId="0" nodeType="afterEffect">
                                  <p:stCondLst>
                                    <p:cond delay="250"/>
                                  </p:stCondLst>
                                  <p:childTnLst>
                                    <p:set>
                                      <p:cBhvr>
                                        <p:cTn id="39" dur="1" fill="hold">
                                          <p:stCondLst>
                                            <p:cond delay="0"/>
                                          </p:stCondLst>
                                        </p:cTn>
                                        <p:tgtEl>
                                          <p:spTgt spid="11"/>
                                        </p:tgtEl>
                                        <p:attrNameLst>
                                          <p:attrName>style.visibility</p:attrName>
                                        </p:attrNameLst>
                                      </p:cBhvr>
                                      <p:to>
                                        <p:strVal val="visible"/>
                                      </p:to>
                                    </p:set>
                                    <p:animEffect transition="in" filter="wipe(up)">
                                      <p:cBhvr>
                                        <p:cTn id="40" dur="750"/>
                                        <p:tgtEl>
                                          <p:spTgt spid="11"/>
                                        </p:tgtEl>
                                      </p:cBhvr>
                                    </p:animEffect>
                                  </p:childTnLst>
                                </p:cTn>
                              </p:par>
                            </p:childTnLst>
                          </p:cTn>
                        </p:par>
                      </p:childTnLst>
                    </p:cTn>
                  </p:par>
                  <p:par>
                    <p:cTn id="41" fill="hold">
                      <p:stCondLst>
                        <p:cond delay="indefinite"/>
                      </p:stCondLst>
                      <p:childTnLst>
                        <p:par>
                          <p:cTn id="42" fill="hold">
                            <p:stCondLst>
                              <p:cond delay="0"/>
                            </p:stCondLst>
                            <p:childTnLst>
                              <p:par>
                                <p:cTn id="43" presetID="1" presetClass="mediacall" presetSubtype="0" fill="hold" nodeType="clickEffect">
                                  <p:stCondLst>
                                    <p:cond delay="0"/>
                                  </p:stCondLst>
                                  <p:childTnLst>
                                    <p:cmd type="call" cmd="playFrom(0.0)">
                                      <p:cBhvr>
                                        <p:cTn id="44" dur="1300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5" fill="hold" display="0">
                  <p:stCondLst>
                    <p:cond delay="indefinite"/>
                  </p:stCondLst>
                  <p:endCondLst>
                    <p:cond evt="onStopAudio" delay="0">
                      <p:tgtEl>
                        <p:sldTgt/>
                      </p:tgtEl>
                    </p:cond>
                  </p:endCondLst>
                </p:cTn>
                <p:tgtEl>
                  <p:spTgt spid="4"/>
                </p:tgtEl>
              </p:cMediaNode>
            </p:audio>
          </p:childTnLst>
        </p:cTn>
      </p:par>
    </p:tnLst>
    <p:bldLst>
      <p:bldP spid="20" grpId="0"/>
      <p:bldP spid="49" grpId="0"/>
      <p:bldP spid="10" grpId="0" build="p"/>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title"/>
          </p:nvPr>
        </p:nvSpPr>
        <p:spPr>
          <a:xfrm>
            <a:off x="709154" y="704521"/>
            <a:ext cx="3565524" cy="688682"/>
          </a:xfrm>
        </p:spPr>
        <p:txBody>
          <a:bodyPr wrap="square" anchor="b">
            <a:normAutofit/>
          </a:bodyPr>
          <a:lstStyle/>
          <a:p>
            <a:r>
              <a:rPr lang="en-US" dirty="0"/>
              <a:t>Conclusion</a:t>
            </a:r>
          </a:p>
        </p:txBody>
      </p:sp>
      <p:sp>
        <p:nvSpPr>
          <p:cNvPr id="23" name="Subtitle 22">
            <a:extLst>
              <a:ext uri="{FF2B5EF4-FFF2-40B4-BE49-F238E27FC236}">
                <a16:creationId xmlns:a16="http://schemas.microsoft.com/office/drawing/2014/main" id="{8E5E4638-9BCB-4C2E-914F-CC868E2020D5}"/>
              </a:ext>
            </a:extLst>
          </p:cNvPr>
          <p:cNvSpPr>
            <a:spLocks noGrp="1"/>
          </p:cNvSpPr>
          <p:nvPr>
            <p:ph idx="1"/>
          </p:nvPr>
        </p:nvSpPr>
        <p:spPr>
          <a:xfrm>
            <a:off x="709154" y="1483561"/>
            <a:ext cx="7329378" cy="4835352"/>
          </a:xfrm>
        </p:spPr>
        <p:txBody>
          <a:bodyPr wrap="square" anchor="t">
            <a:normAutofit/>
          </a:bodyPr>
          <a:lstStyle/>
          <a:p>
            <a:pPr marL="0" indent="0">
              <a:lnSpc>
                <a:spcPct val="100000"/>
              </a:lnSpc>
              <a:spcBef>
                <a:spcPts val="0"/>
              </a:spcBef>
              <a:spcAft>
                <a:spcPts val="0"/>
              </a:spcAft>
            </a:pPr>
            <a:r>
              <a:rPr lang="en-US" sz="1600" dirty="0">
                <a:effectLst/>
                <a:ea typeface="Calibri" panose="020F0502020204030204" pitchFamily="34" charset="0"/>
                <a:cs typeface="Times New Roman" panose="02020603050405020304" pitchFamily="18" charset="0"/>
              </a:rPr>
              <a:t>To </a:t>
            </a:r>
            <a:r>
              <a:rPr lang="en-US" sz="1600" dirty="0" err="1">
                <a:effectLst/>
                <a:ea typeface="Calibri" panose="020F0502020204030204" pitchFamily="34" charset="0"/>
                <a:cs typeface="Times New Roman" panose="02020603050405020304" pitchFamily="18" charset="0"/>
              </a:rPr>
              <a:t>summarise</a:t>
            </a:r>
            <a:r>
              <a:rPr lang="en-US" sz="1600" dirty="0">
                <a:effectLst/>
                <a:ea typeface="Calibri" panose="020F0502020204030204" pitchFamily="34" charset="0"/>
                <a:cs typeface="Times New Roman" panose="02020603050405020304" pitchFamily="18" charset="0"/>
              </a:rPr>
              <a:t>, in my own opinion, Innovation and Creativity </a:t>
            </a:r>
            <a:r>
              <a:rPr lang="en-US" sz="1600" i="1" dirty="0">
                <a:effectLst/>
                <a:ea typeface="Calibri" panose="020F0502020204030204" pitchFamily="34" charset="0"/>
                <a:cs typeface="Times New Roman" panose="02020603050405020304" pitchFamily="18" charset="0"/>
              </a:rPr>
              <a:t>DOES</a:t>
            </a:r>
            <a:r>
              <a:rPr lang="en-US" sz="1600" dirty="0">
                <a:effectLst/>
                <a:ea typeface="Calibri" panose="020F0502020204030204" pitchFamily="34" charset="0"/>
                <a:cs typeface="Times New Roman" panose="02020603050405020304" pitchFamily="18" charset="0"/>
              </a:rPr>
              <a:t> provide an advantage for business.</a:t>
            </a:r>
            <a:endParaRPr lang="en-GB" sz="1600" dirty="0">
              <a:effectLst/>
              <a:ea typeface="Calibri" panose="020F0502020204030204" pitchFamily="34" charset="0"/>
              <a:cs typeface="Times New Roman" panose="02020603050405020304" pitchFamily="18" charset="0"/>
            </a:endParaRPr>
          </a:p>
          <a:p>
            <a:pPr marL="0" indent="0">
              <a:lnSpc>
                <a:spcPct val="100000"/>
              </a:lnSpc>
              <a:spcBef>
                <a:spcPts val="0"/>
              </a:spcBef>
              <a:spcAft>
                <a:spcPts val="0"/>
              </a:spcAft>
            </a:pPr>
            <a:r>
              <a:rPr lang="en-US" sz="1600" dirty="0">
                <a:effectLst/>
                <a:ea typeface="Calibri" panose="020F0502020204030204" pitchFamily="34" charset="0"/>
                <a:cs typeface="Times New Roman" panose="02020603050405020304" pitchFamily="18" charset="0"/>
              </a:rPr>
              <a:t>Referred from above reflection learning:</a:t>
            </a:r>
            <a:endParaRPr lang="en-GB" sz="1600" dirty="0">
              <a:effectLst/>
              <a:ea typeface="Calibri" panose="020F0502020204030204" pitchFamily="34" charset="0"/>
              <a:cs typeface="Times New Roman" panose="02020603050405020304" pitchFamily="18" charset="0"/>
            </a:endParaRPr>
          </a:p>
          <a:p>
            <a:pPr marL="0" indent="0">
              <a:lnSpc>
                <a:spcPct val="100000"/>
              </a:lnSpc>
              <a:spcBef>
                <a:spcPts val="0"/>
              </a:spcBef>
              <a:spcAft>
                <a:spcPts val="0"/>
              </a:spcAft>
            </a:pPr>
            <a:r>
              <a:rPr lang="en-US" sz="1600" dirty="0">
                <a:effectLst/>
                <a:ea typeface="Calibri" panose="020F0502020204030204" pitchFamily="34" charset="0"/>
                <a:cs typeface="Times New Roman" panose="02020603050405020304" pitchFamily="18" charset="0"/>
              </a:rPr>
              <a:t>“Most innovations, however, especially the successful ones, result from a conscious, purposeful </a:t>
            </a:r>
            <a:r>
              <a:rPr lang="en-US" sz="1600" i="1" dirty="0">
                <a:effectLst/>
                <a:ea typeface="Calibri" panose="020F0502020204030204" pitchFamily="34" charset="0"/>
                <a:cs typeface="Times New Roman" panose="02020603050405020304" pitchFamily="18" charset="0"/>
              </a:rPr>
              <a:t>SEARCH</a:t>
            </a:r>
            <a:r>
              <a:rPr lang="en-US" sz="1600" dirty="0">
                <a:effectLst/>
                <a:ea typeface="Calibri" panose="020F0502020204030204" pitchFamily="34" charset="0"/>
                <a:cs typeface="Times New Roman" panose="02020603050405020304" pitchFamily="18" charset="0"/>
              </a:rPr>
              <a:t> for innovation opportunities.” Creative ideas happen every day, it’s clear the key word is </a:t>
            </a:r>
            <a:r>
              <a:rPr lang="en-US" sz="1600" i="1" dirty="0">
                <a:effectLst/>
                <a:ea typeface="Calibri" panose="020F0502020204030204" pitchFamily="34" charset="0"/>
                <a:cs typeface="Times New Roman" panose="02020603050405020304" pitchFamily="18" charset="0"/>
              </a:rPr>
              <a:t>SEARCH</a:t>
            </a:r>
            <a:r>
              <a:rPr lang="en-US" sz="1600" dirty="0">
                <a:effectLst/>
                <a:ea typeface="Calibri" panose="020F0502020204030204" pitchFamily="34" charset="0"/>
                <a:cs typeface="Times New Roman" panose="02020603050405020304" pitchFamily="18" charset="0"/>
              </a:rPr>
              <a:t> for the opportunity first. </a:t>
            </a:r>
            <a:endParaRPr lang="en-GB" sz="1600" dirty="0">
              <a:effectLst/>
              <a:ea typeface="Calibri" panose="020F0502020204030204" pitchFamily="34" charset="0"/>
              <a:cs typeface="Times New Roman" panose="02020603050405020304" pitchFamily="18" charset="0"/>
            </a:endParaRPr>
          </a:p>
          <a:p>
            <a:pPr marL="0" indent="0">
              <a:lnSpc>
                <a:spcPct val="100000"/>
              </a:lnSpc>
              <a:spcBef>
                <a:spcPts val="0"/>
              </a:spcBef>
              <a:spcAft>
                <a:spcPts val="0"/>
              </a:spcAft>
            </a:pPr>
            <a:r>
              <a:rPr lang="en-US" sz="1600" dirty="0">
                <a:effectLst/>
                <a:ea typeface="Calibri" panose="020F0502020204030204" pitchFamily="34" charset="0"/>
                <a:cs typeface="Times New Roman" panose="02020603050405020304" pitchFamily="18" charset="0"/>
              </a:rPr>
              <a:t>Innovation is not just high technology or products (Tidd and Bessant, 2018, p.3-7), an organisation needs to be very clear about its future strategy, encourage creative ideas and create commercial value and capture that value for the organisation.</a:t>
            </a:r>
          </a:p>
          <a:p>
            <a:pPr marL="0" indent="0">
              <a:lnSpc>
                <a:spcPct val="100000"/>
              </a:lnSpc>
              <a:spcBef>
                <a:spcPts val="0"/>
              </a:spcBef>
              <a:spcAft>
                <a:spcPts val="0"/>
              </a:spcAft>
            </a:pPr>
            <a:r>
              <a:rPr lang="en-US" sz="1600" dirty="0">
                <a:ea typeface="Calibri" panose="020F0502020204030204" pitchFamily="34" charset="0"/>
                <a:cs typeface="Times New Roman" panose="02020603050405020304" pitchFamily="18" charset="0"/>
              </a:rPr>
              <a:t>The Innovation Process help turned </a:t>
            </a:r>
            <a:r>
              <a:rPr lang="en-US" sz="1600" i="1" dirty="0">
                <a:ea typeface="Calibri" panose="020F0502020204030204" pitchFamily="34" charset="0"/>
                <a:cs typeface="Times New Roman" panose="02020603050405020304" pitchFamily="18" charset="0"/>
              </a:rPr>
              <a:t>SELECTED</a:t>
            </a:r>
            <a:r>
              <a:rPr lang="en-US" sz="1600" dirty="0">
                <a:ea typeface="Calibri" panose="020F0502020204030204" pitchFamily="34" charset="0"/>
                <a:cs typeface="Times New Roman" panose="02020603050405020304" pitchFamily="18" charset="0"/>
              </a:rPr>
              <a:t> ideas into </a:t>
            </a:r>
            <a:r>
              <a:rPr lang="en-US" sz="1600" dirty="0" err="1">
                <a:ea typeface="Calibri" panose="020F0502020204030204" pitchFamily="34" charset="0"/>
                <a:cs typeface="Times New Roman" panose="02020603050405020304" pitchFamily="18" charset="0"/>
              </a:rPr>
              <a:t>commercialise</a:t>
            </a:r>
            <a:r>
              <a:rPr lang="en-US" sz="1600" dirty="0">
                <a:ea typeface="Calibri" panose="020F0502020204030204" pitchFamily="34" charset="0"/>
                <a:cs typeface="Times New Roman" panose="02020603050405020304" pitchFamily="18" charset="0"/>
              </a:rPr>
              <a:t> with added value, then the organisation be able to compete in the rapidly changing competitive environment.</a:t>
            </a:r>
          </a:p>
          <a:p>
            <a:pPr marL="0" indent="0">
              <a:lnSpc>
                <a:spcPct val="100000"/>
              </a:lnSpc>
              <a:spcBef>
                <a:spcPts val="0"/>
              </a:spcBef>
              <a:spcAft>
                <a:spcPts val="0"/>
              </a:spcAft>
            </a:pPr>
            <a:endParaRPr lang="en-US" sz="1600" dirty="0">
              <a:effectLst/>
              <a:ea typeface="Calibri" panose="020F0502020204030204" pitchFamily="34" charset="0"/>
              <a:cs typeface="Times New Roman" panose="02020603050405020304" pitchFamily="18" charset="0"/>
            </a:endParaRPr>
          </a:p>
          <a:p>
            <a:pPr marL="0" indent="0">
              <a:lnSpc>
                <a:spcPct val="100000"/>
              </a:lnSpc>
              <a:spcBef>
                <a:spcPts val="0"/>
              </a:spcBef>
              <a:spcAft>
                <a:spcPts val="0"/>
              </a:spcAft>
            </a:pPr>
            <a:r>
              <a:rPr lang="en-GB" sz="1600" dirty="0"/>
              <a:t>Finally, multicultural teams are more creative than homogenous teams, because colleagues are able to share unique perspective and experiences during brain storming meeting. This openness give an advantage on overcome disruptive challenge and find alternative solutions.</a:t>
            </a:r>
          </a:p>
        </p:txBody>
      </p:sp>
      <p:pic>
        <p:nvPicPr>
          <p:cNvPr id="3" name="Picture Placeholder 2" descr="A bicycle logo on a pole&#10;&#10;Description automatically generated with low confidence">
            <a:extLst>
              <a:ext uri="{FF2B5EF4-FFF2-40B4-BE49-F238E27FC236}">
                <a16:creationId xmlns:a16="http://schemas.microsoft.com/office/drawing/2014/main" id="{20E2683A-5D19-4374-85CA-E90A22816051}"/>
              </a:ext>
            </a:extLst>
          </p:cNvPr>
          <p:cNvPicPr>
            <a:picLocks noGrp="1" noChangeAspect="1"/>
          </p:cNvPicPr>
          <p:nvPr>
            <p:ph type="pic" sz="quarter" idx="13"/>
          </p:nvPr>
        </p:nvPicPr>
        <p:blipFill>
          <a:blip r:embed="rId4"/>
          <a:srcRect l="12483" r="12483"/>
          <a:stretch>
            <a:fillRect/>
          </a:stretch>
        </p:blipFill>
        <p:spPr>
          <a:xfrm>
            <a:off x="8523103" y="2576310"/>
            <a:ext cx="2180101" cy="2179098"/>
          </a:xfrm>
          <a:prstGeom prst="ellipse">
            <a:avLst/>
          </a:prstGeom>
          <a:ln>
            <a:noFill/>
          </a:ln>
          <a:effectLst>
            <a:softEdge rad="112500"/>
          </a:effectLst>
        </p:spPr>
      </p:pic>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wrap="square" anchor="ctr">
            <a:normAutofit/>
          </a:bodyPr>
          <a:lstStyle/>
          <a:p>
            <a:pPr>
              <a:spcAft>
                <a:spcPts val="600"/>
              </a:spcAft>
            </a:pPr>
            <a:fld id="{DBA1B0FB-D917-4C8C-928F-313BD683BF39}" type="slidenum">
              <a:rPr lang="en-US" smtClean="0"/>
              <a:pPr>
                <a:spcAft>
                  <a:spcPts val="600"/>
                </a:spcAft>
              </a:pPr>
              <a:t>12</a:t>
            </a:fld>
            <a:endParaRPr lang="en-US"/>
          </a:p>
        </p:txBody>
      </p:sp>
      <p:sp>
        <p:nvSpPr>
          <p:cNvPr id="10" name="Date Placeholder 12">
            <a:extLst>
              <a:ext uri="{FF2B5EF4-FFF2-40B4-BE49-F238E27FC236}">
                <a16:creationId xmlns:a16="http://schemas.microsoft.com/office/drawing/2014/main" id="{07084593-5201-4FEE-BA2B-ADD8013250F3}"/>
              </a:ext>
            </a:extLst>
          </p:cNvPr>
          <p:cNvSpPr>
            <a:spLocks noGrp="1"/>
          </p:cNvSpPr>
          <p:nvPr>
            <p:ph type="dt" sz="half" idx="10"/>
          </p:nvPr>
        </p:nvSpPr>
        <p:spPr>
          <a:xfrm>
            <a:off x="550863" y="6507212"/>
            <a:ext cx="2628900" cy="153888"/>
          </a:xfrm>
        </p:spPr>
        <p:txBody>
          <a:bodyPr/>
          <a:lstStyle/>
          <a:p>
            <a:r>
              <a:rPr lang="en-US" dirty="0">
                <a:solidFill>
                  <a:schemeClr val="tx1">
                    <a:alpha val="80000"/>
                  </a:schemeClr>
                </a:solidFill>
                <a:effectLst>
                  <a:outerShdw blurRad="38100" dist="38100" dir="2700000" algn="tl">
                    <a:srgbClr val="000000">
                      <a:alpha val="43137"/>
                    </a:srgbClr>
                  </a:outerShdw>
                </a:effectLst>
                <a:latin typeface="+mj-lt"/>
              </a:rPr>
              <a:t>23</a:t>
            </a:r>
            <a:r>
              <a:rPr lang="en-US" baseline="30000" dirty="0">
                <a:solidFill>
                  <a:schemeClr val="tx1">
                    <a:alpha val="80000"/>
                  </a:schemeClr>
                </a:solidFill>
                <a:effectLst>
                  <a:outerShdw blurRad="38100" dist="38100" dir="2700000" algn="tl">
                    <a:srgbClr val="000000">
                      <a:alpha val="43137"/>
                    </a:srgbClr>
                  </a:outerShdw>
                </a:effectLst>
                <a:latin typeface="+mj-lt"/>
              </a:rPr>
              <a:t>rd</a:t>
            </a:r>
            <a:r>
              <a:rPr lang="en-US" dirty="0">
                <a:solidFill>
                  <a:schemeClr val="tx1">
                    <a:alpha val="80000"/>
                  </a:schemeClr>
                </a:solidFill>
                <a:effectLst>
                  <a:outerShdw blurRad="38100" dist="38100" dir="2700000" algn="tl">
                    <a:srgbClr val="000000">
                      <a:alpha val="43137"/>
                    </a:srgbClr>
                  </a:outerShdw>
                </a:effectLst>
                <a:latin typeface="+mj-lt"/>
              </a:rPr>
              <a:t> April 2021</a:t>
            </a:r>
          </a:p>
        </p:txBody>
      </p:sp>
      <p:sp>
        <p:nvSpPr>
          <p:cNvPr id="11" name="Footer Placeholder 13">
            <a:extLst>
              <a:ext uri="{FF2B5EF4-FFF2-40B4-BE49-F238E27FC236}">
                <a16:creationId xmlns:a16="http://schemas.microsoft.com/office/drawing/2014/main" id="{C5DD1AA8-99D2-46FC-A625-F46A556EB330}"/>
              </a:ext>
            </a:extLst>
          </p:cNvPr>
          <p:cNvSpPr>
            <a:spLocks noGrp="1"/>
          </p:cNvSpPr>
          <p:nvPr>
            <p:ph type="ftr" sz="quarter" idx="11"/>
          </p:nvPr>
        </p:nvSpPr>
        <p:spPr>
          <a:xfrm>
            <a:off x="3374708" y="6584156"/>
            <a:ext cx="6379210" cy="153888"/>
          </a:xfrm>
        </p:spPr>
        <p:txBody>
          <a:bodyPr/>
          <a:lstStyle/>
          <a:p>
            <a:pPr algn="ctr"/>
            <a:r>
              <a:rPr lang="en-US" sz="1000" dirty="0">
                <a:ln w="0"/>
                <a:solidFill>
                  <a:schemeClr val="tx1"/>
                </a:solidFill>
                <a:effectLst>
                  <a:outerShdw blurRad="38100" dist="19050" dir="2700000" algn="tl" rotWithShape="0">
                    <a:schemeClr val="dk1">
                      <a:alpha val="40000"/>
                    </a:schemeClr>
                  </a:outerShdw>
                </a:effectLst>
                <a:latin typeface="+mj-lt"/>
              </a:rPr>
              <a:t>BMSW6102 Developing Innovation and Creativity for Business Advantage</a:t>
            </a:r>
          </a:p>
          <a:p>
            <a:pPr algn="ctr"/>
            <a:endParaRPr lang="en-US" dirty="0"/>
          </a:p>
        </p:txBody>
      </p:sp>
      <p:pic>
        <p:nvPicPr>
          <p:cNvPr id="13" name="Picture Placeholder 8">
            <a:extLst>
              <a:ext uri="{FF2B5EF4-FFF2-40B4-BE49-F238E27FC236}">
                <a16:creationId xmlns:a16="http://schemas.microsoft.com/office/drawing/2014/main" id="{A1BF6A56-A9BC-45F0-8D08-B7C4BAAA003C}"/>
              </a:ext>
            </a:extLst>
          </p:cNvPr>
          <p:cNvPicPr>
            <a:picLocks noChangeAspect="1"/>
          </p:cNvPicPr>
          <p:nvPr/>
        </p:nvPicPr>
        <p:blipFill>
          <a:blip r:embed="rId5"/>
          <a:srcRect t="7263" b="7263"/>
          <a:stretch/>
        </p:blipFill>
        <p:spPr>
          <a:xfrm>
            <a:off x="9948863" y="4103819"/>
            <a:ext cx="1888227" cy="1888227"/>
          </a:xfrm>
          <a:prstGeom prst="ellipse">
            <a:avLst/>
          </a:prstGeom>
          <a:ln>
            <a:noFill/>
          </a:ln>
          <a:effectLst>
            <a:softEdge rad="112500"/>
          </a:effectLst>
        </p:spPr>
      </p:pic>
      <p:pic>
        <p:nvPicPr>
          <p:cNvPr id="44" name="Picture Placeholder 43" descr="A picture containing spectacles&#10;&#10;Description automatically generated">
            <a:extLst>
              <a:ext uri="{FF2B5EF4-FFF2-40B4-BE49-F238E27FC236}">
                <a16:creationId xmlns:a16="http://schemas.microsoft.com/office/drawing/2014/main" id="{A68820C1-89C3-4EAC-80CB-7E4BD35AE44F}"/>
              </a:ext>
            </a:extLst>
          </p:cNvPr>
          <p:cNvPicPr>
            <a:picLocks noGrp="1" noChangeAspect="1"/>
          </p:cNvPicPr>
          <p:nvPr>
            <p:ph type="pic" sz="quarter" idx="14"/>
          </p:nvPr>
        </p:nvPicPr>
        <p:blipFill>
          <a:blip r:embed="rId6"/>
          <a:srcRect l="11408" r="11408"/>
          <a:stretch>
            <a:fillRect/>
          </a:stretch>
        </p:blipFill>
        <p:spPr>
          <a:xfrm flipH="1">
            <a:off x="10591944" y="3087122"/>
            <a:ext cx="1157474" cy="1157474"/>
          </a:xfrm>
          <a:prstGeom prst="ellipse">
            <a:avLst/>
          </a:prstGeom>
          <a:ln>
            <a:noFill/>
          </a:ln>
          <a:effectLst>
            <a:softEdge rad="112500"/>
          </a:effectLst>
        </p:spPr>
      </p:pic>
      <p:pic>
        <p:nvPicPr>
          <p:cNvPr id="51" name="Picture Placeholder 7">
            <a:extLst>
              <a:ext uri="{FF2B5EF4-FFF2-40B4-BE49-F238E27FC236}">
                <a16:creationId xmlns:a16="http://schemas.microsoft.com/office/drawing/2014/main" id="{CCD9D271-8F9E-4241-9469-B070F935FAE9}"/>
              </a:ext>
            </a:extLst>
          </p:cNvPr>
          <p:cNvPicPr>
            <a:picLocks noChangeAspect="1"/>
          </p:cNvPicPr>
          <p:nvPr/>
        </p:nvPicPr>
        <p:blipFill>
          <a:blip r:embed="rId7"/>
          <a:srcRect t="5477" b="5477"/>
          <a:stretch/>
        </p:blipFill>
        <p:spPr>
          <a:xfrm>
            <a:off x="9633899" y="1677856"/>
            <a:ext cx="1189325" cy="1189325"/>
          </a:xfrm>
          <a:prstGeom prst="ellipse">
            <a:avLst/>
          </a:prstGeom>
          <a:ln>
            <a:noFill/>
          </a:ln>
          <a:effectLst>
            <a:softEdge rad="112500"/>
          </a:effectLst>
        </p:spPr>
      </p:pic>
      <p:pic>
        <p:nvPicPr>
          <p:cNvPr id="59" name="Picture Placeholder 58" descr="A picture containing projector&#10;&#10;Description automatically generated">
            <a:extLst>
              <a:ext uri="{FF2B5EF4-FFF2-40B4-BE49-F238E27FC236}">
                <a16:creationId xmlns:a16="http://schemas.microsoft.com/office/drawing/2014/main" id="{02BB89B9-29E8-4ED9-A6AF-82BDECC88E69}"/>
              </a:ext>
            </a:extLst>
          </p:cNvPr>
          <p:cNvPicPr>
            <a:picLocks noGrp="1" noChangeAspect="1"/>
          </p:cNvPicPr>
          <p:nvPr>
            <p:ph type="pic" sz="quarter" idx="15"/>
          </p:nvPr>
        </p:nvPicPr>
        <p:blipFill>
          <a:blip r:embed="rId8"/>
          <a:srcRect t="1275" b="1275"/>
          <a:stretch>
            <a:fillRect/>
          </a:stretch>
        </p:blipFill>
        <p:spPr>
          <a:xfrm>
            <a:off x="6212958" y="464818"/>
            <a:ext cx="1136369" cy="1065855"/>
          </a:xfrm>
          <a:prstGeom prst="ellipse">
            <a:avLst/>
          </a:prstGeom>
          <a:ln>
            <a:noFill/>
          </a:ln>
          <a:effectLst>
            <a:softEdge rad="112500"/>
          </a:effectLst>
        </p:spPr>
      </p:pic>
      <p:pic>
        <p:nvPicPr>
          <p:cNvPr id="4" name="Recorded Sound">
            <a:hlinkClick r:id="" action="ppaction://media"/>
            <a:extLst>
              <a:ext uri="{FF2B5EF4-FFF2-40B4-BE49-F238E27FC236}">
                <a16:creationId xmlns:a16="http://schemas.microsoft.com/office/drawing/2014/main" id="{F5923B24-5555-4611-AFED-CF3AF01DD16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a:stretch/>
        </p:blipFill>
        <p:spPr>
          <a:xfrm>
            <a:off x="19949" y="873961"/>
            <a:ext cx="609600" cy="609600"/>
          </a:xfrm>
          <a:prstGeom prst="rect">
            <a:avLst/>
          </a:prstGeom>
        </p:spPr>
      </p:pic>
    </p:spTree>
    <p:extLst>
      <p:ext uri="{BB962C8B-B14F-4D97-AF65-F5344CB8AC3E}">
        <p14:creationId xmlns:p14="http://schemas.microsoft.com/office/powerpoint/2010/main" val="32477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0-#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7" presetClass="entr" presetSubtype="0" fill="hold" grpId="0" nodeType="clickEffect">
                                  <p:stCondLst>
                                    <p:cond delay="500"/>
                                  </p:stCondLst>
                                  <p:childTnLst>
                                    <p:set>
                                      <p:cBhvr>
                                        <p:cTn id="12" dur="1" fill="hold">
                                          <p:stCondLst>
                                            <p:cond delay="0"/>
                                          </p:stCondLst>
                                        </p:cTn>
                                        <p:tgtEl>
                                          <p:spTgt spid="23">
                                            <p:txEl>
                                              <p:pRg st="0" end="0"/>
                                            </p:txEl>
                                          </p:spTgt>
                                        </p:tgtEl>
                                        <p:attrNameLst>
                                          <p:attrName>style.visibility</p:attrName>
                                        </p:attrNameLst>
                                      </p:cBhvr>
                                      <p:to>
                                        <p:strVal val="visible"/>
                                      </p:to>
                                    </p:set>
                                    <p:animEffect transition="in" filter="fade">
                                      <p:cBhvr>
                                        <p:cTn id="13" dur="1250"/>
                                        <p:tgtEl>
                                          <p:spTgt spid="23">
                                            <p:txEl>
                                              <p:pRg st="0" end="0"/>
                                            </p:txEl>
                                          </p:spTgt>
                                        </p:tgtEl>
                                      </p:cBhvr>
                                    </p:animEffect>
                                    <p:anim calcmode="lin" valueType="num">
                                      <p:cBhvr>
                                        <p:cTn id="14" dur="1250" fill="hold"/>
                                        <p:tgtEl>
                                          <p:spTgt spid="23">
                                            <p:txEl>
                                              <p:pRg st="0" end="0"/>
                                            </p:txEl>
                                          </p:spTgt>
                                        </p:tgtEl>
                                        <p:attrNameLst>
                                          <p:attrName>ppt_x</p:attrName>
                                        </p:attrNameLst>
                                      </p:cBhvr>
                                      <p:tavLst>
                                        <p:tav tm="0">
                                          <p:val>
                                            <p:strVal val="#ppt_x"/>
                                          </p:val>
                                        </p:tav>
                                        <p:tav tm="100000">
                                          <p:val>
                                            <p:strVal val="#ppt_x"/>
                                          </p:val>
                                        </p:tav>
                                      </p:tavLst>
                                    </p:anim>
                                    <p:anim calcmode="lin" valueType="num">
                                      <p:cBhvr>
                                        <p:cTn id="15" dur="1250" fill="hold"/>
                                        <p:tgtEl>
                                          <p:spTgt spid="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7" presetClass="entr" presetSubtype="0" fill="hold" grpId="0" nodeType="clickEffect">
                                  <p:stCondLst>
                                    <p:cond delay="500"/>
                                  </p:stCondLst>
                                  <p:childTnLst>
                                    <p:set>
                                      <p:cBhvr>
                                        <p:cTn id="19" dur="1" fill="hold">
                                          <p:stCondLst>
                                            <p:cond delay="0"/>
                                          </p:stCondLst>
                                        </p:cTn>
                                        <p:tgtEl>
                                          <p:spTgt spid="23">
                                            <p:txEl>
                                              <p:pRg st="1" end="1"/>
                                            </p:txEl>
                                          </p:spTgt>
                                        </p:tgtEl>
                                        <p:attrNameLst>
                                          <p:attrName>style.visibility</p:attrName>
                                        </p:attrNameLst>
                                      </p:cBhvr>
                                      <p:to>
                                        <p:strVal val="visible"/>
                                      </p:to>
                                    </p:set>
                                    <p:animEffect transition="in" filter="fade">
                                      <p:cBhvr>
                                        <p:cTn id="20" dur="1250"/>
                                        <p:tgtEl>
                                          <p:spTgt spid="23">
                                            <p:txEl>
                                              <p:pRg st="1" end="1"/>
                                            </p:txEl>
                                          </p:spTgt>
                                        </p:tgtEl>
                                      </p:cBhvr>
                                    </p:animEffect>
                                    <p:anim calcmode="lin" valueType="num">
                                      <p:cBhvr>
                                        <p:cTn id="21" dur="1250" fill="hold"/>
                                        <p:tgtEl>
                                          <p:spTgt spid="23">
                                            <p:txEl>
                                              <p:pRg st="1" end="1"/>
                                            </p:txEl>
                                          </p:spTgt>
                                        </p:tgtEl>
                                        <p:attrNameLst>
                                          <p:attrName>ppt_x</p:attrName>
                                        </p:attrNameLst>
                                      </p:cBhvr>
                                      <p:tavLst>
                                        <p:tav tm="0">
                                          <p:val>
                                            <p:strVal val="#ppt_x"/>
                                          </p:val>
                                        </p:tav>
                                        <p:tav tm="100000">
                                          <p:val>
                                            <p:strVal val="#ppt_x"/>
                                          </p:val>
                                        </p:tav>
                                      </p:tavLst>
                                    </p:anim>
                                    <p:anim calcmode="lin" valueType="num">
                                      <p:cBhvr>
                                        <p:cTn id="22" dur="1250" fill="hold"/>
                                        <p:tgtEl>
                                          <p:spTgt spid="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7" presetClass="entr" presetSubtype="0" fill="hold" grpId="0" nodeType="clickEffect">
                                  <p:stCondLst>
                                    <p:cond delay="500"/>
                                  </p:stCondLst>
                                  <p:childTnLst>
                                    <p:set>
                                      <p:cBhvr>
                                        <p:cTn id="26" dur="1" fill="hold">
                                          <p:stCondLst>
                                            <p:cond delay="0"/>
                                          </p:stCondLst>
                                        </p:cTn>
                                        <p:tgtEl>
                                          <p:spTgt spid="23">
                                            <p:txEl>
                                              <p:pRg st="2" end="2"/>
                                            </p:txEl>
                                          </p:spTgt>
                                        </p:tgtEl>
                                        <p:attrNameLst>
                                          <p:attrName>style.visibility</p:attrName>
                                        </p:attrNameLst>
                                      </p:cBhvr>
                                      <p:to>
                                        <p:strVal val="visible"/>
                                      </p:to>
                                    </p:set>
                                    <p:animEffect transition="in" filter="fade">
                                      <p:cBhvr>
                                        <p:cTn id="27" dur="1250"/>
                                        <p:tgtEl>
                                          <p:spTgt spid="23">
                                            <p:txEl>
                                              <p:pRg st="2" end="2"/>
                                            </p:txEl>
                                          </p:spTgt>
                                        </p:tgtEl>
                                      </p:cBhvr>
                                    </p:animEffect>
                                    <p:anim calcmode="lin" valueType="num">
                                      <p:cBhvr>
                                        <p:cTn id="28" dur="1250" fill="hold"/>
                                        <p:tgtEl>
                                          <p:spTgt spid="23">
                                            <p:txEl>
                                              <p:pRg st="2" end="2"/>
                                            </p:txEl>
                                          </p:spTgt>
                                        </p:tgtEl>
                                        <p:attrNameLst>
                                          <p:attrName>ppt_x</p:attrName>
                                        </p:attrNameLst>
                                      </p:cBhvr>
                                      <p:tavLst>
                                        <p:tav tm="0">
                                          <p:val>
                                            <p:strVal val="#ppt_x"/>
                                          </p:val>
                                        </p:tav>
                                        <p:tav tm="100000">
                                          <p:val>
                                            <p:strVal val="#ppt_x"/>
                                          </p:val>
                                        </p:tav>
                                      </p:tavLst>
                                    </p:anim>
                                    <p:anim calcmode="lin" valueType="num">
                                      <p:cBhvr>
                                        <p:cTn id="29" dur="1250" fill="hold"/>
                                        <p:tgtEl>
                                          <p:spTgt spid="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7" presetClass="entr" presetSubtype="0" fill="hold" grpId="0" nodeType="clickEffect">
                                  <p:stCondLst>
                                    <p:cond delay="500"/>
                                  </p:stCondLst>
                                  <p:childTnLst>
                                    <p:set>
                                      <p:cBhvr>
                                        <p:cTn id="33" dur="1" fill="hold">
                                          <p:stCondLst>
                                            <p:cond delay="0"/>
                                          </p:stCondLst>
                                        </p:cTn>
                                        <p:tgtEl>
                                          <p:spTgt spid="23">
                                            <p:txEl>
                                              <p:pRg st="3" end="3"/>
                                            </p:txEl>
                                          </p:spTgt>
                                        </p:tgtEl>
                                        <p:attrNameLst>
                                          <p:attrName>style.visibility</p:attrName>
                                        </p:attrNameLst>
                                      </p:cBhvr>
                                      <p:to>
                                        <p:strVal val="visible"/>
                                      </p:to>
                                    </p:set>
                                    <p:animEffect transition="in" filter="fade">
                                      <p:cBhvr>
                                        <p:cTn id="34" dur="1250"/>
                                        <p:tgtEl>
                                          <p:spTgt spid="23">
                                            <p:txEl>
                                              <p:pRg st="3" end="3"/>
                                            </p:txEl>
                                          </p:spTgt>
                                        </p:tgtEl>
                                      </p:cBhvr>
                                    </p:animEffect>
                                    <p:anim calcmode="lin" valueType="num">
                                      <p:cBhvr>
                                        <p:cTn id="35" dur="1250" fill="hold"/>
                                        <p:tgtEl>
                                          <p:spTgt spid="23">
                                            <p:txEl>
                                              <p:pRg st="3" end="3"/>
                                            </p:txEl>
                                          </p:spTgt>
                                        </p:tgtEl>
                                        <p:attrNameLst>
                                          <p:attrName>ppt_x</p:attrName>
                                        </p:attrNameLst>
                                      </p:cBhvr>
                                      <p:tavLst>
                                        <p:tav tm="0">
                                          <p:val>
                                            <p:strVal val="#ppt_x"/>
                                          </p:val>
                                        </p:tav>
                                        <p:tav tm="100000">
                                          <p:val>
                                            <p:strVal val="#ppt_x"/>
                                          </p:val>
                                        </p:tav>
                                      </p:tavLst>
                                    </p:anim>
                                    <p:anim calcmode="lin" valueType="num">
                                      <p:cBhvr>
                                        <p:cTn id="36" dur="1250" fill="hold"/>
                                        <p:tgtEl>
                                          <p:spTgt spid="2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7" presetClass="entr" presetSubtype="0" fill="hold" grpId="0" nodeType="clickEffect">
                                  <p:stCondLst>
                                    <p:cond delay="500"/>
                                  </p:stCondLst>
                                  <p:childTnLst>
                                    <p:set>
                                      <p:cBhvr>
                                        <p:cTn id="40" dur="1" fill="hold">
                                          <p:stCondLst>
                                            <p:cond delay="0"/>
                                          </p:stCondLst>
                                        </p:cTn>
                                        <p:tgtEl>
                                          <p:spTgt spid="23">
                                            <p:txEl>
                                              <p:pRg st="4" end="4"/>
                                            </p:txEl>
                                          </p:spTgt>
                                        </p:tgtEl>
                                        <p:attrNameLst>
                                          <p:attrName>style.visibility</p:attrName>
                                        </p:attrNameLst>
                                      </p:cBhvr>
                                      <p:to>
                                        <p:strVal val="visible"/>
                                      </p:to>
                                    </p:set>
                                    <p:animEffect transition="in" filter="fade">
                                      <p:cBhvr>
                                        <p:cTn id="41" dur="1250"/>
                                        <p:tgtEl>
                                          <p:spTgt spid="23">
                                            <p:txEl>
                                              <p:pRg st="4" end="4"/>
                                            </p:txEl>
                                          </p:spTgt>
                                        </p:tgtEl>
                                      </p:cBhvr>
                                    </p:animEffect>
                                    <p:anim calcmode="lin" valueType="num">
                                      <p:cBhvr>
                                        <p:cTn id="42" dur="1250" fill="hold"/>
                                        <p:tgtEl>
                                          <p:spTgt spid="23">
                                            <p:txEl>
                                              <p:pRg st="4" end="4"/>
                                            </p:txEl>
                                          </p:spTgt>
                                        </p:tgtEl>
                                        <p:attrNameLst>
                                          <p:attrName>ppt_x</p:attrName>
                                        </p:attrNameLst>
                                      </p:cBhvr>
                                      <p:tavLst>
                                        <p:tav tm="0">
                                          <p:val>
                                            <p:strVal val="#ppt_x"/>
                                          </p:val>
                                        </p:tav>
                                        <p:tav tm="100000">
                                          <p:val>
                                            <p:strVal val="#ppt_x"/>
                                          </p:val>
                                        </p:tav>
                                      </p:tavLst>
                                    </p:anim>
                                    <p:anim calcmode="lin" valueType="num">
                                      <p:cBhvr>
                                        <p:cTn id="43" dur="1250" fill="hold"/>
                                        <p:tgtEl>
                                          <p:spTgt spid="2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7" presetClass="entr" presetSubtype="0" fill="hold" grpId="0" nodeType="clickEffect">
                                  <p:stCondLst>
                                    <p:cond delay="500"/>
                                  </p:stCondLst>
                                  <p:childTnLst>
                                    <p:set>
                                      <p:cBhvr>
                                        <p:cTn id="47" dur="1" fill="hold">
                                          <p:stCondLst>
                                            <p:cond delay="0"/>
                                          </p:stCondLst>
                                        </p:cTn>
                                        <p:tgtEl>
                                          <p:spTgt spid="23">
                                            <p:txEl>
                                              <p:pRg st="6" end="6"/>
                                            </p:txEl>
                                          </p:spTgt>
                                        </p:tgtEl>
                                        <p:attrNameLst>
                                          <p:attrName>style.visibility</p:attrName>
                                        </p:attrNameLst>
                                      </p:cBhvr>
                                      <p:to>
                                        <p:strVal val="visible"/>
                                      </p:to>
                                    </p:set>
                                    <p:animEffect transition="in" filter="fade">
                                      <p:cBhvr>
                                        <p:cTn id="48" dur="1250"/>
                                        <p:tgtEl>
                                          <p:spTgt spid="23">
                                            <p:txEl>
                                              <p:pRg st="6" end="6"/>
                                            </p:txEl>
                                          </p:spTgt>
                                        </p:tgtEl>
                                      </p:cBhvr>
                                    </p:animEffect>
                                    <p:anim calcmode="lin" valueType="num">
                                      <p:cBhvr>
                                        <p:cTn id="49" dur="1250" fill="hold"/>
                                        <p:tgtEl>
                                          <p:spTgt spid="23">
                                            <p:txEl>
                                              <p:pRg st="6" end="6"/>
                                            </p:txEl>
                                          </p:spTgt>
                                        </p:tgtEl>
                                        <p:attrNameLst>
                                          <p:attrName>ppt_x</p:attrName>
                                        </p:attrNameLst>
                                      </p:cBhvr>
                                      <p:tavLst>
                                        <p:tav tm="0">
                                          <p:val>
                                            <p:strVal val="#ppt_x"/>
                                          </p:val>
                                        </p:tav>
                                        <p:tav tm="100000">
                                          <p:val>
                                            <p:strVal val="#ppt_x"/>
                                          </p:val>
                                        </p:tav>
                                      </p:tavLst>
                                    </p:anim>
                                    <p:anim calcmode="lin" valueType="num">
                                      <p:cBhvr>
                                        <p:cTn id="50" dur="1250" fill="hold"/>
                                        <p:tgtEl>
                                          <p:spTgt spid="2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 presetClass="mediacall" presetSubtype="0" fill="hold" nodeType="clickEffect">
                                  <p:stCondLst>
                                    <p:cond delay="0"/>
                                  </p:stCondLst>
                                  <p:childTnLst>
                                    <p:cmd type="call" cmd="playFrom(0.0)">
                                      <p:cBhvr>
                                        <p:cTn id="54" dur="869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5" fill="hold" display="0">
                  <p:stCondLst>
                    <p:cond delay="indefinite"/>
                  </p:stCondLst>
                  <p:endCondLst>
                    <p:cond evt="onStopAudio" delay="0">
                      <p:tgtEl>
                        <p:sldTgt/>
                      </p:tgtEl>
                    </p:cond>
                  </p:endCondLst>
                </p:cTn>
                <p:tgtEl>
                  <p:spTgt spid="4"/>
                </p:tgtEl>
              </p:cMediaNode>
            </p:audio>
          </p:childTnLst>
        </p:cTn>
      </p:par>
    </p:tnLst>
    <p:bldLst>
      <p:bldP spid="22" grpId="0"/>
      <p:bldP spid="2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26">
            <a:extLst>
              <a:ext uri="{FF2B5EF4-FFF2-40B4-BE49-F238E27FC236}">
                <a16:creationId xmlns:a16="http://schemas.microsoft.com/office/drawing/2014/main" id="{76E72B3A-9D87-4E40-8104-B962704FCFFF}"/>
              </a:ext>
            </a:extLst>
          </p:cNvPr>
          <p:cNvPicPr>
            <a:picLocks noChangeAspect="1"/>
          </p:cNvPicPr>
          <p:nvPr/>
        </p:nvPicPr>
        <p:blipFill>
          <a:blip r:embed="rId2"/>
          <a:srcRect l="19847" r="19847"/>
          <a:stretch/>
        </p:blipFill>
        <p:spPr>
          <a:xfrm>
            <a:off x="136913" y="736476"/>
            <a:ext cx="1263622" cy="1263622"/>
          </a:xfrm>
          <a:prstGeom prst="ellipse">
            <a:avLst/>
          </a:prstGeom>
          <a:solidFill>
            <a:schemeClr val="accent5"/>
          </a:solidFill>
          <a:ln>
            <a:noFill/>
          </a:ln>
          <a:effectLst>
            <a:softEdge rad="112500"/>
          </a:effectLst>
        </p:spPr>
      </p:pic>
      <p:sp>
        <p:nvSpPr>
          <p:cNvPr id="7" name="Date Placeholder 6">
            <a:extLst>
              <a:ext uri="{FF2B5EF4-FFF2-40B4-BE49-F238E27FC236}">
                <a16:creationId xmlns:a16="http://schemas.microsoft.com/office/drawing/2014/main" id="{A2076686-6930-4C65-B00D-B9E72B5117D9}"/>
              </a:ext>
            </a:extLst>
          </p:cNvPr>
          <p:cNvSpPr>
            <a:spLocks noGrp="1"/>
          </p:cNvSpPr>
          <p:nvPr>
            <p:ph type="dt" sz="half" idx="10"/>
          </p:nvPr>
        </p:nvSpPr>
        <p:spPr/>
        <p:txBody>
          <a:bodyPr/>
          <a:lstStyle/>
          <a:p>
            <a:r>
              <a:rPr lang="en-US"/>
              <a:t>Tuesday, February 2, 20XX</a:t>
            </a:r>
          </a:p>
        </p:txBody>
      </p:sp>
      <p:sp>
        <p:nvSpPr>
          <p:cNvPr id="8" name="Footer Placeholder 7">
            <a:extLst>
              <a:ext uri="{FF2B5EF4-FFF2-40B4-BE49-F238E27FC236}">
                <a16:creationId xmlns:a16="http://schemas.microsoft.com/office/drawing/2014/main" id="{04DA60B8-3299-4C5C-967B-0A2EC876264F}"/>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C3CF7DEE-81C7-46AF-8C21-FD16529E2D45}"/>
              </a:ext>
            </a:extLst>
          </p:cNvPr>
          <p:cNvSpPr>
            <a:spLocks noGrp="1"/>
          </p:cNvSpPr>
          <p:nvPr>
            <p:ph type="sldNum" sz="quarter" idx="12"/>
          </p:nvPr>
        </p:nvSpPr>
        <p:spPr/>
        <p:txBody>
          <a:bodyPr/>
          <a:lstStyle/>
          <a:p>
            <a:fld id="{DBA1B0FB-D917-4C8C-928F-313BD683BF39}" type="slidenum">
              <a:rPr lang="en-US" smtClean="0"/>
              <a:t>13</a:t>
            </a:fld>
            <a:endParaRPr lang="en-US"/>
          </a:p>
        </p:txBody>
      </p:sp>
      <p:pic>
        <p:nvPicPr>
          <p:cNvPr id="10" name="Picture Placeholder 7">
            <a:extLst>
              <a:ext uri="{FF2B5EF4-FFF2-40B4-BE49-F238E27FC236}">
                <a16:creationId xmlns:a16="http://schemas.microsoft.com/office/drawing/2014/main" id="{EACC935E-0BA0-49A9-9BF2-561EF7D2256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brightnessContrast contrast="-40000"/>
                    </a14:imgEffect>
                  </a14:imgLayer>
                </a14:imgProps>
              </a:ext>
            </a:extLst>
          </a:blip>
          <a:srcRect/>
          <a:stretch/>
        </p:blipFill>
        <p:spPr>
          <a:xfrm>
            <a:off x="8469811" y="3692597"/>
            <a:ext cx="2830535" cy="2475471"/>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pic>
      <p:sp>
        <p:nvSpPr>
          <p:cNvPr id="11" name="Subtitle 15">
            <a:extLst>
              <a:ext uri="{FF2B5EF4-FFF2-40B4-BE49-F238E27FC236}">
                <a16:creationId xmlns:a16="http://schemas.microsoft.com/office/drawing/2014/main" id="{ECDEA78E-1AE1-43DB-AC7D-1DF9F4BC6D64}"/>
              </a:ext>
            </a:extLst>
          </p:cNvPr>
          <p:cNvSpPr txBox="1">
            <a:spLocks/>
          </p:cNvSpPr>
          <p:nvPr/>
        </p:nvSpPr>
        <p:spPr>
          <a:xfrm>
            <a:off x="1156560" y="1228299"/>
            <a:ext cx="7512899" cy="2046813"/>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Aft>
                <a:spcPts val="800"/>
              </a:spcAft>
              <a:buNone/>
            </a:pPr>
            <a:r>
              <a:rPr lang="en-US" sz="1800" dirty="0">
                <a:solidFill>
                  <a:schemeClr val="tx1"/>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rPr>
              <a:t>Although we may think we have followed innovation management and our product/service should be a success in the market. However, living in this 21</a:t>
            </a:r>
            <a:r>
              <a:rPr lang="en-US" sz="1800" baseline="30000" dirty="0">
                <a:solidFill>
                  <a:schemeClr val="tx1"/>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rPr>
              <a:t>st</a:t>
            </a:r>
            <a:r>
              <a:rPr lang="en-US" sz="1800" dirty="0">
                <a:solidFill>
                  <a:schemeClr val="tx1"/>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rPr>
              <a:t> century there is always uncertainty happen, which emerge disruptive innovation for the market to growth is anther new direction.</a:t>
            </a:r>
          </a:p>
          <a:p>
            <a:pPr marL="0" indent="0">
              <a:lnSpc>
                <a:spcPct val="107000"/>
              </a:lnSpc>
              <a:spcAft>
                <a:spcPts val="800"/>
              </a:spcAft>
              <a:buNone/>
            </a:pPr>
            <a:r>
              <a:rPr lang="en-US" sz="1800" dirty="0">
                <a:solidFill>
                  <a:schemeClr val="tx1"/>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rPr>
              <a:t>Change of government regulation and policy can force an organisation to discontinue products/service but uncover new innovation opportunities.</a:t>
            </a:r>
          </a:p>
        </p:txBody>
      </p:sp>
      <p:sp>
        <p:nvSpPr>
          <p:cNvPr id="12" name="Title 21">
            <a:extLst>
              <a:ext uri="{FF2B5EF4-FFF2-40B4-BE49-F238E27FC236}">
                <a16:creationId xmlns:a16="http://schemas.microsoft.com/office/drawing/2014/main" id="{B85963A9-598A-4E9C-A945-61F3C13BD2CA}"/>
              </a:ext>
            </a:extLst>
          </p:cNvPr>
          <p:cNvSpPr>
            <a:spLocks noGrp="1"/>
          </p:cNvSpPr>
          <p:nvPr>
            <p:ph type="title"/>
          </p:nvPr>
        </p:nvSpPr>
        <p:spPr>
          <a:xfrm>
            <a:off x="1156560" y="736476"/>
            <a:ext cx="3565524" cy="344340"/>
          </a:xfrm>
        </p:spPr>
        <p:txBody>
          <a:bodyPr wrap="square" anchor="b">
            <a:normAutofit/>
          </a:bodyPr>
          <a:lstStyle/>
          <a:p>
            <a:r>
              <a:rPr lang="en-US" sz="1800" dirty="0"/>
              <a:t>Limitation:</a:t>
            </a:r>
          </a:p>
        </p:txBody>
      </p:sp>
      <p:sp>
        <p:nvSpPr>
          <p:cNvPr id="13" name="Title 21">
            <a:extLst>
              <a:ext uri="{FF2B5EF4-FFF2-40B4-BE49-F238E27FC236}">
                <a16:creationId xmlns:a16="http://schemas.microsoft.com/office/drawing/2014/main" id="{FBB0454A-FE6C-498B-BF78-7B2957C11AAD}"/>
              </a:ext>
            </a:extLst>
          </p:cNvPr>
          <p:cNvSpPr txBox="1">
            <a:spLocks/>
          </p:cNvSpPr>
          <p:nvPr/>
        </p:nvSpPr>
        <p:spPr>
          <a:xfrm>
            <a:off x="1156559" y="3540691"/>
            <a:ext cx="3565524" cy="344340"/>
          </a:xfrm>
          <a:prstGeom prst="rect">
            <a:avLst/>
          </a:prstGeom>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4800" kern="1200">
                <a:solidFill>
                  <a:schemeClr val="tx1"/>
                </a:solidFill>
                <a:latin typeface="+mj-lt"/>
                <a:ea typeface="+mj-ea"/>
                <a:cs typeface="+mj-cs"/>
              </a:defRPr>
            </a:lvl1pPr>
          </a:lstStyle>
          <a:p>
            <a:r>
              <a:rPr lang="en-GB" sz="1800" dirty="0"/>
              <a:t>Suggestion:</a:t>
            </a:r>
          </a:p>
        </p:txBody>
      </p:sp>
      <p:sp>
        <p:nvSpPr>
          <p:cNvPr id="15" name="Subtitle 15">
            <a:extLst>
              <a:ext uri="{FF2B5EF4-FFF2-40B4-BE49-F238E27FC236}">
                <a16:creationId xmlns:a16="http://schemas.microsoft.com/office/drawing/2014/main" id="{B14A24E0-8CF4-4344-AB16-2D64B8326E8E}"/>
              </a:ext>
            </a:extLst>
          </p:cNvPr>
          <p:cNvSpPr txBox="1">
            <a:spLocks/>
          </p:cNvSpPr>
          <p:nvPr/>
        </p:nvSpPr>
        <p:spPr>
          <a:xfrm>
            <a:off x="1156559" y="4046345"/>
            <a:ext cx="7512899" cy="2075179"/>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Aft>
                <a:spcPts val="800"/>
              </a:spcAft>
              <a:buNone/>
            </a:pPr>
            <a:r>
              <a:rPr lang="en-US" sz="1800" dirty="0">
                <a:solidFill>
                  <a:schemeClr val="tx1"/>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rPr>
              <a:t>To use Learning Log to record after class reflection thoughts each week, because after so many weeks, the learning experience could be lost. The log could save time when drafting this presentation task much faster.</a:t>
            </a:r>
            <a:endParaRPr lang="en-GB" sz="1800" dirty="0">
              <a:solidFill>
                <a:schemeClr val="tx1"/>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endParaRPr>
          </a:p>
          <a:p>
            <a:pPr marL="0" indent="0">
              <a:buNone/>
            </a:pPr>
            <a:r>
              <a:rPr lang="en-US" sz="1800" dirty="0">
                <a:solidFill>
                  <a:schemeClr val="tx1"/>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rPr>
              <a:t>Student to submit PESTLE Analysis for lecture checks after selected an organisation for the assignment. </a:t>
            </a:r>
            <a:endParaRPr lang="en-US" sz="1600"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68392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0-#ppt_w/2"/>
                                          </p:val>
                                        </p:tav>
                                        <p:tav tm="100000">
                                          <p:val>
                                            <p:strVal val="#ppt_x"/>
                                          </p:val>
                                        </p:tav>
                                      </p:tavLst>
                                    </p:anim>
                                    <p:anim calcmode="lin" valueType="num">
                                      <p:cBhvr additive="base">
                                        <p:cTn id="8" dur="500" fill="hold"/>
                                        <p:tgtEl>
                                          <p:spTgt spid="1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1" fill="hold" grpId="0" nodeType="afterEffect">
                                  <p:stCondLst>
                                    <p:cond delay="250"/>
                                  </p:stCondLst>
                                  <p:childTnLst>
                                    <p:set>
                                      <p:cBhvr>
                                        <p:cTn id="11" dur="1" fill="hold">
                                          <p:stCondLst>
                                            <p:cond delay="0"/>
                                          </p:stCondLst>
                                        </p:cTn>
                                        <p:tgtEl>
                                          <p:spTgt spid="11"/>
                                        </p:tgtEl>
                                        <p:attrNameLst>
                                          <p:attrName>style.visibility</p:attrName>
                                        </p:attrNameLst>
                                      </p:cBhvr>
                                      <p:to>
                                        <p:strVal val="visible"/>
                                      </p:to>
                                    </p:set>
                                    <p:animEffect transition="in" filter="wipe(up)">
                                      <p:cBhvr>
                                        <p:cTn id="12" dur="750"/>
                                        <p:tgtEl>
                                          <p:spTgt spid="11"/>
                                        </p:tgtEl>
                                      </p:cBhvr>
                                    </p:animEffect>
                                  </p:childTnLst>
                                </p:cTn>
                              </p:par>
                            </p:childTnLst>
                          </p:cTn>
                        </p:par>
                        <p:par>
                          <p:cTn id="13" fill="hold">
                            <p:stCondLst>
                              <p:cond delay="1500"/>
                            </p:stCondLst>
                            <p:childTnLst>
                              <p:par>
                                <p:cTn id="14" presetID="2" presetClass="entr" presetSubtype="8" fill="hold" grpId="0" nodeType="afterEffect">
                                  <p:stCondLst>
                                    <p:cond delay="250"/>
                                  </p:stCondLst>
                                  <p:childTnLst>
                                    <p:set>
                                      <p:cBhvr>
                                        <p:cTn id="15" dur="1" fill="hold">
                                          <p:stCondLst>
                                            <p:cond delay="0"/>
                                          </p:stCondLst>
                                        </p:cTn>
                                        <p:tgtEl>
                                          <p:spTgt spid="13"/>
                                        </p:tgtEl>
                                        <p:attrNameLst>
                                          <p:attrName>style.visibility</p:attrName>
                                        </p:attrNameLst>
                                      </p:cBhvr>
                                      <p:to>
                                        <p:strVal val="visible"/>
                                      </p:to>
                                    </p:set>
                                    <p:anim calcmode="lin" valueType="num">
                                      <p:cBhvr additive="base">
                                        <p:cTn id="16" dur="750" fill="hold"/>
                                        <p:tgtEl>
                                          <p:spTgt spid="13"/>
                                        </p:tgtEl>
                                        <p:attrNameLst>
                                          <p:attrName>ppt_x</p:attrName>
                                        </p:attrNameLst>
                                      </p:cBhvr>
                                      <p:tavLst>
                                        <p:tav tm="0">
                                          <p:val>
                                            <p:strVal val="0-#ppt_w/2"/>
                                          </p:val>
                                        </p:tav>
                                        <p:tav tm="100000">
                                          <p:val>
                                            <p:strVal val="#ppt_x"/>
                                          </p:val>
                                        </p:tav>
                                      </p:tavLst>
                                    </p:anim>
                                    <p:anim calcmode="lin" valueType="num">
                                      <p:cBhvr additive="base">
                                        <p:cTn id="17" dur="750" fill="hold"/>
                                        <p:tgtEl>
                                          <p:spTgt spid="13"/>
                                        </p:tgtEl>
                                        <p:attrNameLst>
                                          <p:attrName>ppt_y</p:attrName>
                                        </p:attrNameLst>
                                      </p:cBhvr>
                                      <p:tavLst>
                                        <p:tav tm="0">
                                          <p:val>
                                            <p:strVal val="#ppt_y"/>
                                          </p:val>
                                        </p:tav>
                                        <p:tav tm="100000">
                                          <p:val>
                                            <p:strVal val="#ppt_y"/>
                                          </p:val>
                                        </p:tav>
                                      </p:tavLst>
                                    </p:anim>
                                  </p:childTnLst>
                                </p:cTn>
                              </p:par>
                            </p:childTnLst>
                          </p:cTn>
                        </p:par>
                        <p:par>
                          <p:cTn id="18" fill="hold">
                            <p:stCondLst>
                              <p:cond delay="2500"/>
                            </p:stCondLst>
                            <p:childTnLst>
                              <p:par>
                                <p:cTn id="19" presetID="22" presetClass="entr" presetSubtype="1" fill="hold" grpId="0" nodeType="afterEffect">
                                  <p:stCondLst>
                                    <p:cond delay="250"/>
                                  </p:stCondLst>
                                  <p:childTnLst>
                                    <p:set>
                                      <p:cBhvr>
                                        <p:cTn id="20" dur="1" fill="hold">
                                          <p:stCondLst>
                                            <p:cond delay="0"/>
                                          </p:stCondLst>
                                        </p:cTn>
                                        <p:tgtEl>
                                          <p:spTgt spid="15"/>
                                        </p:tgtEl>
                                        <p:attrNameLst>
                                          <p:attrName>style.visibility</p:attrName>
                                        </p:attrNameLst>
                                      </p:cBhvr>
                                      <p:to>
                                        <p:strVal val="visible"/>
                                      </p:to>
                                    </p:set>
                                    <p:animEffect transition="in" filter="wipe(up)">
                                      <p:cBhvr>
                                        <p:cTn id="21" dur="7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E6B21-96EA-4FA3-89DE-DEEA37158206}"/>
              </a:ext>
            </a:extLst>
          </p:cNvPr>
          <p:cNvSpPr>
            <a:spLocks noGrp="1"/>
          </p:cNvSpPr>
          <p:nvPr>
            <p:ph type="title"/>
          </p:nvPr>
        </p:nvSpPr>
        <p:spPr>
          <a:xfrm>
            <a:off x="550862" y="549275"/>
            <a:ext cx="11091600" cy="676021"/>
          </a:xfrm>
        </p:spPr>
        <p:txBody>
          <a:bodyPr/>
          <a:lstStyle/>
          <a:p>
            <a:r>
              <a:rPr lang="en-GB" dirty="0"/>
              <a:t>References</a:t>
            </a:r>
          </a:p>
        </p:txBody>
      </p:sp>
      <p:sp>
        <p:nvSpPr>
          <p:cNvPr id="3" name="Content Placeholder 2">
            <a:extLst>
              <a:ext uri="{FF2B5EF4-FFF2-40B4-BE49-F238E27FC236}">
                <a16:creationId xmlns:a16="http://schemas.microsoft.com/office/drawing/2014/main" id="{7F1B9973-06B9-4081-A1E5-2262B5CA034C}"/>
              </a:ext>
            </a:extLst>
          </p:cNvPr>
          <p:cNvSpPr>
            <a:spLocks noGrp="1"/>
          </p:cNvSpPr>
          <p:nvPr>
            <p:ph idx="1"/>
          </p:nvPr>
        </p:nvSpPr>
        <p:spPr>
          <a:xfrm>
            <a:off x="550863" y="1225297"/>
            <a:ext cx="11090274" cy="4867528"/>
          </a:xfrm>
        </p:spPr>
        <p:txBody>
          <a:bodyPr/>
          <a:lstStyle/>
          <a:p>
            <a:pPr marL="0" indent="0">
              <a:lnSpc>
                <a:spcPct val="150000"/>
              </a:lnSpc>
              <a:spcBef>
                <a:spcPts val="0"/>
              </a:spcBef>
              <a:spcAft>
                <a:spcPts val="600"/>
              </a:spcAft>
              <a:buNone/>
            </a:pPr>
            <a:r>
              <a:rPr lang="en-GB" sz="1200" dirty="0" err="1">
                <a:solidFill>
                  <a:schemeClr val="tx1">
                    <a:lumMod val="95000"/>
                  </a:schemeClr>
                </a:solidFill>
                <a:ea typeface="Calibri" panose="020F0502020204030204" pitchFamily="34" charset="0"/>
                <a:cs typeface="Times New Roman" panose="02020603050405020304" pitchFamily="18" charset="0"/>
              </a:rPr>
              <a:t>Bogers</a:t>
            </a:r>
            <a:r>
              <a:rPr lang="en-GB" sz="1200" dirty="0">
                <a:solidFill>
                  <a:schemeClr val="tx1">
                    <a:lumMod val="95000"/>
                  </a:schemeClr>
                </a:solidFill>
                <a:ea typeface="Calibri" panose="020F0502020204030204" pitchFamily="34" charset="0"/>
                <a:cs typeface="Times New Roman" panose="02020603050405020304" pitchFamily="18" charset="0"/>
              </a:rPr>
              <a:t>, M., Chesbrough, H. and Moedas, C. (2018) ‘Open Innovation: Research, Practices and Policies’, </a:t>
            </a:r>
            <a:r>
              <a:rPr lang="en-GB" sz="1200" i="1" dirty="0">
                <a:solidFill>
                  <a:schemeClr val="tx1">
                    <a:lumMod val="95000"/>
                  </a:schemeClr>
                </a:solidFill>
                <a:ea typeface="Calibri" panose="020F0502020204030204" pitchFamily="34" charset="0"/>
                <a:cs typeface="Times New Roman" panose="02020603050405020304" pitchFamily="18" charset="0"/>
              </a:rPr>
              <a:t>California Management Review,</a:t>
            </a:r>
            <a:r>
              <a:rPr lang="en-GB" sz="1200" dirty="0">
                <a:solidFill>
                  <a:schemeClr val="tx1">
                    <a:lumMod val="95000"/>
                  </a:schemeClr>
                </a:solidFill>
                <a:ea typeface="Calibri" panose="020F0502020204030204" pitchFamily="34" charset="0"/>
                <a:cs typeface="Times New Roman" panose="02020603050405020304" pitchFamily="18" charset="0"/>
              </a:rPr>
              <a:t> 60(2), pp.5-16.</a:t>
            </a:r>
          </a:p>
          <a:p>
            <a:pPr marL="0" indent="0">
              <a:lnSpc>
                <a:spcPct val="150000"/>
              </a:lnSpc>
              <a:spcBef>
                <a:spcPts val="0"/>
              </a:spcBef>
              <a:spcAft>
                <a:spcPts val="600"/>
              </a:spcAft>
              <a:buNone/>
            </a:pPr>
            <a:r>
              <a:rPr lang="en-GB" sz="1200" dirty="0">
                <a:solidFill>
                  <a:schemeClr val="tx1">
                    <a:lumMod val="95000"/>
                  </a:schemeClr>
                </a:solidFill>
                <a:ea typeface="Calibri" panose="020F0502020204030204" pitchFamily="34" charset="0"/>
                <a:cs typeface="Times New Roman" panose="02020603050405020304" pitchFamily="18" charset="0"/>
              </a:rPr>
              <a:t>Brown, T. (2016) Leaders Can Turn Creativity into a Competitive Advantage. Available at: </a:t>
            </a:r>
            <a:r>
              <a:rPr lang="en-GB" sz="1200" dirty="0">
                <a:solidFill>
                  <a:schemeClr val="tx1">
                    <a:lumMod val="95000"/>
                  </a:schemeClr>
                </a:solidFill>
                <a:ea typeface="Calibri" panose="020F0502020204030204" pitchFamily="34" charset="0"/>
                <a:cs typeface="Times New Roman" panose="02020603050405020304" pitchFamily="18" charset="0"/>
                <a:hlinkClick r:id="rId2"/>
              </a:rPr>
              <a:t>https://hbr.org/2016/11/leaders-can-turn-creativity-into-a-competitive-advantage</a:t>
            </a:r>
            <a:r>
              <a:rPr lang="en-GB" sz="1200" dirty="0">
                <a:solidFill>
                  <a:schemeClr val="tx1">
                    <a:lumMod val="95000"/>
                  </a:schemeClr>
                </a:solidFill>
                <a:ea typeface="Calibri" panose="020F0502020204030204" pitchFamily="34" charset="0"/>
                <a:cs typeface="Times New Roman" panose="02020603050405020304" pitchFamily="18" charset="0"/>
              </a:rPr>
              <a:t>  </a:t>
            </a:r>
            <a:r>
              <a:rPr lang="en-GB" sz="1200" dirty="0">
                <a:solidFill>
                  <a:schemeClr val="tx1">
                    <a:lumMod val="95000"/>
                  </a:schemeClr>
                </a:solidFill>
                <a:effectLst/>
                <a:ea typeface="Calibri" panose="020F0502020204030204" pitchFamily="34" charset="0"/>
                <a:cs typeface="Times New Roman" panose="02020603050405020304" pitchFamily="18" charset="0"/>
              </a:rPr>
              <a:t>(Accessed: 19 April 2021).</a:t>
            </a:r>
            <a:endParaRPr lang="en-GB" sz="1200" dirty="0">
              <a:solidFill>
                <a:schemeClr val="tx1">
                  <a:lumMod val="95000"/>
                </a:schemeClr>
              </a:solidFill>
              <a:ea typeface="Calibri" panose="020F0502020204030204" pitchFamily="34" charset="0"/>
              <a:cs typeface="Times New Roman" panose="02020603050405020304" pitchFamily="18" charset="0"/>
            </a:endParaRPr>
          </a:p>
          <a:p>
            <a:pPr marL="0" indent="0">
              <a:lnSpc>
                <a:spcPct val="150000"/>
              </a:lnSpc>
              <a:spcBef>
                <a:spcPts val="0"/>
              </a:spcBef>
              <a:spcAft>
                <a:spcPts val="600"/>
              </a:spcAft>
              <a:buNone/>
            </a:pPr>
            <a:r>
              <a:rPr lang="en-GB" sz="1200" dirty="0">
                <a:solidFill>
                  <a:schemeClr val="tx1">
                    <a:lumMod val="95000"/>
                  </a:schemeClr>
                </a:solidFill>
                <a:effectLst/>
                <a:ea typeface="Calibri" panose="020F0502020204030204" pitchFamily="34" charset="0"/>
                <a:cs typeface="Times New Roman" panose="02020603050405020304" pitchFamily="18" charset="0"/>
              </a:rPr>
              <a:t>Burstein, J. (2012) </a:t>
            </a:r>
            <a:r>
              <a:rPr lang="en-GB" sz="1200" i="1" dirty="0">
                <a:solidFill>
                  <a:schemeClr val="tx1">
                    <a:lumMod val="95000"/>
                  </a:schemeClr>
                </a:solidFill>
                <a:effectLst/>
                <a:ea typeface="Calibri" panose="020F0502020204030204" pitchFamily="34" charset="0"/>
                <a:cs typeface="Times New Roman" panose="02020603050405020304" pitchFamily="18" charset="0"/>
              </a:rPr>
              <a:t>4 Lessons in Creativity </a:t>
            </a:r>
            <a:r>
              <a:rPr lang="en-GB" sz="1200" dirty="0">
                <a:solidFill>
                  <a:schemeClr val="tx1">
                    <a:lumMod val="95000"/>
                  </a:schemeClr>
                </a:solidFill>
                <a:effectLst/>
                <a:ea typeface="Calibri" panose="020F0502020204030204" pitchFamily="34" charset="0"/>
                <a:cs typeface="Times New Roman" panose="02020603050405020304" pitchFamily="18" charset="0"/>
              </a:rPr>
              <a:t>[video].  Available at: </a:t>
            </a:r>
            <a:r>
              <a:rPr lang="en-GB" sz="1200" dirty="0">
                <a:solidFill>
                  <a:schemeClr val="tx1">
                    <a:lumMod val="95000"/>
                  </a:schemeClr>
                </a:solidFill>
                <a:effectLst/>
                <a:ea typeface="Calibri" panose="020F0502020204030204" pitchFamily="34" charset="0"/>
                <a:cs typeface="Times New Roman" panose="02020603050405020304" pitchFamily="18" charset="0"/>
                <a:hlinkClick r:id="rId3"/>
              </a:rPr>
              <a:t>https://www.youtube.com/watch?v=sY0Pf_pfqCI</a:t>
            </a:r>
            <a:r>
              <a:rPr lang="en-GB" sz="1200" dirty="0">
                <a:solidFill>
                  <a:schemeClr val="tx1">
                    <a:lumMod val="95000"/>
                  </a:schemeClr>
                </a:solidFill>
                <a:effectLst/>
                <a:ea typeface="Calibri" panose="020F0502020204030204" pitchFamily="34" charset="0"/>
                <a:cs typeface="Times New Roman" panose="02020603050405020304" pitchFamily="18" charset="0"/>
              </a:rPr>
              <a:t> (Accessed: 19 April 2021).</a:t>
            </a:r>
          </a:p>
          <a:p>
            <a:pPr marL="0" indent="0">
              <a:lnSpc>
                <a:spcPct val="150000"/>
              </a:lnSpc>
              <a:spcBef>
                <a:spcPts val="0"/>
              </a:spcBef>
              <a:spcAft>
                <a:spcPts val="600"/>
              </a:spcAft>
              <a:buNone/>
            </a:pPr>
            <a:r>
              <a:rPr lang="en-GB" sz="1200" dirty="0">
                <a:solidFill>
                  <a:schemeClr val="tx1">
                    <a:lumMod val="95000"/>
                  </a:schemeClr>
                </a:solidFill>
                <a:effectLst/>
                <a:ea typeface="Calibri" panose="020F0502020204030204" pitchFamily="34" charset="0"/>
                <a:cs typeface="Times New Roman" panose="02020603050405020304" pitchFamily="18" charset="0"/>
              </a:rPr>
              <a:t>Chesbrough, H (2003) </a:t>
            </a:r>
            <a:r>
              <a:rPr lang="en-GB" sz="1200" i="1" dirty="0">
                <a:solidFill>
                  <a:schemeClr val="tx1">
                    <a:lumMod val="95000"/>
                  </a:schemeClr>
                </a:solidFill>
                <a:effectLst/>
                <a:ea typeface="Calibri" panose="020F0502020204030204" pitchFamily="34" charset="0"/>
                <a:cs typeface="Times New Roman" panose="02020603050405020304" pitchFamily="18" charset="0"/>
              </a:rPr>
              <a:t>Open Innovation.</a:t>
            </a:r>
            <a:r>
              <a:rPr lang="en-GB" sz="1200" dirty="0">
                <a:solidFill>
                  <a:schemeClr val="tx1">
                    <a:lumMod val="95000"/>
                  </a:schemeClr>
                </a:solidFill>
                <a:effectLst/>
                <a:ea typeface="Calibri" panose="020F0502020204030204" pitchFamily="34" charset="0"/>
                <a:cs typeface="Times New Roman" panose="02020603050405020304" pitchFamily="18" charset="0"/>
              </a:rPr>
              <a:t> Boston, MA: Harvard Business School Press.</a:t>
            </a:r>
          </a:p>
          <a:p>
            <a:pPr marL="0" indent="0">
              <a:lnSpc>
                <a:spcPct val="150000"/>
              </a:lnSpc>
              <a:spcBef>
                <a:spcPts val="0"/>
              </a:spcBef>
              <a:spcAft>
                <a:spcPts val="600"/>
              </a:spcAft>
              <a:buNone/>
            </a:pPr>
            <a:r>
              <a:rPr lang="en-GB" sz="1200" dirty="0">
                <a:solidFill>
                  <a:schemeClr val="tx1">
                    <a:lumMod val="95000"/>
                  </a:schemeClr>
                </a:solidFill>
                <a:cs typeface="Times New Roman" panose="02020603050405020304" pitchFamily="18" charset="0"/>
              </a:rPr>
              <a:t>Davila </a:t>
            </a:r>
            <a:r>
              <a:rPr lang="en-GB" sz="1200" i="1" dirty="0">
                <a:solidFill>
                  <a:schemeClr val="tx1">
                    <a:lumMod val="95000"/>
                  </a:schemeClr>
                </a:solidFill>
                <a:cs typeface="Times New Roman" panose="02020603050405020304" pitchFamily="18" charset="0"/>
              </a:rPr>
              <a:t>et al., (2012) Making Innovation Work: How to Manage It, Measure It, and Profit from it. Updated </a:t>
            </a:r>
            <a:r>
              <a:rPr lang="en-GB" sz="1200" i="1" dirty="0" err="1">
                <a:solidFill>
                  <a:schemeClr val="tx1">
                    <a:lumMod val="95000"/>
                  </a:schemeClr>
                </a:solidFill>
                <a:cs typeface="Times New Roman" panose="02020603050405020304" pitchFamily="18" charset="0"/>
              </a:rPr>
              <a:t>edn</a:t>
            </a:r>
            <a:r>
              <a:rPr lang="en-GB" sz="1200" i="1" dirty="0">
                <a:solidFill>
                  <a:schemeClr val="tx1">
                    <a:lumMod val="95000"/>
                  </a:schemeClr>
                </a:solidFill>
                <a:cs typeface="Times New Roman" panose="02020603050405020304" pitchFamily="18" charset="0"/>
              </a:rPr>
              <a:t>. New Jersey: Pearson Education.</a:t>
            </a:r>
            <a:endParaRPr lang="en-US" sz="1200" dirty="0">
              <a:solidFill>
                <a:schemeClr val="tx1">
                  <a:lumMod val="95000"/>
                </a:schemeClr>
              </a:solidFill>
            </a:endParaRPr>
          </a:p>
          <a:p>
            <a:pPr marL="0" indent="0">
              <a:lnSpc>
                <a:spcPct val="150000"/>
              </a:lnSpc>
              <a:spcBef>
                <a:spcPts val="0"/>
              </a:spcBef>
              <a:spcAft>
                <a:spcPts val="600"/>
              </a:spcAft>
              <a:buNone/>
            </a:pPr>
            <a:r>
              <a:rPr lang="en-US" sz="1200" b="0" i="0" dirty="0">
                <a:solidFill>
                  <a:schemeClr val="tx1">
                    <a:lumMod val="95000"/>
                  </a:schemeClr>
                </a:solidFill>
                <a:effectLst/>
              </a:rPr>
              <a:t>Drucker, P. (1998) The discipline of innovation. </a:t>
            </a:r>
            <a:r>
              <a:rPr lang="en-US" sz="1200" b="0" i="1" dirty="0">
                <a:solidFill>
                  <a:schemeClr val="tx1">
                    <a:lumMod val="95000"/>
                  </a:schemeClr>
                </a:solidFill>
                <a:effectLst/>
              </a:rPr>
              <a:t>Harvard Business Review</a:t>
            </a:r>
            <a:r>
              <a:rPr lang="en-US" sz="1200" b="0" i="0" dirty="0">
                <a:solidFill>
                  <a:schemeClr val="tx1">
                    <a:lumMod val="95000"/>
                  </a:schemeClr>
                </a:solidFill>
                <a:effectLst/>
              </a:rPr>
              <a:t>. November–December.</a:t>
            </a:r>
          </a:p>
          <a:p>
            <a:pPr marL="0" indent="0">
              <a:lnSpc>
                <a:spcPct val="150000"/>
              </a:lnSpc>
              <a:spcBef>
                <a:spcPts val="0"/>
              </a:spcBef>
              <a:spcAft>
                <a:spcPts val="600"/>
              </a:spcAft>
              <a:buNone/>
            </a:pPr>
            <a:r>
              <a:rPr lang="en-GB" sz="1200" dirty="0" err="1">
                <a:solidFill>
                  <a:schemeClr val="tx1"/>
                </a:solidFill>
                <a:effectLst/>
                <a:ea typeface="Calibri" panose="020F0502020204030204" pitchFamily="34" charset="0"/>
                <a:cs typeface="Times New Roman" panose="02020603050405020304" pitchFamily="18" charset="0"/>
              </a:rPr>
              <a:t>Hisrich</a:t>
            </a:r>
            <a:r>
              <a:rPr lang="en-GB" sz="1200" dirty="0">
                <a:solidFill>
                  <a:schemeClr val="tx1"/>
                </a:solidFill>
                <a:effectLst/>
                <a:ea typeface="Calibri" panose="020F0502020204030204" pitchFamily="34" charset="0"/>
                <a:cs typeface="Times New Roman" panose="02020603050405020304" pitchFamily="18" charset="0"/>
              </a:rPr>
              <a:t>, R.D. and Kearney, K. (2014) ‘Creativity and Innovation’, in </a:t>
            </a:r>
            <a:r>
              <a:rPr lang="en-GB" sz="1200" dirty="0" err="1">
                <a:solidFill>
                  <a:schemeClr val="tx1"/>
                </a:solidFill>
                <a:effectLst/>
                <a:ea typeface="Calibri" panose="020F0502020204030204" pitchFamily="34" charset="0"/>
                <a:cs typeface="Times New Roman" panose="02020603050405020304" pitchFamily="18" charset="0"/>
              </a:rPr>
              <a:t>Maund</a:t>
            </a:r>
            <a:r>
              <a:rPr lang="en-GB" sz="1200" dirty="0">
                <a:solidFill>
                  <a:schemeClr val="tx1"/>
                </a:solidFill>
                <a:effectLst/>
                <a:ea typeface="Calibri" panose="020F0502020204030204" pitchFamily="34" charset="0"/>
                <a:cs typeface="Times New Roman" panose="02020603050405020304" pitchFamily="18" charset="0"/>
              </a:rPr>
              <a:t>, A. (ed.) </a:t>
            </a:r>
            <a:r>
              <a:rPr lang="en-GB" sz="1200" i="1" dirty="0">
                <a:solidFill>
                  <a:schemeClr val="tx1"/>
                </a:solidFill>
                <a:effectLst/>
                <a:ea typeface="Calibri" panose="020F0502020204030204" pitchFamily="34" charset="0"/>
                <a:cs typeface="Times New Roman" panose="02020603050405020304" pitchFamily="18" charset="0"/>
              </a:rPr>
              <a:t>BA in Leadership and Management Skills for the Workplace Student Yearbook, Final Year.</a:t>
            </a:r>
            <a:r>
              <a:rPr lang="en-GB" sz="1200" dirty="0">
                <a:solidFill>
                  <a:schemeClr val="tx1"/>
                </a:solidFill>
                <a:effectLst/>
                <a:ea typeface="Calibri" panose="020F0502020204030204" pitchFamily="34" charset="0"/>
                <a:cs typeface="Times New Roman" panose="02020603050405020304" pitchFamily="18" charset="0"/>
              </a:rPr>
              <a:t> London: SAGE.</a:t>
            </a:r>
            <a:endParaRPr lang="en-US" sz="1200" b="0" i="0" dirty="0">
              <a:solidFill>
                <a:schemeClr val="tx1"/>
              </a:solidFill>
              <a:effectLst/>
            </a:endParaRPr>
          </a:p>
          <a:p>
            <a:pPr marL="0" indent="0">
              <a:lnSpc>
                <a:spcPct val="150000"/>
              </a:lnSpc>
              <a:spcBef>
                <a:spcPts val="0"/>
              </a:spcBef>
              <a:spcAft>
                <a:spcPts val="600"/>
              </a:spcAft>
              <a:buNone/>
            </a:pPr>
            <a:r>
              <a:rPr lang="en-US" sz="1200" dirty="0">
                <a:solidFill>
                  <a:schemeClr val="tx1">
                    <a:lumMod val="95000"/>
                  </a:schemeClr>
                </a:solidFill>
              </a:rPr>
              <a:t>Johnson, S. (2010) Where Good Ideas Come From [video]. Available at: https://www.youtube.com/watch?v=0af00UcTO-c </a:t>
            </a:r>
            <a:r>
              <a:rPr lang="en-US" sz="1200" b="0" i="0" dirty="0">
                <a:solidFill>
                  <a:schemeClr val="tx1"/>
                </a:solidFill>
                <a:effectLst/>
              </a:rPr>
              <a:t>(Accessed: 19 April 2021).</a:t>
            </a:r>
          </a:p>
          <a:p>
            <a:pPr marL="0" indent="0">
              <a:lnSpc>
                <a:spcPct val="150000"/>
              </a:lnSpc>
              <a:spcBef>
                <a:spcPts val="0"/>
              </a:spcBef>
              <a:spcAft>
                <a:spcPts val="600"/>
              </a:spcAft>
              <a:buNone/>
            </a:pPr>
            <a:r>
              <a:rPr lang="en-US" sz="1200" dirty="0">
                <a:solidFill>
                  <a:schemeClr val="tx1"/>
                </a:solidFill>
              </a:rPr>
              <a:t>Kolb, D. A. (1984) Experiential learning: Experience as the source of learning and development (vol. 1) Englewood Cliff, NJ: Prentice-Hall.</a:t>
            </a:r>
          </a:p>
          <a:p>
            <a:pPr marL="0" indent="0">
              <a:lnSpc>
                <a:spcPct val="150000"/>
              </a:lnSpc>
              <a:spcBef>
                <a:spcPts val="0"/>
              </a:spcBef>
              <a:spcAft>
                <a:spcPts val="600"/>
              </a:spcAft>
              <a:buNone/>
            </a:pPr>
            <a:r>
              <a:rPr lang="en-US" sz="1200" b="0" i="0" dirty="0" err="1">
                <a:solidFill>
                  <a:schemeClr val="tx1"/>
                </a:solidFill>
                <a:effectLst/>
              </a:rPr>
              <a:t>Oyegoke</a:t>
            </a:r>
            <a:r>
              <a:rPr lang="en-US" sz="1200" b="0" i="0" dirty="0">
                <a:solidFill>
                  <a:schemeClr val="tx1"/>
                </a:solidFill>
                <a:effectLst/>
              </a:rPr>
              <a:t>, Z. (2021) Culturally divers teams are more creative. Available at: </a:t>
            </a:r>
            <a:r>
              <a:rPr lang="en-US" sz="1200" b="0" i="0" dirty="0">
                <a:solidFill>
                  <a:schemeClr val="tx1"/>
                </a:solidFill>
                <a:effectLst/>
                <a:hlinkClick r:id="rId4"/>
              </a:rPr>
              <a:t>https://www.cipd.co.uk/news-views/news-articles/managing-multicultural-teams</a:t>
            </a:r>
            <a:r>
              <a:rPr lang="en-US" sz="1200" b="0" i="0" dirty="0">
                <a:solidFill>
                  <a:schemeClr val="tx1"/>
                </a:solidFill>
                <a:effectLst/>
              </a:rPr>
              <a:t> (Accessed: 19 April 2021).</a:t>
            </a:r>
          </a:p>
          <a:p>
            <a:pPr marL="0" indent="0">
              <a:lnSpc>
                <a:spcPct val="150000"/>
              </a:lnSpc>
              <a:spcBef>
                <a:spcPts val="0"/>
              </a:spcBef>
              <a:spcAft>
                <a:spcPts val="600"/>
              </a:spcAft>
              <a:buNone/>
            </a:pPr>
            <a:r>
              <a:rPr lang="en-US" sz="1200" b="0" i="0" dirty="0">
                <a:solidFill>
                  <a:schemeClr val="tx1"/>
                </a:solidFill>
                <a:effectLst/>
              </a:rPr>
              <a:t>McLeod, S. A. (2017) </a:t>
            </a:r>
            <a:r>
              <a:rPr lang="en-US" sz="1200" b="0" i="1" dirty="0">
                <a:solidFill>
                  <a:schemeClr val="tx1"/>
                </a:solidFill>
                <a:effectLst/>
              </a:rPr>
              <a:t>Kolb’s Learning </a:t>
            </a:r>
            <a:r>
              <a:rPr lang="en-US" sz="1200" i="1" dirty="0">
                <a:solidFill>
                  <a:schemeClr val="tx1"/>
                </a:solidFill>
              </a:rPr>
              <a:t>St</a:t>
            </a:r>
            <a:r>
              <a:rPr lang="en-US" sz="1200" b="0" i="1" dirty="0">
                <a:solidFill>
                  <a:schemeClr val="tx1"/>
                </a:solidFill>
                <a:effectLst/>
              </a:rPr>
              <a:t>yles and Experiential Learning Cycle</a:t>
            </a:r>
            <a:r>
              <a:rPr lang="en-US" sz="1200" b="0" i="0" dirty="0">
                <a:solidFill>
                  <a:schemeClr val="tx1"/>
                </a:solidFill>
                <a:effectLst/>
              </a:rPr>
              <a:t>. Available at: </a:t>
            </a:r>
            <a:r>
              <a:rPr lang="en-US" sz="1200" b="0" i="0" dirty="0">
                <a:solidFill>
                  <a:schemeClr val="tx1"/>
                </a:solidFill>
                <a:effectLst/>
                <a:hlinkClick r:id="rId5"/>
              </a:rPr>
              <a:t>https://www.simplypsychology.org/learning-kolb.html</a:t>
            </a:r>
            <a:r>
              <a:rPr lang="en-US" sz="1200" b="0" i="0" dirty="0">
                <a:solidFill>
                  <a:schemeClr val="tx1"/>
                </a:solidFill>
                <a:effectLst/>
              </a:rPr>
              <a:t> (Accessed: 19 April 2021).</a:t>
            </a:r>
          </a:p>
          <a:p>
            <a:pPr marL="0" indent="0">
              <a:lnSpc>
                <a:spcPct val="150000"/>
              </a:lnSpc>
              <a:spcBef>
                <a:spcPts val="0"/>
              </a:spcBef>
              <a:spcAft>
                <a:spcPts val="600"/>
              </a:spcAft>
              <a:buNone/>
            </a:pPr>
            <a:r>
              <a:rPr lang="en-US" sz="1200" dirty="0">
                <a:solidFill>
                  <a:schemeClr val="tx1"/>
                </a:solidFill>
              </a:rPr>
              <a:t>Northouse, P. (2019) </a:t>
            </a:r>
            <a:r>
              <a:rPr lang="en-US" sz="1200" i="1" dirty="0">
                <a:solidFill>
                  <a:schemeClr val="tx1"/>
                </a:solidFill>
              </a:rPr>
              <a:t>Leadership Theory &amp; Practice</a:t>
            </a:r>
            <a:r>
              <a:rPr lang="en-US" sz="1200" dirty="0">
                <a:solidFill>
                  <a:schemeClr val="tx1"/>
                </a:solidFill>
              </a:rPr>
              <a:t>. 8</a:t>
            </a:r>
            <a:r>
              <a:rPr lang="en-US" sz="1200" baseline="30000" dirty="0">
                <a:solidFill>
                  <a:schemeClr val="tx1"/>
                </a:solidFill>
              </a:rPr>
              <a:t>th</a:t>
            </a:r>
            <a:r>
              <a:rPr lang="en-US" sz="1200" dirty="0">
                <a:solidFill>
                  <a:schemeClr val="tx1"/>
                </a:solidFill>
              </a:rPr>
              <a:t> </a:t>
            </a:r>
            <a:r>
              <a:rPr lang="en-US" sz="1200" dirty="0" err="1">
                <a:solidFill>
                  <a:schemeClr val="tx1"/>
                </a:solidFill>
              </a:rPr>
              <a:t>edn</a:t>
            </a:r>
            <a:r>
              <a:rPr lang="en-US" sz="1200" dirty="0">
                <a:solidFill>
                  <a:schemeClr val="tx1"/>
                </a:solidFill>
              </a:rPr>
              <a:t>. London: SAGE.</a:t>
            </a:r>
            <a:endParaRPr lang="en-US" sz="1200" dirty="0">
              <a:solidFill>
                <a:schemeClr val="tx1">
                  <a:lumMod val="95000"/>
                </a:schemeClr>
              </a:solidFill>
            </a:endParaRPr>
          </a:p>
          <a:p>
            <a:pPr marL="0" indent="0">
              <a:lnSpc>
                <a:spcPct val="150000"/>
              </a:lnSpc>
              <a:spcBef>
                <a:spcPts val="0"/>
              </a:spcBef>
              <a:spcAft>
                <a:spcPts val="600"/>
              </a:spcAft>
              <a:buNone/>
            </a:pPr>
            <a:r>
              <a:rPr lang="en-GB" sz="1200" dirty="0">
                <a:solidFill>
                  <a:schemeClr val="tx1">
                    <a:lumMod val="95000"/>
                  </a:schemeClr>
                </a:solidFill>
                <a:effectLst/>
                <a:ea typeface="Calibri" panose="020F0502020204030204" pitchFamily="34" charset="0"/>
                <a:cs typeface="Times New Roman" panose="02020603050405020304" pitchFamily="18" charset="0"/>
              </a:rPr>
              <a:t>Tidd, J. and Bessant, J. (2018) </a:t>
            </a:r>
            <a:r>
              <a:rPr lang="en-GB" sz="1200" i="1" dirty="0">
                <a:solidFill>
                  <a:schemeClr val="tx1">
                    <a:lumMod val="95000"/>
                  </a:schemeClr>
                </a:solidFill>
                <a:effectLst/>
                <a:ea typeface="Calibri" panose="020F0502020204030204" pitchFamily="34" charset="0"/>
                <a:cs typeface="Times New Roman" panose="02020603050405020304" pitchFamily="18" charset="0"/>
              </a:rPr>
              <a:t>Managing Innovation Integrating Technological, Market and Organisational Change.</a:t>
            </a:r>
            <a:r>
              <a:rPr lang="en-GB" sz="1200" dirty="0">
                <a:solidFill>
                  <a:schemeClr val="tx1">
                    <a:lumMod val="95000"/>
                  </a:schemeClr>
                </a:solidFill>
                <a:effectLst/>
                <a:ea typeface="Calibri" panose="020F0502020204030204" pitchFamily="34" charset="0"/>
                <a:cs typeface="Times New Roman" panose="02020603050405020304" pitchFamily="18" charset="0"/>
              </a:rPr>
              <a:t> 6</a:t>
            </a:r>
            <a:r>
              <a:rPr lang="en-GB" sz="1200" baseline="30000" dirty="0">
                <a:solidFill>
                  <a:schemeClr val="tx1">
                    <a:lumMod val="95000"/>
                  </a:schemeClr>
                </a:solidFill>
                <a:effectLst/>
                <a:ea typeface="Calibri" panose="020F0502020204030204" pitchFamily="34" charset="0"/>
                <a:cs typeface="Times New Roman" panose="02020603050405020304" pitchFamily="18" charset="0"/>
              </a:rPr>
              <a:t>th</a:t>
            </a:r>
            <a:r>
              <a:rPr lang="en-GB" sz="1200" dirty="0">
                <a:solidFill>
                  <a:schemeClr val="tx1">
                    <a:lumMod val="95000"/>
                  </a:schemeClr>
                </a:solidFill>
                <a:effectLst/>
                <a:ea typeface="Calibri" panose="020F0502020204030204" pitchFamily="34" charset="0"/>
                <a:cs typeface="Times New Roman" panose="02020603050405020304" pitchFamily="18" charset="0"/>
              </a:rPr>
              <a:t> </a:t>
            </a:r>
            <a:r>
              <a:rPr lang="en-GB" sz="1200" dirty="0" err="1">
                <a:solidFill>
                  <a:schemeClr val="tx1">
                    <a:lumMod val="95000"/>
                  </a:schemeClr>
                </a:solidFill>
                <a:effectLst/>
                <a:ea typeface="Calibri" panose="020F0502020204030204" pitchFamily="34" charset="0"/>
                <a:cs typeface="Times New Roman" panose="02020603050405020304" pitchFamily="18" charset="0"/>
              </a:rPr>
              <a:t>edn</a:t>
            </a:r>
            <a:r>
              <a:rPr lang="en-GB" sz="1200" dirty="0">
                <a:solidFill>
                  <a:schemeClr val="tx1">
                    <a:lumMod val="95000"/>
                  </a:schemeClr>
                </a:solidFill>
                <a:effectLst/>
                <a:ea typeface="Calibri" panose="020F0502020204030204" pitchFamily="34" charset="0"/>
                <a:cs typeface="Times New Roman" panose="02020603050405020304" pitchFamily="18" charset="0"/>
              </a:rPr>
              <a:t>. Hoboken: Wiley.</a:t>
            </a:r>
          </a:p>
          <a:p>
            <a:pPr marL="0" indent="0">
              <a:buNone/>
            </a:pPr>
            <a:endParaRPr lang="en-US" sz="1200" b="0" i="0" dirty="0">
              <a:solidFill>
                <a:schemeClr val="tx1"/>
              </a:solidFill>
              <a:effectLst/>
            </a:endParaRPr>
          </a:p>
          <a:p>
            <a:pPr marL="0" indent="0">
              <a:buNone/>
            </a:pPr>
            <a:endParaRPr lang="en-GB" sz="1200" dirty="0">
              <a:solidFill>
                <a:schemeClr val="tx1"/>
              </a:solidFill>
            </a:endParaRPr>
          </a:p>
        </p:txBody>
      </p:sp>
      <p:sp>
        <p:nvSpPr>
          <p:cNvPr id="6" name="Slide Number Placeholder 5">
            <a:extLst>
              <a:ext uri="{FF2B5EF4-FFF2-40B4-BE49-F238E27FC236}">
                <a16:creationId xmlns:a16="http://schemas.microsoft.com/office/drawing/2014/main" id="{D246B265-923D-4910-AA47-C34CB7A92C74}"/>
              </a:ext>
            </a:extLst>
          </p:cNvPr>
          <p:cNvSpPr>
            <a:spLocks noGrp="1"/>
          </p:cNvSpPr>
          <p:nvPr>
            <p:ph type="sldNum" sz="quarter" idx="12"/>
          </p:nvPr>
        </p:nvSpPr>
        <p:spPr/>
        <p:txBody>
          <a:bodyPr/>
          <a:lstStyle/>
          <a:p>
            <a:fld id="{DBA1B0FB-D917-4C8C-928F-313BD683BF39}" type="slidenum">
              <a:rPr lang="en-US" smtClean="0"/>
              <a:t>14</a:t>
            </a:fld>
            <a:endParaRPr lang="en-US"/>
          </a:p>
        </p:txBody>
      </p:sp>
      <p:sp>
        <p:nvSpPr>
          <p:cNvPr id="7" name="Date Placeholder 12">
            <a:extLst>
              <a:ext uri="{FF2B5EF4-FFF2-40B4-BE49-F238E27FC236}">
                <a16:creationId xmlns:a16="http://schemas.microsoft.com/office/drawing/2014/main" id="{F82F4D8C-756B-45E9-ABE6-E60453016752}"/>
              </a:ext>
            </a:extLst>
          </p:cNvPr>
          <p:cNvSpPr>
            <a:spLocks noGrp="1"/>
          </p:cNvSpPr>
          <p:nvPr>
            <p:ph type="dt" sz="half" idx="10"/>
          </p:nvPr>
        </p:nvSpPr>
        <p:spPr>
          <a:xfrm>
            <a:off x="550863" y="6507212"/>
            <a:ext cx="2628900" cy="153888"/>
          </a:xfrm>
        </p:spPr>
        <p:txBody>
          <a:bodyPr/>
          <a:lstStyle/>
          <a:p>
            <a:r>
              <a:rPr lang="en-US" dirty="0">
                <a:solidFill>
                  <a:schemeClr val="tx1">
                    <a:alpha val="80000"/>
                  </a:schemeClr>
                </a:solidFill>
                <a:effectLst>
                  <a:outerShdw blurRad="38100" dist="38100" dir="2700000" algn="tl">
                    <a:srgbClr val="000000">
                      <a:alpha val="43137"/>
                    </a:srgbClr>
                  </a:outerShdw>
                </a:effectLst>
                <a:latin typeface="+mj-lt"/>
              </a:rPr>
              <a:t>23</a:t>
            </a:r>
            <a:r>
              <a:rPr lang="en-US" baseline="30000" dirty="0">
                <a:solidFill>
                  <a:schemeClr val="tx1">
                    <a:alpha val="80000"/>
                  </a:schemeClr>
                </a:solidFill>
                <a:effectLst>
                  <a:outerShdw blurRad="38100" dist="38100" dir="2700000" algn="tl">
                    <a:srgbClr val="000000">
                      <a:alpha val="43137"/>
                    </a:srgbClr>
                  </a:outerShdw>
                </a:effectLst>
                <a:latin typeface="+mj-lt"/>
              </a:rPr>
              <a:t>rd</a:t>
            </a:r>
            <a:r>
              <a:rPr lang="en-US" dirty="0">
                <a:solidFill>
                  <a:schemeClr val="tx1">
                    <a:alpha val="80000"/>
                  </a:schemeClr>
                </a:solidFill>
                <a:effectLst>
                  <a:outerShdw blurRad="38100" dist="38100" dir="2700000" algn="tl">
                    <a:srgbClr val="000000">
                      <a:alpha val="43137"/>
                    </a:srgbClr>
                  </a:outerShdw>
                </a:effectLst>
                <a:latin typeface="+mj-lt"/>
              </a:rPr>
              <a:t> April 2021</a:t>
            </a:r>
          </a:p>
        </p:txBody>
      </p:sp>
      <p:sp>
        <p:nvSpPr>
          <p:cNvPr id="8" name="Footer Placeholder 13">
            <a:extLst>
              <a:ext uri="{FF2B5EF4-FFF2-40B4-BE49-F238E27FC236}">
                <a16:creationId xmlns:a16="http://schemas.microsoft.com/office/drawing/2014/main" id="{3FC8AD88-E600-4474-9FD3-52130AFEC064}"/>
              </a:ext>
            </a:extLst>
          </p:cNvPr>
          <p:cNvSpPr>
            <a:spLocks noGrp="1"/>
          </p:cNvSpPr>
          <p:nvPr>
            <p:ph type="ftr" sz="quarter" idx="11"/>
          </p:nvPr>
        </p:nvSpPr>
        <p:spPr>
          <a:xfrm>
            <a:off x="3374708" y="6584156"/>
            <a:ext cx="6379210" cy="153888"/>
          </a:xfrm>
        </p:spPr>
        <p:txBody>
          <a:bodyPr/>
          <a:lstStyle/>
          <a:p>
            <a:pPr algn="ctr"/>
            <a:r>
              <a:rPr lang="en-US" sz="1000" dirty="0">
                <a:ln w="0"/>
                <a:solidFill>
                  <a:schemeClr val="tx1"/>
                </a:solidFill>
                <a:effectLst>
                  <a:outerShdw blurRad="38100" dist="19050" dir="2700000" algn="tl" rotWithShape="0">
                    <a:schemeClr val="dk1">
                      <a:alpha val="40000"/>
                    </a:schemeClr>
                  </a:outerShdw>
                </a:effectLst>
                <a:latin typeface="+mj-lt"/>
              </a:rPr>
              <a:t>BMSW6102 Developing Innovation and Creativity for Business Advantage</a:t>
            </a:r>
          </a:p>
          <a:p>
            <a:pPr algn="ctr"/>
            <a:endParaRPr lang="en-US" dirty="0"/>
          </a:p>
        </p:txBody>
      </p:sp>
    </p:spTree>
    <p:extLst>
      <p:ext uri="{BB962C8B-B14F-4D97-AF65-F5344CB8AC3E}">
        <p14:creationId xmlns:p14="http://schemas.microsoft.com/office/powerpoint/2010/main" val="8903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3" y="549275"/>
            <a:ext cx="5437187" cy="2986234"/>
          </a:xfrm>
        </p:spPr>
        <p:txBody>
          <a:bodyPr/>
          <a:lstStyle/>
          <a:p>
            <a:r>
              <a:rPr lang="en-US" dirty="0"/>
              <a:t>Thank you.</a:t>
            </a:r>
          </a:p>
        </p:txBody>
      </p:sp>
      <p:sp>
        <p:nvSpPr>
          <p:cNvPr id="5" name="Footer Placeholder 4">
            <a:extLst>
              <a:ext uri="{FF2B5EF4-FFF2-40B4-BE49-F238E27FC236}">
                <a16:creationId xmlns:a16="http://schemas.microsoft.com/office/drawing/2014/main" id="{0B37A3FF-ED32-4C4A-A21F-848A3BF6F896}"/>
              </a:ext>
            </a:extLst>
          </p:cNvPr>
          <p:cNvSpPr>
            <a:spLocks noGrp="1"/>
          </p:cNvSpPr>
          <p:nvPr>
            <p:ph type="ftr" sz="quarter" idx="11"/>
          </p:nvPr>
        </p:nvSpPr>
        <p:spPr>
          <a:xfrm>
            <a:off x="3569653" y="6584156"/>
            <a:ext cx="6379210" cy="153888"/>
          </a:xfrm>
        </p:spPr>
        <p:txBody>
          <a:bodyPr/>
          <a:lstStyle/>
          <a:p>
            <a:pPr algn="ctr"/>
            <a:r>
              <a:rPr lang="en-GB" sz="1000" dirty="0">
                <a:solidFill>
                  <a:schemeClr val="tx1"/>
                </a:solidFill>
                <a:latin typeface="+mj-lt"/>
                <a:ea typeface="Times New Roman" panose="02020603050405020304" pitchFamily="18" charset="0"/>
                <a:cs typeface="Times New Roman" panose="02020603050405020304" pitchFamily="18" charset="0"/>
              </a:rPr>
              <a:t>BA Leadership and Management Skills for the Workplace</a:t>
            </a:r>
          </a:p>
          <a:p>
            <a:pPr algn="ctr"/>
            <a:endParaRPr lang="en-US" dirty="0"/>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15</a:t>
            </a:fld>
            <a:endParaRPr lang="en-US" dirty="0"/>
          </a:p>
        </p:txBody>
      </p:sp>
      <p:sp>
        <p:nvSpPr>
          <p:cNvPr id="9" name="Subtitle 2">
            <a:extLst>
              <a:ext uri="{FF2B5EF4-FFF2-40B4-BE49-F238E27FC236}">
                <a16:creationId xmlns:a16="http://schemas.microsoft.com/office/drawing/2014/main" id="{7C022A4E-CBAA-4885-9B94-91998D24FF88}"/>
              </a:ext>
            </a:extLst>
          </p:cNvPr>
          <p:cNvSpPr txBox="1">
            <a:spLocks/>
          </p:cNvSpPr>
          <p:nvPr/>
        </p:nvSpPr>
        <p:spPr>
          <a:xfrm>
            <a:off x="550863" y="4834806"/>
            <a:ext cx="3891929" cy="1535008"/>
          </a:xfrm>
          <a:prstGeom prst="rect">
            <a:avLst/>
          </a:prstGeom>
        </p:spPr>
        <p:txBody>
          <a:bodyPr>
            <a:normAutofit fontScale="92500" lnSpcReduction="10000"/>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600"/>
              </a:spcBef>
              <a:spcAft>
                <a:spcPts val="0"/>
              </a:spcAft>
              <a:buNone/>
            </a:pPr>
            <a:r>
              <a:rPr lang="en-US" sz="1400" dirty="0" err="1">
                <a:ln w="0"/>
                <a:solidFill>
                  <a:schemeClr val="tx1"/>
                </a:solidFill>
                <a:effectLst>
                  <a:outerShdw blurRad="38100" dist="19050" dir="2700000" algn="tl" rotWithShape="0">
                    <a:schemeClr val="dk1">
                      <a:alpha val="40000"/>
                    </a:schemeClr>
                  </a:outerShdw>
                </a:effectLst>
                <a:latin typeface="+mj-lt"/>
              </a:rPr>
              <a:t>YenYen</a:t>
            </a:r>
            <a:r>
              <a:rPr lang="en-US" sz="1400" dirty="0">
                <a:ln w="0"/>
                <a:solidFill>
                  <a:schemeClr val="tx1"/>
                </a:solidFill>
                <a:effectLst>
                  <a:outerShdw blurRad="38100" dist="19050" dir="2700000" algn="tl" rotWithShape="0">
                    <a:schemeClr val="dk1">
                      <a:alpha val="40000"/>
                    </a:schemeClr>
                  </a:outerShdw>
                </a:effectLst>
                <a:latin typeface="+mj-lt"/>
              </a:rPr>
              <a:t> Lai </a:t>
            </a:r>
          </a:p>
          <a:p>
            <a:pPr marL="0" indent="0">
              <a:lnSpc>
                <a:spcPct val="100000"/>
              </a:lnSpc>
              <a:spcBef>
                <a:spcPts val="600"/>
              </a:spcBef>
              <a:spcAft>
                <a:spcPts val="0"/>
              </a:spcAft>
              <a:buNone/>
            </a:pPr>
            <a:r>
              <a:rPr lang="en-US" sz="1400" dirty="0">
                <a:ln w="0"/>
                <a:solidFill>
                  <a:schemeClr val="tx1"/>
                </a:solidFill>
                <a:effectLst>
                  <a:outerShdw blurRad="38100" dist="19050" dir="2700000" algn="tl" rotWithShape="0">
                    <a:schemeClr val="dk1">
                      <a:alpha val="40000"/>
                    </a:schemeClr>
                  </a:outerShdw>
                </a:effectLst>
                <a:latin typeface="+mj-lt"/>
              </a:rPr>
              <a:t>1710668</a:t>
            </a:r>
          </a:p>
          <a:p>
            <a:pPr marL="0" indent="0">
              <a:lnSpc>
                <a:spcPct val="100000"/>
              </a:lnSpc>
              <a:spcBef>
                <a:spcPts val="600"/>
              </a:spcBef>
              <a:spcAft>
                <a:spcPts val="0"/>
              </a:spcAft>
              <a:buNone/>
            </a:pPr>
            <a:r>
              <a:rPr lang="en-US" sz="1400" dirty="0">
                <a:ln w="0"/>
                <a:solidFill>
                  <a:schemeClr val="tx1"/>
                </a:solidFill>
                <a:effectLst>
                  <a:outerShdw blurRad="38100" dist="19050" dir="2700000" algn="tl" rotWithShape="0">
                    <a:schemeClr val="dk1">
                      <a:alpha val="40000"/>
                    </a:schemeClr>
                  </a:outerShdw>
                </a:effectLst>
                <a:latin typeface="+mj-lt"/>
              </a:rPr>
              <a:t>BA Cohort 3</a:t>
            </a:r>
          </a:p>
          <a:p>
            <a:pPr marL="0" indent="0">
              <a:lnSpc>
                <a:spcPct val="100000"/>
              </a:lnSpc>
              <a:spcBef>
                <a:spcPts val="600"/>
              </a:spcBef>
              <a:spcAft>
                <a:spcPts val="0"/>
              </a:spcAft>
              <a:buNone/>
            </a:pPr>
            <a:r>
              <a:rPr lang="en-US" sz="1400" dirty="0">
                <a:ln w="0"/>
                <a:solidFill>
                  <a:schemeClr val="tx1"/>
                </a:solidFill>
                <a:effectLst>
                  <a:outerShdw blurRad="38100" dist="19050" dir="2700000" algn="tl" rotWithShape="0">
                    <a:schemeClr val="dk1">
                      <a:alpha val="40000"/>
                    </a:schemeClr>
                  </a:outerShdw>
                </a:effectLst>
                <a:latin typeface="+mj-lt"/>
              </a:rPr>
              <a:t>23</a:t>
            </a:r>
            <a:r>
              <a:rPr lang="en-US" sz="1400" baseline="30000" dirty="0">
                <a:ln w="0"/>
                <a:solidFill>
                  <a:schemeClr val="tx1"/>
                </a:solidFill>
                <a:effectLst>
                  <a:outerShdw blurRad="38100" dist="19050" dir="2700000" algn="tl" rotWithShape="0">
                    <a:schemeClr val="dk1">
                      <a:alpha val="40000"/>
                    </a:schemeClr>
                  </a:outerShdw>
                </a:effectLst>
                <a:latin typeface="+mj-lt"/>
              </a:rPr>
              <a:t>rd</a:t>
            </a:r>
            <a:r>
              <a:rPr lang="en-US" sz="1400" dirty="0">
                <a:ln w="0"/>
                <a:solidFill>
                  <a:schemeClr val="tx1"/>
                </a:solidFill>
                <a:effectLst>
                  <a:outerShdw blurRad="38100" dist="19050" dir="2700000" algn="tl" rotWithShape="0">
                    <a:schemeClr val="dk1">
                      <a:alpha val="40000"/>
                    </a:schemeClr>
                  </a:outerShdw>
                </a:effectLst>
                <a:latin typeface="+mj-lt"/>
              </a:rPr>
              <a:t> April 2021</a:t>
            </a:r>
          </a:p>
          <a:p>
            <a:pPr marL="0" indent="0">
              <a:lnSpc>
                <a:spcPct val="100000"/>
              </a:lnSpc>
              <a:spcBef>
                <a:spcPts val="600"/>
              </a:spcBef>
              <a:spcAft>
                <a:spcPts val="0"/>
              </a:spcAft>
              <a:buNone/>
            </a:pPr>
            <a:r>
              <a:rPr lang="en-US" sz="1400" dirty="0">
                <a:ln w="0"/>
                <a:solidFill>
                  <a:schemeClr val="tx1"/>
                </a:solidFill>
                <a:effectLst>
                  <a:outerShdw blurRad="38100" dist="19050" dir="2700000" algn="tl" rotWithShape="0">
                    <a:schemeClr val="dk1">
                      <a:alpha val="40000"/>
                    </a:schemeClr>
                  </a:outerShdw>
                </a:effectLst>
                <a:latin typeface="+mj-lt"/>
              </a:rPr>
              <a:t>BMSW6102 Developing Innovation and Creativity for Business Advantage</a:t>
            </a:r>
          </a:p>
          <a:p>
            <a:pPr marL="0" indent="0">
              <a:lnSpc>
                <a:spcPct val="100000"/>
              </a:lnSpc>
              <a:spcBef>
                <a:spcPts val="600"/>
              </a:spcBef>
              <a:spcAft>
                <a:spcPts val="0"/>
              </a:spcAft>
              <a:buNone/>
            </a:pPr>
            <a:endParaRPr lang="en-US" sz="1400" dirty="0">
              <a:ln w="0"/>
              <a:solidFill>
                <a:schemeClr val="tx1"/>
              </a:solidFill>
              <a:effectLst>
                <a:outerShdw blurRad="38100" dist="19050" dir="2700000" algn="tl" rotWithShape="0">
                  <a:schemeClr val="dk1">
                    <a:alpha val="40000"/>
                  </a:schemeClr>
                </a:outerShdw>
              </a:effectLst>
            </a:endParaRPr>
          </a:p>
          <a:p>
            <a:pPr marL="0" indent="0">
              <a:lnSpc>
                <a:spcPct val="100000"/>
              </a:lnSpc>
              <a:spcBef>
                <a:spcPts val="600"/>
              </a:spcBef>
              <a:spcAft>
                <a:spcPts val="0"/>
              </a:spcAft>
            </a:pPr>
            <a:endParaRPr lang="en-US" sz="1400" dirty="0"/>
          </a:p>
        </p:txBody>
      </p:sp>
      <p:pic>
        <p:nvPicPr>
          <p:cNvPr id="10" name="Picture Placeholder 9" descr="Background pattern&#10;&#10;Description automatically generated">
            <a:extLst>
              <a:ext uri="{FF2B5EF4-FFF2-40B4-BE49-F238E27FC236}">
                <a16:creationId xmlns:a16="http://schemas.microsoft.com/office/drawing/2014/main" id="{03A7BA39-4AF3-46EB-B7D2-6768C7CF489E}"/>
              </a:ext>
            </a:extLst>
          </p:cNvPr>
          <p:cNvPicPr>
            <a:picLocks noGrp="1" noChangeAspect="1"/>
          </p:cNvPicPr>
          <p:nvPr>
            <p:ph type="pic" sz="quarter" idx="16"/>
          </p:nvPr>
        </p:nvPicPr>
        <p:blipFill>
          <a:blip r:embed="rId2"/>
          <a:srcRect t="10788" b="10788"/>
          <a:stretch>
            <a:fillRect/>
          </a:stretch>
        </p:blipFill>
        <p:spPr/>
      </p:pic>
    </p:spTree>
    <p:extLst>
      <p:ext uri="{BB962C8B-B14F-4D97-AF65-F5344CB8AC3E}">
        <p14:creationId xmlns:p14="http://schemas.microsoft.com/office/powerpoint/2010/main" val="175469972"/>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raft1_DoesInnovtnConcpt_BusinessAdvantage" id="{70983F37-34A2-4AFB-BE49-88D6FA9ADA5D}" vid="{C578013C-D3B4-4653-9D7F-2E19C54B00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draft1_DoesInnovtnConcpt_BusinessAdvantage</Template>
  <TotalTime>9111</TotalTime>
  <Words>2301</Words>
  <Application>Microsoft Office PowerPoint</Application>
  <PresentationFormat>Widescreen</PresentationFormat>
  <Paragraphs>214</Paragraphs>
  <Slides>15</Slides>
  <Notes>3</Notes>
  <HiddenSlides>0</HiddenSlides>
  <MMClips>11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Gill Sans MT</vt:lpstr>
      <vt:lpstr>Times New Roman</vt:lpstr>
      <vt:lpstr>Walbaum Display</vt:lpstr>
      <vt:lpstr>Wingdings</vt:lpstr>
      <vt:lpstr>3DFloatVTI</vt:lpstr>
      <vt:lpstr>Does Innovation and Creativity Provide a Business Advantage?</vt:lpstr>
      <vt:lpstr>Introduction</vt:lpstr>
      <vt:lpstr>PowerPoint Presentation</vt:lpstr>
      <vt:lpstr>Week one – What is innovation?</vt:lpstr>
      <vt:lpstr>PowerPoint Presentation</vt:lpstr>
      <vt:lpstr>Week three - Where Do Ideas Come From?</vt:lpstr>
      <vt:lpstr>PowerPoint Presentation</vt:lpstr>
      <vt:lpstr>Advantages and Limitations of applying a process to innovation?</vt:lpstr>
      <vt:lpstr>Week Five - Open and  Closed Innovation </vt:lpstr>
      <vt:lpstr>Open and Closed Innovation </vt:lpstr>
      <vt:lpstr>Week six – Leadership Styles</vt:lpstr>
      <vt:lpstr>Conclusion</vt:lpstr>
      <vt:lpstr>Limitation: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the Innovation Concept Provide a Business Advantage?</dc:title>
  <dc:creator>Yen Lai (1710668)</dc:creator>
  <cp:lastModifiedBy>Yen Lai (1710668)</cp:lastModifiedBy>
  <cp:revision>256</cp:revision>
  <dcterms:created xsi:type="dcterms:W3CDTF">2021-04-18T15:50:28Z</dcterms:created>
  <dcterms:modified xsi:type="dcterms:W3CDTF">2021-05-04T17:31:03Z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