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sldIdLst>
    <p:sldId id="258" r:id="rId2"/>
    <p:sldId id="259" r:id="rId3"/>
    <p:sldId id="284" r:id="rId4"/>
    <p:sldId id="274" r:id="rId5"/>
    <p:sldId id="279" r:id="rId6"/>
    <p:sldId id="262" r:id="rId7"/>
    <p:sldId id="266" r:id="rId8"/>
    <p:sldId id="280" r:id="rId9"/>
    <p:sldId id="268" r:id="rId10"/>
    <p:sldId id="276" r:id="rId11"/>
    <p:sldId id="269" r:id="rId12"/>
    <p:sldId id="287" r:id="rId13"/>
    <p:sldId id="286" r:id="rId14"/>
    <p:sldId id="288" r:id="rId15"/>
    <p:sldId id="278" r:id="rId16"/>
    <p:sldId id="271" r:id="rId17"/>
    <p:sldId id="275" r:id="rId18"/>
    <p:sldId id="281" r:id="rId19"/>
    <p:sldId id="270" r:id="rId20"/>
    <p:sldId id="277" r:id="rId21"/>
    <p:sldId id="289" r:id="rId22"/>
    <p:sldId id="263" r:id="rId23"/>
    <p:sldId id="282" r:id="rId24"/>
    <p:sldId id="290" r:id="rId25"/>
    <p:sldId id="264" r:id="rId26"/>
    <p:sldId id="272" r:id="rId27"/>
    <p:sldId id="273" r:id="rId28"/>
    <p:sldId id="265"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8F5BED-F6D1-C827-864D-CBE2A462DFEF}" v="12" dt="2023-11-01T16:58:33.013"/>
    <p1510:client id="{4F4B69AC-915C-4D75-A927-58929B28B234}" v="44" dt="2022-04-06T14:36:39.429"/>
    <p1510:client id="{5F582BB2-60A2-31D8-B3FB-E23DBFE4FE13}" v="231" dt="2023-11-01T16:07:06.641"/>
    <p1510:client id="{8A4C9285-8F96-72FC-0214-EFAB19DCF00F}" v="887" dt="2022-04-06T14:30:35.789"/>
    <p1510:client id="{A2938CDB-257B-E8D7-0579-BE021F4F0C69}" v="5" dt="2022-03-01T15:12:35.5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5696" autoAdjust="0"/>
  </p:normalViewPr>
  <p:slideViewPr>
    <p:cSldViewPr snapToGrid="0">
      <p:cViewPr>
        <p:scale>
          <a:sx n="50" d="100"/>
          <a:sy n="50" d="100"/>
        </p:scale>
        <p:origin x="1500"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5F582BB2-60A2-31D8-B3FB-E23DBFE4FE13}"/>
    <pc:docChg chg="addSld delSld modSld sldOrd">
      <pc:chgData name="Alison Cooke" userId="S::a.cooke@uwtsd.ac.uk::46c329c9-26b7-4eba-b77b-7474421bfd31" providerId="AD" clId="Web-{5F582BB2-60A2-31D8-B3FB-E23DBFE4FE13}" dt="2023-11-01T16:07:06.641" v="1219" actId="20577"/>
      <pc:docMkLst>
        <pc:docMk/>
      </pc:docMkLst>
      <pc:sldChg chg="modSp">
        <pc:chgData name="Alison Cooke" userId="S::a.cooke@uwtsd.ac.uk::46c329c9-26b7-4eba-b77b-7474421bfd31" providerId="AD" clId="Web-{5F582BB2-60A2-31D8-B3FB-E23DBFE4FE13}" dt="2023-11-01T15:05:15.263" v="5" actId="14100"/>
        <pc:sldMkLst>
          <pc:docMk/>
          <pc:sldMk cId="1147549936" sldId="258"/>
        </pc:sldMkLst>
        <pc:spChg chg="mod">
          <ac:chgData name="Alison Cooke" userId="S::a.cooke@uwtsd.ac.uk::46c329c9-26b7-4eba-b77b-7474421bfd31" providerId="AD" clId="Web-{5F582BB2-60A2-31D8-B3FB-E23DBFE4FE13}" dt="2023-11-01T15:05:15.263" v="5" actId="14100"/>
          <ac:spMkLst>
            <pc:docMk/>
            <pc:sldMk cId="1147549936" sldId="258"/>
            <ac:spMk id="5" creationId="{96FE8A07-45B3-4401-AEF2-C9368D14EA2F}"/>
          </ac:spMkLst>
        </pc:spChg>
      </pc:sldChg>
      <pc:sldChg chg="addSp delSp modSp">
        <pc:chgData name="Alison Cooke" userId="S::a.cooke@uwtsd.ac.uk::46c329c9-26b7-4eba-b77b-7474421bfd31" providerId="AD" clId="Web-{5F582BB2-60A2-31D8-B3FB-E23DBFE4FE13}" dt="2023-11-01T15:23:13.638" v="611" actId="20577"/>
        <pc:sldMkLst>
          <pc:docMk/>
          <pc:sldMk cId="2511280831" sldId="259"/>
        </pc:sldMkLst>
        <pc:spChg chg="add del mod">
          <ac:chgData name="Alison Cooke" userId="S::a.cooke@uwtsd.ac.uk::46c329c9-26b7-4eba-b77b-7474421bfd31" providerId="AD" clId="Web-{5F582BB2-60A2-31D8-B3FB-E23DBFE4FE13}" dt="2023-11-01T15:19:12.574" v="595"/>
          <ac:spMkLst>
            <pc:docMk/>
            <pc:sldMk cId="2511280831" sldId="259"/>
            <ac:spMk id="5" creationId="{6516F149-17CD-3CD8-9026-FA4EEE1645E4}"/>
          </ac:spMkLst>
        </pc:spChg>
        <pc:spChg chg="add del mod">
          <ac:chgData name="Alison Cooke" userId="S::a.cooke@uwtsd.ac.uk::46c329c9-26b7-4eba-b77b-7474421bfd31" providerId="AD" clId="Web-{5F582BB2-60A2-31D8-B3FB-E23DBFE4FE13}" dt="2023-11-01T15:23:13.638" v="611" actId="20577"/>
          <ac:spMkLst>
            <pc:docMk/>
            <pc:sldMk cId="2511280831" sldId="259"/>
            <ac:spMk id="6" creationId="{CE5D857B-B3EB-42A9-9378-BB924DA2D331}"/>
          </ac:spMkLst>
        </pc:spChg>
      </pc:sldChg>
      <pc:sldChg chg="modSp modNotes">
        <pc:chgData name="Alison Cooke" userId="S::a.cooke@uwtsd.ac.uk::46c329c9-26b7-4eba-b77b-7474421bfd31" providerId="AD" clId="Web-{5F582BB2-60A2-31D8-B3FB-E23DBFE4FE13}" dt="2023-11-01T15:39:13.005" v="1030"/>
        <pc:sldMkLst>
          <pc:docMk/>
          <pc:sldMk cId="3451093567" sldId="262"/>
        </pc:sldMkLst>
        <pc:spChg chg="mod">
          <ac:chgData name="Alison Cooke" userId="S::a.cooke@uwtsd.ac.uk::46c329c9-26b7-4eba-b77b-7474421bfd31" providerId="AD" clId="Web-{5F582BB2-60A2-31D8-B3FB-E23DBFE4FE13}" dt="2023-11-01T15:15:44.778" v="549"/>
          <ac:spMkLst>
            <pc:docMk/>
            <pc:sldMk cId="3451093567" sldId="262"/>
            <ac:spMk id="2" creationId="{85C16B8C-1FDA-47E8-AFB6-BD601E85C419}"/>
          </ac:spMkLst>
        </pc:spChg>
      </pc:sldChg>
      <pc:sldChg chg="modSp">
        <pc:chgData name="Alison Cooke" userId="S::a.cooke@uwtsd.ac.uk::46c329c9-26b7-4eba-b77b-7474421bfd31" providerId="AD" clId="Web-{5F582BB2-60A2-31D8-B3FB-E23DBFE4FE13}" dt="2023-11-01T15:17:56.865" v="582" actId="20577"/>
        <pc:sldMkLst>
          <pc:docMk/>
          <pc:sldMk cId="506969829" sldId="263"/>
        </pc:sldMkLst>
        <pc:spChg chg="mod">
          <ac:chgData name="Alison Cooke" userId="S::a.cooke@uwtsd.ac.uk::46c329c9-26b7-4eba-b77b-7474421bfd31" providerId="AD" clId="Web-{5F582BB2-60A2-31D8-B3FB-E23DBFE4FE13}" dt="2023-11-01T15:17:56.865" v="582" actId="20577"/>
          <ac:spMkLst>
            <pc:docMk/>
            <pc:sldMk cId="506969829" sldId="263"/>
            <ac:spMk id="2" creationId="{EA7D5AC0-0157-4C3E-87A0-3E7317351429}"/>
          </ac:spMkLst>
        </pc:spChg>
      </pc:sldChg>
      <pc:sldChg chg="modSp">
        <pc:chgData name="Alison Cooke" userId="S::a.cooke@uwtsd.ac.uk::46c329c9-26b7-4eba-b77b-7474421bfd31" providerId="AD" clId="Web-{5F582BB2-60A2-31D8-B3FB-E23DBFE4FE13}" dt="2023-11-01T15:18:11.429" v="587"/>
        <pc:sldMkLst>
          <pc:docMk/>
          <pc:sldMk cId="2749282410" sldId="264"/>
        </pc:sldMkLst>
        <pc:spChg chg="mod">
          <ac:chgData name="Alison Cooke" userId="S::a.cooke@uwtsd.ac.uk::46c329c9-26b7-4eba-b77b-7474421bfd31" providerId="AD" clId="Web-{5F582BB2-60A2-31D8-B3FB-E23DBFE4FE13}" dt="2023-11-01T15:18:11.429" v="587"/>
          <ac:spMkLst>
            <pc:docMk/>
            <pc:sldMk cId="2749282410" sldId="264"/>
            <ac:spMk id="2" creationId="{2F2F95B0-5F21-492E-83B3-058300F58AA1}"/>
          </ac:spMkLst>
        </pc:spChg>
      </pc:sldChg>
      <pc:sldChg chg="modSp modNotes">
        <pc:chgData name="Alison Cooke" userId="S::a.cooke@uwtsd.ac.uk::46c329c9-26b7-4eba-b77b-7474421bfd31" providerId="AD" clId="Web-{5F582BB2-60A2-31D8-B3FB-E23DBFE4FE13}" dt="2023-11-01T15:39:40.319" v="1058"/>
        <pc:sldMkLst>
          <pc:docMk/>
          <pc:sldMk cId="2162979876" sldId="266"/>
        </pc:sldMkLst>
        <pc:spChg chg="mod">
          <ac:chgData name="Alison Cooke" userId="S::a.cooke@uwtsd.ac.uk::46c329c9-26b7-4eba-b77b-7474421bfd31" providerId="AD" clId="Web-{5F582BB2-60A2-31D8-B3FB-E23DBFE4FE13}" dt="2023-11-01T15:15:52.263" v="551"/>
          <ac:spMkLst>
            <pc:docMk/>
            <pc:sldMk cId="2162979876" sldId="266"/>
            <ac:spMk id="2" creationId="{82BDEBB6-6173-49FA-8CB8-162FD9235CCE}"/>
          </ac:spMkLst>
        </pc:spChg>
      </pc:sldChg>
      <pc:sldChg chg="modSp">
        <pc:chgData name="Alison Cooke" userId="S::a.cooke@uwtsd.ac.uk::46c329c9-26b7-4eba-b77b-7474421bfd31" providerId="AD" clId="Web-{5F582BB2-60A2-31D8-B3FB-E23DBFE4FE13}" dt="2023-11-01T15:16:16.874" v="557"/>
        <pc:sldMkLst>
          <pc:docMk/>
          <pc:sldMk cId="4056308915" sldId="268"/>
        </pc:sldMkLst>
        <pc:spChg chg="mod">
          <ac:chgData name="Alison Cooke" userId="S::a.cooke@uwtsd.ac.uk::46c329c9-26b7-4eba-b77b-7474421bfd31" providerId="AD" clId="Web-{5F582BB2-60A2-31D8-B3FB-E23DBFE4FE13}" dt="2023-11-01T15:16:16.874" v="557"/>
          <ac:spMkLst>
            <pc:docMk/>
            <pc:sldMk cId="4056308915" sldId="268"/>
            <ac:spMk id="2" creationId="{E129B736-1AFF-4B03-ABA5-4A8BB14F2637}"/>
          </ac:spMkLst>
        </pc:spChg>
      </pc:sldChg>
      <pc:sldChg chg="modSp">
        <pc:chgData name="Alison Cooke" userId="S::a.cooke@uwtsd.ac.uk::46c329c9-26b7-4eba-b77b-7474421bfd31" providerId="AD" clId="Web-{5F582BB2-60A2-31D8-B3FB-E23DBFE4FE13}" dt="2023-11-01T15:40:07.868" v="1059" actId="20577"/>
        <pc:sldMkLst>
          <pc:docMk/>
          <pc:sldMk cId="77577623" sldId="269"/>
        </pc:sldMkLst>
        <pc:spChg chg="mod">
          <ac:chgData name="Alison Cooke" userId="S::a.cooke@uwtsd.ac.uk::46c329c9-26b7-4eba-b77b-7474421bfd31" providerId="AD" clId="Web-{5F582BB2-60A2-31D8-B3FB-E23DBFE4FE13}" dt="2023-11-01T15:16:31.094" v="561"/>
          <ac:spMkLst>
            <pc:docMk/>
            <pc:sldMk cId="77577623" sldId="269"/>
            <ac:spMk id="2" creationId="{EA0C97E1-EADB-42EB-838C-6AFF0663F1BC}"/>
          </ac:spMkLst>
        </pc:spChg>
        <pc:spChg chg="mod">
          <ac:chgData name="Alison Cooke" userId="S::a.cooke@uwtsd.ac.uk::46c329c9-26b7-4eba-b77b-7474421bfd31" providerId="AD" clId="Web-{5F582BB2-60A2-31D8-B3FB-E23DBFE4FE13}" dt="2023-11-01T15:16:37.578" v="566" actId="20577"/>
          <ac:spMkLst>
            <pc:docMk/>
            <pc:sldMk cId="77577623" sldId="269"/>
            <ac:spMk id="3" creationId="{4EF48B10-0F82-4100-A629-EC7C92D1D0F6}"/>
          </ac:spMkLst>
        </pc:spChg>
        <pc:spChg chg="mod">
          <ac:chgData name="Alison Cooke" userId="S::a.cooke@uwtsd.ac.uk::46c329c9-26b7-4eba-b77b-7474421bfd31" providerId="AD" clId="Web-{5F582BB2-60A2-31D8-B3FB-E23DBFE4FE13}" dt="2023-11-01T15:40:07.868" v="1059" actId="20577"/>
          <ac:spMkLst>
            <pc:docMk/>
            <pc:sldMk cId="77577623" sldId="269"/>
            <ac:spMk id="4" creationId="{4B1CA0CB-51E3-4AE0-A442-C4EF8AEA51B6}"/>
          </ac:spMkLst>
        </pc:spChg>
      </pc:sldChg>
      <pc:sldChg chg="modSp">
        <pc:chgData name="Alison Cooke" userId="S::a.cooke@uwtsd.ac.uk::46c329c9-26b7-4eba-b77b-7474421bfd31" providerId="AD" clId="Web-{5F582BB2-60A2-31D8-B3FB-E23DBFE4FE13}" dt="2023-11-01T15:17:23.082" v="574"/>
        <pc:sldMkLst>
          <pc:docMk/>
          <pc:sldMk cId="2182149143" sldId="270"/>
        </pc:sldMkLst>
        <pc:spChg chg="mod">
          <ac:chgData name="Alison Cooke" userId="S::a.cooke@uwtsd.ac.uk::46c329c9-26b7-4eba-b77b-7474421bfd31" providerId="AD" clId="Web-{5F582BB2-60A2-31D8-B3FB-E23DBFE4FE13}" dt="2023-11-01T15:17:23.082" v="574"/>
          <ac:spMkLst>
            <pc:docMk/>
            <pc:sldMk cId="2182149143" sldId="270"/>
            <ac:spMk id="2" creationId="{50AD92F6-CB89-4734-9081-ADC0D0E397F6}"/>
          </ac:spMkLst>
        </pc:spChg>
      </pc:sldChg>
      <pc:sldChg chg="modSp">
        <pc:chgData name="Alison Cooke" userId="S::a.cooke@uwtsd.ac.uk::46c329c9-26b7-4eba-b77b-7474421bfd31" providerId="AD" clId="Web-{5F582BB2-60A2-31D8-B3FB-E23DBFE4FE13}" dt="2023-11-01T15:48:50.343" v="1142" actId="20577"/>
        <pc:sldMkLst>
          <pc:docMk/>
          <pc:sldMk cId="958988389" sldId="271"/>
        </pc:sldMkLst>
        <pc:spChg chg="mod">
          <ac:chgData name="Alison Cooke" userId="S::a.cooke@uwtsd.ac.uk::46c329c9-26b7-4eba-b77b-7474421bfd31" providerId="AD" clId="Web-{5F582BB2-60A2-31D8-B3FB-E23DBFE4FE13}" dt="2023-11-01T15:48:50.343" v="1142" actId="20577"/>
          <ac:spMkLst>
            <pc:docMk/>
            <pc:sldMk cId="958988389" sldId="271"/>
            <ac:spMk id="2" creationId="{83272A5E-BE99-41BF-B0E9-F75BCE2ACA8F}"/>
          </ac:spMkLst>
        </pc:spChg>
      </pc:sldChg>
      <pc:sldChg chg="modSp">
        <pc:chgData name="Alison Cooke" userId="S::a.cooke@uwtsd.ac.uk::46c329c9-26b7-4eba-b77b-7474421bfd31" providerId="AD" clId="Web-{5F582BB2-60A2-31D8-B3FB-E23DBFE4FE13}" dt="2023-11-01T15:23:26.046" v="617" actId="20577"/>
        <pc:sldMkLst>
          <pc:docMk/>
          <pc:sldMk cId="1550755564" sldId="272"/>
        </pc:sldMkLst>
        <pc:spChg chg="mod">
          <ac:chgData name="Alison Cooke" userId="S::a.cooke@uwtsd.ac.uk::46c329c9-26b7-4eba-b77b-7474421bfd31" providerId="AD" clId="Web-{5F582BB2-60A2-31D8-B3FB-E23DBFE4FE13}" dt="2023-11-01T15:18:22.555" v="589"/>
          <ac:spMkLst>
            <pc:docMk/>
            <pc:sldMk cId="1550755564" sldId="272"/>
            <ac:spMk id="2" creationId="{7DBDA9EB-1C83-443D-BE02-F0FBC1FA688B}"/>
          </ac:spMkLst>
        </pc:spChg>
        <pc:spChg chg="mod">
          <ac:chgData name="Alison Cooke" userId="S::a.cooke@uwtsd.ac.uk::46c329c9-26b7-4eba-b77b-7474421bfd31" providerId="AD" clId="Web-{5F582BB2-60A2-31D8-B3FB-E23DBFE4FE13}" dt="2023-11-01T15:23:26.046" v="617" actId="20577"/>
          <ac:spMkLst>
            <pc:docMk/>
            <pc:sldMk cId="1550755564" sldId="272"/>
            <ac:spMk id="3" creationId="{B164B124-AB4A-4890-8800-F4E59511F78A}"/>
          </ac:spMkLst>
        </pc:spChg>
      </pc:sldChg>
      <pc:sldChg chg="addSp delSp modSp addAnim delAnim">
        <pc:chgData name="Alison Cooke" userId="S::a.cooke@uwtsd.ac.uk::46c329c9-26b7-4eba-b77b-7474421bfd31" providerId="AD" clId="Web-{5F582BB2-60A2-31D8-B3FB-E23DBFE4FE13}" dt="2023-11-01T15:27:29.735" v="729" actId="20577"/>
        <pc:sldMkLst>
          <pc:docMk/>
          <pc:sldMk cId="4288506079" sldId="274"/>
        </pc:sldMkLst>
        <pc:spChg chg="mod">
          <ac:chgData name="Alison Cooke" userId="S::a.cooke@uwtsd.ac.uk::46c329c9-26b7-4eba-b77b-7474421bfd31" providerId="AD" clId="Web-{5F582BB2-60A2-31D8-B3FB-E23DBFE4FE13}" dt="2023-11-01T15:15:21.714" v="545"/>
          <ac:spMkLst>
            <pc:docMk/>
            <pc:sldMk cId="4288506079" sldId="274"/>
            <ac:spMk id="2" creationId="{BAF29C10-D87A-B9F5-7781-CF5A9F38459E}"/>
          </ac:spMkLst>
        </pc:spChg>
        <pc:spChg chg="add del mod">
          <ac:chgData name="Alison Cooke" userId="S::a.cooke@uwtsd.ac.uk::46c329c9-26b7-4eba-b77b-7474421bfd31" providerId="AD" clId="Web-{5F582BB2-60A2-31D8-B3FB-E23DBFE4FE13}" dt="2023-11-01T15:27:29.735" v="729" actId="20577"/>
          <ac:spMkLst>
            <pc:docMk/>
            <pc:sldMk cId="4288506079" sldId="274"/>
            <ac:spMk id="3" creationId="{25CC47C9-B776-EEEC-32FF-ADD7E7EAF114}"/>
          </ac:spMkLst>
        </pc:spChg>
        <pc:spChg chg="add del mod">
          <ac:chgData name="Alison Cooke" userId="S::a.cooke@uwtsd.ac.uk::46c329c9-26b7-4eba-b77b-7474421bfd31" providerId="AD" clId="Web-{5F582BB2-60A2-31D8-B3FB-E23DBFE4FE13}" dt="2023-11-01T15:27:24.485" v="728"/>
          <ac:spMkLst>
            <pc:docMk/>
            <pc:sldMk cId="4288506079" sldId="274"/>
            <ac:spMk id="6" creationId="{8E08F5C2-F9E9-3418-C111-210D2006D59D}"/>
          </ac:spMkLst>
        </pc:spChg>
      </pc:sldChg>
      <pc:sldChg chg="modSp ord">
        <pc:chgData name="Alison Cooke" userId="S::a.cooke@uwtsd.ac.uk::46c329c9-26b7-4eba-b77b-7474421bfd31" providerId="AD" clId="Web-{5F582BB2-60A2-31D8-B3FB-E23DBFE4FE13}" dt="2023-11-01T15:26:29.887" v="726"/>
        <pc:sldMkLst>
          <pc:docMk/>
          <pc:sldMk cId="439820251" sldId="275"/>
        </pc:sldMkLst>
        <pc:spChg chg="mod">
          <ac:chgData name="Alison Cooke" userId="S::a.cooke@uwtsd.ac.uk::46c329c9-26b7-4eba-b77b-7474421bfd31" providerId="AD" clId="Web-{5F582BB2-60A2-31D8-B3FB-E23DBFE4FE13}" dt="2023-11-01T15:15:59.841" v="553"/>
          <ac:spMkLst>
            <pc:docMk/>
            <pc:sldMk cId="439820251" sldId="275"/>
            <ac:spMk id="2" creationId="{FC0B05F1-C81D-53E1-DCDF-AA00407FD04A}"/>
          </ac:spMkLst>
        </pc:spChg>
      </pc:sldChg>
      <pc:sldChg chg="modSp">
        <pc:chgData name="Alison Cooke" userId="S::a.cooke@uwtsd.ac.uk::46c329c9-26b7-4eba-b77b-7474421bfd31" providerId="AD" clId="Web-{5F582BB2-60A2-31D8-B3FB-E23DBFE4FE13}" dt="2023-11-01T15:16:23.234" v="559"/>
        <pc:sldMkLst>
          <pc:docMk/>
          <pc:sldMk cId="848828578" sldId="276"/>
        </pc:sldMkLst>
        <pc:spChg chg="mod">
          <ac:chgData name="Alison Cooke" userId="S::a.cooke@uwtsd.ac.uk::46c329c9-26b7-4eba-b77b-7474421bfd31" providerId="AD" clId="Web-{5F582BB2-60A2-31D8-B3FB-E23DBFE4FE13}" dt="2023-11-01T15:16:23.234" v="559"/>
          <ac:spMkLst>
            <pc:docMk/>
            <pc:sldMk cId="848828578" sldId="276"/>
            <ac:spMk id="2" creationId="{DCDBE5B1-94F8-F79D-2B01-92260BBBA717}"/>
          </ac:spMkLst>
        </pc:spChg>
      </pc:sldChg>
      <pc:sldChg chg="modSp">
        <pc:chgData name="Alison Cooke" userId="S::a.cooke@uwtsd.ac.uk::46c329c9-26b7-4eba-b77b-7474421bfd31" providerId="AD" clId="Web-{5F582BB2-60A2-31D8-B3FB-E23DBFE4FE13}" dt="2023-11-01T15:17:47.037" v="579" actId="1076"/>
        <pc:sldMkLst>
          <pc:docMk/>
          <pc:sldMk cId="3556983543" sldId="277"/>
        </pc:sldMkLst>
        <pc:spChg chg="mod">
          <ac:chgData name="Alison Cooke" userId="S::a.cooke@uwtsd.ac.uk::46c329c9-26b7-4eba-b77b-7474421bfd31" providerId="AD" clId="Web-{5F582BB2-60A2-31D8-B3FB-E23DBFE4FE13}" dt="2023-11-01T15:17:29.442" v="576"/>
          <ac:spMkLst>
            <pc:docMk/>
            <pc:sldMk cId="3556983543" sldId="277"/>
            <ac:spMk id="2" creationId="{39952CD5-5D1B-01B4-118A-7DFFB6C2645F}"/>
          </ac:spMkLst>
        </pc:spChg>
        <pc:spChg chg="mod">
          <ac:chgData name="Alison Cooke" userId="S::a.cooke@uwtsd.ac.uk::46c329c9-26b7-4eba-b77b-7474421bfd31" providerId="AD" clId="Web-{5F582BB2-60A2-31D8-B3FB-E23DBFE4FE13}" dt="2023-11-01T15:17:40.927" v="578" actId="1076"/>
          <ac:spMkLst>
            <pc:docMk/>
            <pc:sldMk cId="3556983543" sldId="277"/>
            <ac:spMk id="3" creationId="{3186A518-F0C4-9734-D59A-6E30C263B37A}"/>
          </ac:spMkLst>
        </pc:spChg>
        <pc:spChg chg="mod">
          <ac:chgData name="Alison Cooke" userId="S::a.cooke@uwtsd.ac.uk::46c329c9-26b7-4eba-b77b-7474421bfd31" providerId="AD" clId="Web-{5F582BB2-60A2-31D8-B3FB-E23DBFE4FE13}" dt="2023-11-01T15:17:36.223" v="577" actId="1076"/>
          <ac:spMkLst>
            <pc:docMk/>
            <pc:sldMk cId="3556983543" sldId="277"/>
            <ac:spMk id="4" creationId="{0D61E801-A196-F0EE-F8D5-11BCC1EA335D}"/>
          </ac:spMkLst>
        </pc:spChg>
        <pc:picChg chg="mod">
          <ac:chgData name="Alison Cooke" userId="S::a.cooke@uwtsd.ac.uk::46c329c9-26b7-4eba-b77b-7474421bfd31" providerId="AD" clId="Web-{5F582BB2-60A2-31D8-B3FB-E23DBFE4FE13}" dt="2023-11-01T15:17:47.037" v="579" actId="1076"/>
          <ac:picMkLst>
            <pc:docMk/>
            <pc:sldMk cId="3556983543" sldId="277"/>
            <ac:picMk id="5" creationId="{D44F9B06-D7BB-F365-8A66-CAF810A0BED4}"/>
          </ac:picMkLst>
        </pc:picChg>
      </pc:sldChg>
      <pc:sldChg chg="modSp">
        <pc:chgData name="Alison Cooke" userId="S::a.cooke@uwtsd.ac.uk::46c329c9-26b7-4eba-b77b-7474421bfd31" providerId="AD" clId="Web-{5F582BB2-60A2-31D8-B3FB-E23DBFE4FE13}" dt="2023-11-01T15:16:47.360" v="568"/>
        <pc:sldMkLst>
          <pc:docMk/>
          <pc:sldMk cId="359367496" sldId="278"/>
        </pc:sldMkLst>
        <pc:spChg chg="mod">
          <ac:chgData name="Alison Cooke" userId="S::a.cooke@uwtsd.ac.uk::46c329c9-26b7-4eba-b77b-7474421bfd31" providerId="AD" clId="Web-{5F582BB2-60A2-31D8-B3FB-E23DBFE4FE13}" dt="2023-11-01T15:16:47.360" v="568"/>
          <ac:spMkLst>
            <pc:docMk/>
            <pc:sldMk cId="359367496" sldId="278"/>
            <ac:spMk id="2" creationId="{CF1585DA-10DB-AD35-FF3B-BFB63A19EB68}"/>
          </ac:spMkLst>
        </pc:spChg>
      </pc:sldChg>
      <pc:sldChg chg="modSp modNotes">
        <pc:chgData name="Alison Cooke" userId="S::a.cooke@uwtsd.ac.uk::46c329c9-26b7-4eba-b77b-7474421bfd31" providerId="AD" clId="Web-{5F582BB2-60A2-31D8-B3FB-E23DBFE4FE13}" dt="2023-11-01T15:28:13.832" v="779"/>
        <pc:sldMkLst>
          <pc:docMk/>
          <pc:sldMk cId="1568220711" sldId="279"/>
        </pc:sldMkLst>
        <pc:spChg chg="mod">
          <ac:chgData name="Alison Cooke" userId="S::a.cooke@uwtsd.ac.uk::46c329c9-26b7-4eba-b77b-7474421bfd31" providerId="AD" clId="Web-{5F582BB2-60A2-31D8-B3FB-E23DBFE4FE13}" dt="2023-11-01T15:15:32.621" v="547"/>
          <ac:spMkLst>
            <pc:docMk/>
            <pc:sldMk cId="1568220711" sldId="279"/>
            <ac:spMk id="2" creationId="{BBA62C22-EF33-0CE5-51BD-F28BC42B5C68}"/>
          </ac:spMkLst>
        </pc:spChg>
      </pc:sldChg>
      <pc:sldChg chg="modSp">
        <pc:chgData name="Alison Cooke" userId="S::a.cooke@uwtsd.ac.uk::46c329c9-26b7-4eba-b77b-7474421bfd31" providerId="AD" clId="Web-{5F582BB2-60A2-31D8-B3FB-E23DBFE4FE13}" dt="2023-11-01T15:16:09.092" v="555"/>
        <pc:sldMkLst>
          <pc:docMk/>
          <pc:sldMk cId="2229950586" sldId="280"/>
        </pc:sldMkLst>
        <pc:spChg chg="mod">
          <ac:chgData name="Alison Cooke" userId="S::a.cooke@uwtsd.ac.uk::46c329c9-26b7-4eba-b77b-7474421bfd31" providerId="AD" clId="Web-{5F582BB2-60A2-31D8-B3FB-E23DBFE4FE13}" dt="2023-11-01T15:16:09.092" v="555"/>
          <ac:spMkLst>
            <pc:docMk/>
            <pc:sldMk cId="2229950586" sldId="280"/>
            <ac:spMk id="2" creationId="{7D09B4B4-379A-854B-2B8A-C85447FCCFA4}"/>
          </ac:spMkLst>
        </pc:spChg>
      </pc:sldChg>
      <pc:sldChg chg="modSp">
        <pc:chgData name="Alison Cooke" userId="S::a.cooke@uwtsd.ac.uk::46c329c9-26b7-4eba-b77b-7474421bfd31" providerId="AD" clId="Web-{5F582BB2-60A2-31D8-B3FB-E23DBFE4FE13}" dt="2023-11-01T15:17:14.019" v="572"/>
        <pc:sldMkLst>
          <pc:docMk/>
          <pc:sldMk cId="3715423407" sldId="281"/>
        </pc:sldMkLst>
        <pc:spChg chg="mod">
          <ac:chgData name="Alison Cooke" userId="S::a.cooke@uwtsd.ac.uk::46c329c9-26b7-4eba-b77b-7474421bfd31" providerId="AD" clId="Web-{5F582BB2-60A2-31D8-B3FB-E23DBFE4FE13}" dt="2023-11-01T15:17:14.019" v="572"/>
          <ac:spMkLst>
            <pc:docMk/>
            <pc:sldMk cId="3715423407" sldId="281"/>
            <ac:spMk id="2" creationId="{8EEE413E-1874-49CD-F642-5E67D1F91610}"/>
          </ac:spMkLst>
        </pc:spChg>
      </pc:sldChg>
      <pc:sldChg chg="modSp">
        <pc:chgData name="Alison Cooke" userId="S::a.cooke@uwtsd.ac.uk::46c329c9-26b7-4eba-b77b-7474421bfd31" providerId="AD" clId="Web-{5F582BB2-60A2-31D8-B3FB-E23DBFE4FE13}" dt="2023-11-01T15:18:04.069" v="584"/>
        <pc:sldMkLst>
          <pc:docMk/>
          <pc:sldMk cId="1463891290" sldId="282"/>
        </pc:sldMkLst>
        <pc:spChg chg="mod">
          <ac:chgData name="Alison Cooke" userId="S::a.cooke@uwtsd.ac.uk::46c329c9-26b7-4eba-b77b-7474421bfd31" providerId="AD" clId="Web-{5F582BB2-60A2-31D8-B3FB-E23DBFE4FE13}" dt="2023-11-01T15:18:04.069" v="584"/>
          <ac:spMkLst>
            <pc:docMk/>
            <pc:sldMk cId="1463891290" sldId="282"/>
            <ac:spMk id="2" creationId="{8C823A2A-EFF0-4994-99BD-E94224597075}"/>
          </ac:spMkLst>
        </pc:spChg>
      </pc:sldChg>
      <pc:sldChg chg="addSp delSp modSp addAnim delAnim modNotes">
        <pc:chgData name="Alison Cooke" userId="S::a.cooke@uwtsd.ac.uk::46c329c9-26b7-4eba-b77b-7474421bfd31" providerId="AD" clId="Web-{5F582BB2-60A2-31D8-B3FB-E23DBFE4FE13}" dt="2023-11-01T15:23:45.954" v="620" actId="20577"/>
        <pc:sldMkLst>
          <pc:docMk/>
          <pc:sldMk cId="629807669" sldId="284"/>
        </pc:sldMkLst>
        <pc:spChg chg="mod">
          <ac:chgData name="Alison Cooke" userId="S::a.cooke@uwtsd.ac.uk::46c329c9-26b7-4eba-b77b-7474421bfd31" providerId="AD" clId="Web-{5F582BB2-60A2-31D8-B3FB-E23DBFE4FE13}" dt="2023-11-01T15:05:36.187" v="6" actId="20577"/>
          <ac:spMkLst>
            <pc:docMk/>
            <pc:sldMk cId="629807669" sldId="284"/>
            <ac:spMk id="2" creationId="{5E24ECB1-9BB6-8519-CFB4-0FD57AEF8D74}"/>
          </ac:spMkLst>
        </pc:spChg>
        <pc:spChg chg="mod">
          <ac:chgData name="Alison Cooke" userId="S::a.cooke@uwtsd.ac.uk::46c329c9-26b7-4eba-b77b-7474421bfd31" providerId="AD" clId="Web-{5F582BB2-60A2-31D8-B3FB-E23DBFE4FE13}" dt="2023-11-01T15:23:45.954" v="620" actId="20577"/>
          <ac:spMkLst>
            <pc:docMk/>
            <pc:sldMk cId="629807669" sldId="284"/>
            <ac:spMk id="3" creationId="{C3DA0770-87BF-9887-AE3E-B99C4B00D6B2}"/>
          </ac:spMkLst>
        </pc:spChg>
        <pc:spChg chg="add del mod">
          <ac:chgData name="Alison Cooke" userId="S::a.cooke@uwtsd.ac.uk::46c329c9-26b7-4eba-b77b-7474421bfd31" providerId="AD" clId="Web-{5F582BB2-60A2-31D8-B3FB-E23DBFE4FE13}" dt="2023-11-01T15:23:40.468" v="619" actId="20577"/>
          <ac:spMkLst>
            <pc:docMk/>
            <pc:sldMk cId="629807669" sldId="284"/>
            <ac:spMk id="4" creationId="{D9ACB2F9-6758-DC72-93A9-4B277E180E79}"/>
          </ac:spMkLst>
        </pc:spChg>
        <pc:spChg chg="add del mod">
          <ac:chgData name="Alison Cooke" userId="S::a.cooke@uwtsd.ac.uk::46c329c9-26b7-4eba-b77b-7474421bfd31" providerId="AD" clId="Web-{5F582BB2-60A2-31D8-B3FB-E23DBFE4FE13}" dt="2023-11-01T15:23:10.966" v="604"/>
          <ac:spMkLst>
            <pc:docMk/>
            <pc:sldMk cId="629807669" sldId="284"/>
            <ac:spMk id="7" creationId="{AF974BD2-A27B-99FA-E7DE-6385E5485F62}"/>
          </ac:spMkLst>
        </pc:spChg>
        <pc:spChg chg="add del mod">
          <ac:chgData name="Alison Cooke" userId="S::a.cooke@uwtsd.ac.uk::46c329c9-26b7-4eba-b77b-7474421bfd31" providerId="AD" clId="Web-{5F582BB2-60A2-31D8-B3FB-E23DBFE4FE13}" dt="2023-11-01T15:23:23.155" v="613"/>
          <ac:spMkLst>
            <pc:docMk/>
            <pc:sldMk cId="629807669" sldId="284"/>
            <ac:spMk id="9" creationId="{3086AE97-36B6-63F4-FA22-52AA5E4B8E80}"/>
          </ac:spMkLst>
        </pc:spChg>
      </pc:sldChg>
      <pc:sldChg chg="modSp new del">
        <pc:chgData name="Alison Cooke" userId="S::a.cooke@uwtsd.ac.uk::46c329c9-26b7-4eba-b77b-7474421bfd31" providerId="AD" clId="Web-{5F582BB2-60A2-31D8-B3FB-E23DBFE4FE13}" dt="2023-11-01T15:44:09.010" v="1094"/>
        <pc:sldMkLst>
          <pc:docMk/>
          <pc:sldMk cId="4287103934" sldId="285"/>
        </pc:sldMkLst>
        <pc:spChg chg="mod">
          <ac:chgData name="Alison Cooke" userId="S::a.cooke@uwtsd.ac.uk::46c329c9-26b7-4eba-b77b-7474421bfd31" providerId="AD" clId="Web-{5F582BB2-60A2-31D8-B3FB-E23DBFE4FE13}" dt="2023-11-01T15:40:57.200" v="1092"/>
          <ac:spMkLst>
            <pc:docMk/>
            <pc:sldMk cId="4287103934" sldId="285"/>
            <ac:spMk id="2" creationId="{95BDD0DD-8DCE-BF07-2074-CD9F2621B7CC}"/>
          </ac:spMkLst>
        </pc:spChg>
      </pc:sldChg>
      <pc:sldChg chg="addSp delSp modSp add modNotes">
        <pc:chgData name="Alison Cooke" userId="S::a.cooke@uwtsd.ac.uk::46c329c9-26b7-4eba-b77b-7474421bfd31" providerId="AD" clId="Web-{5F582BB2-60A2-31D8-B3FB-E23DBFE4FE13}" dt="2023-11-01T15:47:31.025" v="1138" actId="20577"/>
        <pc:sldMkLst>
          <pc:docMk/>
          <pc:sldMk cId="1141789040" sldId="286"/>
        </pc:sldMkLst>
        <pc:spChg chg="add del mod">
          <ac:chgData name="Alison Cooke" userId="S::a.cooke@uwtsd.ac.uk::46c329c9-26b7-4eba-b77b-7474421bfd31" providerId="AD" clId="Web-{5F582BB2-60A2-31D8-B3FB-E23DBFE4FE13}" dt="2023-11-01T15:44:54.889" v="1098" actId="20577"/>
          <ac:spMkLst>
            <pc:docMk/>
            <pc:sldMk cId="1141789040" sldId="286"/>
            <ac:spMk id="2" creationId="{F15845D5-D6C8-8AB9-4A80-2825BB7354AA}"/>
          </ac:spMkLst>
        </pc:spChg>
        <pc:spChg chg="mod">
          <ac:chgData name="Alison Cooke" userId="S::a.cooke@uwtsd.ac.uk::46c329c9-26b7-4eba-b77b-7474421bfd31" providerId="AD" clId="Web-{5F582BB2-60A2-31D8-B3FB-E23DBFE4FE13}" dt="2023-11-01T15:47:31.025" v="1138" actId="20577"/>
          <ac:spMkLst>
            <pc:docMk/>
            <pc:sldMk cId="1141789040" sldId="286"/>
            <ac:spMk id="3" creationId="{D70407BB-60AE-7F7A-71BD-2F058C2E882F}"/>
          </ac:spMkLst>
        </pc:spChg>
        <pc:spChg chg="add del mod">
          <ac:chgData name="Alison Cooke" userId="S::a.cooke@uwtsd.ac.uk::46c329c9-26b7-4eba-b77b-7474421bfd31" providerId="AD" clId="Web-{5F582BB2-60A2-31D8-B3FB-E23DBFE4FE13}" dt="2023-11-01T15:44:46.263" v="1096"/>
          <ac:spMkLst>
            <pc:docMk/>
            <pc:sldMk cId="1141789040" sldId="286"/>
            <ac:spMk id="6" creationId="{86DB0332-3164-E3CD-4DC6-CBC163C7FE1D}"/>
          </ac:spMkLst>
        </pc:spChg>
      </pc:sldChg>
      <pc:sldChg chg="add ord">
        <pc:chgData name="Alison Cooke" userId="S::a.cooke@uwtsd.ac.uk::46c329c9-26b7-4eba-b77b-7474421bfd31" providerId="AD" clId="Web-{5F582BB2-60A2-31D8-B3FB-E23DBFE4FE13}" dt="2023-11-01T15:46:18.973" v="1136"/>
        <pc:sldMkLst>
          <pc:docMk/>
          <pc:sldMk cId="599104891" sldId="287"/>
        </pc:sldMkLst>
      </pc:sldChg>
      <pc:sldChg chg="add">
        <pc:chgData name="Alison Cooke" userId="S::a.cooke@uwtsd.ac.uk::46c329c9-26b7-4eba-b77b-7474421bfd31" providerId="AD" clId="Web-{5F582BB2-60A2-31D8-B3FB-E23DBFE4FE13}" dt="2023-11-01T15:47:13.961" v="1137"/>
        <pc:sldMkLst>
          <pc:docMk/>
          <pc:sldMk cId="1064687707" sldId="288"/>
        </pc:sldMkLst>
      </pc:sldChg>
      <pc:sldChg chg="addSp delSp modSp new">
        <pc:chgData name="Alison Cooke" userId="S::a.cooke@uwtsd.ac.uk::46c329c9-26b7-4eba-b77b-7474421bfd31" providerId="AD" clId="Web-{5F582BB2-60A2-31D8-B3FB-E23DBFE4FE13}" dt="2023-11-01T16:06:03.730" v="1197" actId="20577"/>
        <pc:sldMkLst>
          <pc:docMk/>
          <pc:sldMk cId="2825612974" sldId="289"/>
        </pc:sldMkLst>
        <pc:spChg chg="mod">
          <ac:chgData name="Alison Cooke" userId="S::a.cooke@uwtsd.ac.uk::46c329c9-26b7-4eba-b77b-7474421bfd31" providerId="AD" clId="Web-{5F582BB2-60A2-31D8-B3FB-E23DBFE4FE13}" dt="2023-11-01T15:51:37.496" v="1164"/>
          <ac:spMkLst>
            <pc:docMk/>
            <pc:sldMk cId="2825612974" sldId="289"/>
            <ac:spMk id="2" creationId="{BA643DDF-5EB0-4D27-833A-EB38D8BFD685}"/>
          </ac:spMkLst>
        </pc:spChg>
        <pc:spChg chg="mod">
          <ac:chgData name="Alison Cooke" userId="S::a.cooke@uwtsd.ac.uk::46c329c9-26b7-4eba-b77b-7474421bfd31" providerId="AD" clId="Web-{5F582BB2-60A2-31D8-B3FB-E23DBFE4FE13}" dt="2023-11-01T16:06:03.730" v="1197" actId="20577"/>
          <ac:spMkLst>
            <pc:docMk/>
            <pc:sldMk cId="2825612974" sldId="289"/>
            <ac:spMk id="3" creationId="{3B2EA241-21E4-921D-670F-E090BAC99554}"/>
          </ac:spMkLst>
        </pc:spChg>
        <pc:spChg chg="del">
          <ac:chgData name="Alison Cooke" userId="S::a.cooke@uwtsd.ac.uk::46c329c9-26b7-4eba-b77b-7474421bfd31" providerId="AD" clId="Web-{5F582BB2-60A2-31D8-B3FB-E23DBFE4FE13}" dt="2023-11-01T16:05:12.508" v="1182"/>
          <ac:spMkLst>
            <pc:docMk/>
            <pc:sldMk cId="2825612974" sldId="289"/>
            <ac:spMk id="4" creationId="{E0BB22C4-29DF-187C-3944-213D617090F6}"/>
          </ac:spMkLst>
        </pc:spChg>
        <pc:picChg chg="add mod ord">
          <ac:chgData name="Alison Cooke" userId="S::a.cooke@uwtsd.ac.uk::46c329c9-26b7-4eba-b77b-7474421bfd31" providerId="AD" clId="Web-{5F582BB2-60A2-31D8-B3FB-E23DBFE4FE13}" dt="2023-11-01T16:05:17.290" v="1184" actId="1076"/>
          <ac:picMkLst>
            <pc:docMk/>
            <pc:sldMk cId="2825612974" sldId="289"/>
            <ac:picMk id="5" creationId="{615FDF6A-AE71-BB1D-BA0F-9C5FA6B76584}"/>
          </ac:picMkLst>
        </pc:picChg>
      </pc:sldChg>
      <pc:sldChg chg="addSp delSp modSp add replId">
        <pc:chgData name="Alison Cooke" userId="S::a.cooke@uwtsd.ac.uk::46c329c9-26b7-4eba-b77b-7474421bfd31" providerId="AD" clId="Web-{5F582BB2-60A2-31D8-B3FB-E23DBFE4FE13}" dt="2023-11-01T16:07:06.641" v="1219" actId="20577"/>
        <pc:sldMkLst>
          <pc:docMk/>
          <pc:sldMk cId="3321305790" sldId="290"/>
        </pc:sldMkLst>
        <pc:spChg chg="add del mod">
          <ac:chgData name="Alison Cooke" userId="S::a.cooke@uwtsd.ac.uk::46c329c9-26b7-4eba-b77b-7474421bfd31" providerId="AD" clId="Web-{5F582BB2-60A2-31D8-B3FB-E23DBFE4FE13}" dt="2023-11-01T16:07:06.641" v="1219" actId="20577"/>
          <ac:spMkLst>
            <pc:docMk/>
            <pc:sldMk cId="3321305790" sldId="290"/>
            <ac:spMk id="2" creationId="{BA643DDF-5EB0-4D27-833A-EB38D8BFD685}"/>
          </ac:spMkLst>
        </pc:spChg>
        <pc:spChg chg="add del mod">
          <ac:chgData name="Alison Cooke" userId="S::a.cooke@uwtsd.ac.uk::46c329c9-26b7-4eba-b77b-7474421bfd31" providerId="AD" clId="Web-{5F582BB2-60A2-31D8-B3FB-E23DBFE4FE13}" dt="2023-11-01T16:06:46.421" v="1200"/>
          <ac:spMkLst>
            <pc:docMk/>
            <pc:sldMk cId="3321305790" sldId="290"/>
            <ac:spMk id="6" creationId="{BB5F9F79-0468-3D90-E4CD-418CD376F978}"/>
          </ac:spMkLst>
        </pc:spChg>
      </pc:sldChg>
    </pc:docChg>
  </pc:docChgLst>
  <pc:docChgLst>
    <pc:chgData name="Alison Cooke" userId="S::a.cooke@uwtsd.ac.uk::46c329c9-26b7-4eba-b77b-7474421bfd31" providerId="AD" clId="Web-{238F5BED-F6D1-C827-864D-CBE2A462DFEF}"/>
    <pc:docChg chg="modSld">
      <pc:chgData name="Alison Cooke" userId="S::a.cooke@uwtsd.ac.uk::46c329c9-26b7-4eba-b77b-7474421bfd31" providerId="AD" clId="Web-{238F5BED-F6D1-C827-864D-CBE2A462DFEF}" dt="2023-11-01T16:58:30.560" v="10" actId="20577"/>
      <pc:docMkLst>
        <pc:docMk/>
      </pc:docMkLst>
      <pc:sldChg chg="modSp">
        <pc:chgData name="Alison Cooke" userId="S::a.cooke@uwtsd.ac.uk::46c329c9-26b7-4eba-b77b-7474421bfd31" providerId="AD" clId="Web-{238F5BED-F6D1-C827-864D-CBE2A462DFEF}" dt="2023-11-01T16:58:30.560" v="10" actId="20577"/>
        <pc:sldMkLst>
          <pc:docMk/>
          <pc:sldMk cId="2511280831" sldId="259"/>
        </pc:sldMkLst>
        <pc:spChg chg="mod">
          <ac:chgData name="Alison Cooke" userId="S::a.cooke@uwtsd.ac.uk::46c329c9-26b7-4eba-b77b-7474421bfd31" providerId="AD" clId="Web-{238F5BED-F6D1-C827-864D-CBE2A462DFEF}" dt="2023-11-01T16:58:30.560" v="10" actId="20577"/>
          <ac:spMkLst>
            <pc:docMk/>
            <pc:sldMk cId="2511280831" sldId="259"/>
            <ac:spMk id="6" creationId="{CE5D857B-B3EB-42A9-9378-BB924DA2D33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01/11/2023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scribbr.com/category/methodology/" TargetMode="External"/><Relationship Id="rId2" Type="http://schemas.openxmlformats.org/officeDocument/2006/relationships/slide" Target="../slides/slide19.xml"/><Relationship Id="rId1" Type="http://schemas.openxmlformats.org/officeDocument/2006/relationships/notesMaster" Target="../notesMasters/notesMaster1.xml"/><Relationship Id="rId5" Type="http://schemas.openxmlformats.org/officeDocument/2006/relationships/hyperlink" Target="https://www.scribbr.com/dissertation/theoretical-framework/" TargetMode="External"/><Relationship Id="rId4" Type="http://schemas.openxmlformats.org/officeDocument/2006/relationships/hyperlink" Target="https://www.scribbr.com/methodology/qualitative-quantitative-research/"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Question – you have heard the term 'literature review' being used many times – but what do you understand the term to mean?</a:t>
            </a:r>
          </a:p>
          <a:p>
            <a:endParaRPr lang="en-GB" dirty="0">
              <a:ea typeface="Calibri"/>
              <a:cs typeface="Calibri"/>
            </a:endParaRPr>
          </a:p>
          <a:p>
            <a:r>
              <a:rPr lang="en-GB" dirty="0">
                <a:ea typeface="Calibri"/>
                <a:cs typeface="Calibri"/>
              </a:rPr>
              <a:t>Open to class – use chat box</a:t>
            </a:r>
          </a:p>
          <a:p>
            <a:endParaRPr lang="en-GB" dirty="0">
              <a:ea typeface="Calibri"/>
              <a:cs typeface="Calibri"/>
            </a:endParaRPr>
          </a:p>
          <a:p>
            <a:r>
              <a:rPr lang="en-GB" dirty="0">
                <a:ea typeface="Calibri"/>
                <a:cs typeface="Calibri"/>
              </a:rPr>
              <a:t>Lets start with </a:t>
            </a:r>
            <a:r>
              <a:rPr lang="en-GB" dirty="0" err="1">
                <a:ea typeface="Calibri" panose="020F0502020204030204"/>
                <a:cs typeface="Calibri" panose="020F0502020204030204"/>
              </a:rPr>
              <a:t>Bloomsberg</a:t>
            </a:r>
            <a:r>
              <a:rPr lang="en-GB" dirty="0">
                <a:ea typeface="Calibri" panose="020F0502020204030204"/>
                <a:cs typeface="Calibri" panose="020F0502020204030204"/>
              </a:rPr>
              <a:t> University (2022) description ..</a:t>
            </a:r>
          </a:p>
          <a:p>
            <a:endParaRPr lang="en-GB" dirty="0">
              <a:ea typeface="Calibri" panose="020F0502020204030204"/>
              <a:cs typeface="Calibri" panose="020F0502020204030204"/>
            </a:endParaRPr>
          </a:p>
          <a:p>
            <a:r>
              <a:rPr lang="en-GB" dirty="0">
                <a:ea typeface="Calibri" panose="020F0502020204030204"/>
                <a:cs typeface="Calibri" panose="020F0502020204030204"/>
              </a:rPr>
              <a:t>However the Edinburgh University describes it as …....</a:t>
            </a:r>
          </a:p>
          <a:p>
            <a:endParaRPr lang="en-GB" dirty="0">
              <a:ea typeface="Calibri" panose="020F0502020204030204"/>
              <a:cs typeface="Calibri" panose="020F0502020204030204"/>
            </a:endParaRPr>
          </a:p>
          <a:p>
            <a:r>
              <a:rPr lang="en-GB">
                <a:ea typeface="Calibri" panose="020F0502020204030204"/>
                <a:cs typeface="Calibri" panose="020F0502020204030204"/>
              </a:rPr>
              <a:t>What are  the differences there between the two descriptions/definitions</a:t>
            </a:r>
          </a:p>
          <a:p>
            <a:r>
              <a:rPr lang="en-GB">
                <a:ea typeface="Calibri" panose="020F0502020204030204"/>
                <a:cs typeface="Calibri" panose="020F0502020204030204"/>
              </a:rPr>
              <a:t>Edinburgh focusses more on highlighting its goals of demonstrating knowledge and understanding </a:t>
            </a:r>
          </a:p>
          <a:p>
            <a:r>
              <a:rPr lang="en-GB" dirty="0">
                <a:ea typeface="Calibri" panose="020F0502020204030204"/>
                <a:cs typeface="Calibri" panose="020F0502020204030204"/>
              </a:rPr>
              <a:t>Edinburgh also highlights the critical evaluation of the material that you review</a:t>
            </a:r>
          </a:p>
          <a:p>
            <a:r>
              <a:rPr lang="en-GB" dirty="0" err="1">
                <a:ea typeface="Calibri" panose="020F0502020204030204"/>
                <a:cs typeface="Calibri" panose="020F0502020204030204"/>
              </a:rPr>
              <a:t>Bloomsberg</a:t>
            </a:r>
            <a:r>
              <a:rPr lang="en-GB" dirty="0">
                <a:ea typeface="Calibri" panose="020F0502020204030204"/>
                <a:cs typeface="Calibri" panose="020F0502020204030204"/>
              </a:rPr>
              <a:t> highlights previous research only – what about current methods, philosophies and research??</a:t>
            </a: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14970737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lets look at the why and the how</a:t>
            </a:r>
          </a:p>
          <a:p>
            <a:endParaRPr lang="en-GB" dirty="0"/>
          </a:p>
          <a:p>
            <a:r>
              <a:rPr lang="en-GB" dirty="0"/>
              <a:t>Why do you need to undertake</a:t>
            </a:r>
          </a:p>
          <a:p>
            <a:endParaRPr lang="en-GB" dirty="0"/>
          </a:p>
          <a:p>
            <a:r>
              <a:rPr lang="en-GB" dirty="0"/>
              <a:t>&amp;</a:t>
            </a:r>
          </a:p>
          <a:p>
            <a:r>
              <a:rPr lang="en-GB" dirty="0"/>
              <a:t>HOW do you write your literature review</a:t>
            </a:r>
          </a:p>
          <a:p>
            <a:endParaRPr lang="en-GB" dirty="0"/>
          </a:p>
          <a:p>
            <a:r>
              <a:rPr lang="en-GB" dirty="0"/>
              <a:t>its</a:t>
            </a: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41102044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Question to class – Why do you need to do a literature review for your dissertation?</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2562642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00050" lvl="1">
              <a:lnSpc>
                <a:spcPct val="90000"/>
              </a:lnSpc>
              <a:spcBef>
                <a:spcPct val="20000"/>
              </a:spcBef>
            </a:pPr>
            <a:r>
              <a:rPr lang="en-GB" dirty="0">
                <a:ea typeface="Calibri" panose="020F0502020204030204"/>
                <a:cs typeface="Calibri" panose="020F0502020204030204"/>
              </a:rPr>
              <a:t>There are a number of reasons as to WHY you need to do a literature review</a:t>
            </a:r>
          </a:p>
          <a:p>
            <a:pPr marL="400050" lvl="1">
              <a:lnSpc>
                <a:spcPct val="90000"/>
              </a:lnSpc>
              <a:spcBef>
                <a:spcPct val="20000"/>
              </a:spcBef>
            </a:pPr>
            <a:r>
              <a:rPr lang="en-GB" dirty="0">
                <a:ea typeface="Calibri" panose="020F0502020204030204"/>
                <a:cs typeface="Calibri" panose="020F0502020204030204"/>
              </a:rPr>
              <a:t>FIRSTLY – its an integral part of your dissertation and one of the biggest chapter in your final document which highlights how important this piece of work is for you</a:t>
            </a:r>
            <a:endParaRPr lang="en-GB" dirty="0"/>
          </a:p>
          <a:p>
            <a:pPr marL="857250" lvl="1" indent="-457200">
              <a:lnSpc>
                <a:spcPct val="90000"/>
              </a:lnSpc>
              <a:spcBef>
                <a:spcPct val="20000"/>
              </a:spcBef>
              <a:buFont typeface="Courier New,monospace"/>
              <a:buChar char="•"/>
            </a:pPr>
            <a:r>
              <a:rPr lang="en-GB" dirty="0"/>
              <a:t>To find out what information already exists and who is saying what about your topic area</a:t>
            </a:r>
            <a:endParaRPr lang="en-US" dirty="0">
              <a:ea typeface="Calibri"/>
              <a:cs typeface="Calibri"/>
            </a:endParaRPr>
          </a:p>
          <a:p>
            <a:pPr marL="857250" lvl="1" indent="-457200">
              <a:lnSpc>
                <a:spcPct val="90000"/>
              </a:lnSpc>
              <a:spcBef>
                <a:spcPct val="20000"/>
              </a:spcBef>
              <a:buFont typeface="Courier New,monospace"/>
              <a:buChar char="•"/>
            </a:pPr>
            <a:r>
              <a:rPr lang="en-GB" dirty="0"/>
              <a:t>To identify gaps in the literature</a:t>
            </a:r>
            <a:endParaRPr lang="en-US" dirty="0"/>
          </a:p>
          <a:p>
            <a:pPr marL="857250" lvl="1" indent="-457200">
              <a:lnSpc>
                <a:spcPct val="90000"/>
              </a:lnSpc>
              <a:spcBef>
                <a:spcPct val="20000"/>
              </a:spcBef>
              <a:buFont typeface="Courier New,monospace"/>
              <a:buChar char="•"/>
            </a:pPr>
            <a:r>
              <a:rPr lang="en-GB" dirty="0"/>
              <a:t>To provide context for your research</a:t>
            </a:r>
            <a:endParaRPr lang="en-US" dirty="0"/>
          </a:p>
          <a:p>
            <a:pPr marL="857250" lvl="1" indent="-457200">
              <a:lnSpc>
                <a:spcPct val="90000"/>
              </a:lnSpc>
              <a:spcBef>
                <a:spcPct val="20000"/>
              </a:spcBef>
              <a:buFont typeface="Courier New,monospace"/>
              <a:buChar char="•"/>
            </a:pPr>
            <a:r>
              <a:rPr lang="en-GB" dirty="0"/>
              <a:t>To show that you have read widely and in depth</a:t>
            </a:r>
            <a:endParaRPr lang="en-US" dirty="0"/>
          </a:p>
          <a:p>
            <a:pPr marL="857250" lvl="1" indent="-457200">
              <a:lnSpc>
                <a:spcPct val="90000"/>
              </a:lnSpc>
              <a:spcBef>
                <a:spcPct val="20000"/>
              </a:spcBef>
              <a:buFont typeface="Courier New,monospace"/>
              <a:buChar char="•"/>
            </a:pPr>
            <a:r>
              <a:rPr lang="en-GB" dirty="0"/>
              <a:t>To show you have the skills to </a:t>
            </a:r>
            <a:r>
              <a:rPr lang="en-GB" b="1" dirty="0"/>
              <a:t>interpret and evaluate</a:t>
            </a:r>
            <a:r>
              <a:rPr lang="en-GB" dirty="0"/>
              <a:t> the literature – IMPORTANT aspects which examiners look for</a:t>
            </a:r>
            <a:endParaRPr lang="en-GB" dirty="0">
              <a:ea typeface="Calibri"/>
              <a:cs typeface="Calibri"/>
            </a:endParaRPr>
          </a:p>
          <a:p>
            <a:pPr marL="857250" lvl="1" indent="-457200">
              <a:lnSpc>
                <a:spcPct val="90000"/>
              </a:lnSpc>
              <a:spcBef>
                <a:spcPct val="20000"/>
              </a:spcBef>
              <a:buFont typeface="Courier New,monospace"/>
              <a:buChar char="•"/>
            </a:pPr>
            <a:r>
              <a:rPr lang="en-GB" dirty="0">
                <a:ea typeface="Calibri"/>
                <a:cs typeface="Calibri"/>
              </a:rPr>
              <a:t>To identify major influential works</a:t>
            </a:r>
          </a:p>
          <a:p>
            <a:pPr marL="857250" lvl="1" indent="-457200">
              <a:lnSpc>
                <a:spcPct val="90000"/>
              </a:lnSpc>
              <a:spcBef>
                <a:spcPct val="20000"/>
              </a:spcBef>
              <a:buFont typeface="Courier New,monospace"/>
              <a:buChar char="•"/>
            </a:pPr>
            <a:r>
              <a:rPr lang="en-GB" dirty="0">
                <a:ea typeface="Calibri"/>
                <a:cs typeface="Calibri"/>
              </a:rPr>
              <a:t>To identify main methodologies and research techniques already used in the subject area</a:t>
            </a:r>
          </a:p>
          <a:p>
            <a:pPr marL="857250" lvl="1" indent="-457200">
              <a:lnSpc>
                <a:spcPct val="90000"/>
              </a:lnSpc>
              <a:spcBef>
                <a:spcPct val="20000"/>
              </a:spcBef>
              <a:buFont typeface="Courier New,monospace"/>
              <a:buChar char="•"/>
            </a:pPr>
            <a:r>
              <a:rPr lang="en-GB" dirty="0">
                <a:ea typeface="Calibri"/>
                <a:cs typeface="Calibri"/>
              </a:rPr>
              <a:t>To identify main ideas, conclusions and theories</a:t>
            </a:r>
          </a:p>
          <a:p>
            <a:pPr marL="857250" lvl="1" indent="-457200">
              <a:lnSpc>
                <a:spcPct val="90000"/>
              </a:lnSpc>
              <a:spcBef>
                <a:spcPct val="20000"/>
              </a:spcBef>
              <a:buFont typeface="Courier New,monospace"/>
              <a:buChar char="•"/>
            </a:pPr>
            <a:r>
              <a:rPr lang="en-GB" dirty="0">
                <a:ea typeface="Calibri"/>
                <a:cs typeface="Calibri"/>
              </a:rPr>
              <a:t>Show relationships between previous research and theories in the area – before carrying out any new research on the topic</a:t>
            </a:r>
          </a:p>
          <a:p>
            <a:pPr marL="857250" lvl="1" indent="-457200">
              <a:lnSpc>
                <a:spcPct val="90000"/>
              </a:lnSpc>
              <a:spcBef>
                <a:spcPct val="20000"/>
              </a:spcBef>
              <a:buFont typeface="Courier New,monospace"/>
              <a:buChar char="•"/>
            </a:pPr>
            <a:endParaRPr lang="en-GB"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543997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a:p>
            <a:r>
              <a:rPr lang="en-US" dirty="0">
                <a:ea typeface="Calibri"/>
                <a:cs typeface="Calibri"/>
              </a:rPr>
              <a:t>So you are about to start doing your literature review – what problems do you think you will encounter? If you have already started what problems have you encountered?</a:t>
            </a:r>
          </a:p>
          <a:p>
            <a:endParaRPr lang="en-US" dirty="0">
              <a:ea typeface="Calibri"/>
              <a:cs typeface="Calibri"/>
            </a:endParaRPr>
          </a:p>
          <a:p>
            <a:r>
              <a:rPr lang="en-US" dirty="0">
                <a:ea typeface="Calibri"/>
                <a:cs typeface="Calibri"/>
              </a:rPr>
              <a:t>These are just some of the common problems encountered by students when they embark upon their literature reviews</a:t>
            </a:r>
          </a:p>
          <a:p>
            <a:endParaRPr lang="en-US" dirty="0">
              <a:ea typeface="Calibri"/>
              <a:cs typeface="Calibri"/>
            </a:endParaRPr>
          </a:p>
          <a:p>
            <a:pPr marL="171450" indent="-171450">
              <a:spcBef>
                <a:spcPct val="20000"/>
              </a:spcBef>
              <a:buFont typeface="Arial"/>
              <a:buChar char="•"/>
            </a:pPr>
            <a:r>
              <a:rPr lang="en-GB" dirty="0"/>
              <a:t>Where to find appropriate and relevant literature? </a:t>
            </a:r>
            <a:endParaRPr lang="en-US" dirty="0"/>
          </a:p>
          <a:p>
            <a:pPr marL="171450" indent="-171450">
              <a:spcBef>
                <a:spcPct val="20000"/>
              </a:spcBef>
              <a:buFont typeface="Arial"/>
              <a:buChar char="•"/>
            </a:pPr>
            <a:r>
              <a:rPr lang="en-GB" dirty="0"/>
              <a:t>How to reference correctly</a:t>
            </a:r>
            <a:endParaRPr lang="en-US" dirty="0"/>
          </a:p>
          <a:p>
            <a:pPr marL="171450" indent="-171450">
              <a:spcBef>
                <a:spcPct val="20000"/>
              </a:spcBef>
              <a:buFont typeface="Arial"/>
              <a:buChar char="•"/>
            </a:pPr>
            <a:r>
              <a:rPr lang="en-GB" dirty="0"/>
              <a:t>How to review the literature</a:t>
            </a:r>
            <a:endParaRPr lang="en-US" dirty="0"/>
          </a:p>
          <a:p>
            <a:pPr marL="171450" indent="-171450">
              <a:spcBef>
                <a:spcPct val="20000"/>
              </a:spcBef>
              <a:buFont typeface="Arial"/>
              <a:buChar char="•"/>
            </a:pPr>
            <a:r>
              <a:rPr lang="en-GB" dirty="0"/>
              <a:t>How to structure the literature review chapter</a:t>
            </a:r>
          </a:p>
          <a:p>
            <a:pPr marL="171450" indent="-171450">
              <a:spcBef>
                <a:spcPct val="20000"/>
              </a:spcBef>
              <a:buFont typeface="Arial"/>
              <a:buChar char="•"/>
            </a:pPr>
            <a:r>
              <a:rPr lang="en-GB" dirty="0">
                <a:ea typeface="Calibri"/>
                <a:cs typeface="Calibri"/>
              </a:rPr>
              <a:t>How to manage their time</a:t>
            </a:r>
          </a:p>
          <a:p>
            <a:pPr marL="171450" indent="-171450">
              <a:spcBef>
                <a:spcPct val="20000"/>
              </a:spcBef>
              <a:buFont typeface="Arial"/>
              <a:buChar char="•"/>
            </a:pPr>
            <a:r>
              <a:rPr lang="en-GB" dirty="0">
                <a:ea typeface="Calibri"/>
                <a:cs typeface="Calibri"/>
              </a:rPr>
              <a:t>Where to get help/support</a:t>
            </a: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15420489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As you have already submitted your proposals you have already started on your literature review – so looking back on that research lets hear how you found your resources</a:t>
            </a:r>
          </a:p>
          <a:p>
            <a:endParaRPr lang="en-US" dirty="0">
              <a:ea typeface="Calibri"/>
              <a:cs typeface="Calibri"/>
            </a:endParaRPr>
          </a:p>
          <a:p>
            <a:endParaRPr lang="en-US" dirty="0">
              <a:ea typeface="Calibri"/>
              <a:cs typeface="Calibri"/>
            </a:endParaRPr>
          </a:p>
          <a:p>
            <a:r>
              <a:rPr lang="en-US" dirty="0">
                <a:ea typeface="Calibri"/>
                <a:cs typeface="Calibri"/>
              </a:rPr>
              <a:t>1. </a:t>
            </a:r>
            <a:r>
              <a:rPr lang="en-US" b="1" dirty="0">
                <a:ea typeface="Calibri"/>
                <a:cs typeface="Calibri"/>
              </a:rPr>
              <a:t>University Library </a:t>
            </a:r>
            <a:r>
              <a:rPr lang="en-US" dirty="0">
                <a:ea typeface="Calibri"/>
                <a:cs typeface="Calibri"/>
              </a:rPr>
              <a:t>– you have had a couple of inputs from Lisa Ellis , Academic Librarian.</a:t>
            </a:r>
          </a:p>
          <a:p>
            <a:r>
              <a:rPr lang="en-US" dirty="0">
                <a:ea typeface="Calibri"/>
                <a:cs typeface="Calibri"/>
              </a:rPr>
              <a:t>You can also visit the library on campus at anytime</a:t>
            </a:r>
          </a:p>
          <a:p>
            <a:r>
              <a:rPr lang="en-US" dirty="0">
                <a:ea typeface="Calibri"/>
                <a:cs typeface="Calibri"/>
              </a:rPr>
              <a:t>DON’T forget you also have access to the College of policing library use it!!!</a:t>
            </a:r>
          </a:p>
          <a:p>
            <a:endParaRPr lang="en-US" dirty="0">
              <a:ea typeface="Calibri"/>
              <a:cs typeface="Calibri"/>
            </a:endParaRPr>
          </a:p>
          <a:p>
            <a:r>
              <a:rPr lang="en-US" dirty="0">
                <a:ea typeface="Calibri"/>
                <a:cs typeface="Calibri"/>
              </a:rPr>
              <a:t>2.</a:t>
            </a:r>
            <a:r>
              <a:rPr lang="en-US" b="1" dirty="0">
                <a:ea typeface="Calibri"/>
                <a:cs typeface="Calibri"/>
              </a:rPr>
              <a:t> Google scholar</a:t>
            </a:r>
            <a:r>
              <a:rPr lang="en-US" dirty="0">
                <a:ea typeface="Calibri"/>
                <a:cs typeface="Calibri"/>
              </a:rPr>
              <a:t> – look at the abstract for articles – dismiss is not relevant to your topic/subject</a:t>
            </a:r>
          </a:p>
          <a:p>
            <a:endParaRPr lang="en-US" dirty="0">
              <a:ea typeface="Calibri"/>
              <a:cs typeface="Calibri"/>
            </a:endParaRPr>
          </a:p>
          <a:p>
            <a:r>
              <a:rPr lang="en-US" dirty="0">
                <a:ea typeface="Calibri"/>
                <a:cs typeface="Calibri"/>
              </a:rPr>
              <a:t>3. </a:t>
            </a:r>
            <a:r>
              <a:rPr lang="en-US" b="1" dirty="0">
                <a:ea typeface="Calibri"/>
                <a:cs typeface="Calibri"/>
              </a:rPr>
              <a:t>Snowballing </a:t>
            </a:r>
            <a:r>
              <a:rPr lang="en-US" dirty="0">
                <a:ea typeface="Calibri"/>
                <a:cs typeface="Calibri"/>
              </a:rPr>
              <a:t>– this is when a few core articles will lead you to others via reference lists /bibliographies which you can then explore  further. Note : you may find that as you explore they become dated and this is because they al build on each other</a:t>
            </a:r>
          </a:p>
          <a:p>
            <a:endParaRPr lang="en-US" dirty="0">
              <a:ea typeface="Calibri"/>
              <a:cs typeface="Calibri"/>
            </a:endParaRPr>
          </a:p>
          <a:p>
            <a:r>
              <a:rPr lang="en-US" dirty="0">
                <a:ea typeface="Calibri"/>
                <a:cs typeface="Calibri"/>
              </a:rPr>
              <a:t>4.</a:t>
            </a:r>
            <a:r>
              <a:rPr lang="en-US" b="1" dirty="0">
                <a:ea typeface="Calibri"/>
                <a:cs typeface="Calibri"/>
              </a:rPr>
              <a:t> Related dissertations </a:t>
            </a:r>
            <a:r>
              <a:rPr lang="en-US" dirty="0">
                <a:ea typeface="Calibri"/>
                <a:cs typeface="Calibri"/>
              </a:rPr>
              <a:t>– to your topic area – look for sources of information from these ( use </a:t>
            </a:r>
            <a:r>
              <a:rPr lang="en-US" dirty="0" err="1">
                <a:ea typeface="Calibri"/>
                <a:cs typeface="Calibri"/>
              </a:rPr>
              <a:t>Proquest</a:t>
            </a:r>
            <a:r>
              <a:rPr lang="en-US" dirty="0">
                <a:ea typeface="Calibri"/>
                <a:cs typeface="Calibri"/>
              </a:rPr>
              <a:t> via University library)</a:t>
            </a:r>
          </a:p>
          <a:p>
            <a:endParaRPr lang="en-US" dirty="0">
              <a:ea typeface="Calibri"/>
              <a:cs typeface="Calibri"/>
            </a:endParaRPr>
          </a:p>
          <a:p>
            <a:endParaRPr lang="en-US" dirty="0">
              <a:ea typeface="Calibri"/>
              <a:cs typeface="Calibri"/>
            </a:endParaRPr>
          </a:p>
          <a:p>
            <a:r>
              <a:rPr lang="en-US" dirty="0">
                <a:ea typeface="Calibri"/>
                <a:cs typeface="Calibri"/>
              </a:rPr>
              <a:t>Use your detective skills:</a:t>
            </a:r>
          </a:p>
          <a:p>
            <a:pPr marL="514350" indent="-514350">
              <a:spcBef>
                <a:spcPct val="20000"/>
              </a:spcBef>
              <a:buAutoNum type="arabicPeriod"/>
            </a:pPr>
            <a:r>
              <a:rPr lang="en-GB" dirty="0"/>
              <a:t>Questions that need answers ( research objectives)</a:t>
            </a:r>
            <a:endParaRPr lang="en-US" dirty="0"/>
          </a:p>
          <a:p>
            <a:pPr marL="514350" indent="-514350">
              <a:spcBef>
                <a:spcPct val="20000"/>
              </a:spcBef>
              <a:buAutoNum type="arabicPeriod"/>
            </a:pPr>
            <a:r>
              <a:rPr lang="en-GB" dirty="0"/>
              <a:t>Clues are in literature sources</a:t>
            </a:r>
            <a:endParaRPr lang="en-US" dirty="0"/>
          </a:p>
          <a:p>
            <a:pPr marL="514350" indent="-514350">
              <a:spcBef>
                <a:spcPct val="20000"/>
              </a:spcBef>
              <a:buAutoNum type="arabicPeriod"/>
            </a:pPr>
            <a:r>
              <a:rPr lang="en-GB" dirty="0"/>
              <a:t>Discard any information that is irrelevant</a:t>
            </a:r>
            <a:endParaRPr lang="en-US" dirty="0"/>
          </a:p>
          <a:p>
            <a:pPr marL="514350" indent="-514350">
              <a:spcBef>
                <a:spcPct val="20000"/>
              </a:spcBef>
              <a:buAutoNum type="arabicPeriod"/>
            </a:pPr>
            <a:r>
              <a:rPr lang="en-GB" dirty="0"/>
              <a:t>Follow up any leads to other sources</a:t>
            </a:r>
            <a:endParaRPr lang="en-US" dirty="0"/>
          </a:p>
          <a:p>
            <a:pPr marL="514350" indent="-514350">
              <a:spcBef>
                <a:spcPct val="20000"/>
              </a:spcBef>
              <a:buAutoNum type="arabicPeriod"/>
            </a:pPr>
            <a:r>
              <a:rPr lang="en-GB" dirty="0"/>
              <a:t>Construct your ‘case’ on the evidence that you have found from your sources</a:t>
            </a:r>
            <a:endParaRPr lang="en-US" dirty="0"/>
          </a:p>
          <a:p>
            <a:pPr marL="514350" indent="-514350">
              <a:spcBef>
                <a:spcPct val="20000"/>
              </a:spcBef>
              <a:buAutoNum type="arabicPeriod"/>
            </a:pPr>
            <a:r>
              <a:rPr lang="en-GB" dirty="0"/>
              <a:t>Lay down the facts as you see them ( i.e. present the results of your review highlight your main findings and implications on your work)</a:t>
            </a:r>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18909436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Log, Catalogue and review</a:t>
            </a:r>
          </a:p>
          <a:p>
            <a:endParaRPr lang="en-US" dirty="0">
              <a:ea typeface="Calibri"/>
              <a:cs typeface="Calibri"/>
            </a:endParaRPr>
          </a:p>
          <a:p>
            <a:r>
              <a:rPr lang="en-US" b="1" dirty="0">
                <a:ea typeface="Calibri"/>
                <a:cs typeface="Calibri"/>
              </a:rPr>
              <a:t>a. Log</a:t>
            </a:r>
          </a:p>
          <a:p>
            <a:r>
              <a:rPr lang="en-US" dirty="0">
                <a:ea typeface="Calibri"/>
                <a:cs typeface="Calibri"/>
              </a:rPr>
              <a:t>This is all about logging all the reference material as you go along</a:t>
            </a:r>
          </a:p>
          <a:p>
            <a:r>
              <a:rPr lang="en-US" dirty="0">
                <a:ea typeface="Calibri"/>
                <a:cs typeface="Calibri"/>
              </a:rPr>
              <a:t>There are many different reference management </a:t>
            </a:r>
            <a:r>
              <a:rPr lang="en-US" dirty="0" err="1">
                <a:ea typeface="Calibri"/>
                <a:cs typeface="Calibri"/>
              </a:rPr>
              <a:t>programmes</a:t>
            </a:r>
            <a:r>
              <a:rPr lang="en-US" dirty="0">
                <a:ea typeface="Calibri"/>
                <a:cs typeface="Calibri"/>
              </a:rPr>
              <a:t> available online or you can just use an old fashioned spreadsheet/word document</a:t>
            </a:r>
          </a:p>
          <a:p>
            <a:r>
              <a:rPr lang="en-US" dirty="0">
                <a:ea typeface="Calibri"/>
                <a:cs typeface="Calibri"/>
              </a:rPr>
              <a:t>DON'T FORGET – it must comply with UWTSD HArvard reference system</a:t>
            </a:r>
          </a:p>
          <a:p>
            <a:endParaRPr lang="en-US" dirty="0">
              <a:ea typeface="Calibri"/>
              <a:cs typeface="Calibri"/>
            </a:endParaRPr>
          </a:p>
          <a:p>
            <a:r>
              <a:rPr lang="en-US" b="1" dirty="0">
                <a:ea typeface="Calibri"/>
                <a:cs typeface="Calibri"/>
              </a:rPr>
              <a:t>b. Catalogue</a:t>
            </a:r>
          </a:p>
          <a:p>
            <a:r>
              <a:rPr lang="en-US" dirty="0">
                <a:ea typeface="Calibri"/>
                <a:cs typeface="Calibri"/>
              </a:rPr>
              <a:t>This is all about cataloguing all your literature - arguments, relevant quotations etc. This will assist you in locating information quickly and accurately. Again </a:t>
            </a:r>
            <a:r>
              <a:rPr lang="en-US" dirty="0" err="1">
                <a:ea typeface="Calibri"/>
                <a:cs typeface="Calibri"/>
              </a:rPr>
              <a:t>thik</a:t>
            </a:r>
            <a:r>
              <a:rPr lang="en-US" dirty="0">
                <a:ea typeface="Calibri"/>
                <a:cs typeface="Calibri"/>
              </a:rPr>
              <a:t> of how you will do this – notebook or excel spreadsheet ( excel spreadsheet will allow you to filter information quickly and easily).</a:t>
            </a:r>
          </a:p>
          <a:p>
            <a:endParaRPr lang="en-US" b="1" dirty="0">
              <a:ea typeface="Calibri"/>
              <a:cs typeface="Calibri"/>
            </a:endParaRPr>
          </a:p>
          <a:p>
            <a:r>
              <a:rPr lang="en-US" b="1" dirty="0">
                <a:ea typeface="Calibri"/>
                <a:cs typeface="Calibri"/>
              </a:rPr>
              <a:t>c. Digest and review</a:t>
            </a:r>
          </a:p>
          <a:p>
            <a:r>
              <a:rPr lang="en-US" dirty="0">
                <a:ea typeface="Calibri"/>
                <a:cs typeface="Calibri"/>
              </a:rPr>
              <a:t>Having logged and catalogued – step back and think about how it all fits together – look at who agrees/disagrees with each others points, how do different authors respond to the same points, what is the current research how does it differ from previous findings etc. How are you now going to combine it all together.</a:t>
            </a:r>
          </a:p>
          <a:p>
            <a:r>
              <a:rPr lang="en-US" dirty="0">
                <a:ea typeface="Calibri"/>
                <a:cs typeface="Calibri"/>
              </a:rPr>
              <a:t>Use visuals like a mind-map to help you visualise how you will bring it together into a narrative</a:t>
            </a:r>
          </a:p>
          <a:p>
            <a:r>
              <a:rPr lang="en-US" dirty="0">
                <a:ea typeface="Calibri"/>
                <a:cs typeface="Calibri"/>
              </a:rPr>
              <a:t>Zoom out/take a step back now and again and think about where everything fits in</a:t>
            </a: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13139422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So what do we mean by 'critically evaluate?'</a:t>
            </a: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40987346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When reviewing the literature , what kind of questions should you be considering as you are reading through and making notes</a:t>
            </a:r>
          </a:p>
          <a:p>
            <a:endParaRPr lang="en-US" dirty="0">
              <a:ea typeface="Calibri"/>
              <a:cs typeface="Calibri"/>
            </a:endParaRPr>
          </a:p>
          <a:p>
            <a:r>
              <a:rPr lang="en-US" dirty="0">
                <a:ea typeface="Calibri"/>
                <a:cs typeface="Calibri"/>
              </a:rPr>
              <a:t>Some suggestions:</a:t>
            </a:r>
          </a:p>
          <a:p>
            <a:pPr marL="171450" indent="-171450">
              <a:spcBef>
                <a:spcPct val="20000"/>
              </a:spcBef>
              <a:buFont typeface="Arial,Sans-Serif"/>
              <a:buChar char="•"/>
            </a:pPr>
            <a:r>
              <a:rPr lang="en-GB" dirty="0"/>
              <a:t>What question or problem is the author addressing?</a:t>
            </a:r>
            <a:endParaRPr lang="en-US" dirty="0"/>
          </a:p>
          <a:p>
            <a:pPr marL="171450" indent="-171450">
              <a:spcBef>
                <a:spcPct val="20000"/>
              </a:spcBef>
              <a:buFont typeface="Arial,Sans-Serif"/>
              <a:buChar char="•"/>
            </a:pPr>
            <a:r>
              <a:rPr lang="en-GB" dirty="0"/>
              <a:t>What are the key concepts and how are they defined?</a:t>
            </a:r>
            <a:endParaRPr lang="en-US" dirty="0"/>
          </a:p>
          <a:p>
            <a:pPr marL="171450" indent="-171450">
              <a:spcBef>
                <a:spcPct val="20000"/>
              </a:spcBef>
              <a:buFont typeface="Arial,Sans-Serif"/>
              <a:buChar char="•"/>
            </a:pPr>
            <a:r>
              <a:rPr lang="en-GB" dirty="0"/>
              <a:t>What are the key theories, models and methods? Does the research use established frameworks or take an innovative approach?</a:t>
            </a:r>
            <a:endParaRPr lang="en-US" dirty="0"/>
          </a:p>
          <a:p>
            <a:pPr marL="171450" indent="-171450">
              <a:spcBef>
                <a:spcPct val="20000"/>
              </a:spcBef>
              <a:buFont typeface="Arial,Sans-Serif"/>
              <a:buChar char="•"/>
            </a:pPr>
            <a:r>
              <a:rPr lang="en-GB" dirty="0"/>
              <a:t>What are the results and conclusions of the study?</a:t>
            </a:r>
            <a:endParaRPr lang="en-US" dirty="0"/>
          </a:p>
          <a:p>
            <a:pPr marL="171450" indent="-171450">
              <a:spcBef>
                <a:spcPct val="20000"/>
              </a:spcBef>
              <a:buFont typeface="Arial,Sans-Serif"/>
              <a:buChar char="•"/>
            </a:pPr>
            <a:r>
              <a:rPr lang="en-GB" dirty="0"/>
              <a:t>How does the publication relate to other literature in the field? Does it confirm, add to, or challenge established knowledge?</a:t>
            </a:r>
            <a:endParaRPr lang="en-US" dirty="0"/>
          </a:p>
          <a:p>
            <a:pPr marL="171450" indent="-171450">
              <a:spcBef>
                <a:spcPct val="20000"/>
              </a:spcBef>
              <a:buFont typeface="Arial,Sans-Serif"/>
              <a:buChar char="•"/>
            </a:pPr>
            <a:r>
              <a:rPr lang="en-GB" dirty="0"/>
              <a:t>How does the publication contribute to your understanding of the topic? What are its key insights and arguments?</a:t>
            </a:r>
            <a:endParaRPr lang="en-US" dirty="0"/>
          </a:p>
          <a:p>
            <a:pPr marL="171450" indent="-171450">
              <a:spcBef>
                <a:spcPct val="20000"/>
              </a:spcBef>
              <a:buFont typeface="Arial,Sans-Serif"/>
              <a:buChar char="•"/>
            </a:pPr>
            <a:r>
              <a:rPr lang="en-GB" dirty="0"/>
              <a:t>What are the strengths and weaknesses of the research</a:t>
            </a:r>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19490035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which ways do you think you could structure your literature review?</a:t>
            </a:r>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978791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r>
              <a:rPr lang="en-GB" b="1" dirty="0">
                <a:cs typeface="Calibri"/>
              </a:rPr>
              <a:t>4  ways that you can structure your literature review</a:t>
            </a:r>
            <a:endParaRPr lang="en-GB" b="1" dirty="0"/>
          </a:p>
          <a:p>
            <a:pPr>
              <a:spcBef>
                <a:spcPct val="20000"/>
              </a:spcBef>
            </a:pPr>
            <a:r>
              <a:rPr lang="en-GB" b="1" dirty="0"/>
              <a:t>1. Chronological</a:t>
            </a:r>
            <a:endParaRPr lang="en-GB" dirty="0">
              <a:cs typeface="Calibri" panose="020F0502020204030204"/>
            </a:endParaRPr>
          </a:p>
          <a:p>
            <a:pPr marL="285750" indent="-285750">
              <a:spcBef>
                <a:spcPct val="20000"/>
              </a:spcBef>
              <a:buFont typeface="Arial"/>
              <a:buChar char="•"/>
            </a:pPr>
            <a:r>
              <a:rPr lang="en-GB" dirty="0"/>
              <a:t>The simplest approach is to trace the development of the topic over time. However, if you choose this strategy, be careful to avoid simply listing and summarizing sources in order.</a:t>
            </a:r>
            <a:endParaRPr lang="en-US" dirty="0"/>
          </a:p>
          <a:p>
            <a:pPr marL="285750" indent="-285750">
              <a:spcBef>
                <a:spcPct val="20000"/>
              </a:spcBef>
              <a:buFont typeface="Arial"/>
              <a:buChar char="•"/>
            </a:pPr>
            <a:r>
              <a:rPr lang="en-GB" dirty="0"/>
              <a:t>Try to analyse patterns, turning points and key debates that have shaped the direction of the field. Give your interpretation of how and why certain developments occurred.</a:t>
            </a:r>
            <a:endParaRPr lang="en-US" dirty="0"/>
          </a:p>
          <a:p>
            <a:pPr marL="285750" indent="-285750">
              <a:spcBef>
                <a:spcPct val="20000"/>
              </a:spcBef>
              <a:buFont typeface="Arial"/>
              <a:buChar char="•"/>
            </a:pPr>
            <a:endParaRPr lang="en-GB" dirty="0"/>
          </a:p>
          <a:p>
            <a:pPr>
              <a:spcBef>
                <a:spcPct val="20000"/>
              </a:spcBef>
            </a:pPr>
            <a:r>
              <a:rPr lang="en-GB" b="1" dirty="0"/>
              <a:t>2. Thematic</a:t>
            </a:r>
            <a:endParaRPr lang="en-GB" dirty="0">
              <a:cs typeface="Calibri" panose="020F0502020204030204"/>
            </a:endParaRPr>
          </a:p>
          <a:p>
            <a:pPr marL="285750" indent="-285750">
              <a:spcBef>
                <a:spcPct val="20000"/>
              </a:spcBef>
              <a:buFont typeface="Arial"/>
              <a:buChar char="•"/>
            </a:pPr>
            <a:r>
              <a:rPr lang="en-GB" dirty="0"/>
              <a:t>If you have found some recurring central themes, you can organize your literature review into subsections that address different aspects of the topic.</a:t>
            </a:r>
            <a:endParaRPr lang="en-US" dirty="0"/>
          </a:p>
          <a:p>
            <a:pPr marL="285750" indent="-285750">
              <a:spcBef>
                <a:spcPct val="20000"/>
              </a:spcBef>
              <a:buFont typeface="Arial"/>
              <a:buChar char="•"/>
            </a:pPr>
            <a:r>
              <a:rPr lang="en-GB" dirty="0"/>
              <a:t>For example, if you are reviewing literature about inequalities in migrant health outcomes, key themes might include healthcare policy, language barriers, cultural attitudes, legal status, and economic access.</a:t>
            </a:r>
            <a:endParaRPr lang="en-US" dirty="0"/>
          </a:p>
          <a:p>
            <a:pPr marL="285750" indent="-285750">
              <a:spcBef>
                <a:spcPct val="20000"/>
              </a:spcBef>
              <a:buFont typeface="Arial"/>
              <a:buChar char="•"/>
            </a:pPr>
            <a:endParaRPr lang="en-GB" dirty="0"/>
          </a:p>
          <a:p>
            <a:pPr>
              <a:spcBef>
                <a:spcPct val="20000"/>
              </a:spcBef>
            </a:pPr>
            <a:r>
              <a:rPr lang="en-GB" b="1" dirty="0"/>
              <a:t>3. Methodological</a:t>
            </a:r>
            <a:endParaRPr lang="en-US" dirty="0">
              <a:cs typeface="Calibri" panose="020F0502020204030204"/>
            </a:endParaRPr>
          </a:p>
          <a:p>
            <a:pPr marL="285750" indent="-285750">
              <a:spcBef>
                <a:spcPct val="20000"/>
              </a:spcBef>
              <a:buFont typeface="Arial"/>
              <a:buChar char="•"/>
            </a:pPr>
            <a:r>
              <a:rPr lang="en-GB" dirty="0"/>
              <a:t>If you draw your sources from different disciplines or fields that use a variety of </a:t>
            </a:r>
            <a:r>
              <a:rPr lang="en-GB" dirty="0">
                <a:hlinkClick r:id="rId3"/>
              </a:rPr>
              <a:t>research methods</a:t>
            </a:r>
            <a:r>
              <a:rPr lang="en-GB" dirty="0"/>
              <a:t>, you might want to compare the results and conclusions that emerge from different approaches. For example:</a:t>
            </a:r>
            <a:endParaRPr lang="en-US" dirty="0"/>
          </a:p>
          <a:p>
            <a:pPr marL="285750" indent="-285750">
              <a:spcBef>
                <a:spcPct val="20000"/>
              </a:spcBef>
              <a:buFont typeface="Arial,Sans-Serif"/>
              <a:buChar char="•"/>
            </a:pPr>
            <a:r>
              <a:rPr lang="en-GB" dirty="0"/>
              <a:t>Look at what results have emerged in</a:t>
            </a:r>
            <a:r>
              <a:rPr lang="en-GB" dirty="0">
                <a:hlinkClick r:id="rId4"/>
              </a:rPr>
              <a:t> qualitative versus quantitative research</a:t>
            </a:r>
            <a:endParaRPr lang="en-GB" dirty="0"/>
          </a:p>
          <a:p>
            <a:pPr marL="285750" indent="-285750">
              <a:spcBef>
                <a:spcPct val="20000"/>
              </a:spcBef>
              <a:buFont typeface="Arial,Sans-Serif"/>
              <a:buChar char="•"/>
            </a:pPr>
            <a:r>
              <a:rPr lang="en-GB" dirty="0"/>
              <a:t>Discuss how the topic has been approached by empirical versus theoretical scholarship</a:t>
            </a:r>
            <a:endParaRPr lang="en-US" dirty="0"/>
          </a:p>
          <a:p>
            <a:pPr marL="285750" indent="-285750">
              <a:spcBef>
                <a:spcPct val="20000"/>
              </a:spcBef>
              <a:buFont typeface="Arial,Sans-Serif"/>
              <a:buChar char="•"/>
            </a:pPr>
            <a:r>
              <a:rPr lang="en-GB" dirty="0"/>
              <a:t>Divide the literature into sociological, historical, and cultural sources</a:t>
            </a:r>
            <a:endParaRPr lang="en-US" dirty="0"/>
          </a:p>
          <a:p>
            <a:pPr marL="285750" indent="-285750">
              <a:spcBef>
                <a:spcPct val="20000"/>
              </a:spcBef>
              <a:buFont typeface="Arial,Sans-Serif"/>
              <a:buChar char="•"/>
            </a:pPr>
            <a:endParaRPr lang="en-GB" dirty="0"/>
          </a:p>
          <a:p>
            <a:pPr>
              <a:spcBef>
                <a:spcPct val="20000"/>
              </a:spcBef>
            </a:pPr>
            <a:r>
              <a:rPr lang="en-GB" b="1" dirty="0"/>
              <a:t>4. Theoretical</a:t>
            </a:r>
            <a:endParaRPr lang="en-GB" dirty="0">
              <a:cs typeface="Calibri" panose="020F0502020204030204"/>
            </a:endParaRPr>
          </a:p>
          <a:p>
            <a:pPr marL="285750" indent="-285750">
              <a:spcBef>
                <a:spcPct val="20000"/>
              </a:spcBef>
              <a:buFont typeface="Arial,Sans-Serif"/>
              <a:buChar char="•"/>
            </a:pPr>
            <a:r>
              <a:rPr lang="en-GB" dirty="0"/>
              <a:t>A literature review is often the foundation for a </a:t>
            </a:r>
            <a:r>
              <a:rPr lang="en-GB" dirty="0">
                <a:hlinkClick r:id="rId5"/>
              </a:rPr>
              <a:t>theoretical framework</a:t>
            </a:r>
            <a:r>
              <a:rPr lang="en-GB" dirty="0"/>
              <a:t>. You can use it to discuss various theories, models, and definitions of key concepts.</a:t>
            </a:r>
            <a:endParaRPr lang="en-US" dirty="0"/>
          </a:p>
          <a:p>
            <a:pPr marL="285750" indent="-285750">
              <a:spcBef>
                <a:spcPct val="20000"/>
              </a:spcBef>
              <a:buFont typeface="Arial,Sans-Serif"/>
              <a:buChar char="•"/>
            </a:pPr>
            <a:r>
              <a:rPr lang="en-GB" dirty="0"/>
              <a:t>You might argue for the relevance of a specific theoretical approach, or combine various theoretical concepts to create a framework for your research.</a:t>
            </a:r>
            <a:endParaRPr lang="en-GB"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20744467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a typeface="Calibri"/>
                <a:cs typeface="Calibri"/>
              </a:rPr>
              <a:t>a. Outlining</a:t>
            </a:r>
          </a:p>
          <a:p>
            <a:endParaRPr lang="en-US" dirty="0">
              <a:ea typeface="Calibri"/>
              <a:cs typeface="Calibri"/>
            </a:endParaRPr>
          </a:p>
          <a:p>
            <a:r>
              <a:rPr lang="en-US" dirty="0">
                <a:ea typeface="Calibri"/>
                <a:cs typeface="Calibri"/>
              </a:rPr>
              <a:t>Plan it first - this is not set in stone but is there to assist you</a:t>
            </a:r>
          </a:p>
          <a:p>
            <a:r>
              <a:rPr lang="en-US" dirty="0">
                <a:ea typeface="Calibri"/>
                <a:cs typeface="Calibri"/>
              </a:rPr>
              <a:t>Structural options – on previous slide 4 structural options mentioned</a:t>
            </a:r>
          </a:p>
          <a:p>
            <a:r>
              <a:rPr lang="en-US" dirty="0">
                <a:ea typeface="Calibri"/>
                <a:cs typeface="Calibri"/>
              </a:rPr>
              <a:t>Which will you choose?</a:t>
            </a:r>
          </a:p>
          <a:p>
            <a:endParaRPr lang="en-US" dirty="0">
              <a:ea typeface="Calibri"/>
              <a:cs typeface="Calibri"/>
            </a:endParaRPr>
          </a:p>
          <a:p>
            <a:r>
              <a:rPr lang="en-US" b="1" dirty="0">
                <a:ea typeface="Calibri"/>
                <a:cs typeface="Calibri"/>
              </a:rPr>
              <a:t>b. writing up</a:t>
            </a:r>
          </a:p>
          <a:p>
            <a:r>
              <a:rPr lang="en-US" dirty="0">
                <a:ea typeface="Calibri"/>
                <a:cs typeface="Calibri"/>
              </a:rPr>
              <a:t>Do drafts – perfection is not the objective at this time so don't aim for it, just get rough content down</a:t>
            </a:r>
          </a:p>
          <a:p>
            <a:r>
              <a:rPr lang="en-US" dirty="0">
                <a:ea typeface="Calibri"/>
                <a:cs typeface="Calibri"/>
              </a:rPr>
              <a:t>Step away and go back to it and then tweak it so that you are happier with it</a:t>
            </a:r>
          </a:p>
          <a:p>
            <a:r>
              <a:rPr lang="en-US" dirty="0">
                <a:ea typeface="Calibri"/>
                <a:cs typeface="Calibri"/>
              </a:rPr>
              <a:t>Get someone else to read it and give you feedback – then edit again if needed</a:t>
            </a:r>
          </a:p>
          <a:p>
            <a:r>
              <a:rPr lang="en-US" dirty="0">
                <a:ea typeface="Calibri"/>
                <a:cs typeface="Calibri"/>
              </a:rPr>
              <a:t>Send draft in for formative feedback from supervisor </a:t>
            </a:r>
          </a:p>
          <a:p>
            <a:r>
              <a:rPr lang="en-US" dirty="0">
                <a:ea typeface="Calibri"/>
                <a:cs typeface="Calibri"/>
              </a:rPr>
              <a:t>Listen to the feedback and act on it </a:t>
            </a:r>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4131386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What do you think are the features of a GOOD literature review?</a:t>
            </a:r>
          </a:p>
          <a:p>
            <a:endParaRPr lang="en-US" dirty="0">
              <a:ea typeface="Calibri"/>
              <a:cs typeface="Calibri"/>
            </a:endParaRPr>
          </a:p>
          <a:p>
            <a:r>
              <a:rPr lang="en-US" dirty="0">
                <a:ea typeface="Calibri"/>
                <a:cs typeface="Calibri"/>
              </a:rPr>
              <a:t>**************************USE MENTIMETER ***************************</a:t>
            </a:r>
          </a:p>
        </p:txBody>
      </p:sp>
      <p:sp>
        <p:nvSpPr>
          <p:cNvPr id="4" name="Slide Number Placeholder 3"/>
          <p:cNvSpPr>
            <a:spLocks noGrp="1"/>
          </p:cNvSpPr>
          <p:nvPr>
            <p:ph type="sldNum" sz="quarter" idx="5"/>
          </p:nvPr>
        </p:nvSpPr>
        <p:spPr/>
        <p:txBody>
          <a:bodyPr/>
          <a:lstStyle/>
          <a:p>
            <a:fld id="{D2EC847A-7DAE-4150-8492-BD754CE2926B}" type="slidenum">
              <a:rPr lang="en-GB" smtClean="0"/>
              <a:t>22</a:t>
            </a:fld>
            <a:endParaRPr lang="en-GB"/>
          </a:p>
        </p:txBody>
      </p:sp>
    </p:spTree>
    <p:extLst>
      <p:ext uri="{BB962C8B-B14F-4D97-AF65-F5344CB8AC3E}">
        <p14:creationId xmlns:p14="http://schemas.microsoft.com/office/powerpoint/2010/main" val="2465475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Put yourself in the shoes of your marker for a minute – what kind of things do you think a student should avoid doing or presenting in their written work?</a:t>
            </a:r>
          </a:p>
          <a:p>
            <a:endParaRPr lang="en-US" dirty="0">
              <a:ea typeface="Calibri"/>
              <a:cs typeface="Calibri"/>
            </a:endParaRPr>
          </a:p>
          <a:p>
            <a:r>
              <a:rPr lang="en-US" dirty="0">
                <a:ea typeface="Calibri"/>
                <a:cs typeface="Calibri"/>
              </a:rPr>
              <a:t>   *****************************USE MENTIMETER*****************************************</a:t>
            </a:r>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13497864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list is not exhaustive , but can include things like:</a:t>
            </a:r>
          </a:p>
          <a:p>
            <a:pPr marL="171450" indent="-171450">
              <a:lnSpc>
                <a:spcPct val="90000"/>
              </a:lnSpc>
              <a:spcBef>
                <a:spcPct val="20000"/>
              </a:spcBef>
              <a:buFont typeface="Arial"/>
              <a:buChar char="•"/>
            </a:pPr>
            <a:r>
              <a:rPr lang="en-GB" dirty="0"/>
              <a:t>Irrelevant rambling – stay focused</a:t>
            </a:r>
            <a:endParaRPr lang="en-US" dirty="0"/>
          </a:p>
          <a:p>
            <a:pPr marL="171450" indent="-171450">
              <a:lnSpc>
                <a:spcPct val="90000"/>
              </a:lnSpc>
              <a:spcBef>
                <a:spcPct val="20000"/>
              </a:spcBef>
              <a:buFont typeface="Arial"/>
              <a:buChar char="•"/>
            </a:pPr>
            <a:r>
              <a:rPr lang="en-GB" dirty="0">
                <a:ea typeface="Calibri"/>
                <a:cs typeface="Calibri"/>
              </a:rPr>
              <a:t>No structure - Ideas</a:t>
            </a:r>
            <a:r>
              <a:rPr lang="en-GB" dirty="0"/>
              <a:t> presented in no order – difficult to follow argument/discussions</a:t>
            </a:r>
            <a:endParaRPr lang="en-US" dirty="0">
              <a:ea typeface="Calibri" panose="020F0502020204030204"/>
              <a:cs typeface="Calibri" panose="020F0502020204030204"/>
            </a:endParaRPr>
          </a:p>
          <a:p>
            <a:pPr marL="171450" indent="-171450">
              <a:lnSpc>
                <a:spcPct val="90000"/>
              </a:lnSpc>
              <a:spcBef>
                <a:spcPct val="20000"/>
              </a:spcBef>
              <a:buFont typeface="Arial"/>
              <a:buChar char="•"/>
            </a:pPr>
            <a:r>
              <a:rPr lang="en-GB" dirty="0"/>
              <a:t>Too descriptive – no opinion, no support</a:t>
            </a:r>
            <a:endParaRPr lang="en-US" dirty="0"/>
          </a:p>
          <a:p>
            <a:pPr marL="171450" indent="-171450">
              <a:lnSpc>
                <a:spcPct val="90000"/>
              </a:lnSpc>
              <a:spcBef>
                <a:spcPct val="20000"/>
              </a:spcBef>
              <a:buFont typeface="Arial"/>
              <a:buChar char="•"/>
            </a:pPr>
            <a:r>
              <a:rPr lang="en-GB" dirty="0">
                <a:ea typeface="Calibri"/>
                <a:cs typeface="Calibri"/>
              </a:rPr>
              <a:t>Lack of knowledge</a:t>
            </a:r>
            <a:endParaRPr lang="en-GB" dirty="0"/>
          </a:p>
          <a:p>
            <a:pPr marL="171450" indent="-171450">
              <a:lnSpc>
                <a:spcPct val="90000"/>
              </a:lnSpc>
              <a:spcBef>
                <a:spcPct val="20000"/>
              </a:spcBef>
              <a:buFont typeface="Arial"/>
              <a:buChar char="•"/>
            </a:pPr>
            <a:r>
              <a:rPr lang="en-GB" dirty="0"/>
              <a:t>Ends abruptly, without highlighting any main findings</a:t>
            </a:r>
            <a:endParaRPr lang="en-US" dirty="0"/>
          </a:p>
          <a:p>
            <a:pPr marL="171450" indent="-171450">
              <a:lnSpc>
                <a:spcPct val="90000"/>
              </a:lnSpc>
              <a:spcBef>
                <a:spcPct val="20000"/>
              </a:spcBef>
              <a:buFont typeface="Arial"/>
              <a:buChar char="•"/>
            </a:pPr>
            <a:r>
              <a:rPr lang="en-GB" dirty="0"/>
              <a:t>Limited sources used – mainly websites</a:t>
            </a:r>
          </a:p>
          <a:p>
            <a:pPr marL="171450" indent="-171450">
              <a:lnSpc>
                <a:spcPct val="90000"/>
              </a:lnSpc>
              <a:spcBef>
                <a:spcPct val="20000"/>
              </a:spcBef>
              <a:buFont typeface="Arial"/>
              <a:buChar char="•"/>
            </a:pPr>
            <a:r>
              <a:rPr lang="en-GB" dirty="0">
                <a:ea typeface="Calibri"/>
                <a:cs typeface="Calibri"/>
              </a:rPr>
              <a:t>Copy/pasting and no referencing</a:t>
            </a:r>
          </a:p>
        </p:txBody>
      </p:sp>
      <p:sp>
        <p:nvSpPr>
          <p:cNvPr id="4" name="Slide Number Placeholder 3"/>
          <p:cNvSpPr>
            <a:spLocks noGrp="1"/>
          </p:cNvSpPr>
          <p:nvPr>
            <p:ph type="sldNum" sz="quarter" idx="5"/>
          </p:nvPr>
        </p:nvSpPr>
        <p:spPr/>
        <p:txBody>
          <a:bodyPr/>
          <a:lstStyle/>
          <a:p>
            <a:fld id="{D2EC847A-7DAE-4150-8492-BD754CE2926B}" type="slidenum">
              <a:rPr lang="en-GB" smtClean="0"/>
              <a:t>25</a:t>
            </a:fld>
            <a:endParaRPr lang="en-GB"/>
          </a:p>
        </p:txBody>
      </p:sp>
    </p:spTree>
    <p:extLst>
      <p:ext uri="{BB962C8B-B14F-4D97-AF65-F5344CB8AC3E}">
        <p14:creationId xmlns:p14="http://schemas.microsoft.com/office/powerpoint/2010/main" val="32019257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01/11/2023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01/11/2023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01/11/2023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01/11/2023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01/11/2023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9.tmp"/><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3920091" y="357800"/>
            <a:ext cx="8307977" cy="3890799"/>
          </a:xfrm>
        </p:spPr>
        <p:txBody>
          <a:bodyPr>
            <a:normAutofit fontScale="90000"/>
          </a:bodyPr>
          <a:lstStyle/>
          <a:p>
            <a:r>
              <a:rPr lang="en-GB" b="1" dirty="0">
                <a:solidFill>
                  <a:srgbClr val="002060"/>
                </a:solidFill>
              </a:rPr>
              <a:t>MSc </a:t>
            </a:r>
            <a:r>
              <a:rPr lang="en-GB" b="1" dirty="0" err="1">
                <a:solidFill>
                  <a:srgbClr val="002060"/>
                </a:solidFill>
              </a:rPr>
              <a:t>Plismona</a:t>
            </a:r>
            <a:r>
              <a:rPr lang="en-GB" b="1" dirty="0">
                <a:solidFill>
                  <a:srgbClr val="002060"/>
                </a:solidFill>
              </a:rPr>
              <a:t> (</a:t>
            </a:r>
            <a:r>
              <a:rPr lang="en-GB" b="1" dirty="0" err="1">
                <a:solidFill>
                  <a:srgbClr val="002060"/>
                </a:solidFill>
              </a:rPr>
              <a:t>Arweinydd</a:t>
            </a:r>
            <a:r>
              <a:rPr lang="en-GB" b="1" dirty="0">
                <a:solidFill>
                  <a:srgbClr val="002060"/>
                </a:solidFill>
              </a:rPr>
              <a:t> </a:t>
            </a:r>
            <a:r>
              <a:rPr lang="en-GB" b="1" dirty="0" err="1">
                <a:solidFill>
                  <a:srgbClr val="002060"/>
                </a:solidFill>
              </a:rPr>
              <a:t>Weithredol</a:t>
            </a:r>
            <a:r>
              <a:rPr lang="en-GB" b="1" dirty="0">
                <a:solidFill>
                  <a:srgbClr val="002060"/>
                </a:solidFill>
              </a:rPr>
              <a:t> a </a:t>
            </a:r>
            <a:r>
              <a:rPr lang="en-GB" b="1" dirty="0" err="1">
                <a:solidFill>
                  <a:srgbClr val="002060"/>
                </a:solidFill>
              </a:rPr>
              <a:t>Strategol</a:t>
            </a:r>
            <a:r>
              <a:rPr lang="en-GB" b="1" dirty="0">
                <a:solidFill>
                  <a:srgbClr val="002060"/>
                </a:solidFill>
              </a:rPr>
              <a:t>)</a:t>
            </a:r>
            <a:br>
              <a:rPr lang="en-GB" b="1" dirty="0">
                <a:solidFill>
                  <a:schemeClr val="bg1"/>
                </a:solidFill>
              </a:rPr>
            </a:br>
            <a:r>
              <a:rPr lang="en-GB" b="1" dirty="0">
                <a:solidFill>
                  <a:schemeClr val="bg1"/>
                </a:solidFill>
              </a:rPr>
              <a:t>MSc Policing (Operational &amp; Strategic Leadership)</a:t>
            </a:r>
            <a:br>
              <a:rPr lang="en-GB" b="1" dirty="0">
                <a:solidFill>
                  <a:schemeClr val="bg1"/>
                </a:solidFill>
              </a:rPr>
            </a:br>
            <a:r>
              <a:rPr lang="en-GB" b="1" dirty="0">
                <a:solidFill>
                  <a:schemeClr val="bg1"/>
                </a:solidFill>
              </a:rPr>
              <a:t>01.11.2023</a:t>
            </a:r>
            <a:br>
              <a:rPr lang="en-GB" b="1" dirty="0">
                <a:solidFill>
                  <a:schemeClr val="bg1"/>
                </a:solidFill>
              </a:rPr>
            </a:br>
            <a:r>
              <a:rPr lang="en-GB" b="1" dirty="0" err="1">
                <a:solidFill>
                  <a:srgbClr val="002060"/>
                </a:solidFill>
              </a:rPr>
              <a:t>Adolygiad</a:t>
            </a:r>
            <a:r>
              <a:rPr lang="en-GB" b="1" dirty="0">
                <a:solidFill>
                  <a:srgbClr val="002060"/>
                </a:solidFill>
              </a:rPr>
              <a:t> </a:t>
            </a:r>
            <a:r>
              <a:rPr lang="en-GB" b="1" dirty="0" err="1">
                <a:solidFill>
                  <a:srgbClr val="002060"/>
                </a:solidFill>
              </a:rPr>
              <a:t>Llenyddiaeth</a:t>
            </a:r>
            <a:br>
              <a:rPr lang="en-GB" b="1" dirty="0">
                <a:solidFill>
                  <a:schemeClr val="bg1"/>
                </a:solidFill>
              </a:rPr>
            </a:br>
            <a:r>
              <a:rPr lang="en-GB" b="1" dirty="0">
                <a:solidFill>
                  <a:schemeClr val="bg1"/>
                </a:solidFill>
              </a:rPr>
              <a:t>Literature Review</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rgbClr val="0070C0"/>
                </a:solidFill>
              </a:rPr>
              <a:t>Deilliannau Dysgu </a:t>
            </a:r>
            <a:r>
              <a:rPr lang="en-GB" dirty="0">
                <a:solidFill>
                  <a:schemeClr val="bg1"/>
                </a:solidFill>
              </a:rPr>
              <a:t>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lnSpcReduction="10000"/>
          </a:bodyPr>
          <a:lstStyle/>
          <a:p>
            <a:r>
              <a:rPr lang="en-GB" dirty="0">
                <a:solidFill>
                  <a:srgbClr val="0070C0"/>
                </a:solidFill>
              </a:rPr>
              <a:t>Esbonio’r term ‘adolygiad llenyddiaeth’</a:t>
            </a:r>
          </a:p>
          <a:p>
            <a:r>
              <a:rPr lang="en-GB" dirty="0">
                <a:solidFill>
                  <a:srgbClr val="0070C0"/>
                </a:solidFill>
              </a:rPr>
              <a:t>Nodi’r problemau cyffredin y gellir eu cyfrif wrth ddechrau ysgrifennu adolygiad o lenyddiaeth a sut i’w groesgyn</a:t>
            </a:r>
          </a:p>
          <a:p>
            <a:r>
              <a:rPr lang="en-GB" dirty="0">
                <a:solidFill>
                  <a:srgbClr val="0070C0"/>
                </a:solidFill>
              </a:rPr>
              <a:t>Amlinellu Nodweddion da a drwg ysgrifennu adolygiadau llenyddiaeth</a:t>
            </a:r>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vert="horz" lIns="91440" tIns="45720" rIns="91440" bIns="45720" rtlCol="0" anchor="t">
            <a:normAutofit lnSpcReduction="10000"/>
          </a:bodyPr>
          <a:lstStyle/>
          <a:p>
            <a:r>
              <a:rPr lang="en-GB" dirty="0"/>
              <a:t>Explain the term ‘literature review’</a:t>
            </a:r>
          </a:p>
          <a:p>
            <a:r>
              <a:rPr lang="en-GB" dirty="0"/>
              <a:t>Identify the common problems that may be encountered when beginning to write a literature review and how to overcome them</a:t>
            </a:r>
          </a:p>
          <a:p>
            <a:r>
              <a:rPr lang="en-GB" dirty="0"/>
              <a:t>Outline the good/bad features of literature review writing</a:t>
            </a:r>
          </a:p>
          <a:p>
            <a:endParaRPr lang="en-GB" dirty="0"/>
          </a:p>
        </p:txBody>
      </p:sp>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4ECB1-9BB6-8519-CFB4-0FD57AEF8D74}"/>
              </a:ext>
            </a:extLst>
          </p:cNvPr>
          <p:cNvSpPr>
            <a:spLocks noGrp="1"/>
          </p:cNvSpPr>
          <p:nvPr>
            <p:ph type="title"/>
          </p:nvPr>
        </p:nvSpPr>
        <p:spPr>
          <a:solidFill>
            <a:srgbClr val="002060"/>
          </a:solidFill>
        </p:spPr>
        <p:txBody>
          <a:bodyPr/>
          <a:lstStyle/>
          <a:p>
            <a:r>
              <a:rPr lang="en-GB" dirty="0">
                <a:solidFill>
                  <a:schemeClr val="bg1"/>
                </a:solidFill>
              </a:rPr>
              <a:t>What is meant by a literature review?</a:t>
            </a:r>
          </a:p>
        </p:txBody>
      </p:sp>
      <p:sp>
        <p:nvSpPr>
          <p:cNvPr id="3" name="Content Placeholder 2">
            <a:extLst>
              <a:ext uri="{FF2B5EF4-FFF2-40B4-BE49-F238E27FC236}">
                <a16:creationId xmlns:a16="http://schemas.microsoft.com/office/drawing/2014/main" id="{C3DA0770-87BF-9887-AE3E-B99C4B00D6B2}"/>
              </a:ext>
            </a:extLst>
          </p:cNvPr>
          <p:cNvSpPr>
            <a:spLocks noGrp="1"/>
          </p:cNvSpPr>
          <p:nvPr>
            <p:ph sz="half" idx="1"/>
          </p:nvPr>
        </p:nvSpPr>
        <p:spPr>
          <a:xfrm>
            <a:off x="609600" y="1600201"/>
            <a:ext cx="3943350" cy="3897312"/>
          </a:xfrm>
        </p:spPr>
        <p:txBody>
          <a:bodyPr vert="horz" lIns="91440" tIns="45720" rIns="91440" bIns="45720" rtlCol="0" anchor="t">
            <a:normAutofit fontScale="92500" lnSpcReduction="20000"/>
          </a:bodyPr>
          <a:lstStyle/>
          <a:p>
            <a:pPr marL="0" indent="0">
              <a:buNone/>
            </a:pPr>
            <a:r>
              <a:rPr lang="en-GB" b="1" i="0" dirty="0">
                <a:solidFill>
                  <a:srgbClr val="0070C0"/>
                </a:solidFill>
                <a:effectLst/>
                <a:latin typeface="Arial"/>
                <a:cs typeface="Arial"/>
              </a:rPr>
              <a:t>‘</a:t>
            </a:r>
            <a:r>
              <a:rPr lang="en-GB" b="1" i="1" dirty="0">
                <a:solidFill>
                  <a:srgbClr val="0070C0"/>
                </a:solidFill>
                <a:effectLst/>
                <a:latin typeface="Arial"/>
                <a:cs typeface="Arial"/>
              </a:rPr>
              <a:t>A literature review is a comprehensive summary of previous research on a topic. The literature review surveys scholarly articles, books, and other sources relevant to a particular area of research</a:t>
            </a:r>
            <a:r>
              <a:rPr lang="en-GB" b="1" i="0" dirty="0">
                <a:solidFill>
                  <a:srgbClr val="0070C0"/>
                </a:solidFill>
                <a:effectLst/>
                <a:latin typeface="Arial"/>
                <a:cs typeface="Arial"/>
              </a:rPr>
              <a:t>’ </a:t>
            </a:r>
            <a:r>
              <a:rPr lang="en-GB" sz="1900" b="1" i="0" dirty="0">
                <a:solidFill>
                  <a:srgbClr val="0070C0"/>
                </a:solidFill>
                <a:effectLst/>
                <a:latin typeface="Arial"/>
                <a:cs typeface="Arial"/>
              </a:rPr>
              <a:t>( </a:t>
            </a:r>
            <a:r>
              <a:rPr lang="en-GB" sz="1900" b="1" i="0" dirty="0" err="1">
                <a:solidFill>
                  <a:srgbClr val="0070C0"/>
                </a:solidFill>
                <a:effectLst/>
                <a:latin typeface="Arial"/>
                <a:cs typeface="Arial"/>
              </a:rPr>
              <a:t>Bloomsberg</a:t>
            </a:r>
            <a:r>
              <a:rPr lang="en-GB" sz="1900" b="1" i="0" dirty="0">
                <a:solidFill>
                  <a:srgbClr val="0070C0"/>
                </a:solidFill>
                <a:effectLst/>
                <a:latin typeface="Arial"/>
                <a:cs typeface="Arial"/>
              </a:rPr>
              <a:t> Uni, 2022</a:t>
            </a:r>
            <a:r>
              <a:rPr lang="en-GB" sz="1900" b="1" dirty="0">
                <a:solidFill>
                  <a:srgbClr val="0070C0"/>
                </a:solidFill>
                <a:latin typeface="Arial"/>
                <a:cs typeface="Arial"/>
              </a:rPr>
              <a:t>).</a:t>
            </a:r>
            <a:endParaRPr lang="en-GB" sz="1900" dirty="0">
              <a:solidFill>
                <a:srgbClr val="0070C0"/>
              </a:solidFill>
            </a:endParaRPr>
          </a:p>
        </p:txBody>
      </p:sp>
      <p:sp>
        <p:nvSpPr>
          <p:cNvPr id="4" name="Content Placeholder 3">
            <a:extLst>
              <a:ext uri="{FF2B5EF4-FFF2-40B4-BE49-F238E27FC236}">
                <a16:creationId xmlns:a16="http://schemas.microsoft.com/office/drawing/2014/main" id="{D9ACB2F9-6758-DC72-93A9-4B277E180E79}"/>
              </a:ext>
            </a:extLst>
          </p:cNvPr>
          <p:cNvSpPr>
            <a:spLocks noGrp="1"/>
          </p:cNvSpPr>
          <p:nvPr>
            <p:ph sz="half" idx="2"/>
          </p:nvPr>
        </p:nvSpPr>
        <p:spPr>
          <a:xfrm>
            <a:off x="7471052" y="1598838"/>
            <a:ext cx="3943350" cy="4079875"/>
          </a:xfrm>
        </p:spPr>
        <p:txBody>
          <a:bodyPr vert="horz" lIns="91440" tIns="45720" rIns="91440" bIns="45720" rtlCol="0" anchor="t">
            <a:normAutofit fontScale="92500" lnSpcReduction="20000"/>
          </a:bodyPr>
          <a:lstStyle/>
          <a:p>
            <a:pPr marL="0" indent="0">
              <a:buNone/>
            </a:pPr>
            <a:r>
              <a:rPr lang="en-GB" sz="2400" b="0" i="1" dirty="0">
                <a:solidFill>
                  <a:srgbClr val="7030A0"/>
                </a:solidFill>
                <a:effectLst/>
                <a:latin typeface="Source Sans Pro"/>
                <a:ea typeface="Source Sans Pro"/>
              </a:rPr>
              <a:t>‘A literature review is a piece of academic writing demonstrating knowledge and understanding of the academic literature on a specific topic placed in context.  A literature review also includes a critical evaluation of the material; this is why it is called a literature review rather than a literature report. It is a process of reviewing the literature, as well as a form of writing</a:t>
            </a:r>
            <a:r>
              <a:rPr lang="en-GB" sz="2400" dirty="0">
                <a:solidFill>
                  <a:srgbClr val="7030A0"/>
                </a:solidFill>
                <a:latin typeface="Source Sans Pro"/>
                <a:ea typeface="Source Sans Pro"/>
              </a:rPr>
              <a:t>’ </a:t>
            </a:r>
            <a:r>
              <a:rPr lang="en-GB" sz="1900" b="0" i="0" dirty="0">
                <a:solidFill>
                  <a:srgbClr val="7030A0"/>
                </a:solidFill>
                <a:effectLst/>
                <a:latin typeface="Source Sans Pro"/>
                <a:ea typeface="Source Sans Pro"/>
              </a:rPr>
              <a:t>(Edinburgh Uni, 2022</a:t>
            </a:r>
            <a:r>
              <a:rPr lang="en-GB" sz="1900" dirty="0">
                <a:solidFill>
                  <a:srgbClr val="7030A0"/>
                </a:solidFill>
                <a:latin typeface="Source Sans Pro"/>
                <a:ea typeface="Source Sans Pro"/>
              </a:rPr>
              <a:t>).</a:t>
            </a:r>
            <a:endParaRPr lang="en-GB" sz="1900" dirty="0">
              <a:solidFill>
                <a:srgbClr val="7030A0"/>
              </a:solidFill>
            </a:endParaRPr>
          </a:p>
        </p:txBody>
      </p:sp>
      <p:pic>
        <p:nvPicPr>
          <p:cNvPr id="5" name="Picture 4">
            <a:extLst>
              <a:ext uri="{FF2B5EF4-FFF2-40B4-BE49-F238E27FC236}">
                <a16:creationId xmlns:a16="http://schemas.microsoft.com/office/drawing/2014/main" id="{86C59FDE-DAD0-9C1A-7A88-7747218B76E0}"/>
              </a:ext>
            </a:extLst>
          </p:cNvPr>
          <p:cNvPicPr>
            <a:picLocks noChangeAspect="1"/>
          </p:cNvPicPr>
          <p:nvPr/>
        </p:nvPicPr>
        <p:blipFill>
          <a:blip r:embed="rId3"/>
          <a:stretch>
            <a:fillRect/>
          </a:stretch>
        </p:blipFill>
        <p:spPr>
          <a:xfrm>
            <a:off x="4667250" y="1600201"/>
            <a:ext cx="2800349" cy="3733799"/>
          </a:xfrm>
          <a:prstGeom prst="rect">
            <a:avLst/>
          </a:prstGeom>
        </p:spPr>
      </p:pic>
    </p:spTree>
    <p:extLst>
      <p:ext uri="{BB962C8B-B14F-4D97-AF65-F5344CB8AC3E}">
        <p14:creationId xmlns:p14="http://schemas.microsoft.com/office/powerpoint/2010/main" val="629807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29C10-D87A-B9F5-7781-CF5A9F38459E}"/>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Literature Review</a:t>
            </a:r>
          </a:p>
        </p:txBody>
      </p:sp>
      <p:sp>
        <p:nvSpPr>
          <p:cNvPr id="3" name="Content Placeholder 2">
            <a:extLst>
              <a:ext uri="{FF2B5EF4-FFF2-40B4-BE49-F238E27FC236}">
                <a16:creationId xmlns:a16="http://schemas.microsoft.com/office/drawing/2014/main" id="{25CC47C9-B776-EEEC-32FF-ADD7E7EAF114}"/>
              </a:ext>
            </a:extLst>
          </p:cNvPr>
          <p:cNvSpPr>
            <a:spLocks noGrp="1"/>
          </p:cNvSpPr>
          <p:nvPr>
            <p:ph sz="half" idx="1"/>
          </p:nvPr>
        </p:nvSpPr>
        <p:spPr>
          <a:xfrm>
            <a:off x="609600" y="1600201"/>
            <a:ext cx="5384800" cy="3989040"/>
          </a:xfrm>
        </p:spPr>
        <p:txBody>
          <a:bodyPr vert="horz" lIns="91440" tIns="45720" rIns="91440" bIns="45720" rtlCol="0" anchor="t">
            <a:normAutofit/>
          </a:bodyPr>
          <a:lstStyle/>
          <a:p>
            <a:pPr marL="0" indent="0">
              <a:buNone/>
            </a:pPr>
            <a:r>
              <a:rPr lang="en-GB" b="1" dirty="0"/>
              <a:t>The WHY &amp; the HOW</a:t>
            </a:r>
            <a:endParaRPr lang="en-US" b="1" dirty="0"/>
          </a:p>
          <a:p>
            <a:pPr marL="0" indent="0">
              <a:buNone/>
            </a:pPr>
            <a:endParaRPr lang="en-GB" dirty="0"/>
          </a:p>
          <a:p>
            <a:pPr marL="0" indent="0">
              <a:buNone/>
            </a:pPr>
            <a:r>
              <a:rPr lang="en-GB" b="1" dirty="0"/>
              <a:t>WHY </a:t>
            </a:r>
            <a:r>
              <a:rPr lang="en-GB" dirty="0"/>
              <a:t>you need to undertake a literature review?</a:t>
            </a:r>
          </a:p>
          <a:p>
            <a:pPr marL="0" indent="0">
              <a:buNone/>
            </a:pPr>
            <a:endParaRPr lang="en-GB" dirty="0"/>
          </a:p>
          <a:p>
            <a:pPr marL="0" indent="0">
              <a:buNone/>
            </a:pPr>
            <a:r>
              <a:rPr lang="en-GB" b="1" dirty="0"/>
              <a:t>HOW</a:t>
            </a:r>
            <a:r>
              <a:rPr lang="en-GB" dirty="0"/>
              <a:t> to write your literature review</a:t>
            </a:r>
          </a:p>
        </p:txBody>
      </p:sp>
      <p:pic>
        <p:nvPicPr>
          <p:cNvPr id="4" name="Picture 4">
            <a:extLst>
              <a:ext uri="{FF2B5EF4-FFF2-40B4-BE49-F238E27FC236}">
                <a16:creationId xmlns:a16="http://schemas.microsoft.com/office/drawing/2014/main" id="{5FA1AB67-FB92-1F7C-EBDC-4D5A092ECC9D}"/>
              </a:ext>
            </a:extLst>
          </p:cNvPr>
          <p:cNvPicPr>
            <a:picLocks noChangeAspect="1"/>
          </p:cNvPicPr>
          <p:nvPr/>
        </p:nvPicPr>
        <p:blipFill rotWithShape="1">
          <a:blip r:embed="rId3"/>
          <a:srcRect l="19710" r="16844" b="-1"/>
          <a:stretch/>
        </p:blipFill>
        <p:spPr>
          <a:xfrm>
            <a:off x="6197600" y="1600201"/>
            <a:ext cx="5384800" cy="3989040"/>
          </a:xfrm>
          <a:prstGeom prst="rect">
            <a:avLst/>
          </a:prstGeom>
          <a:noFill/>
        </p:spPr>
      </p:pic>
    </p:spTree>
    <p:extLst>
      <p:ext uri="{BB962C8B-B14F-4D97-AF65-F5344CB8AC3E}">
        <p14:creationId xmlns:p14="http://schemas.microsoft.com/office/powerpoint/2010/main" val="4288506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62C22-EF33-0CE5-51BD-F28BC42B5C68}"/>
              </a:ext>
            </a:extLst>
          </p:cNvPr>
          <p:cNvSpPr>
            <a:spLocks noGrp="1"/>
          </p:cNvSpPr>
          <p:nvPr>
            <p:ph type="title"/>
          </p:nvPr>
        </p:nvSpPr>
        <p:spPr>
          <a:solidFill>
            <a:srgbClr val="002060"/>
          </a:solidFill>
        </p:spPr>
        <p:txBody>
          <a:bodyPr/>
          <a:lstStyle/>
          <a:p>
            <a:r>
              <a:rPr lang="en-GB" dirty="0">
                <a:solidFill>
                  <a:srgbClr val="FFFFFF"/>
                </a:solidFill>
              </a:rPr>
              <a:t>Why do you need to do a literature review?</a:t>
            </a:r>
          </a:p>
        </p:txBody>
      </p:sp>
      <p:pic>
        <p:nvPicPr>
          <p:cNvPr id="4" name="Picture 4" descr="A picture containing indoor&#10;&#10;Description automatically generated">
            <a:extLst>
              <a:ext uri="{FF2B5EF4-FFF2-40B4-BE49-F238E27FC236}">
                <a16:creationId xmlns:a16="http://schemas.microsoft.com/office/drawing/2014/main" id="{97D873DF-50C2-E3AB-F366-0C845525ED00}"/>
              </a:ext>
            </a:extLst>
          </p:cNvPr>
          <p:cNvPicPr>
            <a:picLocks noGrp="1" noChangeAspect="1"/>
          </p:cNvPicPr>
          <p:nvPr>
            <p:ph idx="1"/>
          </p:nvPr>
        </p:nvPicPr>
        <p:blipFill>
          <a:blip r:embed="rId3"/>
          <a:stretch>
            <a:fillRect/>
          </a:stretch>
        </p:blipFill>
        <p:spPr>
          <a:xfrm>
            <a:off x="4371975" y="1844217"/>
            <a:ext cx="3448050" cy="3429000"/>
          </a:xfrm>
        </p:spPr>
      </p:pic>
    </p:spTree>
    <p:extLst>
      <p:ext uri="{BB962C8B-B14F-4D97-AF65-F5344CB8AC3E}">
        <p14:creationId xmlns:p14="http://schemas.microsoft.com/office/powerpoint/2010/main" val="15682207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xfrm>
            <a:off x="609600" y="274638"/>
            <a:ext cx="10972800" cy="877187"/>
          </a:xfrm>
          <a:solidFill>
            <a:srgbClr val="002060"/>
          </a:solidFill>
        </p:spPr>
        <p:txBody>
          <a:bodyPr anchor="ctr">
            <a:normAutofit/>
          </a:bodyPr>
          <a:lstStyle/>
          <a:p>
            <a:pPr>
              <a:lnSpc>
                <a:spcPct val="90000"/>
              </a:lnSpc>
            </a:pPr>
            <a:r>
              <a:rPr lang="en-GB" sz="3700" b="1" dirty="0">
                <a:solidFill>
                  <a:srgbClr val="FFFFFF"/>
                </a:solidFill>
              </a:rPr>
              <a:t>Literature Review - 'the WHY'</a:t>
            </a:r>
          </a:p>
        </p:txBody>
      </p:sp>
      <p:pic>
        <p:nvPicPr>
          <p:cNvPr id="6" name="Picture 7" descr="Diagram, schematic&#10;&#10;Description automatically generated">
            <a:extLst>
              <a:ext uri="{FF2B5EF4-FFF2-40B4-BE49-F238E27FC236}">
                <a16:creationId xmlns:a16="http://schemas.microsoft.com/office/drawing/2014/main" id="{C926700E-17AD-9F9E-3015-15F6EF5C6272}"/>
              </a:ext>
            </a:extLst>
          </p:cNvPr>
          <p:cNvPicPr>
            <a:picLocks noGrp="1" noChangeAspect="1"/>
          </p:cNvPicPr>
          <p:nvPr>
            <p:ph sz="half" idx="1"/>
          </p:nvPr>
        </p:nvPicPr>
        <p:blipFill>
          <a:blip r:embed="rId3"/>
          <a:stretch>
            <a:fillRect/>
          </a:stretch>
        </p:blipFill>
        <p:spPr>
          <a:xfrm>
            <a:off x="1262041" y="1130596"/>
            <a:ext cx="4576104" cy="4458992"/>
          </a:xfrm>
          <a:noFill/>
        </p:spPr>
      </p:pic>
      <p:sp>
        <p:nvSpPr>
          <p:cNvPr id="3" name="Content Placeholder 2">
            <a:extLst>
              <a:ext uri="{FF2B5EF4-FFF2-40B4-BE49-F238E27FC236}">
                <a16:creationId xmlns:a16="http://schemas.microsoft.com/office/drawing/2014/main" id="{4358918E-1024-4B7B-87D5-A2EA36C0AA5F}"/>
              </a:ext>
            </a:extLst>
          </p:cNvPr>
          <p:cNvSpPr>
            <a:spLocks noGrp="1"/>
          </p:cNvSpPr>
          <p:nvPr>
            <p:ph sz="half" idx="2"/>
          </p:nvPr>
        </p:nvSpPr>
        <p:spPr>
          <a:xfrm>
            <a:off x="6197600" y="1157178"/>
            <a:ext cx="5650613" cy="4432063"/>
          </a:xfrm>
        </p:spPr>
        <p:txBody>
          <a:bodyPr vert="horz" lIns="91440" tIns="45720" rIns="91440" bIns="45720" rtlCol="0" anchor="t">
            <a:normAutofit/>
          </a:bodyPr>
          <a:lstStyle/>
          <a:p>
            <a:pPr marL="0" indent="0">
              <a:lnSpc>
                <a:spcPct val="90000"/>
              </a:lnSpc>
              <a:buNone/>
            </a:pPr>
            <a:endParaRPr lang="en-GB" sz="1800" dirty="0"/>
          </a:p>
          <a:p>
            <a:pPr marL="857250" lvl="1" indent="-457200">
              <a:lnSpc>
                <a:spcPct val="90000"/>
              </a:lnSpc>
              <a:buFont typeface="Courier New" panose="02070309020205020404" pitchFamily="49" charset="0"/>
              <a:buChar char="o"/>
            </a:pPr>
            <a:r>
              <a:rPr lang="en-GB" sz="1800" dirty="0"/>
              <a:t>To find out who is saying what about your topic area</a:t>
            </a:r>
          </a:p>
          <a:p>
            <a:pPr marL="857250" lvl="1" indent="-457200">
              <a:lnSpc>
                <a:spcPct val="90000"/>
              </a:lnSpc>
              <a:buFont typeface="Courier New" panose="02070309020205020404" pitchFamily="49" charset="0"/>
              <a:buChar char="o"/>
            </a:pPr>
            <a:r>
              <a:rPr lang="en-GB" sz="1800" dirty="0"/>
              <a:t>To identify gaps in the literature</a:t>
            </a:r>
          </a:p>
          <a:p>
            <a:pPr marL="857250" lvl="1" indent="-457200">
              <a:lnSpc>
                <a:spcPct val="90000"/>
              </a:lnSpc>
              <a:buFont typeface="Courier New" panose="02070309020205020404" pitchFamily="49" charset="0"/>
              <a:buChar char="o"/>
            </a:pPr>
            <a:r>
              <a:rPr lang="en-GB" sz="1800" dirty="0"/>
              <a:t>To provide context for your research</a:t>
            </a:r>
          </a:p>
          <a:p>
            <a:pPr marL="857250" lvl="1" indent="-457200">
              <a:lnSpc>
                <a:spcPct val="90000"/>
              </a:lnSpc>
              <a:buFont typeface="Courier New" panose="02070309020205020404" pitchFamily="49" charset="0"/>
              <a:buChar char="o"/>
            </a:pPr>
            <a:r>
              <a:rPr lang="en-GB" sz="1800" dirty="0"/>
              <a:t>To show that you have read widely and in depth</a:t>
            </a:r>
          </a:p>
          <a:p>
            <a:pPr marL="857250" lvl="1" indent="-457200">
              <a:lnSpc>
                <a:spcPct val="90000"/>
              </a:lnSpc>
              <a:buFont typeface="Courier New" panose="02070309020205020404" pitchFamily="49" charset="0"/>
              <a:buChar char="o"/>
            </a:pPr>
            <a:r>
              <a:rPr lang="en-GB" sz="1800" dirty="0"/>
              <a:t>To show you have the skills to interpret and evaluate the literature</a:t>
            </a:r>
          </a:p>
          <a:p>
            <a:pPr marL="400050" lvl="1" indent="0">
              <a:lnSpc>
                <a:spcPct val="90000"/>
              </a:lnSpc>
              <a:buNone/>
            </a:pPr>
            <a:endParaRPr lang="en-GB" sz="1800"/>
          </a:p>
          <a:p>
            <a:pPr marL="400050" lvl="1" indent="0">
              <a:lnSpc>
                <a:spcPct val="90000"/>
              </a:lnSpc>
              <a:buNone/>
            </a:pPr>
            <a:r>
              <a:rPr lang="en-GB" sz="1800" i="1" dirty="0">
                <a:solidFill>
                  <a:srgbClr val="0070C0"/>
                </a:solidFill>
              </a:rPr>
              <a:t>‘ review of literature should demonstrate that ‘the writer has studied existing work in the field with insight’ (Haywood and Wragg, 1982.p2)</a:t>
            </a:r>
          </a:p>
          <a:p>
            <a:pPr>
              <a:lnSpc>
                <a:spcPct val="90000"/>
              </a:lnSpc>
            </a:pPr>
            <a:endParaRPr lang="en-GB" sz="1800"/>
          </a:p>
        </p:txBody>
      </p:sp>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DEBB6-6173-49FA-8CB8-162FD9235CCE}"/>
              </a:ext>
            </a:extLst>
          </p:cNvPr>
          <p:cNvSpPr>
            <a:spLocks noGrp="1"/>
          </p:cNvSpPr>
          <p:nvPr>
            <p:ph type="title"/>
          </p:nvPr>
        </p:nvSpPr>
        <p:spPr>
          <a:xfrm>
            <a:off x="609600" y="274638"/>
            <a:ext cx="10972800" cy="1143000"/>
          </a:xfrm>
          <a:solidFill>
            <a:srgbClr val="002060"/>
          </a:solidFill>
        </p:spPr>
        <p:txBody>
          <a:bodyPr anchor="ctr">
            <a:normAutofit/>
          </a:bodyPr>
          <a:lstStyle/>
          <a:p>
            <a:pPr>
              <a:lnSpc>
                <a:spcPct val="90000"/>
              </a:lnSpc>
            </a:pPr>
            <a:r>
              <a:rPr lang="en-GB" sz="3700" b="1" dirty="0">
                <a:solidFill>
                  <a:srgbClr val="FFFFFF"/>
                </a:solidFill>
              </a:rPr>
              <a:t>Starting your literature review – common problems</a:t>
            </a:r>
          </a:p>
        </p:txBody>
      </p:sp>
      <p:sp>
        <p:nvSpPr>
          <p:cNvPr id="3" name="Content Placeholder 2">
            <a:extLst>
              <a:ext uri="{FF2B5EF4-FFF2-40B4-BE49-F238E27FC236}">
                <a16:creationId xmlns:a16="http://schemas.microsoft.com/office/drawing/2014/main" id="{10E6881C-20D2-4CFE-ABA8-E24969530039}"/>
              </a:ext>
            </a:extLst>
          </p:cNvPr>
          <p:cNvSpPr>
            <a:spLocks noGrp="1"/>
          </p:cNvSpPr>
          <p:nvPr>
            <p:ph sz="half" idx="1"/>
          </p:nvPr>
        </p:nvSpPr>
        <p:spPr>
          <a:xfrm>
            <a:off x="609600" y="1600201"/>
            <a:ext cx="5384800" cy="3989040"/>
          </a:xfrm>
        </p:spPr>
        <p:txBody>
          <a:bodyPr vert="horz" lIns="91440" tIns="45720" rIns="91440" bIns="45720" rtlCol="0">
            <a:normAutofit/>
          </a:bodyPr>
          <a:lstStyle/>
          <a:p>
            <a:r>
              <a:rPr lang="en-GB" dirty="0"/>
              <a:t>Where to find appropriate and relevant literature? </a:t>
            </a:r>
            <a:endParaRPr lang="en-US" dirty="0"/>
          </a:p>
          <a:p>
            <a:r>
              <a:rPr lang="en-GB" dirty="0"/>
              <a:t>How to reference correctly</a:t>
            </a:r>
          </a:p>
          <a:p>
            <a:r>
              <a:rPr lang="en-GB" dirty="0"/>
              <a:t>How to review the literature</a:t>
            </a:r>
          </a:p>
          <a:p>
            <a:r>
              <a:rPr lang="en-GB" dirty="0"/>
              <a:t>How to structure the literature review chapter</a:t>
            </a:r>
          </a:p>
        </p:txBody>
      </p:sp>
      <p:pic>
        <p:nvPicPr>
          <p:cNvPr id="4" name="Picture 4" descr="A picture containing indoor, several&#10;&#10;Description automatically generated">
            <a:extLst>
              <a:ext uri="{FF2B5EF4-FFF2-40B4-BE49-F238E27FC236}">
                <a16:creationId xmlns:a16="http://schemas.microsoft.com/office/drawing/2014/main" id="{BF01C22B-4845-E44C-EF50-C03EBD455B2D}"/>
              </a:ext>
            </a:extLst>
          </p:cNvPr>
          <p:cNvPicPr>
            <a:picLocks noGrp="1" noChangeAspect="1"/>
          </p:cNvPicPr>
          <p:nvPr>
            <p:ph sz="half" idx="2"/>
          </p:nvPr>
        </p:nvPicPr>
        <p:blipFill rotWithShape="1">
          <a:blip r:embed="rId3"/>
          <a:srcRect r="1457" b="-1"/>
          <a:stretch/>
        </p:blipFill>
        <p:spPr>
          <a:xfrm>
            <a:off x="6197600" y="1600201"/>
            <a:ext cx="5384800" cy="3989040"/>
          </a:xfrm>
          <a:noFill/>
        </p:spPr>
      </p:pic>
    </p:spTree>
    <p:extLst>
      <p:ext uri="{BB962C8B-B14F-4D97-AF65-F5344CB8AC3E}">
        <p14:creationId xmlns:p14="http://schemas.microsoft.com/office/powerpoint/2010/main" val="2162979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9B4B4-379A-854B-2B8A-C85447FCCFA4}"/>
              </a:ext>
            </a:extLst>
          </p:cNvPr>
          <p:cNvSpPr>
            <a:spLocks noGrp="1"/>
          </p:cNvSpPr>
          <p:nvPr>
            <p:ph type="title"/>
          </p:nvPr>
        </p:nvSpPr>
        <p:spPr>
          <a:xfrm>
            <a:off x="609600" y="274638"/>
            <a:ext cx="10972800" cy="1143000"/>
          </a:xfrm>
          <a:solidFill>
            <a:srgbClr val="002060"/>
          </a:solidFill>
        </p:spPr>
        <p:txBody>
          <a:bodyPr anchor="ctr">
            <a:normAutofit/>
          </a:bodyPr>
          <a:lstStyle/>
          <a:p>
            <a:r>
              <a:rPr lang="en-GB" dirty="0">
                <a:solidFill>
                  <a:srgbClr val="FFFFFF"/>
                </a:solidFill>
              </a:rPr>
              <a:t>Where </a:t>
            </a:r>
            <a:r>
              <a:rPr lang="en-GB">
                <a:solidFill>
                  <a:srgbClr val="FFFFFF"/>
                </a:solidFill>
              </a:rPr>
              <a:t>do </a:t>
            </a:r>
            <a:r>
              <a:rPr lang="en-GB" dirty="0">
                <a:solidFill>
                  <a:srgbClr val="FFFFFF"/>
                </a:solidFill>
              </a:rPr>
              <a:t>you find</a:t>
            </a:r>
            <a:r>
              <a:rPr lang="en-GB">
                <a:solidFill>
                  <a:srgbClr val="FFFFFF"/>
                </a:solidFill>
              </a:rPr>
              <a:t> </a:t>
            </a:r>
            <a:r>
              <a:rPr lang="en-GB" dirty="0">
                <a:solidFill>
                  <a:srgbClr val="FFFFFF"/>
                </a:solidFill>
              </a:rPr>
              <a:t>resources?</a:t>
            </a:r>
          </a:p>
        </p:txBody>
      </p:sp>
      <p:pic>
        <p:nvPicPr>
          <p:cNvPr id="4" name="Picture 4" descr="A picture containing indoor&#10;&#10;Description automatically generated">
            <a:extLst>
              <a:ext uri="{FF2B5EF4-FFF2-40B4-BE49-F238E27FC236}">
                <a16:creationId xmlns:a16="http://schemas.microsoft.com/office/drawing/2014/main" id="{CF84F874-BC50-02AD-55C4-7EC43E384D99}"/>
              </a:ext>
            </a:extLst>
          </p:cNvPr>
          <p:cNvPicPr>
            <a:picLocks noGrp="1" noChangeAspect="1"/>
          </p:cNvPicPr>
          <p:nvPr>
            <p:ph idx="1"/>
          </p:nvPr>
        </p:nvPicPr>
        <p:blipFill>
          <a:blip r:embed="rId2"/>
          <a:stretch>
            <a:fillRect/>
          </a:stretch>
        </p:blipFill>
        <p:spPr>
          <a:xfrm>
            <a:off x="4126603" y="1600201"/>
            <a:ext cx="3938793" cy="3917032"/>
          </a:xfrm>
          <a:noFill/>
        </p:spPr>
      </p:pic>
    </p:spTree>
    <p:extLst>
      <p:ext uri="{BB962C8B-B14F-4D97-AF65-F5344CB8AC3E}">
        <p14:creationId xmlns:p14="http://schemas.microsoft.com/office/powerpoint/2010/main" val="22299505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9B736-1AFF-4B03-ABA5-4A8BB14F2637}"/>
              </a:ext>
            </a:extLst>
          </p:cNvPr>
          <p:cNvSpPr>
            <a:spLocks noGrp="1"/>
          </p:cNvSpPr>
          <p:nvPr>
            <p:ph type="title"/>
          </p:nvPr>
        </p:nvSpPr>
        <p:spPr>
          <a:xfrm>
            <a:off x="609600" y="186033"/>
            <a:ext cx="10972800" cy="1089838"/>
          </a:xfrm>
          <a:solidFill>
            <a:srgbClr val="002060"/>
          </a:solidFill>
        </p:spPr>
        <p:txBody>
          <a:bodyPr>
            <a:normAutofit fontScale="90000"/>
          </a:bodyPr>
          <a:lstStyle/>
          <a:p>
            <a:br>
              <a:rPr lang="en-GB" sz="3600">
                <a:solidFill>
                  <a:srgbClr val="FFFFFF"/>
                </a:solidFill>
              </a:rPr>
            </a:br>
            <a:r>
              <a:rPr lang="en-GB" sz="3600" dirty="0">
                <a:solidFill>
                  <a:srgbClr val="FFFFFF"/>
                </a:solidFill>
              </a:rPr>
              <a:t>1. How to find your resources </a:t>
            </a:r>
            <a:br>
              <a:rPr lang="en-GB" dirty="0">
                <a:solidFill>
                  <a:srgbClr val="FFFFFF"/>
                </a:solidFill>
              </a:rPr>
            </a:br>
            <a:endParaRPr lang="en-GB" dirty="0">
              <a:solidFill>
                <a:srgbClr val="FFFFFF"/>
              </a:solidFill>
            </a:endParaRPr>
          </a:p>
        </p:txBody>
      </p:sp>
      <p:sp>
        <p:nvSpPr>
          <p:cNvPr id="3" name="Content Placeholder 2">
            <a:extLst>
              <a:ext uri="{FF2B5EF4-FFF2-40B4-BE49-F238E27FC236}">
                <a16:creationId xmlns:a16="http://schemas.microsoft.com/office/drawing/2014/main" id="{8B111716-3034-4E79-A97B-9F80860C3CD1}"/>
              </a:ext>
            </a:extLst>
          </p:cNvPr>
          <p:cNvSpPr>
            <a:spLocks noGrp="1"/>
          </p:cNvSpPr>
          <p:nvPr>
            <p:ph sz="half" idx="1"/>
          </p:nvPr>
        </p:nvSpPr>
        <p:spPr/>
        <p:txBody>
          <a:bodyPr vert="horz" lIns="91440" tIns="45720" rIns="91440" bIns="45720" rtlCol="0" anchor="t">
            <a:normAutofit fontScale="70000" lnSpcReduction="20000"/>
          </a:bodyPr>
          <a:lstStyle/>
          <a:p>
            <a:pPr marL="0" indent="0" algn="ctr">
              <a:buNone/>
            </a:pPr>
            <a:r>
              <a:rPr lang="en-GB" sz="2400" b="1" i="1" dirty="0">
                <a:solidFill>
                  <a:srgbClr val="0070C0"/>
                </a:solidFill>
              </a:rPr>
              <a:t>Go and look for it! </a:t>
            </a:r>
            <a:endParaRPr lang="en-US" dirty="0">
              <a:solidFill>
                <a:srgbClr val="0070C0"/>
              </a:solidFill>
            </a:endParaRPr>
          </a:p>
          <a:p>
            <a:pPr marL="0" indent="0">
              <a:buNone/>
            </a:pPr>
            <a:r>
              <a:rPr lang="en-GB" i="1" dirty="0"/>
              <a:t>4 methods of finding resources:</a:t>
            </a:r>
          </a:p>
          <a:p>
            <a:pPr marL="0" indent="0">
              <a:buNone/>
            </a:pPr>
            <a:r>
              <a:rPr lang="en-GB" i="1" dirty="0"/>
              <a:t>1. University Library</a:t>
            </a:r>
          </a:p>
          <a:p>
            <a:pPr marL="0" indent="0">
              <a:buNone/>
            </a:pPr>
            <a:r>
              <a:rPr lang="en-GB" i="1" dirty="0"/>
              <a:t>2. Google scholar</a:t>
            </a:r>
          </a:p>
          <a:p>
            <a:pPr marL="0" indent="0">
              <a:buNone/>
            </a:pPr>
            <a:r>
              <a:rPr lang="en-GB" i="1" dirty="0"/>
              <a:t>3. 'Snowballing'</a:t>
            </a:r>
          </a:p>
          <a:p>
            <a:pPr marL="0" indent="0">
              <a:buNone/>
            </a:pPr>
            <a:r>
              <a:rPr lang="en-GB" i="1" dirty="0"/>
              <a:t>4. Related dissertations</a:t>
            </a:r>
          </a:p>
          <a:p>
            <a:endParaRPr lang="en-GB" dirty="0"/>
          </a:p>
        </p:txBody>
      </p:sp>
      <p:sp>
        <p:nvSpPr>
          <p:cNvPr id="4" name="Content Placeholder 3">
            <a:extLst>
              <a:ext uri="{FF2B5EF4-FFF2-40B4-BE49-F238E27FC236}">
                <a16:creationId xmlns:a16="http://schemas.microsoft.com/office/drawing/2014/main" id="{75056C04-059C-45A7-9438-E29046016883}"/>
              </a:ext>
            </a:extLst>
          </p:cNvPr>
          <p:cNvSpPr>
            <a:spLocks noGrp="1"/>
          </p:cNvSpPr>
          <p:nvPr>
            <p:ph sz="half" idx="2"/>
          </p:nvPr>
        </p:nvSpPr>
        <p:spPr/>
        <p:txBody>
          <a:bodyPr>
            <a:normAutofit fontScale="70000" lnSpcReduction="20000"/>
          </a:bodyPr>
          <a:lstStyle/>
          <a:p>
            <a:pPr marL="0" indent="0">
              <a:buNone/>
            </a:pPr>
            <a:r>
              <a:rPr lang="en-GB" dirty="0"/>
              <a:t>Detective skills – </a:t>
            </a:r>
          </a:p>
          <a:p>
            <a:pPr marL="514350" indent="-514350">
              <a:buAutoNum type="arabicPeriod"/>
            </a:pPr>
            <a:r>
              <a:rPr lang="en-GB" dirty="0"/>
              <a:t>Questions that need answers ( research objectives)</a:t>
            </a:r>
          </a:p>
          <a:p>
            <a:pPr marL="514350" indent="-514350">
              <a:buAutoNum type="arabicPeriod"/>
            </a:pPr>
            <a:r>
              <a:rPr lang="en-GB" dirty="0"/>
              <a:t>Clues are in literature sources</a:t>
            </a:r>
          </a:p>
          <a:p>
            <a:pPr marL="514350" indent="-514350">
              <a:buAutoNum type="arabicPeriod"/>
            </a:pPr>
            <a:r>
              <a:rPr lang="en-GB" dirty="0"/>
              <a:t>Discard any information that is irrelevant</a:t>
            </a:r>
          </a:p>
          <a:p>
            <a:pPr marL="514350" indent="-514350">
              <a:buAutoNum type="arabicPeriod"/>
            </a:pPr>
            <a:r>
              <a:rPr lang="en-GB" dirty="0"/>
              <a:t>Follow up any leads to other sources</a:t>
            </a:r>
          </a:p>
          <a:p>
            <a:pPr marL="514350" indent="-514350">
              <a:buAutoNum type="arabicPeriod"/>
            </a:pPr>
            <a:r>
              <a:rPr lang="en-GB" dirty="0"/>
              <a:t>Construct your ‘case’ on the evidence that you have found from your sources</a:t>
            </a:r>
          </a:p>
          <a:p>
            <a:pPr marL="514350" indent="-514350">
              <a:buAutoNum type="arabicPeriod"/>
            </a:pPr>
            <a:r>
              <a:rPr lang="en-GB" dirty="0"/>
              <a:t>Lay down the facts as you see them ( i.e. present the results of your review highlight your main findings and implications on your work)</a:t>
            </a:r>
          </a:p>
        </p:txBody>
      </p:sp>
      <p:pic>
        <p:nvPicPr>
          <p:cNvPr id="5" name="Picture 5" descr="A picture containing text, shelf, book, indoor&#10;&#10;Description automatically generated">
            <a:extLst>
              <a:ext uri="{FF2B5EF4-FFF2-40B4-BE49-F238E27FC236}">
                <a16:creationId xmlns:a16="http://schemas.microsoft.com/office/drawing/2014/main" id="{C23A6946-C4E6-7372-F09F-B5CC023DA11C}"/>
              </a:ext>
            </a:extLst>
          </p:cNvPr>
          <p:cNvPicPr>
            <a:picLocks noChangeAspect="1"/>
          </p:cNvPicPr>
          <p:nvPr/>
        </p:nvPicPr>
        <p:blipFill>
          <a:blip r:embed="rId3"/>
          <a:stretch>
            <a:fillRect/>
          </a:stretch>
        </p:blipFill>
        <p:spPr>
          <a:xfrm>
            <a:off x="1970087" y="4183032"/>
            <a:ext cx="2743199" cy="1571685"/>
          </a:xfrm>
          <a:prstGeom prst="rect">
            <a:avLst/>
          </a:prstGeom>
        </p:spPr>
      </p:pic>
    </p:spTree>
    <p:extLst>
      <p:ext uri="{BB962C8B-B14F-4D97-AF65-F5344CB8AC3E}">
        <p14:creationId xmlns:p14="http://schemas.microsoft.com/office/powerpoint/2010/main" val="4056308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0" end="0"/>
                                            </p:txEl>
                                          </p:spTgt>
                                        </p:tgtEl>
                                        <p:attrNameLst>
                                          <p:attrName>style.visibility</p:attrName>
                                        </p:attrNameLst>
                                      </p:cBhvr>
                                      <p:to>
                                        <p:strVal val="visible"/>
                                      </p:to>
                                    </p:set>
                                    <p:animEffect transition="in" filter="fade">
                                      <p:cBhvr>
                                        <p:cTn id="49" dur="1000"/>
                                        <p:tgtEl>
                                          <p:spTgt spid="4">
                                            <p:txEl>
                                              <p:pRg st="0" end="0"/>
                                            </p:txEl>
                                          </p:spTgt>
                                        </p:tgtEl>
                                      </p:cBhvr>
                                    </p:animEffect>
                                    <p:anim calcmode="lin" valueType="num">
                                      <p:cBhvr>
                                        <p:cTn id="5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0" end="0"/>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4">
                                            <p:txEl>
                                              <p:pRg st="1" end="1"/>
                                            </p:txEl>
                                          </p:spTgt>
                                        </p:tgtEl>
                                        <p:attrNameLst>
                                          <p:attrName>style.visibility</p:attrName>
                                        </p:attrNameLst>
                                      </p:cBhvr>
                                      <p:to>
                                        <p:strVal val="visible"/>
                                      </p:to>
                                    </p:set>
                                    <p:animEffect transition="in" filter="fade">
                                      <p:cBhvr>
                                        <p:cTn id="54" dur="1000"/>
                                        <p:tgtEl>
                                          <p:spTgt spid="4">
                                            <p:txEl>
                                              <p:pRg st="1" end="1"/>
                                            </p:txEl>
                                          </p:spTgt>
                                        </p:tgtEl>
                                      </p:cBhvr>
                                    </p:animEffect>
                                    <p:anim calcmode="lin" valueType="num">
                                      <p:cBhvr>
                                        <p:cTn id="5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56" dur="1000" fill="hold"/>
                                        <p:tgtEl>
                                          <p:spTgt spid="4">
                                            <p:txEl>
                                              <p:pRg st="1" end="1"/>
                                            </p:txEl>
                                          </p:spTgt>
                                        </p:tgtEl>
                                        <p:attrNameLst>
                                          <p:attrName>ppt_y</p:attrName>
                                        </p:attrNameLst>
                                      </p:cBhvr>
                                      <p:tavLst>
                                        <p:tav tm="0">
                                          <p:val>
                                            <p:strVal val="#ppt_y+.1"/>
                                          </p:val>
                                        </p:tav>
                                        <p:tav tm="100000">
                                          <p:val>
                                            <p:strVal val="#ppt_y"/>
                                          </p:val>
                                        </p:tav>
                                      </p:tavLst>
                                    </p:anim>
                                  </p:childTnLst>
                                </p:cTn>
                              </p:par>
                              <p:par>
                                <p:cTn id="57" presetID="42" presetClass="entr" presetSubtype="0" fill="hold" nodeType="withEffect">
                                  <p:stCondLst>
                                    <p:cond delay="0"/>
                                  </p:stCondLst>
                                  <p:childTnLst>
                                    <p:set>
                                      <p:cBhvr>
                                        <p:cTn id="58" dur="1" fill="hold">
                                          <p:stCondLst>
                                            <p:cond delay="0"/>
                                          </p:stCondLst>
                                        </p:cTn>
                                        <p:tgtEl>
                                          <p:spTgt spid="4">
                                            <p:txEl>
                                              <p:pRg st="2" end="2"/>
                                            </p:txEl>
                                          </p:spTgt>
                                        </p:tgtEl>
                                        <p:attrNameLst>
                                          <p:attrName>style.visibility</p:attrName>
                                        </p:attrNameLst>
                                      </p:cBhvr>
                                      <p:to>
                                        <p:strVal val="visible"/>
                                      </p:to>
                                    </p:set>
                                    <p:animEffect transition="in" filter="fade">
                                      <p:cBhvr>
                                        <p:cTn id="59" dur="1000"/>
                                        <p:tgtEl>
                                          <p:spTgt spid="4">
                                            <p:txEl>
                                              <p:pRg st="2" end="2"/>
                                            </p:txEl>
                                          </p:spTgt>
                                        </p:tgtEl>
                                      </p:cBhvr>
                                    </p:animEffect>
                                    <p:anim calcmode="lin" valueType="num">
                                      <p:cBhvr>
                                        <p:cTn id="6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61" dur="1000" fill="hold"/>
                                        <p:tgtEl>
                                          <p:spTgt spid="4">
                                            <p:txEl>
                                              <p:pRg st="2" end="2"/>
                                            </p:txEl>
                                          </p:spTgt>
                                        </p:tgtEl>
                                        <p:attrNameLst>
                                          <p:attrName>ppt_y</p:attrName>
                                        </p:attrNameLst>
                                      </p:cBhvr>
                                      <p:tavLst>
                                        <p:tav tm="0">
                                          <p:val>
                                            <p:strVal val="#ppt_y+.1"/>
                                          </p:val>
                                        </p:tav>
                                        <p:tav tm="100000">
                                          <p:val>
                                            <p:strVal val="#ppt_y"/>
                                          </p:val>
                                        </p:tav>
                                      </p:tavLst>
                                    </p:anim>
                                  </p:childTnLst>
                                </p:cTn>
                              </p:par>
                              <p:par>
                                <p:cTn id="62" presetID="42" presetClass="entr" presetSubtype="0" fill="hold" nodeType="withEffect">
                                  <p:stCondLst>
                                    <p:cond delay="0"/>
                                  </p:stCondLst>
                                  <p:childTnLst>
                                    <p:set>
                                      <p:cBhvr>
                                        <p:cTn id="63" dur="1" fill="hold">
                                          <p:stCondLst>
                                            <p:cond delay="0"/>
                                          </p:stCondLst>
                                        </p:cTn>
                                        <p:tgtEl>
                                          <p:spTgt spid="4">
                                            <p:txEl>
                                              <p:pRg st="3" end="3"/>
                                            </p:txEl>
                                          </p:spTgt>
                                        </p:tgtEl>
                                        <p:attrNameLst>
                                          <p:attrName>style.visibility</p:attrName>
                                        </p:attrNameLst>
                                      </p:cBhvr>
                                      <p:to>
                                        <p:strVal val="visible"/>
                                      </p:to>
                                    </p:set>
                                    <p:animEffect transition="in" filter="fade">
                                      <p:cBhvr>
                                        <p:cTn id="64" dur="1000"/>
                                        <p:tgtEl>
                                          <p:spTgt spid="4">
                                            <p:txEl>
                                              <p:pRg st="3" end="3"/>
                                            </p:txEl>
                                          </p:spTgt>
                                        </p:tgtEl>
                                      </p:cBhvr>
                                    </p:animEffect>
                                    <p:anim calcmode="lin" valueType="num">
                                      <p:cBhvr>
                                        <p:cTn id="6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66" dur="1000" fill="hold"/>
                                        <p:tgtEl>
                                          <p:spTgt spid="4">
                                            <p:txEl>
                                              <p:pRg st="3" end="3"/>
                                            </p:txEl>
                                          </p:spTgt>
                                        </p:tgtEl>
                                        <p:attrNameLst>
                                          <p:attrName>ppt_y</p:attrName>
                                        </p:attrNameLst>
                                      </p:cBhvr>
                                      <p:tavLst>
                                        <p:tav tm="0">
                                          <p:val>
                                            <p:strVal val="#ppt_y+.1"/>
                                          </p:val>
                                        </p:tav>
                                        <p:tav tm="100000">
                                          <p:val>
                                            <p:strVal val="#ppt_y"/>
                                          </p:val>
                                        </p:tav>
                                      </p:tavLst>
                                    </p:anim>
                                  </p:childTnLst>
                                </p:cTn>
                              </p:par>
                              <p:par>
                                <p:cTn id="67" presetID="42" presetClass="entr" presetSubtype="0" fill="hold" nodeType="withEffect">
                                  <p:stCondLst>
                                    <p:cond delay="0"/>
                                  </p:stCondLst>
                                  <p:childTnLst>
                                    <p:set>
                                      <p:cBhvr>
                                        <p:cTn id="68" dur="1" fill="hold">
                                          <p:stCondLst>
                                            <p:cond delay="0"/>
                                          </p:stCondLst>
                                        </p:cTn>
                                        <p:tgtEl>
                                          <p:spTgt spid="4">
                                            <p:txEl>
                                              <p:pRg st="4" end="4"/>
                                            </p:txEl>
                                          </p:spTgt>
                                        </p:tgtEl>
                                        <p:attrNameLst>
                                          <p:attrName>style.visibility</p:attrName>
                                        </p:attrNameLst>
                                      </p:cBhvr>
                                      <p:to>
                                        <p:strVal val="visible"/>
                                      </p:to>
                                    </p:set>
                                    <p:animEffect transition="in" filter="fade">
                                      <p:cBhvr>
                                        <p:cTn id="69" dur="1000"/>
                                        <p:tgtEl>
                                          <p:spTgt spid="4">
                                            <p:txEl>
                                              <p:pRg st="4" end="4"/>
                                            </p:txEl>
                                          </p:spTgt>
                                        </p:tgtEl>
                                      </p:cBhvr>
                                    </p:animEffect>
                                    <p:anim calcmode="lin" valueType="num">
                                      <p:cBhvr>
                                        <p:cTn id="7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71" dur="1000" fill="hold"/>
                                        <p:tgtEl>
                                          <p:spTgt spid="4">
                                            <p:txEl>
                                              <p:pRg st="4" end="4"/>
                                            </p:txEl>
                                          </p:spTgt>
                                        </p:tgtEl>
                                        <p:attrNameLst>
                                          <p:attrName>ppt_y</p:attrName>
                                        </p:attrNameLst>
                                      </p:cBhvr>
                                      <p:tavLst>
                                        <p:tav tm="0">
                                          <p:val>
                                            <p:strVal val="#ppt_y+.1"/>
                                          </p:val>
                                        </p:tav>
                                        <p:tav tm="100000">
                                          <p:val>
                                            <p:strVal val="#ppt_y"/>
                                          </p:val>
                                        </p:tav>
                                      </p:tavLst>
                                    </p:anim>
                                  </p:childTnLst>
                                </p:cTn>
                              </p:par>
                              <p:par>
                                <p:cTn id="72" presetID="42" presetClass="entr" presetSubtype="0" fill="hold" nodeType="withEffect">
                                  <p:stCondLst>
                                    <p:cond delay="0"/>
                                  </p:stCondLst>
                                  <p:childTnLst>
                                    <p:set>
                                      <p:cBhvr>
                                        <p:cTn id="73" dur="1" fill="hold">
                                          <p:stCondLst>
                                            <p:cond delay="0"/>
                                          </p:stCondLst>
                                        </p:cTn>
                                        <p:tgtEl>
                                          <p:spTgt spid="4">
                                            <p:txEl>
                                              <p:pRg st="5" end="5"/>
                                            </p:txEl>
                                          </p:spTgt>
                                        </p:tgtEl>
                                        <p:attrNameLst>
                                          <p:attrName>style.visibility</p:attrName>
                                        </p:attrNameLst>
                                      </p:cBhvr>
                                      <p:to>
                                        <p:strVal val="visible"/>
                                      </p:to>
                                    </p:set>
                                    <p:animEffect transition="in" filter="fade">
                                      <p:cBhvr>
                                        <p:cTn id="74" dur="1000"/>
                                        <p:tgtEl>
                                          <p:spTgt spid="4">
                                            <p:txEl>
                                              <p:pRg st="5" end="5"/>
                                            </p:txEl>
                                          </p:spTgt>
                                        </p:tgtEl>
                                      </p:cBhvr>
                                    </p:animEffect>
                                    <p:anim calcmode="lin" valueType="num">
                                      <p:cBhvr>
                                        <p:cTn id="75"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76" dur="1000" fill="hold"/>
                                        <p:tgtEl>
                                          <p:spTgt spid="4">
                                            <p:txEl>
                                              <p:pRg st="5" end="5"/>
                                            </p:txEl>
                                          </p:spTgt>
                                        </p:tgtEl>
                                        <p:attrNameLst>
                                          <p:attrName>ppt_y</p:attrName>
                                        </p:attrNameLst>
                                      </p:cBhvr>
                                      <p:tavLst>
                                        <p:tav tm="0">
                                          <p:val>
                                            <p:strVal val="#ppt_y+.1"/>
                                          </p:val>
                                        </p:tav>
                                        <p:tav tm="100000">
                                          <p:val>
                                            <p:strVal val="#ppt_y"/>
                                          </p:val>
                                        </p:tav>
                                      </p:tavLst>
                                    </p:anim>
                                  </p:childTnLst>
                                </p:cTn>
                              </p:par>
                              <p:par>
                                <p:cTn id="77" presetID="42" presetClass="entr" presetSubtype="0" fill="hold" nodeType="withEffect">
                                  <p:stCondLst>
                                    <p:cond delay="0"/>
                                  </p:stCondLst>
                                  <p:childTnLst>
                                    <p:set>
                                      <p:cBhvr>
                                        <p:cTn id="78" dur="1" fill="hold">
                                          <p:stCondLst>
                                            <p:cond delay="0"/>
                                          </p:stCondLst>
                                        </p:cTn>
                                        <p:tgtEl>
                                          <p:spTgt spid="4">
                                            <p:txEl>
                                              <p:pRg st="6" end="6"/>
                                            </p:txEl>
                                          </p:spTgt>
                                        </p:tgtEl>
                                        <p:attrNameLst>
                                          <p:attrName>style.visibility</p:attrName>
                                        </p:attrNameLst>
                                      </p:cBhvr>
                                      <p:to>
                                        <p:strVal val="visible"/>
                                      </p:to>
                                    </p:set>
                                    <p:animEffect transition="in" filter="fade">
                                      <p:cBhvr>
                                        <p:cTn id="79" dur="1000"/>
                                        <p:tgtEl>
                                          <p:spTgt spid="4">
                                            <p:txEl>
                                              <p:pRg st="6" end="6"/>
                                            </p:txEl>
                                          </p:spTgt>
                                        </p:tgtEl>
                                      </p:cBhvr>
                                    </p:animEffect>
                                    <p:anim calcmode="lin" valueType="num">
                                      <p:cBhvr>
                                        <p:cTn id="80"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81"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BE5B1-94F8-F79D-2B01-92260BBBA717}"/>
              </a:ext>
            </a:extLst>
          </p:cNvPr>
          <p:cNvSpPr>
            <a:spLocks noGrp="1"/>
          </p:cNvSpPr>
          <p:nvPr>
            <p:ph type="title"/>
          </p:nvPr>
        </p:nvSpPr>
        <p:spPr>
          <a:solidFill>
            <a:srgbClr val="002060"/>
          </a:solidFill>
        </p:spPr>
        <p:txBody>
          <a:bodyPr/>
          <a:lstStyle/>
          <a:p>
            <a:r>
              <a:rPr lang="en-GB" dirty="0">
                <a:solidFill>
                  <a:srgbClr val="FFFFFF"/>
                </a:solidFill>
              </a:rPr>
              <a:t>2. Log, Catalogue and review </a:t>
            </a:r>
          </a:p>
        </p:txBody>
      </p:sp>
      <p:sp>
        <p:nvSpPr>
          <p:cNvPr id="3" name="Content Placeholder 2">
            <a:extLst>
              <a:ext uri="{FF2B5EF4-FFF2-40B4-BE49-F238E27FC236}">
                <a16:creationId xmlns:a16="http://schemas.microsoft.com/office/drawing/2014/main" id="{807DDB61-171E-89B4-8D4F-255C6E9B9E0B}"/>
              </a:ext>
            </a:extLst>
          </p:cNvPr>
          <p:cNvSpPr>
            <a:spLocks noGrp="1"/>
          </p:cNvSpPr>
          <p:nvPr>
            <p:ph sz="half" idx="1"/>
          </p:nvPr>
        </p:nvSpPr>
        <p:spPr>
          <a:xfrm>
            <a:off x="609600" y="1600201"/>
            <a:ext cx="5384800" cy="1827087"/>
          </a:xfrm>
          <a:solidFill>
            <a:schemeClr val="accent1">
              <a:lumMod val="20000"/>
              <a:lumOff val="80000"/>
            </a:schemeClr>
          </a:solidFill>
        </p:spPr>
        <p:txBody>
          <a:bodyPr vert="horz" lIns="91440" tIns="45720" rIns="91440" bIns="45720" rtlCol="0" anchor="t">
            <a:normAutofit lnSpcReduction="10000"/>
          </a:bodyPr>
          <a:lstStyle/>
          <a:p>
            <a:pPr marL="0" indent="0">
              <a:buNone/>
            </a:pPr>
            <a:r>
              <a:rPr lang="en-GB" b="1" dirty="0"/>
              <a:t>a. Log</a:t>
            </a:r>
          </a:p>
          <a:p>
            <a:pPr marL="0" indent="0">
              <a:buNone/>
            </a:pPr>
            <a:r>
              <a:rPr lang="en-GB" dirty="0"/>
              <a:t>Logging all the reference information</a:t>
            </a:r>
          </a:p>
        </p:txBody>
      </p:sp>
      <p:sp>
        <p:nvSpPr>
          <p:cNvPr id="4" name="Content Placeholder 3">
            <a:extLst>
              <a:ext uri="{FF2B5EF4-FFF2-40B4-BE49-F238E27FC236}">
                <a16:creationId xmlns:a16="http://schemas.microsoft.com/office/drawing/2014/main" id="{5A01556D-8ACD-4D02-04A2-7486AEA18E38}"/>
              </a:ext>
            </a:extLst>
          </p:cNvPr>
          <p:cNvSpPr>
            <a:spLocks noGrp="1"/>
          </p:cNvSpPr>
          <p:nvPr>
            <p:ph sz="half" idx="2"/>
          </p:nvPr>
        </p:nvSpPr>
        <p:spPr>
          <a:xfrm>
            <a:off x="6197600" y="1600201"/>
            <a:ext cx="5384800" cy="1827088"/>
          </a:xfrm>
          <a:solidFill>
            <a:schemeClr val="accent1">
              <a:lumMod val="40000"/>
              <a:lumOff val="60000"/>
            </a:schemeClr>
          </a:solidFill>
        </p:spPr>
        <p:txBody>
          <a:bodyPr vert="horz" lIns="91440" tIns="45720" rIns="91440" bIns="45720" rtlCol="0" anchor="t">
            <a:normAutofit lnSpcReduction="10000"/>
          </a:bodyPr>
          <a:lstStyle/>
          <a:p>
            <a:pPr marL="0" indent="0">
              <a:buNone/>
            </a:pPr>
            <a:r>
              <a:rPr lang="en-GB" b="1" dirty="0"/>
              <a:t>b. Catalogue</a:t>
            </a:r>
            <a:endParaRPr lang="en-US" b="1" dirty="0"/>
          </a:p>
          <a:p>
            <a:pPr marL="0" indent="0">
              <a:buNone/>
            </a:pPr>
            <a:r>
              <a:rPr lang="en-GB" dirty="0"/>
              <a:t>Catalogue all your literature – assist in remembering who said what/where etc</a:t>
            </a:r>
          </a:p>
        </p:txBody>
      </p:sp>
      <p:sp>
        <p:nvSpPr>
          <p:cNvPr id="5" name="Rectangle 4">
            <a:extLst>
              <a:ext uri="{FF2B5EF4-FFF2-40B4-BE49-F238E27FC236}">
                <a16:creationId xmlns:a16="http://schemas.microsoft.com/office/drawing/2014/main" id="{84E97E43-0FE7-537D-E1B0-D35D7B872378}"/>
              </a:ext>
            </a:extLst>
          </p:cNvPr>
          <p:cNvSpPr/>
          <p:nvPr/>
        </p:nvSpPr>
        <p:spPr>
          <a:xfrm>
            <a:off x="2573079" y="3778101"/>
            <a:ext cx="6016254" cy="1851836"/>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a:solidFill>
                  <a:schemeClr val="tx1"/>
                </a:solidFill>
              </a:rPr>
              <a:t>c. Review &amp; digest</a:t>
            </a:r>
          </a:p>
          <a:p>
            <a:r>
              <a:rPr lang="en-GB" sz="2400" dirty="0">
                <a:solidFill>
                  <a:schemeClr val="tx1"/>
                </a:solidFill>
              </a:rPr>
              <a:t>How it all fits together</a:t>
            </a:r>
          </a:p>
          <a:p>
            <a:r>
              <a:rPr lang="en-GB" sz="2400" dirty="0">
                <a:solidFill>
                  <a:schemeClr val="tx1"/>
                </a:solidFill>
              </a:rPr>
              <a:t>How you will combine it all into narrative</a:t>
            </a:r>
          </a:p>
          <a:p>
            <a:r>
              <a:rPr lang="en-GB" sz="2400" dirty="0">
                <a:solidFill>
                  <a:schemeClr val="tx1"/>
                </a:solidFill>
              </a:rPr>
              <a:t>Mind-map</a:t>
            </a:r>
          </a:p>
          <a:p>
            <a:pPr algn="ctr"/>
            <a:endParaRPr lang="en-GB" dirty="0"/>
          </a:p>
        </p:txBody>
      </p:sp>
    </p:spTree>
    <p:extLst>
      <p:ext uri="{BB962C8B-B14F-4D97-AF65-F5344CB8AC3E}">
        <p14:creationId xmlns:p14="http://schemas.microsoft.com/office/powerpoint/2010/main" val="848828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C97E1-EADB-42EB-838C-6AFF0663F1BC}"/>
              </a:ext>
            </a:extLst>
          </p:cNvPr>
          <p:cNvSpPr>
            <a:spLocks noGrp="1"/>
          </p:cNvSpPr>
          <p:nvPr>
            <p:ph type="title"/>
          </p:nvPr>
        </p:nvSpPr>
        <p:spPr>
          <a:solidFill>
            <a:srgbClr val="002060"/>
          </a:solidFill>
        </p:spPr>
        <p:txBody>
          <a:bodyPr/>
          <a:lstStyle/>
          <a:p>
            <a:r>
              <a:rPr lang="en-GB" dirty="0">
                <a:solidFill>
                  <a:srgbClr val="FFFFFF"/>
                </a:solidFill>
              </a:rPr>
              <a:t>Referencing &amp; Reviewing Literature</a:t>
            </a:r>
          </a:p>
        </p:txBody>
      </p:sp>
      <p:sp>
        <p:nvSpPr>
          <p:cNvPr id="3" name="Content Placeholder 2">
            <a:extLst>
              <a:ext uri="{FF2B5EF4-FFF2-40B4-BE49-F238E27FC236}">
                <a16:creationId xmlns:a16="http://schemas.microsoft.com/office/drawing/2014/main" id="{4EF48B10-0F82-4100-A629-EC7C92D1D0F6}"/>
              </a:ext>
            </a:extLst>
          </p:cNvPr>
          <p:cNvSpPr>
            <a:spLocks noGrp="1"/>
          </p:cNvSpPr>
          <p:nvPr>
            <p:ph sz="half" idx="1"/>
          </p:nvPr>
        </p:nvSpPr>
        <p:spPr/>
        <p:txBody>
          <a:bodyPr vert="horz" lIns="91440" tIns="45720" rIns="91440" bIns="45720" rtlCol="0" anchor="t">
            <a:normAutofit/>
          </a:bodyPr>
          <a:lstStyle/>
          <a:p>
            <a:r>
              <a:rPr lang="en-GB" b="1" dirty="0">
                <a:solidFill>
                  <a:srgbClr val="0070C0"/>
                </a:solidFill>
              </a:rPr>
              <a:t>How to reference correctly</a:t>
            </a:r>
          </a:p>
          <a:p>
            <a:pPr marL="0" indent="0">
              <a:buNone/>
            </a:pPr>
            <a:endParaRPr lang="en-GB" dirty="0"/>
          </a:p>
          <a:p>
            <a:pPr lvl="1">
              <a:buFont typeface="Courier New" panose="02070309020205020404" pitchFamily="49" charset="0"/>
              <a:buChar char="o"/>
            </a:pPr>
            <a:r>
              <a:rPr lang="en-GB" dirty="0"/>
              <a:t> Harvard Referencing</a:t>
            </a:r>
          </a:p>
          <a:p>
            <a:pPr lvl="1">
              <a:buFont typeface="Courier New" panose="02070309020205020404" pitchFamily="49" charset="0"/>
              <a:buChar char="o"/>
            </a:pPr>
            <a:r>
              <a:rPr lang="en-GB" dirty="0"/>
              <a:t>Keep a record of everything you read/reference from the start</a:t>
            </a:r>
          </a:p>
          <a:p>
            <a:pPr lvl="1">
              <a:buFont typeface="Courier New" panose="02070309020205020404" pitchFamily="49" charset="0"/>
              <a:buChar char="o"/>
            </a:pPr>
            <a:endParaRPr lang="en-GB" dirty="0"/>
          </a:p>
        </p:txBody>
      </p:sp>
      <p:sp>
        <p:nvSpPr>
          <p:cNvPr id="4" name="Content Placeholder 3">
            <a:extLst>
              <a:ext uri="{FF2B5EF4-FFF2-40B4-BE49-F238E27FC236}">
                <a16:creationId xmlns:a16="http://schemas.microsoft.com/office/drawing/2014/main" id="{4B1CA0CB-51E3-4AE0-A442-C4EF8AEA51B6}"/>
              </a:ext>
            </a:extLst>
          </p:cNvPr>
          <p:cNvSpPr>
            <a:spLocks noGrp="1"/>
          </p:cNvSpPr>
          <p:nvPr>
            <p:ph sz="half" idx="2"/>
          </p:nvPr>
        </p:nvSpPr>
        <p:spPr/>
        <p:txBody>
          <a:bodyPr vert="horz" lIns="91440" tIns="45720" rIns="91440" bIns="45720" rtlCol="0" anchor="t">
            <a:normAutofit/>
          </a:bodyPr>
          <a:lstStyle/>
          <a:p>
            <a:r>
              <a:rPr lang="en-GB" b="1" dirty="0">
                <a:solidFill>
                  <a:srgbClr val="0070C0"/>
                </a:solidFill>
              </a:rPr>
              <a:t>How to review the literature</a:t>
            </a:r>
          </a:p>
          <a:p>
            <a:pPr marL="0" indent="0">
              <a:buNone/>
            </a:pPr>
            <a:endParaRPr lang="en-GB" dirty="0"/>
          </a:p>
          <a:p>
            <a:pPr>
              <a:buFont typeface="Courier New" panose="02070309020205020404" pitchFamily="49" charset="0"/>
              <a:buChar char="o"/>
            </a:pPr>
            <a:r>
              <a:rPr lang="en-GB" dirty="0"/>
              <a:t>Read widely</a:t>
            </a:r>
          </a:p>
          <a:p>
            <a:pPr>
              <a:buFont typeface="Courier New" panose="02070309020205020404" pitchFamily="49" charset="0"/>
              <a:buChar char="o"/>
            </a:pPr>
            <a:r>
              <a:rPr lang="en-GB" u="sng" dirty="0"/>
              <a:t>‘Critically evaluate’</a:t>
            </a:r>
            <a:r>
              <a:rPr lang="en-GB" dirty="0"/>
              <a:t> what you read</a:t>
            </a:r>
          </a:p>
          <a:p>
            <a:pPr>
              <a:buFont typeface="Courier New" panose="02070309020205020404" pitchFamily="49" charset="0"/>
              <a:buChar char="o"/>
            </a:pPr>
            <a:r>
              <a:rPr lang="en-GB" dirty="0"/>
              <a:t>Identify themes, gaps, trends, patterns</a:t>
            </a:r>
          </a:p>
          <a:p>
            <a:pPr>
              <a:buFont typeface="Courier New" panose="02070309020205020404" pitchFamily="49" charset="0"/>
              <a:buChar char="o"/>
            </a:pPr>
            <a:r>
              <a:rPr lang="en-GB" dirty="0"/>
              <a:t>Make notes</a:t>
            </a:r>
          </a:p>
          <a:p>
            <a:pPr>
              <a:buFont typeface="Courier New" panose="02070309020205020404" pitchFamily="49" charset="0"/>
              <a:buChar char="o"/>
            </a:pPr>
            <a:endParaRPr lang="en-GB" dirty="0"/>
          </a:p>
        </p:txBody>
      </p:sp>
    </p:spTree>
    <p:extLst>
      <p:ext uri="{BB962C8B-B14F-4D97-AF65-F5344CB8AC3E}">
        <p14:creationId xmlns:p14="http://schemas.microsoft.com/office/powerpoint/2010/main" val="77577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8BB1C-8442-C2FC-8596-DFA93FB18C77}"/>
              </a:ext>
            </a:extLst>
          </p:cNvPr>
          <p:cNvSpPr>
            <a:spLocks noGrp="1"/>
          </p:cNvSpPr>
          <p:nvPr>
            <p:ph type="title"/>
          </p:nvPr>
        </p:nvSpPr>
        <p:spPr>
          <a:solidFill>
            <a:srgbClr val="002060"/>
          </a:solidFill>
        </p:spPr>
        <p:txBody>
          <a:bodyPr/>
          <a:lstStyle/>
          <a:p>
            <a:r>
              <a:rPr lang="en-GB" dirty="0">
                <a:solidFill>
                  <a:schemeClr val="bg1"/>
                </a:solidFill>
              </a:rPr>
              <a:t>Critical evaluation = asking questions</a:t>
            </a:r>
          </a:p>
        </p:txBody>
      </p:sp>
      <p:pic>
        <p:nvPicPr>
          <p:cNvPr id="5" name="Content Placeholder 4" descr="Graphical user interface, text, application, email&#10;&#10;Description automatically generated">
            <a:extLst>
              <a:ext uri="{FF2B5EF4-FFF2-40B4-BE49-F238E27FC236}">
                <a16:creationId xmlns:a16="http://schemas.microsoft.com/office/drawing/2014/main" id="{9E149E11-C9B3-89F8-A119-53FFE0F83FF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43031" y="1934818"/>
            <a:ext cx="11059426" cy="3233530"/>
          </a:xfrm>
        </p:spPr>
      </p:pic>
    </p:spTree>
    <p:extLst>
      <p:ext uri="{BB962C8B-B14F-4D97-AF65-F5344CB8AC3E}">
        <p14:creationId xmlns:p14="http://schemas.microsoft.com/office/powerpoint/2010/main" val="5991048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845D5-D6C8-8AB9-4A80-2825BB7354AA}"/>
              </a:ext>
            </a:extLst>
          </p:cNvPr>
          <p:cNvSpPr>
            <a:spLocks noGrp="1"/>
          </p:cNvSpPr>
          <p:nvPr>
            <p:ph type="title"/>
          </p:nvPr>
        </p:nvSpPr>
        <p:spPr>
          <a:solidFill>
            <a:srgbClr val="002060"/>
          </a:solidFill>
        </p:spPr>
        <p:txBody>
          <a:bodyPr/>
          <a:lstStyle/>
          <a:p>
            <a:r>
              <a:rPr lang="en-GB" i="1" dirty="0">
                <a:solidFill>
                  <a:schemeClr val="bg1"/>
                </a:solidFill>
              </a:rPr>
              <a:t>“Critically evaluate”</a:t>
            </a:r>
          </a:p>
        </p:txBody>
      </p:sp>
      <p:sp>
        <p:nvSpPr>
          <p:cNvPr id="3" name="Content Placeholder 2">
            <a:extLst>
              <a:ext uri="{FF2B5EF4-FFF2-40B4-BE49-F238E27FC236}">
                <a16:creationId xmlns:a16="http://schemas.microsoft.com/office/drawing/2014/main" id="{D70407BB-60AE-7F7A-71BD-2F058C2E882F}"/>
              </a:ext>
            </a:extLst>
          </p:cNvPr>
          <p:cNvSpPr>
            <a:spLocks noGrp="1"/>
          </p:cNvSpPr>
          <p:nvPr>
            <p:ph sz="half" idx="1"/>
          </p:nvPr>
        </p:nvSpPr>
        <p:spPr>
          <a:xfrm>
            <a:off x="609600" y="1417638"/>
            <a:ext cx="5384800" cy="4171603"/>
          </a:xfrm>
        </p:spPr>
        <p:txBody>
          <a:bodyPr vert="horz" lIns="91440" tIns="45720" rIns="91440" bIns="45720" rtlCol="0" anchor="t">
            <a:normAutofit fontScale="92500" lnSpcReduction="20000"/>
          </a:bodyPr>
          <a:lstStyle/>
          <a:p>
            <a:pPr marL="0" indent="0" algn="ctr">
              <a:buNone/>
            </a:pPr>
            <a:endParaRPr lang="en-GB" b="1" dirty="0">
              <a:solidFill>
                <a:srgbClr val="FF0000"/>
              </a:solidFill>
            </a:endParaRPr>
          </a:p>
          <a:p>
            <a:pPr marL="0" indent="0" algn="ctr">
              <a:buNone/>
            </a:pPr>
            <a:r>
              <a:rPr lang="en-GB" b="1" dirty="0">
                <a:solidFill>
                  <a:srgbClr val="FF0000"/>
                </a:solidFill>
              </a:rPr>
              <a:t>‘Critically evaluate’ </a:t>
            </a:r>
          </a:p>
          <a:p>
            <a:pPr marL="0" indent="0" algn="ctr">
              <a:buNone/>
            </a:pPr>
            <a:endParaRPr lang="en-GB" b="1" dirty="0">
              <a:solidFill>
                <a:srgbClr val="FF0000"/>
              </a:solidFill>
            </a:endParaRPr>
          </a:p>
          <a:p>
            <a:pPr marL="0" indent="0">
              <a:buNone/>
            </a:pPr>
            <a:r>
              <a:rPr lang="en-GB" b="0" i="0" dirty="0">
                <a:solidFill>
                  <a:srgbClr val="101010"/>
                </a:solidFill>
                <a:effectLst/>
                <a:latin typeface="PT Sans"/>
              </a:rPr>
              <a:t>“</a:t>
            </a:r>
            <a:r>
              <a:rPr lang="en-GB" b="0" i="1" dirty="0">
                <a:solidFill>
                  <a:srgbClr val="101010"/>
                </a:solidFill>
                <a:effectLst/>
                <a:latin typeface="PT Sans"/>
              </a:rPr>
              <a:t>To think critically is to examine ideas, evaluate them against what you already know, and make decisions about their merit. The aim of critical thinking is to maintain an ‘objective’ position. </a:t>
            </a:r>
            <a:r>
              <a:rPr lang="en-GB" b="1" i="1" dirty="0">
                <a:solidFill>
                  <a:srgbClr val="101010"/>
                </a:solidFill>
                <a:effectLst/>
                <a:latin typeface="PT Sans"/>
              </a:rPr>
              <a:t>When you think critically, you weigh up all sides of an argument by evaluating its strengths and weaknesses</a:t>
            </a:r>
            <a:r>
              <a:rPr lang="en-GB" b="0" i="0" dirty="0">
                <a:solidFill>
                  <a:srgbClr val="101010"/>
                </a:solidFill>
                <a:effectLst/>
                <a:latin typeface="PT Sans"/>
              </a:rPr>
              <a:t>” (Open University, 2018)</a:t>
            </a:r>
            <a:endParaRPr lang="en-GB" dirty="0">
              <a:latin typeface="PT Sans"/>
            </a:endParaRPr>
          </a:p>
        </p:txBody>
      </p:sp>
      <p:pic>
        <p:nvPicPr>
          <p:cNvPr id="5" name="Content Placeholder 4">
            <a:extLst>
              <a:ext uri="{FF2B5EF4-FFF2-40B4-BE49-F238E27FC236}">
                <a16:creationId xmlns:a16="http://schemas.microsoft.com/office/drawing/2014/main" id="{B03374FA-8A3F-F2A3-C680-BBDF70DD752D}"/>
              </a:ext>
            </a:extLst>
          </p:cNvPr>
          <p:cNvPicPr>
            <a:picLocks noGrp="1" noChangeAspect="1"/>
          </p:cNvPicPr>
          <p:nvPr>
            <p:ph sz="half" idx="2"/>
          </p:nvPr>
        </p:nvPicPr>
        <p:blipFill>
          <a:blip r:embed="rId3"/>
          <a:stretch>
            <a:fillRect/>
          </a:stretch>
        </p:blipFill>
        <p:spPr>
          <a:xfrm>
            <a:off x="6167163" y="2385391"/>
            <a:ext cx="5141842" cy="2570921"/>
          </a:xfrm>
          <a:prstGeom prst="rect">
            <a:avLst/>
          </a:prstGeom>
        </p:spPr>
      </p:pic>
    </p:spTree>
    <p:extLst>
      <p:ext uri="{BB962C8B-B14F-4D97-AF65-F5344CB8AC3E}">
        <p14:creationId xmlns:p14="http://schemas.microsoft.com/office/powerpoint/2010/main" val="11417890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778C6-21E5-C65C-145B-DB6600D26E08}"/>
              </a:ext>
            </a:extLst>
          </p:cNvPr>
          <p:cNvSpPr>
            <a:spLocks noGrp="1"/>
          </p:cNvSpPr>
          <p:nvPr>
            <p:ph type="title"/>
          </p:nvPr>
        </p:nvSpPr>
        <p:spPr>
          <a:solidFill>
            <a:srgbClr val="002060"/>
          </a:solidFill>
        </p:spPr>
        <p:txBody>
          <a:bodyPr/>
          <a:lstStyle/>
          <a:p>
            <a:r>
              <a:rPr lang="en-GB" dirty="0">
                <a:solidFill>
                  <a:schemeClr val="bg1"/>
                </a:solidFill>
              </a:rPr>
              <a:t>Critical writing v Descriptive writing</a:t>
            </a:r>
          </a:p>
        </p:txBody>
      </p:sp>
      <p:sp>
        <p:nvSpPr>
          <p:cNvPr id="6" name="Text Placeholder 5">
            <a:extLst>
              <a:ext uri="{FF2B5EF4-FFF2-40B4-BE49-F238E27FC236}">
                <a16:creationId xmlns:a16="http://schemas.microsoft.com/office/drawing/2014/main" id="{9BD44FDF-8BBA-D6BB-2511-A6B4EB10FC29}"/>
              </a:ext>
            </a:extLst>
          </p:cNvPr>
          <p:cNvSpPr>
            <a:spLocks noGrp="1"/>
          </p:cNvSpPr>
          <p:nvPr>
            <p:ph type="body" idx="1"/>
          </p:nvPr>
        </p:nvSpPr>
        <p:spPr/>
        <p:txBody>
          <a:bodyPr/>
          <a:lstStyle/>
          <a:p>
            <a:pPr algn="r"/>
            <a:r>
              <a:rPr lang="en-GB" dirty="0"/>
              <a:t>Descriptive Writing    v </a:t>
            </a:r>
          </a:p>
        </p:txBody>
      </p:sp>
      <p:sp>
        <p:nvSpPr>
          <p:cNvPr id="7" name="Content Placeholder 6">
            <a:extLst>
              <a:ext uri="{FF2B5EF4-FFF2-40B4-BE49-F238E27FC236}">
                <a16:creationId xmlns:a16="http://schemas.microsoft.com/office/drawing/2014/main" id="{B914AC94-9003-3940-4394-7B6B3E766290}"/>
              </a:ext>
            </a:extLst>
          </p:cNvPr>
          <p:cNvSpPr>
            <a:spLocks noGrp="1"/>
          </p:cNvSpPr>
          <p:nvPr>
            <p:ph sz="half" idx="2"/>
          </p:nvPr>
        </p:nvSpPr>
        <p:spPr/>
        <p:txBody>
          <a:bodyPr/>
          <a:lstStyle/>
          <a:p>
            <a:r>
              <a:rPr lang="en-GB" dirty="0"/>
              <a:t>States what happened</a:t>
            </a:r>
          </a:p>
          <a:p>
            <a:r>
              <a:rPr lang="en-GB" dirty="0"/>
              <a:t>States what something is like</a:t>
            </a:r>
          </a:p>
          <a:p>
            <a:r>
              <a:rPr lang="en-GB" dirty="0"/>
              <a:t>Gives a story</a:t>
            </a:r>
          </a:p>
          <a:p>
            <a:r>
              <a:rPr lang="en-GB" dirty="0"/>
              <a:t>States the order in which things occurred</a:t>
            </a:r>
          </a:p>
          <a:p>
            <a:r>
              <a:rPr lang="en-GB" dirty="0"/>
              <a:t>Says how to do something</a:t>
            </a:r>
          </a:p>
          <a:p>
            <a:r>
              <a:rPr lang="en-GB" dirty="0"/>
              <a:t>Explains what a theory says</a:t>
            </a:r>
          </a:p>
          <a:p>
            <a:endParaRPr lang="en-GB" dirty="0"/>
          </a:p>
        </p:txBody>
      </p:sp>
      <p:sp>
        <p:nvSpPr>
          <p:cNvPr id="8" name="Text Placeholder 7">
            <a:extLst>
              <a:ext uri="{FF2B5EF4-FFF2-40B4-BE49-F238E27FC236}">
                <a16:creationId xmlns:a16="http://schemas.microsoft.com/office/drawing/2014/main" id="{EAAF4044-28C0-DA7C-E36A-359DD2F139FA}"/>
              </a:ext>
            </a:extLst>
          </p:cNvPr>
          <p:cNvSpPr>
            <a:spLocks noGrp="1"/>
          </p:cNvSpPr>
          <p:nvPr>
            <p:ph type="body" sz="quarter" idx="3"/>
          </p:nvPr>
        </p:nvSpPr>
        <p:spPr/>
        <p:txBody>
          <a:bodyPr/>
          <a:lstStyle/>
          <a:p>
            <a:r>
              <a:rPr lang="en-GB" dirty="0"/>
              <a:t>Critical writing</a:t>
            </a:r>
          </a:p>
        </p:txBody>
      </p:sp>
      <p:sp>
        <p:nvSpPr>
          <p:cNvPr id="9" name="Content Placeholder 8">
            <a:extLst>
              <a:ext uri="{FF2B5EF4-FFF2-40B4-BE49-F238E27FC236}">
                <a16:creationId xmlns:a16="http://schemas.microsoft.com/office/drawing/2014/main" id="{13A49A77-7B03-37BE-EB8C-D25A97C75024}"/>
              </a:ext>
            </a:extLst>
          </p:cNvPr>
          <p:cNvSpPr>
            <a:spLocks noGrp="1"/>
          </p:cNvSpPr>
          <p:nvPr>
            <p:ph sz="quarter" idx="4"/>
          </p:nvPr>
        </p:nvSpPr>
        <p:spPr/>
        <p:txBody>
          <a:bodyPr/>
          <a:lstStyle/>
          <a:p>
            <a:r>
              <a:rPr lang="en-GB" dirty="0"/>
              <a:t>Identifies the significance</a:t>
            </a:r>
          </a:p>
          <a:p>
            <a:r>
              <a:rPr lang="en-GB" dirty="0"/>
              <a:t>Evaluates strengths and weaknesses</a:t>
            </a:r>
          </a:p>
          <a:p>
            <a:r>
              <a:rPr lang="en-GB" dirty="0"/>
              <a:t>Weighs one piece of information against another</a:t>
            </a:r>
          </a:p>
          <a:p>
            <a:r>
              <a:rPr lang="en-GB" dirty="0"/>
              <a:t>Makes reasoned judgements</a:t>
            </a:r>
          </a:p>
          <a:p>
            <a:r>
              <a:rPr lang="en-GB" dirty="0"/>
              <a:t>Argues a case according to the evidence</a:t>
            </a:r>
          </a:p>
          <a:p>
            <a:r>
              <a:rPr lang="en-GB" dirty="0"/>
              <a:t>Shows why something is relevant</a:t>
            </a:r>
          </a:p>
          <a:p>
            <a:endParaRPr lang="en-GB" dirty="0"/>
          </a:p>
        </p:txBody>
      </p:sp>
    </p:spTree>
    <p:extLst>
      <p:ext uri="{BB962C8B-B14F-4D97-AF65-F5344CB8AC3E}">
        <p14:creationId xmlns:p14="http://schemas.microsoft.com/office/powerpoint/2010/main" val="10646877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585DA-10DB-AD35-FF3B-BFB63A19EB68}"/>
              </a:ext>
            </a:extLst>
          </p:cNvPr>
          <p:cNvSpPr>
            <a:spLocks noGrp="1"/>
          </p:cNvSpPr>
          <p:nvPr>
            <p:ph type="title"/>
          </p:nvPr>
        </p:nvSpPr>
        <p:spPr>
          <a:xfrm>
            <a:off x="609600" y="274638"/>
            <a:ext cx="10972800" cy="1143000"/>
          </a:xfrm>
          <a:solidFill>
            <a:srgbClr val="002060"/>
          </a:solidFill>
        </p:spPr>
        <p:txBody>
          <a:bodyPr anchor="ctr">
            <a:normAutofit/>
          </a:bodyPr>
          <a:lstStyle/>
          <a:p>
            <a:pPr>
              <a:lnSpc>
                <a:spcPct val="90000"/>
              </a:lnSpc>
            </a:pPr>
            <a:r>
              <a:rPr lang="en-GB" sz="2800" dirty="0">
                <a:solidFill>
                  <a:srgbClr val="FFFFFF"/>
                </a:solidFill>
              </a:rPr>
              <a:t>When reviewing the literature , what kind of questions should you be considering as you are reading and making notes?</a:t>
            </a:r>
          </a:p>
        </p:txBody>
      </p:sp>
      <p:pic>
        <p:nvPicPr>
          <p:cNvPr id="5" name="Picture 5" descr="A picture containing indoor&#10;&#10;Description automatically generated">
            <a:extLst>
              <a:ext uri="{FF2B5EF4-FFF2-40B4-BE49-F238E27FC236}">
                <a16:creationId xmlns:a16="http://schemas.microsoft.com/office/drawing/2014/main" id="{C32DC965-3AD9-6F45-6316-2A4BE4BD5B36}"/>
              </a:ext>
            </a:extLst>
          </p:cNvPr>
          <p:cNvPicPr>
            <a:picLocks noGrp="1" noChangeAspect="1"/>
          </p:cNvPicPr>
          <p:nvPr>
            <p:ph idx="1"/>
          </p:nvPr>
        </p:nvPicPr>
        <p:blipFill>
          <a:blip r:embed="rId2"/>
          <a:stretch>
            <a:fillRect/>
          </a:stretch>
        </p:blipFill>
        <p:spPr>
          <a:xfrm>
            <a:off x="4126603" y="1600201"/>
            <a:ext cx="3938793" cy="3917032"/>
          </a:xfrm>
          <a:noFill/>
        </p:spPr>
      </p:pic>
    </p:spTree>
    <p:extLst>
      <p:ext uri="{BB962C8B-B14F-4D97-AF65-F5344CB8AC3E}">
        <p14:creationId xmlns:p14="http://schemas.microsoft.com/office/powerpoint/2010/main" val="3593674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72A5E-BE99-41BF-B0E9-F75BCE2ACA8F}"/>
              </a:ext>
            </a:extLst>
          </p:cNvPr>
          <p:cNvSpPr>
            <a:spLocks noGrp="1"/>
          </p:cNvSpPr>
          <p:nvPr>
            <p:ph type="title"/>
          </p:nvPr>
        </p:nvSpPr>
        <p:spPr>
          <a:solidFill>
            <a:srgbClr val="002060"/>
          </a:solidFill>
        </p:spPr>
        <p:txBody>
          <a:bodyPr/>
          <a:lstStyle/>
          <a:p>
            <a:r>
              <a:rPr lang="en-GB" dirty="0">
                <a:solidFill>
                  <a:srgbClr val="FFFFFF"/>
                </a:solidFill>
              </a:rPr>
              <a:t>Reviewing the literature - Questions</a:t>
            </a:r>
          </a:p>
        </p:txBody>
      </p:sp>
      <p:sp>
        <p:nvSpPr>
          <p:cNvPr id="3" name="Content Placeholder 2">
            <a:extLst>
              <a:ext uri="{FF2B5EF4-FFF2-40B4-BE49-F238E27FC236}">
                <a16:creationId xmlns:a16="http://schemas.microsoft.com/office/drawing/2014/main" id="{E7F732D7-B0A7-46E8-A046-7D7E63D1586C}"/>
              </a:ext>
            </a:extLst>
          </p:cNvPr>
          <p:cNvSpPr>
            <a:spLocks noGrp="1"/>
          </p:cNvSpPr>
          <p:nvPr>
            <p:ph idx="1"/>
          </p:nvPr>
        </p:nvSpPr>
        <p:spPr/>
        <p:txBody>
          <a:bodyPr>
            <a:normAutofit fontScale="70000" lnSpcReduction="20000"/>
          </a:bodyPr>
          <a:lstStyle/>
          <a:p>
            <a:pPr algn="l">
              <a:buFont typeface="Arial" panose="020B0604020202020204" pitchFamily="34" charset="0"/>
              <a:buChar char="•"/>
            </a:pPr>
            <a:r>
              <a:rPr lang="en-GB" b="0" i="0" dirty="0">
                <a:solidFill>
                  <a:srgbClr val="0D405F"/>
                </a:solidFill>
                <a:effectLst/>
                <a:latin typeface="Inter"/>
              </a:rPr>
              <a:t>What question or problem is the author addressing?</a:t>
            </a:r>
          </a:p>
          <a:p>
            <a:pPr algn="l">
              <a:buFont typeface="Arial" panose="020B0604020202020204" pitchFamily="34" charset="0"/>
              <a:buChar char="•"/>
            </a:pPr>
            <a:r>
              <a:rPr lang="en-GB" b="0" i="0" dirty="0">
                <a:solidFill>
                  <a:srgbClr val="0D405F"/>
                </a:solidFill>
                <a:effectLst/>
                <a:latin typeface="Inter"/>
              </a:rPr>
              <a:t>What are the key concepts and how are they defined?</a:t>
            </a:r>
          </a:p>
          <a:p>
            <a:pPr algn="l">
              <a:buFont typeface="Arial" panose="020B0604020202020204" pitchFamily="34" charset="0"/>
              <a:buChar char="•"/>
            </a:pPr>
            <a:r>
              <a:rPr lang="en-GB" b="0" i="0" dirty="0">
                <a:solidFill>
                  <a:srgbClr val="0D405F"/>
                </a:solidFill>
                <a:effectLst/>
                <a:latin typeface="Inter"/>
              </a:rPr>
              <a:t>What are the key theories, models and methods? Does the research use established frameworks or take an innovative approach?</a:t>
            </a:r>
          </a:p>
          <a:p>
            <a:pPr algn="l">
              <a:buFont typeface="Arial" panose="020B0604020202020204" pitchFamily="34" charset="0"/>
              <a:buChar char="•"/>
            </a:pPr>
            <a:r>
              <a:rPr lang="en-GB" b="0" i="0" dirty="0">
                <a:solidFill>
                  <a:srgbClr val="0D405F"/>
                </a:solidFill>
                <a:effectLst/>
                <a:latin typeface="Inter"/>
              </a:rPr>
              <a:t>What are the results and conclusions of the study?</a:t>
            </a:r>
          </a:p>
          <a:p>
            <a:pPr algn="l">
              <a:buFont typeface="Arial" panose="020B0604020202020204" pitchFamily="34" charset="0"/>
              <a:buChar char="•"/>
            </a:pPr>
            <a:r>
              <a:rPr lang="en-GB" b="0" i="0" dirty="0">
                <a:solidFill>
                  <a:srgbClr val="0D405F"/>
                </a:solidFill>
                <a:effectLst/>
                <a:latin typeface="Inter"/>
              </a:rPr>
              <a:t>How does the publication relate to other literature in the field? Does it confirm, add to, or challenge established knowledge?</a:t>
            </a:r>
          </a:p>
          <a:p>
            <a:pPr algn="l">
              <a:buFont typeface="Arial" panose="020B0604020202020204" pitchFamily="34" charset="0"/>
              <a:buChar char="•"/>
            </a:pPr>
            <a:r>
              <a:rPr lang="en-GB" b="0" i="0" dirty="0">
                <a:solidFill>
                  <a:srgbClr val="0D405F"/>
                </a:solidFill>
                <a:effectLst/>
                <a:latin typeface="Inter"/>
              </a:rPr>
              <a:t>How does the publication contribute to your understanding of the topic? What are its key insights and arguments?</a:t>
            </a:r>
          </a:p>
          <a:p>
            <a:pPr algn="l">
              <a:buFont typeface="Arial" panose="020B0604020202020204" pitchFamily="34" charset="0"/>
              <a:buChar char="•"/>
            </a:pPr>
            <a:r>
              <a:rPr lang="en-GB" b="0" i="0" dirty="0">
                <a:solidFill>
                  <a:srgbClr val="0D405F"/>
                </a:solidFill>
                <a:effectLst/>
                <a:latin typeface="Inter"/>
              </a:rPr>
              <a:t>What are the strengths and weaknesses of the research</a:t>
            </a:r>
          </a:p>
          <a:p>
            <a:pPr marL="0" indent="0" algn="l">
              <a:buNone/>
            </a:pPr>
            <a:r>
              <a:rPr lang="en-GB" dirty="0">
                <a:solidFill>
                  <a:srgbClr val="0D405F"/>
                </a:solidFill>
                <a:latin typeface="Inter"/>
              </a:rPr>
              <a:t>(source </a:t>
            </a:r>
            <a:r>
              <a:rPr lang="en-GB" dirty="0" err="1">
                <a:solidFill>
                  <a:srgbClr val="0D405F"/>
                </a:solidFill>
                <a:latin typeface="Inter"/>
              </a:rPr>
              <a:t>Scribbr</a:t>
            </a:r>
            <a:r>
              <a:rPr lang="en-GB" dirty="0">
                <a:solidFill>
                  <a:srgbClr val="0D405F"/>
                </a:solidFill>
                <a:latin typeface="Inter"/>
              </a:rPr>
              <a:t>, 2022)</a:t>
            </a:r>
            <a:endParaRPr lang="en-GB" b="0" i="0" dirty="0">
              <a:solidFill>
                <a:srgbClr val="0D405F"/>
              </a:solidFill>
              <a:effectLst/>
              <a:latin typeface="Inter"/>
            </a:endParaRPr>
          </a:p>
          <a:p>
            <a:endParaRPr lang="en-GB" dirty="0"/>
          </a:p>
        </p:txBody>
      </p:sp>
    </p:spTree>
    <p:extLst>
      <p:ext uri="{BB962C8B-B14F-4D97-AF65-F5344CB8AC3E}">
        <p14:creationId xmlns:p14="http://schemas.microsoft.com/office/powerpoint/2010/main" val="9589883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B05F1-C81D-53E1-DCDF-AA00407FD04A}"/>
              </a:ext>
            </a:extLst>
          </p:cNvPr>
          <p:cNvSpPr>
            <a:spLocks noGrp="1"/>
          </p:cNvSpPr>
          <p:nvPr>
            <p:ph type="title"/>
          </p:nvPr>
        </p:nvSpPr>
        <p:spPr>
          <a:xfrm>
            <a:off x="609600" y="274638"/>
            <a:ext cx="10972800" cy="1143000"/>
          </a:xfrm>
          <a:solidFill>
            <a:srgbClr val="002060"/>
          </a:solidFill>
        </p:spPr>
        <p:txBody>
          <a:bodyPr anchor="ctr">
            <a:normAutofit/>
          </a:bodyPr>
          <a:lstStyle/>
          <a:p>
            <a:r>
              <a:rPr lang="en-GB" dirty="0">
                <a:solidFill>
                  <a:srgbClr val="FFFFFF"/>
                </a:solidFill>
              </a:rPr>
              <a:t>The 'How' of writing a Literature review</a:t>
            </a:r>
          </a:p>
        </p:txBody>
      </p:sp>
      <p:pic>
        <p:nvPicPr>
          <p:cNvPr id="5" name="Picture 4" descr="Reading a book and drinking coffee on the table">
            <a:extLst>
              <a:ext uri="{FF2B5EF4-FFF2-40B4-BE49-F238E27FC236}">
                <a16:creationId xmlns:a16="http://schemas.microsoft.com/office/drawing/2014/main" id="{F7322D8B-A9BE-C4B1-3594-E6A1CC16066C}"/>
              </a:ext>
            </a:extLst>
          </p:cNvPr>
          <p:cNvPicPr>
            <a:picLocks noChangeAspect="1"/>
          </p:cNvPicPr>
          <p:nvPr/>
        </p:nvPicPr>
        <p:blipFill rotWithShape="1">
          <a:blip r:embed="rId2"/>
          <a:srcRect t="16022" r="3" b="30459"/>
          <a:stretch/>
        </p:blipFill>
        <p:spPr>
          <a:xfrm>
            <a:off x="609600" y="1600201"/>
            <a:ext cx="10972800" cy="3917032"/>
          </a:xfrm>
          <a:prstGeom prst="rect">
            <a:avLst/>
          </a:prstGeom>
          <a:noFill/>
        </p:spPr>
      </p:pic>
    </p:spTree>
    <p:extLst>
      <p:ext uri="{BB962C8B-B14F-4D97-AF65-F5344CB8AC3E}">
        <p14:creationId xmlns:p14="http://schemas.microsoft.com/office/powerpoint/2010/main" val="4398202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413E-1874-49CD-F642-5E67D1F91610}"/>
              </a:ext>
            </a:extLst>
          </p:cNvPr>
          <p:cNvSpPr>
            <a:spLocks noGrp="1"/>
          </p:cNvSpPr>
          <p:nvPr>
            <p:ph type="title"/>
          </p:nvPr>
        </p:nvSpPr>
        <p:spPr>
          <a:solidFill>
            <a:srgbClr val="002060"/>
          </a:solidFill>
        </p:spPr>
        <p:txBody>
          <a:bodyPr/>
          <a:lstStyle/>
          <a:p>
            <a:r>
              <a:rPr lang="en-GB" dirty="0">
                <a:solidFill>
                  <a:srgbClr val="FFFFFF"/>
                </a:solidFill>
              </a:rPr>
              <a:t>How to structure your literature review?</a:t>
            </a:r>
          </a:p>
        </p:txBody>
      </p:sp>
      <p:pic>
        <p:nvPicPr>
          <p:cNvPr id="4" name="Picture 4" descr="A picture containing indoor&#10;&#10;Description automatically generated">
            <a:extLst>
              <a:ext uri="{FF2B5EF4-FFF2-40B4-BE49-F238E27FC236}">
                <a16:creationId xmlns:a16="http://schemas.microsoft.com/office/drawing/2014/main" id="{445FB699-872C-DF22-F3EF-F169B0637AD2}"/>
              </a:ext>
            </a:extLst>
          </p:cNvPr>
          <p:cNvPicPr>
            <a:picLocks noGrp="1" noChangeAspect="1"/>
          </p:cNvPicPr>
          <p:nvPr>
            <p:ph idx="1"/>
          </p:nvPr>
        </p:nvPicPr>
        <p:blipFill>
          <a:blip r:embed="rId3"/>
          <a:stretch>
            <a:fillRect/>
          </a:stretch>
        </p:blipFill>
        <p:spPr>
          <a:xfrm>
            <a:off x="4371975" y="1844217"/>
            <a:ext cx="3448050" cy="3429000"/>
          </a:xfrm>
        </p:spPr>
      </p:pic>
    </p:spTree>
    <p:extLst>
      <p:ext uri="{BB962C8B-B14F-4D97-AF65-F5344CB8AC3E}">
        <p14:creationId xmlns:p14="http://schemas.microsoft.com/office/powerpoint/2010/main" val="37154234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D92F6-CB89-4734-9081-ADC0D0E397F6}"/>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3. How to structure your literature review</a:t>
            </a:r>
          </a:p>
        </p:txBody>
      </p:sp>
      <p:sp>
        <p:nvSpPr>
          <p:cNvPr id="5" name="Content Placeholder 4">
            <a:extLst>
              <a:ext uri="{FF2B5EF4-FFF2-40B4-BE49-F238E27FC236}">
                <a16:creationId xmlns:a16="http://schemas.microsoft.com/office/drawing/2014/main" id="{255D66C9-A2C5-42DD-910C-F74F279F6BBB}"/>
              </a:ext>
            </a:extLst>
          </p:cNvPr>
          <p:cNvSpPr>
            <a:spLocks noGrp="1"/>
          </p:cNvSpPr>
          <p:nvPr>
            <p:ph sz="half" idx="1"/>
          </p:nvPr>
        </p:nvSpPr>
        <p:spPr>
          <a:xfrm>
            <a:off x="609600" y="1600201"/>
            <a:ext cx="5384800" cy="3989040"/>
          </a:xfrm>
        </p:spPr>
        <p:txBody>
          <a:bodyPr vert="horz" lIns="91440" tIns="45720" rIns="91440" bIns="45720" rtlCol="0">
            <a:normAutofit/>
          </a:bodyPr>
          <a:lstStyle/>
          <a:p>
            <a:pPr marL="0" indent="0">
              <a:lnSpc>
                <a:spcPct val="90000"/>
              </a:lnSpc>
              <a:buNone/>
            </a:pPr>
            <a:r>
              <a:rPr lang="en-GB" sz="2600" b="1"/>
              <a:t>4 ways to structure your literature review</a:t>
            </a:r>
            <a:endParaRPr lang="en-US" sz="2600"/>
          </a:p>
          <a:p>
            <a:pPr marL="0" indent="0">
              <a:lnSpc>
                <a:spcPct val="90000"/>
              </a:lnSpc>
              <a:buNone/>
            </a:pPr>
            <a:endParaRPr lang="en-GB" sz="2600" b="1"/>
          </a:p>
          <a:p>
            <a:pPr marL="0" indent="0">
              <a:lnSpc>
                <a:spcPct val="90000"/>
              </a:lnSpc>
              <a:buNone/>
            </a:pPr>
            <a:r>
              <a:rPr lang="en-GB" sz="2600" b="1"/>
              <a:t>1. Chronological</a:t>
            </a:r>
          </a:p>
          <a:p>
            <a:pPr marL="0" indent="0">
              <a:lnSpc>
                <a:spcPct val="90000"/>
              </a:lnSpc>
              <a:buNone/>
            </a:pPr>
            <a:r>
              <a:rPr lang="en-GB" sz="2600" b="1"/>
              <a:t>2. Thematic</a:t>
            </a:r>
          </a:p>
          <a:p>
            <a:pPr marL="0" indent="0">
              <a:lnSpc>
                <a:spcPct val="90000"/>
              </a:lnSpc>
              <a:buNone/>
            </a:pPr>
            <a:r>
              <a:rPr lang="en-GB" sz="2600" b="1"/>
              <a:t>3. Methodological</a:t>
            </a:r>
          </a:p>
          <a:p>
            <a:pPr marL="0" indent="0">
              <a:lnSpc>
                <a:spcPct val="90000"/>
              </a:lnSpc>
              <a:buNone/>
            </a:pPr>
            <a:r>
              <a:rPr lang="en-GB" sz="2600" b="1"/>
              <a:t>4. Theoretical</a:t>
            </a:r>
          </a:p>
          <a:p>
            <a:pPr>
              <a:lnSpc>
                <a:spcPct val="90000"/>
              </a:lnSpc>
            </a:pPr>
            <a:endParaRPr lang="en-GB" sz="2600"/>
          </a:p>
          <a:p>
            <a:pPr marL="0" indent="0">
              <a:lnSpc>
                <a:spcPct val="90000"/>
              </a:lnSpc>
              <a:buNone/>
            </a:pPr>
            <a:r>
              <a:rPr lang="en-GB" sz="2600" b="0" i="0">
                <a:effectLst/>
              </a:rPr>
              <a:t>(Source: Scribbr, 2022)</a:t>
            </a:r>
          </a:p>
          <a:p>
            <a:pPr>
              <a:lnSpc>
                <a:spcPct val="90000"/>
              </a:lnSpc>
            </a:pPr>
            <a:endParaRPr lang="en-GB" sz="2600"/>
          </a:p>
        </p:txBody>
      </p:sp>
      <p:pic>
        <p:nvPicPr>
          <p:cNvPr id="3" name="Picture 3" descr="Diagram&#10;&#10;Description automatically generated">
            <a:extLst>
              <a:ext uri="{FF2B5EF4-FFF2-40B4-BE49-F238E27FC236}">
                <a16:creationId xmlns:a16="http://schemas.microsoft.com/office/drawing/2014/main" id="{1193536E-33A6-59FF-7C68-67240299F4C8}"/>
              </a:ext>
            </a:extLst>
          </p:cNvPr>
          <p:cNvPicPr>
            <a:picLocks noChangeAspect="1"/>
          </p:cNvPicPr>
          <p:nvPr/>
        </p:nvPicPr>
        <p:blipFill>
          <a:blip r:embed="rId3"/>
          <a:stretch>
            <a:fillRect/>
          </a:stretch>
        </p:blipFill>
        <p:spPr>
          <a:xfrm>
            <a:off x="6230640" y="1600201"/>
            <a:ext cx="5318720" cy="3989040"/>
          </a:xfrm>
          <a:prstGeom prst="rect">
            <a:avLst/>
          </a:prstGeom>
          <a:noFill/>
        </p:spPr>
      </p:pic>
    </p:spTree>
    <p:extLst>
      <p:ext uri="{BB962C8B-B14F-4D97-AF65-F5344CB8AC3E}">
        <p14:creationId xmlns:p14="http://schemas.microsoft.com/office/powerpoint/2010/main" val="21821491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52CD5-5D1B-01B4-118A-7DFFB6C2645F}"/>
              </a:ext>
            </a:extLst>
          </p:cNvPr>
          <p:cNvSpPr>
            <a:spLocks noGrp="1"/>
          </p:cNvSpPr>
          <p:nvPr>
            <p:ph type="title"/>
          </p:nvPr>
        </p:nvSpPr>
        <p:spPr>
          <a:solidFill>
            <a:srgbClr val="002060"/>
          </a:solidFill>
        </p:spPr>
        <p:txBody>
          <a:bodyPr/>
          <a:lstStyle/>
          <a:p>
            <a:r>
              <a:rPr lang="en-GB" dirty="0">
                <a:solidFill>
                  <a:srgbClr val="FFFFFF"/>
                </a:solidFill>
              </a:rPr>
              <a:t>Outlining and writing up</a:t>
            </a:r>
          </a:p>
        </p:txBody>
      </p:sp>
      <p:sp>
        <p:nvSpPr>
          <p:cNvPr id="3" name="Content Placeholder 2">
            <a:extLst>
              <a:ext uri="{FF2B5EF4-FFF2-40B4-BE49-F238E27FC236}">
                <a16:creationId xmlns:a16="http://schemas.microsoft.com/office/drawing/2014/main" id="{3186A518-F0C4-9734-D59A-6E30C263B37A}"/>
              </a:ext>
            </a:extLst>
          </p:cNvPr>
          <p:cNvSpPr>
            <a:spLocks noGrp="1"/>
          </p:cNvSpPr>
          <p:nvPr>
            <p:ph sz="half" idx="1"/>
          </p:nvPr>
        </p:nvSpPr>
        <p:spPr>
          <a:xfrm>
            <a:off x="729465" y="1845706"/>
            <a:ext cx="3719033" cy="2287830"/>
          </a:xfrm>
          <a:solidFill>
            <a:schemeClr val="accent5">
              <a:lumMod val="20000"/>
              <a:lumOff val="80000"/>
            </a:schemeClr>
          </a:solidFill>
        </p:spPr>
        <p:txBody>
          <a:bodyPr vert="horz" lIns="91440" tIns="45720" rIns="91440" bIns="45720" rtlCol="0" anchor="t">
            <a:normAutofit/>
          </a:bodyPr>
          <a:lstStyle/>
          <a:p>
            <a:pPr marL="0" indent="0" algn="ctr">
              <a:buNone/>
            </a:pPr>
            <a:r>
              <a:rPr lang="en-GB" b="1" dirty="0">
                <a:solidFill>
                  <a:srgbClr val="0070C0"/>
                </a:solidFill>
              </a:rPr>
              <a:t>a. Outlining</a:t>
            </a:r>
            <a:endParaRPr lang="en-US" b="1" dirty="0">
              <a:solidFill>
                <a:srgbClr val="0070C0"/>
              </a:solidFill>
            </a:endParaRPr>
          </a:p>
          <a:p>
            <a:pPr marL="457200" indent="-457200"/>
            <a:r>
              <a:rPr lang="en-GB" dirty="0"/>
              <a:t>Plan it!</a:t>
            </a:r>
          </a:p>
          <a:p>
            <a:pPr marL="457200" indent="-457200"/>
            <a:r>
              <a:rPr lang="en-GB" dirty="0"/>
              <a:t>Structural options</a:t>
            </a:r>
          </a:p>
        </p:txBody>
      </p:sp>
      <p:sp>
        <p:nvSpPr>
          <p:cNvPr id="4" name="Content Placeholder 3">
            <a:extLst>
              <a:ext uri="{FF2B5EF4-FFF2-40B4-BE49-F238E27FC236}">
                <a16:creationId xmlns:a16="http://schemas.microsoft.com/office/drawing/2014/main" id="{0D61E801-A196-F0EE-F8D5-11BCC1EA335D}"/>
              </a:ext>
            </a:extLst>
          </p:cNvPr>
          <p:cNvSpPr>
            <a:spLocks noGrp="1"/>
          </p:cNvSpPr>
          <p:nvPr>
            <p:ph sz="half" idx="2"/>
          </p:nvPr>
        </p:nvSpPr>
        <p:spPr>
          <a:xfrm>
            <a:off x="2844064" y="3518342"/>
            <a:ext cx="4020289" cy="2075181"/>
          </a:xfrm>
          <a:solidFill>
            <a:schemeClr val="tx2">
              <a:lumMod val="20000"/>
              <a:lumOff val="80000"/>
            </a:schemeClr>
          </a:solidFill>
        </p:spPr>
        <p:txBody>
          <a:bodyPr vert="horz" lIns="91440" tIns="45720" rIns="91440" bIns="45720" rtlCol="0" anchor="t">
            <a:normAutofit/>
          </a:bodyPr>
          <a:lstStyle/>
          <a:p>
            <a:pPr marL="0" indent="0" algn="ctr">
              <a:buNone/>
            </a:pPr>
            <a:r>
              <a:rPr lang="en-GB" b="1" dirty="0">
                <a:solidFill>
                  <a:srgbClr val="0070C0"/>
                </a:solidFill>
              </a:rPr>
              <a:t>b. Writing up</a:t>
            </a:r>
            <a:endParaRPr lang="en-US" dirty="0"/>
          </a:p>
          <a:p>
            <a:pPr marL="457200" indent="-457200"/>
            <a:r>
              <a:rPr lang="en-GB" dirty="0"/>
              <a:t>Drafts</a:t>
            </a:r>
            <a:endParaRPr lang="en-GB"/>
          </a:p>
          <a:p>
            <a:pPr marL="457200" indent="-457200"/>
            <a:r>
              <a:rPr lang="en-GB" dirty="0"/>
              <a:t>Supervisor feedback</a:t>
            </a:r>
          </a:p>
        </p:txBody>
      </p:sp>
      <p:pic>
        <p:nvPicPr>
          <p:cNvPr id="5" name="Picture 5" descr="A hand holding a pen&#10;&#10;Description automatically generated">
            <a:extLst>
              <a:ext uri="{FF2B5EF4-FFF2-40B4-BE49-F238E27FC236}">
                <a16:creationId xmlns:a16="http://schemas.microsoft.com/office/drawing/2014/main" id="{D44F9B06-D7BB-F365-8A66-CAF810A0BED4}"/>
              </a:ext>
            </a:extLst>
          </p:cNvPr>
          <p:cNvPicPr>
            <a:picLocks noChangeAspect="1"/>
          </p:cNvPicPr>
          <p:nvPr/>
        </p:nvPicPr>
        <p:blipFill>
          <a:blip r:embed="rId3"/>
          <a:stretch>
            <a:fillRect/>
          </a:stretch>
        </p:blipFill>
        <p:spPr>
          <a:xfrm>
            <a:off x="7325694" y="1595488"/>
            <a:ext cx="4010245" cy="3992369"/>
          </a:xfrm>
          <a:prstGeom prst="rect">
            <a:avLst/>
          </a:prstGeom>
        </p:spPr>
      </p:pic>
    </p:spTree>
    <p:extLst>
      <p:ext uri="{BB962C8B-B14F-4D97-AF65-F5344CB8AC3E}">
        <p14:creationId xmlns:p14="http://schemas.microsoft.com/office/powerpoint/2010/main" val="35569835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43DDF-5EB0-4D27-833A-EB38D8BFD685}"/>
              </a:ext>
            </a:extLst>
          </p:cNvPr>
          <p:cNvSpPr>
            <a:spLocks noGrp="1"/>
          </p:cNvSpPr>
          <p:nvPr>
            <p:ph type="title"/>
          </p:nvPr>
        </p:nvSpPr>
        <p:spPr>
          <a:solidFill>
            <a:srgbClr val="002060"/>
          </a:solidFill>
        </p:spPr>
        <p:txBody>
          <a:bodyPr/>
          <a:lstStyle/>
          <a:p>
            <a:r>
              <a:rPr lang="en-US" dirty="0">
                <a:solidFill>
                  <a:srgbClr val="FFFFFF"/>
                </a:solidFill>
              </a:rPr>
              <a:t>Features of a good literature review</a:t>
            </a:r>
          </a:p>
        </p:txBody>
      </p:sp>
      <p:sp>
        <p:nvSpPr>
          <p:cNvPr id="3" name="Content Placeholder 2">
            <a:extLst>
              <a:ext uri="{FF2B5EF4-FFF2-40B4-BE49-F238E27FC236}">
                <a16:creationId xmlns:a16="http://schemas.microsoft.com/office/drawing/2014/main" id="{3B2EA241-21E4-921D-670F-E090BAC99554}"/>
              </a:ext>
            </a:extLst>
          </p:cNvPr>
          <p:cNvSpPr>
            <a:spLocks noGrp="1"/>
          </p:cNvSpPr>
          <p:nvPr>
            <p:ph sz="half" idx="1"/>
          </p:nvPr>
        </p:nvSpPr>
        <p:spPr/>
        <p:txBody>
          <a:bodyPr vert="horz" lIns="91440" tIns="45720" rIns="91440" bIns="45720" rtlCol="0" anchor="t">
            <a:normAutofit/>
          </a:bodyPr>
          <a:lstStyle/>
          <a:p>
            <a:pPr marL="0" indent="0">
              <a:buNone/>
            </a:pPr>
            <a:endParaRPr lang="en-US"/>
          </a:p>
          <a:p>
            <a:pPr marL="0" indent="0">
              <a:buNone/>
            </a:pPr>
            <a:r>
              <a:rPr lang="en-US" dirty="0"/>
              <a:t> </a:t>
            </a:r>
            <a:r>
              <a:rPr lang="en-US" sz="3200" b="1" dirty="0"/>
              <a:t>www.menti.com</a:t>
            </a:r>
          </a:p>
          <a:p>
            <a:pPr marL="0" indent="0">
              <a:buNone/>
            </a:pPr>
            <a:r>
              <a:rPr lang="en-US" sz="3200" b="1" dirty="0"/>
              <a:t> </a:t>
            </a:r>
            <a:r>
              <a:rPr lang="en-US" sz="3200" dirty="0"/>
              <a:t>code:</a:t>
            </a:r>
            <a:r>
              <a:rPr lang="en-US" sz="3200" b="1" dirty="0"/>
              <a:t> 7290 8392</a:t>
            </a:r>
          </a:p>
          <a:p>
            <a:pPr marL="0" indent="0">
              <a:buNone/>
            </a:pPr>
            <a:endParaRPr lang="en-US" dirty="0"/>
          </a:p>
        </p:txBody>
      </p:sp>
      <p:pic>
        <p:nvPicPr>
          <p:cNvPr id="5" name="Content Placeholder 4" descr="New Look; Same Menti - Mentimeter">
            <a:extLst>
              <a:ext uri="{FF2B5EF4-FFF2-40B4-BE49-F238E27FC236}">
                <a16:creationId xmlns:a16="http://schemas.microsoft.com/office/drawing/2014/main" id="{615FDF6A-AE71-BB1D-BA0F-9C5FA6B76584}"/>
              </a:ext>
            </a:extLst>
          </p:cNvPr>
          <p:cNvPicPr>
            <a:picLocks noGrp="1" noChangeAspect="1"/>
          </p:cNvPicPr>
          <p:nvPr>
            <p:ph sz="half" idx="2"/>
          </p:nvPr>
        </p:nvPicPr>
        <p:blipFill>
          <a:blip r:embed="rId2"/>
          <a:stretch>
            <a:fillRect/>
          </a:stretch>
        </p:blipFill>
        <p:spPr>
          <a:xfrm>
            <a:off x="5996394" y="2542873"/>
            <a:ext cx="4653073" cy="1784719"/>
          </a:xfrm>
        </p:spPr>
      </p:pic>
    </p:spTree>
    <p:extLst>
      <p:ext uri="{BB962C8B-B14F-4D97-AF65-F5344CB8AC3E}">
        <p14:creationId xmlns:p14="http://schemas.microsoft.com/office/powerpoint/2010/main" val="28256129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609600" y="274638"/>
            <a:ext cx="10972800" cy="1143000"/>
          </a:xfrm>
          <a:solidFill>
            <a:srgbClr val="002060"/>
          </a:solidFill>
        </p:spPr>
        <p:txBody>
          <a:bodyPr anchor="ctr">
            <a:normAutofit/>
          </a:bodyPr>
          <a:lstStyle/>
          <a:p>
            <a:pPr>
              <a:lnSpc>
                <a:spcPct val="90000"/>
              </a:lnSpc>
            </a:pPr>
            <a:r>
              <a:rPr lang="en-GB" sz="3700" b="1" dirty="0">
                <a:solidFill>
                  <a:srgbClr val="FFFFFF"/>
                </a:solidFill>
              </a:rPr>
              <a:t>Features of a good literature review</a:t>
            </a:r>
          </a:p>
        </p:txBody>
      </p:sp>
      <p:pic>
        <p:nvPicPr>
          <p:cNvPr id="4" name="Picture 5" descr="A picture containing text, book, indoor&#10;&#10;Description automatically generated">
            <a:extLst>
              <a:ext uri="{FF2B5EF4-FFF2-40B4-BE49-F238E27FC236}">
                <a16:creationId xmlns:a16="http://schemas.microsoft.com/office/drawing/2014/main" id="{EEDDEDD5-4334-7FC5-DD3A-FEF94FCB047C}"/>
              </a:ext>
            </a:extLst>
          </p:cNvPr>
          <p:cNvPicPr>
            <a:picLocks noGrp="1" noChangeAspect="1"/>
          </p:cNvPicPr>
          <p:nvPr>
            <p:ph sz="half" idx="1"/>
          </p:nvPr>
        </p:nvPicPr>
        <p:blipFill>
          <a:blip r:embed="rId3"/>
          <a:stretch>
            <a:fillRect/>
          </a:stretch>
        </p:blipFill>
        <p:spPr>
          <a:xfrm>
            <a:off x="609600" y="2315831"/>
            <a:ext cx="5384800" cy="2557780"/>
          </a:xfrm>
          <a:noFill/>
        </p:spPr>
      </p:pic>
      <p:sp>
        <p:nvSpPr>
          <p:cNvPr id="3" name="Content Placeholder 2">
            <a:extLst>
              <a:ext uri="{FF2B5EF4-FFF2-40B4-BE49-F238E27FC236}">
                <a16:creationId xmlns:a16="http://schemas.microsoft.com/office/drawing/2014/main" id="{8766F6A4-D7CF-4558-A2B3-ABB5DE96FA76}"/>
              </a:ext>
            </a:extLst>
          </p:cNvPr>
          <p:cNvSpPr>
            <a:spLocks noGrp="1"/>
          </p:cNvSpPr>
          <p:nvPr>
            <p:ph sz="half" idx="2"/>
          </p:nvPr>
        </p:nvSpPr>
        <p:spPr>
          <a:xfrm>
            <a:off x="6197600" y="1600201"/>
            <a:ext cx="5384800" cy="3989040"/>
          </a:xfrm>
        </p:spPr>
        <p:txBody>
          <a:bodyPr>
            <a:normAutofit/>
          </a:bodyPr>
          <a:lstStyle/>
          <a:p>
            <a:pPr>
              <a:lnSpc>
                <a:spcPct val="90000"/>
              </a:lnSpc>
            </a:pPr>
            <a:r>
              <a:rPr lang="en-GB" sz="2200" dirty="0"/>
              <a:t>Lays out what research has been done by others which is relevant to your research aim/objectives</a:t>
            </a:r>
          </a:p>
          <a:p>
            <a:pPr>
              <a:lnSpc>
                <a:spcPct val="90000"/>
              </a:lnSpc>
            </a:pPr>
            <a:r>
              <a:rPr lang="en-GB" sz="2200" dirty="0"/>
              <a:t>Presents work of others in a clear, interesting and progressive manner ( to build up a logical picture)</a:t>
            </a:r>
          </a:p>
          <a:p>
            <a:pPr>
              <a:lnSpc>
                <a:spcPct val="90000"/>
              </a:lnSpc>
            </a:pPr>
            <a:r>
              <a:rPr lang="en-GB" sz="2200" dirty="0"/>
              <a:t>Provides evidence of in-depth critical evaluation</a:t>
            </a:r>
          </a:p>
          <a:p>
            <a:pPr>
              <a:lnSpc>
                <a:spcPct val="90000"/>
              </a:lnSpc>
            </a:pPr>
            <a:r>
              <a:rPr lang="en-GB" sz="2200" dirty="0"/>
              <a:t>Highlights important/emerging issues</a:t>
            </a:r>
          </a:p>
          <a:p>
            <a:pPr>
              <a:lnSpc>
                <a:spcPct val="90000"/>
              </a:lnSpc>
            </a:pPr>
            <a:r>
              <a:rPr lang="en-GB" sz="2200" dirty="0"/>
              <a:t>Cites a variety of relevant and appropriate sources properly</a:t>
            </a:r>
          </a:p>
        </p:txBody>
      </p:sp>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23A2A-EFF0-4994-99BD-E94224597075}"/>
              </a:ext>
            </a:extLst>
          </p:cNvPr>
          <p:cNvSpPr>
            <a:spLocks noGrp="1"/>
          </p:cNvSpPr>
          <p:nvPr>
            <p:ph type="title"/>
          </p:nvPr>
        </p:nvSpPr>
        <p:spPr>
          <a:solidFill>
            <a:srgbClr val="002060"/>
          </a:solidFill>
        </p:spPr>
        <p:txBody>
          <a:bodyPr>
            <a:normAutofit fontScale="90000"/>
          </a:bodyPr>
          <a:lstStyle/>
          <a:p>
            <a:r>
              <a:rPr lang="en-GB" dirty="0">
                <a:solidFill>
                  <a:srgbClr val="FFFFFF"/>
                </a:solidFill>
              </a:rPr>
              <a:t>Features of a 'bad' literature review – what to avoid in your writing</a:t>
            </a:r>
          </a:p>
        </p:txBody>
      </p:sp>
      <p:pic>
        <p:nvPicPr>
          <p:cNvPr id="4" name="Picture 4" descr="A picture containing indoor&#10;&#10;Description automatically generated">
            <a:extLst>
              <a:ext uri="{FF2B5EF4-FFF2-40B4-BE49-F238E27FC236}">
                <a16:creationId xmlns:a16="http://schemas.microsoft.com/office/drawing/2014/main" id="{359E89FA-8E17-721D-622D-AC1540D32B62}"/>
              </a:ext>
            </a:extLst>
          </p:cNvPr>
          <p:cNvPicPr>
            <a:picLocks noGrp="1" noChangeAspect="1"/>
          </p:cNvPicPr>
          <p:nvPr>
            <p:ph idx="1"/>
          </p:nvPr>
        </p:nvPicPr>
        <p:blipFill>
          <a:blip r:embed="rId3"/>
          <a:stretch>
            <a:fillRect/>
          </a:stretch>
        </p:blipFill>
        <p:spPr>
          <a:xfrm>
            <a:off x="4371975" y="1844217"/>
            <a:ext cx="3448050" cy="3429000"/>
          </a:xfrm>
        </p:spPr>
      </p:pic>
    </p:spTree>
    <p:extLst>
      <p:ext uri="{BB962C8B-B14F-4D97-AF65-F5344CB8AC3E}">
        <p14:creationId xmlns:p14="http://schemas.microsoft.com/office/powerpoint/2010/main" val="14638912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43DDF-5EB0-4D27-833A-EB38D8BFD685}"/>
              </a:ext>
            </a:extLst>
          </p:cNvPr>
          <p:cNvSpPr>
            <a:spLocks noGrp="1"/>
          </p:cNvSpPr>
          <p:nvPr>
            <p:ph type="title"/>
          </p:nvPr>
        </p:nvSpPr>
        <p:spPr>
          <a:solidFill>
            <a:srgbClr val="002060"/>
          </a:solidFill>
        </p:spPr>
        <p:txBody>
          <a:bodyPr/>
          <a:lstStyle/>
          <a:p>
            <a:r>
              <a:rPr lang="en-US" dirty="0">
                <a:solidFill>
                  <a:srgbClr val="FFFFFF"/>
                </a:solidFill>
              </a:rPr>
              <a:t>What to avoid in your literature review</a:t>
            </a:r>
          </a:p>
        </p:txBody>
      </p:sp>
      <p:sp>
        <p:nvSpPr>
          <p:cNvPr id="3" name="Content Placeholder 2">
            <a:extLst>
              <a:ext uri="{FF2B5EF4-FFF2-40B4-BE49-F238E27FC236}">
                <a16:creationId xmlns:a16="http://schemas.microsoft.com/office/drawing/2014/main" id="{3B2EA241-21E4-921D-670F-E090BAC99554}"/>
              </a:ext>
            </a:extLst>
          </p:cNvPr>
          <p:cNvSpPr>
            <a:spLocks noGrp="1"/>
          </p:cNvSpPr>
          <p:nvPr>
            <p:ph sz="half" idx="1"/>
          </p:nvPr>
        </p:nvSpPr>
        <p:spPr/>
        <p:txBody>
          <a:bodyPr vert="horz" lIns="91440" tIns="45720" rIns="91440" bIns="45720" rtlCol="0" anchor="t">
            <a:normAutofit/>
          </a:bodyPr>
          <a:lstStyle/>
          <a:p>
            <a:pPr marL="0" indent="0">
              <a:buNone/>
            </a:pPr>
            <a:endParaRPr lang="en-US"/>
          </a:p>
          <a:p>
            <a:pPr marL="0" indent="0">
              <a:buNone/>
            </a:pPr>
            <a:r>
              <a:rPr lang="en-US" dirty="0"/>
              <a:t> </a:t>
            </a:r>
            <a:r>
              <a:rPr lang="en-US" sz="3200" b="1" dirty="0"/>
              <a:t>www.menti.com</a:t>
            </a:r>
          </a:p>
          <a:p>
            <a:pPr marL="0" indent="0">
              <a:buNone/>
            </a:pPr>
            <a:r>
              <a:rPr lang="en-US" sz="3200" b="1" dirty="0"/>
              <a:t> </a:t>
            </a:r>
            <a:r>
              <a:rPr lang="en-US" sz="3200" dirty="0"/>
              <a:t>code:</a:t>
            </a:r>
            <a:r>
              <a:rPr lang="en-US" sz="3200" b="1" dirty="0"/>
              <a:t> 7290 8392</a:t>
            </a:r>
          </a:p>
          <a:p>
            <a:pPr marL="0" indent="0">
              <a:buNone/>
            </a:pPr>
            <a:endParaRPr lang="en-US" dirty="0"/>
          </a:p>
        </p:txBody>
      </p:sp>
      <p:pic>
        <p:nvPicPr>
          <p:cNvPr id="5" name="Content Placeholder 4" descr="New Look; Same Menti - Mentimeter">
            <a:extLst>
              <a:ext uri="{FF2B5EF4-FFF2-40B4-BE49-F238E27FC236}">
                <a16:creationId xmlns:a16="http://schemas.microsoft.com/office/drawing/2014/main" id="{615FDF6A-AE71-BB1D-BA0F-9C5FA6B76584}"/>
              </a:ext>
            </a:extLst>
          </p:cNvPr>
          <p:cNvPicPr>
            <a:picLocks noGrp="1" noChangeAspect="1"/>
          </p:cNvPicPr>
          <p:nvPr>
            <p:ph sz="half" idx="2"/>
          </p:nvPr>
        </p:nvPicPr>
        <p:blipFill>
          <a:blip r:embed="rId2"/>
          <a:stretch>
            <a:fillRect/>
          </a:stretch>
        </p:blipFill>
        <p:spPr>
          <a:xfrm>
            <a:off x="5996394" y="2542873"/>
            <a:ext cx="4653073" cy="1784719"/>
          </a:xfrm>
        </p:spPr>
      </p:pic>
    </p:spTree>
    <p:extLst>
      <p:ext uri="{BB962C8B-B14F-4D97-AF65-F5344CB8AC3E}">
        <p14:creationId xmlns:p14="http://schemas.microsoft.com/office/powerpoint/2010/main" val="33213057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Avoid…</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sz="half" idx="1"/>
          </p:nvPr>
        </p:nvSpPr>
        <p:spPr>
          <a:xfrm>
            <a:off x="609600" y="1600201"/>
            <a:ext cx="5384800" cy="3989040"/>
          </a:xfrm>
        </p:spPr>
        <p:txBody>
          <a:bodyPr>
            <a:normAutofit/>
          </a:bodyPr>
          <a:lstStyle/>
          <a:p>
            <a:pPr>
              <a:lnSpc>
                <a:spcPct val="90000"/>
              </a:lnSpc>
            </a:pPr>
            <a:r>
              <a:rPr lang="en-GB" sz="2400"/>
              <a:t>Irrelevant rambling – stay focused</a:t>
            </a:r>
          </a:p>
          <a:p>
            <a:pPr>
              <a:lnSpc>
                <a:spcPct val="90000"/>
              </a:lnSpc>
            </a:pPr>
            <a:r>
              <a:rPr lang="en-GB" sz="2400"/>
              <a:t>Ideas presented in no order – difficult to follow argument/discussions</a:t>
            </a:r>
          </a:p>
          <a:p>
            <a:pPr>
              <a:lnSpc>
                <a:spcPct val="90000"/>
              </a:lnSpc>
            </a:pPr>
            <a:r>
              <a:rPr lang="en-GB" sz="2400"/>
              <a:t>Too descriptive – no opinion, no support</a:t>
            </a:r>
          </a:p>
          <a:p>
            <a:pPr>
              <a:lnSpc>
                <a:spcPct val="90000"/>
              </a:lnSpc>
            </a:pPr>
            <a:r>
              <a:rPr lang="en-GB" sz="2400"/>
              <a:t>Ends abruptly, without highlighting any main findings</a:t>
            </a:r>
          </a:p>
          <a:p>
            <a:pPr>
              <a:lnSpc>
                <a:spcPct val="90000"/>
              </a:lnSpc>
            </a:pPr>
            <a:r>
              <a:rPr lang="en-GB" sz="2400"/>
              <a:t>Limited sources used – mainly websites</a:t>
            </a:r>
          </a:p>
        </p:txBody>
      </p:sp>
      <p:pic>
        <p:nvPicPr>
          <p:cNvPr id="4" name="Picture 4">
            <a:extLst>
              <a:ext uri="{FF2B5EF4-FFF2-40B4-BE49-F238E27FC236}">
                <a16:creationId xmlns:a16="http://schemas.microsoft.com/office/drawing/2014/main" id="{E22C1256-9A04-0E89-4DCA-433BA692BF79}"/>
              </a:ext>
            </a:extLst>
          </p:cNvPr>
          <p:cNvPicPr>
            <a:picLocks noGrp="1" noChangeAspect="1"/>
          </p:cNvPicPr>
          <p:nvPr>
            <p:ph sz="half" idx="2"/>
          </p:nvPr>
        </p:nvPicPr>
        <p:blipFill>
          <a:blip r:embed="rId3"/>
          <a:stretch>
            <a:fillRect/>
          </a:stretch>
        </p:blipFill>
        <p:spPr>
          <a:xfrm>
            <a:off x="6197600" y="1804275"/>
            <a:ext cx="5384800" cy="3580892"/>
          </a:xfrm>
          <a:noFill/>
        </p:spPr>
      </p:pic>
    </p:spTree>
    <p:extLst>
      <p:ext uri="{BB962C8B-B14F-4D97-AF65-F5344CB8AC3E}">
        <p14:creationId xmlns:p14="http://schemas.microsoft.com/office/powerpoint/2010/main" val="27492824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DA9EB-1C83-443D-BE02-F0FBC1FA688B}"/>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Additional material</a:t>
            </a:r>
          </a:p>
        </p:txBody>
      </p:sp>
      <p:sp>
        <p:nvSpPr>
          <p:cNvPr id="3" name="Content Placeholder 2">
            <a:extLst>
              <a:ext uri="{FF2B5EF4-FFF2-40B4-BE49-F238E27FC236}">
                <a16:creationId xmlns:a16="http://schemas.microsoft.com/office/drawing/2014/main" id="{B164B124-AB4A-4890-8800-F4E59511F78A}"/>
              </a:ext>
            </a:extLst>
          </p:cNvPr>
          <p:cNvSpPr>
            <a:spLocks noGrp="1"/>
          </p:cNvSpPr>
          <p:nvPr>
            <p:ph sz="half" idx="1"/>
          </p:nvPr>
        </p:nvSpPr>
        <p:spPr>
          <a:xfrm>
            <a:off x="609600" y="1600201"/>
            <a:ext cx="5384800" cy="3989040"/>
          </a:xfrm>
        </p:spPr>
        <p:txBody>
          <a:bodyPr>
            <a:normAutofit/>
          </a:bodyPr>
          <a:lstStyle/>
          <a:p>
            <a:r>
              <a:rPr lang="en-GB" dirty="0"/>
              <a:t>Further advice/guidance will be posted onto Moodle – visit often</a:t>
            </a:r>
          </a:p>
          <a:p>
            <a:r>
              <a:rPr lang="en-GB" dirty="0"/>
              <a:t>Handouts / recorded lessons</a:t>
            </a:r>
          </a:p>
          <a:p>
            <a:r>
              <a:rPr lang="en-GB" dirty="0"/>
              <a:t>Read other dissertations ( some examples on Moodle)</a:t>
            </a:r>
          </a:p>
          <a:p>
            <a:endParaRPr lang="en-GB" dirty="0"/>
          </a:p>
        </p:txBody>
      </p:sp>
      <p:pic>
        <p:nvPicPr>
          <p:cNvPr id="4" name="Content Placeholder 3">
            <a:extLst>
              <a:ext uri="{FF2B5EF4-FFF2-40B4-BE49-F238E27FC236}">
                <a16:creationId xmlns:a16="http://schemas.microsoft.com/office/drawing/2014/main" id="{BDD8A457-1988-12AD-0FF4-EFBBED1FCDE9}"/>
              </a:ext>
            </a:extLst>
          </p:cNvPr>
          <p:cNvPicPr>
            <a:picLocks noGrp="1" noChangeAspect="1"/>
          </p:cNvPicPr>
          <p:nvPr>
            <p:ph sz="half" idx="2"/>
          </p:nvPr>
        </p:nvPicPr>
        <p:blipFill>
          <a:blip r:embed="rId2"/>
          <a:stretch>
            <a:fillRect/>
          </a:stretch>
        </p:blipFill>
        <p:spPr>
          <a:xfrm>
            <a:off x="6632575" y="1894681"/>
            <a:ext cx="4514850" cy="3400425"/>
          </a:xfrm>
          <a:prstGeom prst="rect">
            <a:avLst/>
          </a:prstGeom>
        </p:spPr>
      </p:pic>
    </p:spTree>
    <p:extLst>
      <p:ext uri="{BB962C8B-B14F-4D97-AF65-F5344CB8AC3E}">
        <p14:creationId xmlns:p14="http://schemas.microsoft.com/office/powerpoint/2010/main" val="15507555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rgbClr val="0070C0"/>
                </a:solidFill>
              </a:rPr>
              <a:t>Deilliannau Dysgu </a:t>
            </a:r>
            <a:r>
              <a:rPr lang="en-GB" dirty="0">
                <a:solidFill>
                  <a:schemeClr val="bg1"/>
                </a:solidFill>
              </a:rPr>
              <a:t>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lnSpcReduction="10000"/>
          </a:bodyPr>
          <a:lstStyle/>
          <a:p>
            <a:r>
              <a:rPr lang="en-GB" dirty="0">
                <a:solidFill>
                  <a:srgbClr val="0070C0"/>
                </a:solidFill>
              </a:rPr>
              <a:t>Esbonio’r term ‘adolygiad llenyddiaeth’</a:t>
            </a:r>
          </a:p>
          <a:p>
            <a:r>
              <a:rPr lang="en-GB" dirty="0">
                <a:solidFill>
                  <a:srgbClr val="0070C0"/>
                </a:solidFill>
              </a:rPr>
              <a:t>Nodi’r problemau cyffredin y gellir eu cyfrif wrth ddechrau ysgrifennu adolygiad o lenyddiaeth a sut i’w groesgyn</a:t>
            </a:r>
          </a:p>
          <a:p>
            <a:r>
              <a:rPr lang="en-GB" dirty="0">
                <a:solidFill>
                  <a:srgbClr val="0070C0"/>
                </a:solidFill>
              </a:rPr>
              <a:t>Amlinellu Nodweddion da a drwg ysgrifennu adolygiadau llenyddiaeth</a:t>
            </a:r>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normAutofit lnSpcReduction="10000"/>
          </a:bodyPr>
          <a:lstStyle/>
          <a:p>
            <a:r>
              <a:rPr lang="en-GB" dirty="0"/>
              <a:t>Explain the term ‘literature review’</a:t>
            </a:r>
          </a:p>
          <a:p>
            <a:r>
              <a:rPr lang="en-GB" dirty="0"/>
              <a:t>Identify the common problems that may be accounted when beginning to write a literature review and how to overcome them</a:t>
            </a:r>
          </a:p>
          <a:p>
            <a:r>
              <a:rPr lang="en-GB" dirty="0"/>
              <a:t>Outline the good/bad features of literature review writing</a:t>
            </a:r>
          </a:p>
          <a:p>
            <a:endParaRPr lang="en-GB" dirty="0"/>
          </a:p>
        </p:txBody>
      </p:sp>
    </p:spTree>
    <p:extLst>
      <p:ext uri="{BB962C8B-B14F-4D97-AF65-F5344CB8AC3E}">
        <p14:creationId xmlns:p14="http://schemas.microsoft.com/office/powerpoint/2010/main" val="23362284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lstStyle/>
          <a:p>
            <a:r>
              <a:rPr lang="en-GB" b="1" dirty="0" err="1">
                <a:solidFill>
                  <a:srgbClr val="0070C0"/>
                </a:solidFill>
              </a:rPr>
              <a:t>Unrhyw</a:t>
            </a:r>
            <a:r>
              <a:rPr lang="en-GB" b="1" dirty="0">
                <a:solidFill>
                  <a:srgbClr val="0070C0"/>
                </a:solidFill>
              </a:rPr>
              <a:t> </a:t>
            </a:r>
            <a:r>
              <a:rPr lang="en-GB" b="1" dirty="0" err="1">
                <a:solidFill>
                  <a:srgbClr val="0070C0"/>
                </a:solidFill>
              </a:rPr>
              <a:t>Cwestiynau</a:t>
            </a:r>
            <a:r>
              <a:rPr lang="en-GB" dirty="0"/>
              <a:t>  </a:t>
            </a:r>
            <a:endParaRPr lang="en-GB" b="1" dirty="0"/>
          </a:p>
        </p:txBody>
      </p:sp>
      <p:pic>
        <p:nvPicPr>
          <p:cNvPr id="6" name="Content Placeholder 5">
            <a:extLst>
              <a:ext uri="{FF2B5EF4-FFF2-40B4-BE49-F238E27FC236}">
                <a16:creationId xmlns:a16="http://schemas.microsoft.com/office/drawing/2014/main" id="{E60C8AC0-B313-2AC1-426A-B886B5CC2DFA}"/>
              </a:ext>
            </a:extLst>
          </p:cNvPr>
          <p:cNvPicPr>
            <a:picLocks noGrp="1" noChangeAspect="1"/>
          </p:cNvPicPr>
          <p:nvPr>
            <p:ph idx="1"/>
          </p:nvPr>
        </p:nvPicPr>
        <p:blipFill>
          <a:blip r:embed="rId2"/>
          <a:stretch>
            <a:fillRect/>
          </a:stretch>
        </p:blipFill>
        <p:spPr>
          <a:xfrm>
            <a:off x="2228850" y="1491456"/>
            <a:ext cx="8001000" cy="4000501"/>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644</TotalTime>
  <Words>2264</Words>
  <Application>Microsoft Office PowerPoint</Application>
  <PresentationFormat>Widescreen</PresentationFormat>
  <Paragraphs>248</Paragraphs>
  <Slides>28</Slides>
  <Notes>16</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Theme1.thmx first page pp</vt:lpstr>
      <vt:lpstr>MSc Plismona (Arweinydd Weithredol a Strategol) MSc Policing (Operational &amp; Strategic Leadership) 01.11.2023 Adolygiad Llenyddiaeth Literature Review</vt:lpstr>
      <vt:lpstr>Deilliannau Dysgu Learning Outcomes</vt:lpstr>
      <vt:lpstr>What is meant by a literature review?</vt:lpstr>
      <vt:lpstr>Literature Review</vt:lpstr>
      <vt:lpstr>Why do you need to do a literature review?</vt:lpstr>
      <vt:lpstr>Literature Review - 'the WHY'</vt:lpstr>
      <vt:lpstr>Starting your literature review – common problems</vt:lpstr>
      <vt:lpstr>Where do you find resources?</vt:lpstr>
      <vt:lpstr> 1. How to find your resources  </vt:lpstr>
      <vt:lpstr>2. Log, Catalogue and review </vt:lpstr>
      <vt:lpstr>Referencing &amp; Reviewing Literature</vt:lpstr>
      <vt:lpstr>Critical evaluation = asking questions</vt:lpstr>
      <vt:lpstr>“Critically evaluate”</vt:lpstr>
      <vt:lpstr>Critical writing v Descriptive writing</vt:lpstr>
      <vt:lpstr>When reviewing the literature , what kind of questions should you be considering as you are reading and making notes?</vt:lpstr>
      <vt:lpstr>Reviewing the literature - Questions</vt:lpstr>
      <vt:lpstr>The 'How' of writing a Literature review</vt:lpstr>
      <vt:lpstr>How to structure your literature review?</vt:lpstr>
      <vt:lpstr>3. How to structure your literature review</vt:lpstr>
      <vt:lpstr>Outlining and writing up</vt:lpstr>
      <vt:lpstr>Features of a good literature review</vt:lpstr>
      <vt:lpstr>Features of a good literature review</vt:lpstr>
      <vt:lpstr>Features of a 'bad' literature review – what to avoid in your writing</vt:lpstr>
      <vt:lpstr>What to avoid in your literature review</vt:lpstr>
      <vt:lpstr>Avoid…</vt:lpstr>
      <vt:lpstr>Additional material</vt:lpstr>
      <vt:lpstr>Deilliannau Dysgu Learning Outcomes</vt:lpstr>
      <vt:lpstr>Unrhyw Cwestiynau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 COOKE</cp:lastModifiedBy>
  <cp:revision>926</cp:revision>
  <dcterms:created xsi:type="dcterms:W3CDTF">2021-10-13T07:56:41Z</dcterms:created>
  <dcterms:modified xsi:type="dcterms:W3CDTF">2023-11-01T16:58:36Z</dcterms:modified>
</cp:coreProperties>
</file>