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7"/>
  </p:notesMasterIdLst>
  <p:sldIdLst>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41" autoAdjust="0"/>
    <p:restoredTop sz="94660"/>
  </p:normalViewPr>
  <p:slideViewPr>
    <p:cSldViewPr snapToGrid="0">
      <p:cViewPr varScale="1">
        <p:scale>
          <a:sx n="78" d="100"/>
          <a:sy n="78" d="100"/>
        </p:scale>
        <p:origin x="25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notesMaster" Target="notesMasters/notesMaster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Studies</c:v>
                </c:pt>
              </c:strCache>
            </c:strRef>
          </c:tx>
          <c:spPr>
            <a:solidFill>
              <a:srgbClr val="028090"/>
            </a:solidFill>
            <a:effectLst/>
          </c:spPr>
          <c:invertIfNegative val="0"/>
          <c:dPt>
            <c:idx val="0"/>
            <c:invertIfNegative val="0"/>
            <c:bubble3D val="0"/>
            <c:extLst>
              <c:ext xmlns:c16="http://schemas.microsoft.com/office/drawing/2014/chart" uri="{C3380CC4-5D6E-409C-BE32-E72D297353CC}">
                <c16:uniqueId val="{00000000-809C-4B6A-B1D3-6BD25990206A}"/>
              </c:ext>
            </c:extLst>
          </c:dPt>
          <c:dPt>
            <c:idx val="1"/>
            <c:invertIfNegative val="0"/>
            <c:bubble3D val="0"/>
            <c:spPr>
              <a:solidFill>
                <a:srgbClr val="00A896"/>
              </a:solidFill>
              <a:effectLst/>
            </c:spPr>
            <c:extLst>
              <c:ext xmlns:c16="http://schemas.microsoft.com/office/drawing/2014/chart" uri="{C3380CC4-5D6E-409C-BE32-E72D297353CC}">
                <c16:uniqueId val="{00000002-809C-4B6A-B1D3-6BD25990206A}"/>
              </c:ext>
            </c:extLst>
          </c:dPt>
          <c:dPt>
            <c:idx val="2"/>
            <c:invertIfNegative val="0"/>
            <c:bubble3D val="0"/>
            <c:spPr>
              <a:solidFill>
                <a:srgbClr val="02C39A"/>
              </a:solidFill>
              <a:effectLst/>
            </c:spPr>
            <c:extLst>
              <c:ext xmlns:c16="http://schemas.microsoft.com/office/drawing/2014/chart" uri="{C3380CC4-5D6E-409C-BE32-E72D297353CC}">
                <c16:uniqueId val="{00000004-809C-4B6A-B1D3-6BD25990206A}"/>
              </c:ext>
            </c:extLst>
          </c:dPt>
          <c:dLbls>
            <c:numFmt formatCode="#,##0" sourceLinked="0"/>
            <c:spPr>
              <a:noFill/>
              <a:ln>
                <a:noFill/>
              </a:ln>
              <a:effectLst/>
            </c:spPr>
            <c:txPr>
              <a:bodyPr/>
              <a:lstStyle/>
              <a:p>
                <a:pPr>
                  <a:defRPr sz="1200" b="0" i="0" u="none" strike="noStrike">
                    <a:solidFill>
                      <a:srgbClr val="2C3E5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Interprofessional
Collaboration</c:v>
                </c:pt>
                <c:pt idx="1">
                  <c:v>Person-Centred
Care Barriers</c:v>
                </c:pt>
                <c:pt idx="2">
                  <c:v>Policy
Framework Impact</c:v>
                </c:pt>
              </c:strCache>
            </c:strRef>
          </c:cat>
          <c:val>
            <c:numRef>
              <c:f>Sheet1!$B$2:$B$4</c:f>
              <c:numCache>
                <c:formatCode>General</c:formatCode>
                <c:ptCount val="3"/>
                <c:pt idx="0">
                  <c:v>5</c:v>
                </c:pt>
                <c:pt idx="1">
                  <c:v>4</c:v>
                </c:pt>
                <c:pt idx="2">
                  <c:v>4</c:v>
                </c:pt>
              </c:numCache>
            </c:numRef>
          </c:val>
          <c:extLst>
            <c:ext xmlns:c16="http://schemas.microsoft.com/office/drawing/2014/chart" uri="{C3380CC4-5D6E-409C-BE32-E72D297353CC}">
              <c16:uniqueId val="{00000005-809C-4B6A-B1D3-6BD25990206A}"/>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EA511E-70D1-471E-B3DB-00EF223FF859}" type="datetimeFigureOut">
              <a:rPr lang="en-GB" smtClean="0"/>
              <a:t>17/02/2026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19ABA8-5DC6-4281-94AE-A6BA97FFE322}" type="slidenum">
              <a:rPr lang="en-GB" smtClean="0"/>
              <a:t>‹#›</a:t>
            </a:fld>
            <a:endParaRPr lang="en-GB"/>
          </a:p>
        </p:txBody>
      </p:sp>
    </p:spTree>
    <p:extLst>
      <p:ext uri="{BB962C8B-B14F-4D97-AF65-F5344CB8AC3E}">
        <p14:creationId xmlns:p14="http://schemas.microsoft.com/office/powerpoint/2010/main" val="3891583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0B2B6-B7FA-02B0-3912-FEABB4A76C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C08B35-5809-B3FA-3175-DDC07D936E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351EF5-6BD1-13A4-1964-5540478FD88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1167209-7A5C-C3D4-A09A-FB4EB5C411CD}"/>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2474773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BE51DF-E2CC-B1D0-328E-7F8608889A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3386E8-AF53-8807-364C-903095EAD6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2D6EAC-4DD4-7BD9-E93B-DFBA70BD8E1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8D1B6A1-099C-4439-D9EB-A4FE443579B1}"/>
              </a:ext>
            </a:extLst>
          </p:cNvPr>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6067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F4D94-D397-D032-3EE4-1BC7FE262A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C483E4-08A9-17C3-049C-A3A0534319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10A0D98-121A-809B-1BAB-AA42506D80C4}"/>
              </a:ext>
            </a:extLst>
          </p:cNvPr>
          <p:cNvSpPr>
            <a:spLocks noGrp="1"/>
          </p:cNvSpPr>
          <p:nvPr>
            <p:ph type="dt" sz="half" idx="10"/>
          </p:nvPr>
        </p:nvSpPr>
        <p:spPr/>
        <p:txBody>
          <a:bodyPr/>
          <a:lstStyle/>
          <a:p>
            <a:fld id="{275A9A3A-784A-4FE9-B5C9-0BAFF2AECF41}" type="datetimeFigureOut">
              <a:rPr lang="en-GB" smtClean="0"/>
              <a:t>17/02/2026</a:t>
            </a:fld>
            <a:endParaRPr lang="en-GB"/>
          </a:p>
        </p:txBody>
      </p:sp>
      <p:sp>
        <p:nvSpPr>
          <p:cNvPr id="5" name="Footer Placeholder 4">
            <a:extLst>
              <a:ext uri="{FF2B5EF4-FFF2-40B4-BE49-F238E27FC236}">
                <a16:creationId xmlns:a16="http://schemas.microsoft.com/office/drawing/2014/main" id="{F4416009-EE00-B6AD-837C-C4C928B0F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F8AFFF-2415-9065-1CBB-0ADC5B78A340}"/>
              </a:ext>
            </a:extLst>
          </p:cNvPr>
          <p:cNvSpPr>
            <a:spLocks noGrp="1"/>
          </p:cNvSpPr>
          <p:nvPr>
            <p:ph type="sldNum" sz="quarter" idx="12"/>
          </p:nvPr>
        </p:nvSpPr>
        <p:spPr/>
        <p:txBody>
          <a:bodyPr/>
          <a:lstStyle/>
          <a:p>
            <a:fld id="{3EBAD367-F1DC-49EF-920F-BDB69BDB2C09}" type="slidenum">
              <a:rPr lang="en-GB" smtClean="0"/>
              <a:t>‹#›</a:t>
            </a:fld>
            <a:endParaRPr lang="en-GB"/>
          </a:p>
        </p:txBody>
      </p:sp>
    </p:spTree>
    <p:extLst>
      <p:ext uri="{BB962C8B-B14F-4D97-AF65-F5344CB8AC3E}">
        <p14:creationId xmlns:p14="http://schemas.microsoft.com/office/powerpoint/2010/main" val="4150543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08501-97C9-692C-7096-B40AF97AE0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E101FC-43A0-ECE8-CD14-A2807064B0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5BB61A-4944-E041-8B39-C733AA9054C6}"/>
              </a:ext>
            </a:extLst>
          </p:cNvPr>
          <p:cNvSpPr>
            <a:spLocks noGrp="1"/>
          </p:cNvSpPr>
          <p:nvPr>
            <p:ph type="dt" sz="half" idx="10"/>
          </p:nvPr>
        </p:nvSpPr>
        <p:spPr/>
        <p:txBody>
          <a:bodyPr/>
          <a:lstStyle/>
          <a:p>
            <a:fld id="{275A9A3A-784A-4FE9-B5C9-0BAFF2AECF41}" type="datetimeFigureOut">
              <a:rPr lang="en-GB" smtClean="0"/>
              <a:t>17/02/2026</a:t>
            </a:fld>
            <a:endParaRPr lang="en-GB"/>
          </a:p>
        </p:txBody>
      </p:sp>
      <p:sp>
        <p:nvSpPr>
          <p:cNvPr id="5" name="Footer Placeholder 4">
            <a:extLst>
              <a:ext uri="{FF2B5EF4-FFF2-40B4-BE49-F238E27FC236}">
                <a16:creationId xmlns:a16="http://schemas.microsoft.com/office/drawing/2014/main" id="{8AE7BBF3-A063-4A0B-8437-0021D24769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2A582B-0BC9-543D-FE43-207FB7EDD5CA}"/>
              </a:ext>
            </a:extLst>
          </p:cNvPr>
          <p:cNvSpPr>
            <a:spLocks noGrp="1"/>
          </p:cNvSpPr>
          <p:nvPr>
            <p:ph type="sldNum" sz="quarter" idx="12"/>
          </p:nvPr>
        </p:nvSpPr>
        <p:spPr/>
        <p:txBody>
          <a:bodyPr/>
          <a:lstStyle/>
          <a:p>
            <a:fld id="{3EBAD367-F1DC-49EF-920F-BDB69BDB2C09}" type="slidenum">
              <a:rPr lang="en-GB" smtClean="0"/>
              <a:t>‹#›</a:t>
            </a:fld>
            <a:endParaRPr lang="en-GB"/>
          </a:p>
        </p:txBody>
      </p:sp>
    </p:spTree>
    <p:extLst>
      <p:ext uri="{BB962C8B-B14F-4D97-AF65-F5344CB8AC3E}">
        <p14:creationId xmlns:p14="http://schemas.microsoft.com/office/powerpoint/2010/main" val="3157611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43136-EBE4-5746-ACAA-4DC388EEF1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FF16973-A2FB-4BC5-1581-674C97C1F2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FB38BF-989D-0A45-A4A3-773A18F363DD}"/>
              </a:ext>
            </a:extLst>
          </p:cNvPr>
          <p:cNvSpPr>
            <a:spLocks noGrp="1"/>
          </p:cNvSpPr>
          <p:nvPr>
            <p:ph type="dt" sz="half" idx="10"/>
          </p:nvPr>
        </p:nvSpPr>
        <p:spPr/>
        <p:txBody>
          <a:bodyPr/>
          <a:lstStyle/>
          <a:p>
            <a:fld id="{275A9A3A-784A-4FE9-B5C9-0BAFF2AECF41}" type="datetimeFigureOut">
              <a:rPr lang="en-GB" smtClean="0"/>
              <a:t>17/02/2026</a:t>
            </a:fld>
            <a:endParaRPr lang="en-GB"/>
          </a:p>
        </p:txBody>
      </p:sp>
      <p:sp>
        <p:nvSpPr>
          <p:cNvPr id="5" name="Footer Placeholder 4">
            <a:extLst>
              <a:ext uri="{FF2B5EF4-FFF2-40B4-BE49-F238E27FC236}">
                <a16:creationId xmlns:a16="http://schemas.microsoft.com/office/drawing/2014/main" id="{DD8D7E73-82E6-30F6-54CD-642A6EE1EA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0FFBD6-6901-3722-86F1-25980209D5A8}"/>
              </a:ext>
            </a:extLst>
          </p:cNvPr>
          <p:cNvSpPr>
            <a:spLocks noGrp="1"/>
          </p:cNvSpPr>
          <p:nvPr>
            <p:ph type="sldNum" sz="quarter" idx="12"/>
          </p:nvPr>
        </p:nvSpPr>
        <p:spPr/>
        <p:txBody>
          <a:bodyPr/>
          <a:lstStyle/>
          <a:p>
            <a:fld id="{3EBAD367-F1DC-49EF-920F-BDB69BDB2C09}" type="slidenum">
              <a:rPr lang="en-GB" smtClean="0"/>
              <a:t>‹#›</a:t>
            </a:fld>
            <a:endParaRPr lang="en-GB"/>
          </a:p>
        </p:txBody>
      </p:sp>
    </p:spTree>
    <p:extLst>
      <p:ext uri="{BB962C8B-B14F-4D97-AF65-F5344CB8AC3E}">
        <p14:creationId xmlns:p14="http://schemas.microsoft.com/office/powerpoint/2010/main" val="40235292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A3ED7-BCC2-50F5-83F3-350FF23F88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417B93-FA36-A2FE-3204-796F2D644F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1A99AC-94E1-81A0-B1F4-4C14186D0A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2E22B9-0631-0B74-2193-FFDE53DEC13A}"/>
              </a:ext>
            </a:extLst>
          </p:cNvPr>
          <p:cNvSpPr>
            <a:spLocks noGrp="1"/>
          </p:cNvSpPr>
          <p:nvPr>
            <p:ph type="dt" sz="half" idx="10"/>
          </p:nvPr>
        </p:nvSpPr>
        <p:spPr/>
        <p:txBody>
          <a:bodyPr/>
          <a:lstStyle/>
          <a:p>
            <a:fld id="{275A9A3A-784A-4FE9-B5C9-0BAFF2AECF41}" type="datetimeFigureOut">
              <a:rPr lang="en-GB" smtClean="0"/>
              <a:t>17/02/2026</a:t>
            </a:fld>
            <a:endParaRPr lang="en-GB"/>
          </a:p>
        </p:txBody>
      </p:sp>
      <p:sp>
        <p:nvSpPr>
          <p:cNvPr id="6" name="Footer Placeholder 5">
            <a:extLst>
              <a:ext uri="{FF2B5EF4-FFF2-40B4-BE49-F238E27FC236}">
                <a16:creationId xmlns:a16="http://schemas.microsoft.com/office/drawing/2014/main" id="{7507E6B0-772A-1AB0-5EE9-E9876C8522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7EEAFC-E189-9D57-4981-707701F3A8A7}"/>
              </a:ext>
            </a:extLst>
          </p:cNvPr>
          <p:cNvSpPr>
            <a:spLocks noGrp="1"/>
          </p:cNvSpPr>
          <p:nvPr>
            <p:ph type="sldNum" sz="quarter" idx="12"/>
          </p:nvPr>
        </p:nvSpPr>
        <p:spPr/>
        <p:txBody>
          <a:bodyPr/>
          <a:lstStyle/>
          <a:p>
            <a:fld id="{3EBAD367-F1DC-49EF-920F-BDB69BDB2C09}" type="slidenum">
              <a:rPr lang="en-GB" smtClean="0"/>
              <a:t>‹#›</a:t>
            </a:fld>
            <a:endParaRPr lang="en-GB"/>
          </a:p>
        </p:txBody>
      </p:sp>
    </p:spTree>
    <p:extLst>
      <p:ext uri="{BB962C8B-B14F-4D97-AF65-F5344CB8AC3E}">
        <p14:creationId xmlns:p14="http://schemas.microsoft.com/office/powerpoint/2010/main" val="3443023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912F5-26E1-8547-0024-F29522354DE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6E93F5-8AC4-186E-3F8B-4701CD2382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F42F82-09DE-784B-FEFE-ADFE22563E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5394142-91C6-6E50-E3A1-6F59F7C34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37C40F-F2DA-EAA2-A23A-93C5BA9FEF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46921A-2709-32B8-90B9-C59CD39A3607}"/>
              </a:ext>
            </a:extLst>
          </p:cNvPr>
          <p:cNvSpPr>
            <a:spLocks noGrp="1"/>
          </p:cNvSpPr>
          <p:nvPr>
            <p:ph type="dt" sz="half" idx="10"/>
          </p:nvPr>
        </p:nvSpPr>
        <p:spPr/>
        <p:txBody>
          <a:bodyPr/>
          <a:lstStyle/>
          <a:p>
            <a:fld id="{275A9A3A-784A-4FE9-B5C9-0BAFF2AECF41}" type="datetimeFigureOut">
              <a:rPr lang="en-GB" smtClean="0"/>
              <a:t>17/02/2026</a:t>
            </a:fld>
            <a:endParaRPr lang="en-GB"/>
          </a:p>
        </p:txBody>
      </p:sp>
      <p:sp>
        <p:nvSpPr>
          <p:cNvPr id="8" name="Footer Placeholder 7">
            <a:extLst>
              <a:ext uri="{FF2B5EF4-FFF2-40B4-BE49-F238E27FC236}">
                <a16:creationId xmlns:a16="http://schemas.microsoft.com/office/drawing/2014/main" id="{DB317888-1907-82B8-6C1A-4FC8AA506F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21F2FB-480E-E40E-03D2-7116C3416F68}"/>
              </a:ext>
            </a:extLst>
          </p:cNvPr>
          <p:cNvSpPr>
            <a:spLocks noGrp="1"/>
          </p:cNvSpPr>
          <p:nvPr>
            <p:ph type="sldNum" sz="quarter" idx="12"/>
          </p:nvPr>
        </p:nvSpPr>
        <p:spPr/>
        <p:txBody>
          <a:bodyPr/>
          <a:lstStyle/>
          <a:p>
            <a:fld id="{3EBAD367-F1DC-49EF-920F-BDB69BDB2C09}" type="slidenum">
              <a:rPr lang="en-GB" smtClean="0"/>
              <a:t>‹#›</a:t>
            </a:fld>
            <a:endParaRPr lang="en-GB"/>
          </a:p>
        </p:txBody>
      </p:sp>
    </p:spTree>
    <p:extLst>
      <p:ext uri="{BB962C8B-B14F-4D97-AF65-F5344CB8AC3E}">
        <p14:creationId xmlns:p14="http://schemas.microsoft.com/office/powerpoint/2010/main" val="3569109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95A5A-6652-614C-C813-A84022F0AA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C79A02-53FB-3548-A5E1-689EEA1BBF79}"/>
              </a:ext>
            </a:extLst>
          </p:cNvPr>
          <p:cNvSpPr>
            <a:spLocks noGrp="1"/>
          </p:cNvSpPr>
          <p:nvPr>
            <p:ph type="dt" sz="half" idx="10"/>
          </p:nvPr>
        </p:nvSpPr>
        <p:spPr/>
        <p:txBody>
          <a:bodyPr/>
          <a:lstStyle/>
          <a:p>
            <a:fld id="{275A9A3A-784A-4FE9-B5C9-0BAFF2AECF41}" type="datetimeFigureOut">
              <a:rPr lang="en-GB" smtClean="0"/>
              <a:t>17/02/2026</a:t>
            </a:fld>
            <a:endParaRPr lang="en-GB"/>
          </a:p>
        </p:txBody>
      </p:sp>
      <p:sp>
        <p:nvSpPr>
          <p:cNvPr id="4" name="Footer Placeholder 3">
            <a:extLst>
              <a:ext uri="{FF2B5EF4-FFF2-40B4-BE49-F238E27FC236}">
                <a16:creationId xmlns:a16="http://schemas.microsoft.com/office/drawing/2014/main" id="{1B332467-C907-D272-B0F5-770722E2F6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25D9896-A6A3-8DF9-090F-F345132283E0}"/>
              </a:ext>
            </a:extLst>
          </p:cNvPr>
          <p:cNvSpPr>
            <a:spLocks noGrp="1"/>
          </p:cNvSpPr>
          <p:nvPr>
            <p:ph type="sldNum" sz="quarter" idx="12"/>
          </p:nvPr>
        </p:nvSpPr>
        <p:spPr/>
        <p:txBody>
          <a:bodyPr/>
          <a:lstStyle/>
          <a:p>
            <a:fld id="{3EBAD367-F1DC-49EF-920F-BDB69BDB2C09}" type="slidenum">
              <a:rPr lang="en-GB" smtClean="0"/>
              <a:t>‹#›</a:t>
            </a:fld>
            <a:endParaRPr lang="en-GB"/>
          </a:p>
        </p:txBody>
      </p:sp>
    </p:spTree>
    <p:extLst>
      <p:ext uri="{BB962C8B-B14F-4D97-AF65-F5344CB8AC3E}">
        <p14:creationId xmlns:p14="http://schemas.microsoft.com/office/powerpoint/2010/main" val="4074692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E8E56E-4EC6-FD91-67E5-BD9C46FCFF98}"/>
              </a:ext>
            </a:extLst>
          </p:cNvPr>
          <p:cNvSpPr>
            <a:spLocks noGrp="1"/>
          </p:cNvSpPr>
          <p:nvPr>
            <p:ph type="dt" sz="half" idx="10"/>
          </p:nvPr>
        </p:nvSpPr>
        <p:spPr/>
        <p:txBody>
          <a:bodyPr/>
          <a:lstStyle/>
          <a:p>
            <a:fld id="{275A9A3A-784A-4FE9-B5C9-0BAFF2AECF41}" type="datetimeFigureOut">
              <a:rPr lang="en-GB" smtClean="0"/>
              <a:t>17/02/2026</a:t>
            </a:fld>
            <a:endParaRPr lang="en-GB"/>
          </a:p>
        </p:txBody>
      </p:sp>
      <p:sp>
        <p:nvSpPr>
          <p:cNvPr id="3" name="Footer Placeholder 2">
            <a:extLst>
              <a:ext uri="{FF2B5EF4-FFF2-40B4-BE49-F238E27FC236}">
                <a16:creationId xmlns:a16="http://schemas.microsoft.com/office/drawing/2014/main" id="{97959F72-4BA8-CF51-3A46-92BD0FF595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3F66CC-4537-1B38-9422-0D68FD969F9F}"/>
              </a:ext>
            </a:extLst>
          </p:cNvPr>
          <p:cNvSpPr>
            <a:spLocks noGrp="1"/>
          </p:cNvSpPr>
          <p:nvPr>
            <p:ph type="sldNum" sz="quarter" idx="12"/>
          </p:nvPr>
        </p:nvSpPr>
        <p:spPr/>
        <p:txBody>
          <a:bodyPr/>
          <a:lstStyle/>
          <a:p>
            <a:fld id="{3EBAD367-F1DC-49EF-920F-BDB69BDB2C09}" type="slidenum">
              <a:rPr lang="en-GB" smtClean="0"/>
              <a:t>‹#›</a:t>
            </a:fld>
            <a:endParaRPr lang="en-GB"/>
          </a:p>
        </p:txBody>
      </p:sp>
    </p:spTree>
    <p:extLst>
      <p:ext uri="{BB962C8B-B14F-4D97-AF65-F5344CB8AC3E}">
        <p14:creationId xmlns:p14="http://schemas.microsoft.com/office/powerpoint/2010/main" val="459718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7F359-C06D-67F7-05C7-468A02F424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EAAB93-D1D1-F8AD-1D85-7223F3F519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53881DF-43F4-F5C0-EAC7-8F09217B97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4B8BD9-9CEA-0A66-E16A-3F8731BFF016}"/>
              </a:ext>
            </a:extLst>
          </p:cNvPr>
          <p:cNvSpPr>
            <a:spLocks noGrp="1"/>
          </p:cNvSpPr>
          <p:nvPr>
            <p:ph type="dt" sz="half" idx="10"/>
          </p:nvPr>
        </p:nvSpPr>
        <p:spPr/>
        <p:txBody>
          <a:bodyPr/>
          <a:lstStyle/>
          <a:p>
            <a:fld id="{275A9A3A-784A-4FE9-B5C9-0BAFF2AECF41}" type="datetimeFigureOut">
              <a:rPr lang="en-GB" smtClean="0"/>
              <a:t>17/02/2026</a:t>
            </a:fld>
            <a:endParaRPr lang="en-GB"/>
          </a:p>
        </p:txBody>
      </p:sp>
      <p:sp>
        <p:nvSpPr>
          <p:cNvPr id="6" name="Footer Placeholder 5">
            <a:extLst>
              <a:ext uri="{FF2B5EF4-FFF2-40B4-BE49-F238E27FC236}">
                <a16:creationId xmlns:a16="http://schemas.microsoft.com/office/drawing/2014/main" id="{E03154E1-D98C-D8E7-A9A3-0AF560CE7C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D7D951-7932-BDC0-36FA-FE67AEE8A591}"/>
              </a:ext>
            </a:extLst>
          </p:cNvPr>
          <p:cNvSpPr>
            <a:spLocks noGrp="1"/>
          </p:cNvSpPr>
          <p:nvPr>
            <p:ph type="sldNum" sz="quarter" idx="12"/>
          </p:nvPr>
        </p:nvSpPr>
        <p:spPr/>
        <p:txBody>
          <a:bodyPr/>
          <a:lstStyle/>
          <a:p>
            <a:fld id="{3EBAD367-F1DC-49EF-920F-BDB69BDB2C09}" type="slidenum">
              <a:rPr lang="en-GB" smtClean="0"/>
              <a:t>‹#›</a:t>
            </a:fld>
            <a:endParaRPr lang="en-GB"/>
          </a:p>
        </p:txBody>
      </p:sp>
    </p:spTree>
    <p:extLst>
      <p:ext uri="{BB962C8B-B14F-4D97-AF65-F5344CB8AC3E}">
        <p14:creationId xmlns:p14="http://schemas.microsoft.com/office/powerpoint/2010/main" val="1544004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E5EAC-CB10-FEEE-A7C7-1EDD8FC7C8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6F8ADFC-725C-6EFD-20A8-034AA889B9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6871AC-8380-5D32-D343-1893686A8A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1530AF-566E-FAF9-5428-838FD60996C4}"/>
              </a:ext>
            </a:extLst>
          </p:cNvPr>
          <p:cNvSpPr>
            <a:spLocks noGrp="1"/>
          </p:cNvSpPr>
          <p:nvPr>
            <p:ph type="dt" sz="half" idx="10"/>
          </p:nvPr>
        </p:nvSpPr>
        <p:spPr/>
        <p:txBody>
          <a:bodyPr/>
          <a:lstStyle/>
          <a:p>
            <a:fld id="{275A9A3A-784A-4FE9-B5C9-0BAFF2AECF41}" type="datetimeFigureOut">
              <a:rPr lang="en-GB" smtClean="0"/>
              <a:t>17/02/2026</a:t>
            </a:fld>
            <a:endParaRPr lang="en-GB"/>
          </a:p>
        </p:txBody>
      </p:sp>
      <p:sp>
        <p:nvSpPr>
          <p:cNvPr id="6" name="Footer Placeholder 5">
            <a:extLst>
              <a:ext uri="{FF2B5EF4-FFF2-40B4-BE49-F238E27FC236}">
                <a16:creationId xmlns:a16="http://schemas.microsoft.com/office/drawing/2014/main" id="{F7E88EC5-8A44-E7E0-5E47-9005899E8A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33F1D3-F25F-E456-B4D3-5ADFB851AD8C}"/>
              </a:ext>
            </a:extLst>
          </p:cNvPr>
          <p:cNvSpPr>
            <a:spLocks noGrp="1"/>
          </p:cNvSpPr>
          <p:nvPr>
            <p:ph type="sldNum" sz="quarter" idx="12"/>
          </p:nvPr>
        </p:nvSpPr>
        <p:spPr/>
        <p:txBody>
          <a:bodyPr/>
          <a:lstStyle/>
          <a:p>
            <a:fld id="{3EBAD367-F1DC-49EF-920F-BDB69BDB2C09}" type="slidenum">
              <a:rPr lang="en-GB" smtClean="0"/>
              <a:t>‹#›</a:t>
            </a:fld>
            <a:endParaRPr lang="en-GB"/>
          </a:p>
        </p:txBody>
      </p:sp>
    </p:spTree>
    <p:extLst>
      <p:ext uri="{BB962C8B-B14F-4D97-AF65-F5344CB8AC3E}">
        <p14:creationId xmlns:p14="http://schemas.microsoft.com/office/powerpoint/2010/main" val="4177299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DF4AD-A3C8-793A-C87E-5F707823496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955CBA-ADE7-20EB-4793-B8A8ECF1E1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11BEB-4B40-B91A-041A-083D3B81D54C}"/>
              </a:ext>
            </a:extLst>
          </p:cNvPr>
          <p:cNvSpPr>
            <a:spLocks noGrp="1"/>
          </p:cNvSpPr>
          <p:nvPr>
            <p:ph type="dt" sz="half" idx="10"/>
          </p:nvPr>
        </p:nvSpPr>
        <p:spPr/>
        <p:txBody>
          <a:bodyPr/>
          <a:lstStyle/>
          <a:p>
            <a:fld id="{275A9A3A-784A-4FE9-B5C9-0BAFF2AECF41}" type="datetimeFigureOut">
              <a:rPr lang="en-GB" smtClean="0"/>
              <a:t>17/02/2026</a:t>
            </a:fld>
            <a:endParaRPr lang="en-GB"/>
          </a:p>
        </p:txBody>
      </p:sp>
      <p:sp>
        <p:nvSpPr>
          <p:cNvPr id="5" name="Footer Placeholder 4">
            <a:extLst>
              <a:ext uri="{FF2B5EF4-FFF2-40B4-BE49-F238E27FC236}">
                <a16:creationId xmlns:a16="http://schemas.microsoft.com/office/drawing/2014/main" id="{50903FBE-FD53-616A-4798-4C2C36BF0E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74EF42-E2F3-B609-8E62-49DCB7EAB99C}"/>
              </a:ext>
            </a:extLst>
          </p:cNvPr>
          <p:cNvSpPr>
            <a:spLocks noGrp="1"/>
          </p:cNvSpPr>
          <p:nvPr>
            <p:ph type="sldNum" sz="quarter" idx="12"/>
          </p:nvPr>
        </p:nvSpPr>
        <p:spPr/>
        <p:txBody>
          <a:bodyPr/>
          <a:lstStyle/>
          <a:p>
            <a:fld id="{3EBAD367-F1DC-49EF-920F-BDB69BDB2C09}" type="slidenum">
              <a:rPr lang="en-GB" smtClean="0"/>
              <a:t>‹#›</a:t>
            </a:fld>
            <a:endParaRPr lang="en-GB"/>
          </a:p>
        </p:txBody>
      </p:sp>
    </p:spTree>
    <p:extLst>
      <p:ext uri="{BB962C8B-B14F-4D97-AF65-F5344CB8AC3E}">
        <p14:creationId xmlns:p14="http://schemas.microsoft.com/office/powerpoint/2010/main" val="1280553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421023-E98F-79A5-F6C8-038F5B6A50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3A405D-ABD8-F15C-7054-51276EE3F57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BE469E-31D1-E3B0-E337-94E024F07D23}"/>
              </a:ext>
            </a:extLst>
          </p:cNvPr>
          <p:cNvSpPr>
            <a:spLocks noGrp="1"/>
          </p:cNvSpPr>
          <p:nvPr>
            <p:ph type="dt" sz="half" idx="10"/>
          </p:nvPr>
        </p:nvSpPr>
        <p:spPr/>
        <p:txBody>
          <a:bodyPr/>
          <a:lstStyle/>
          <a:p>
            <a:fld id="{275A9A3A-784A-4FE9-B5C9-0BAFF2AECF41}" type="datetimeFigureOut">
              <a:rPr lang="en-GB" smtClean="0"/>
              <a:t>17/02/2026</a:t>
            </a:fld>
            <a:endParaRPr lang="en-GB"/>
          </a:p>
        </p:txBody>
      </p:sp>
      <p:sp>
        <p:nvSpPr>
          <p:cNvPr id="5" name="Footer Placeholder 4">
            <a:extLst>
              <a:ext uri="{FF2B5EF4-FFF2-40B4-BE49-F238E27FC236}">
                <a16:creationId xmlns:a16="http://schemas.microsoft.com/office/drawing/2014/main" id="{1608F3F3-E54E-F5C8-5988-C1861E4E08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C73E8A-D941-D883-A97A-9004FB6656A9}"/>
              </a:ext>
            </a:extLst>
          </p:cNvPr>
          <p:cNvSpPr>
            <a:spLocks noGrp="1"/>
          </p:cNvSpPr>
          <p:nvPr>
            <p:ph type="sldNum" sz="quarter" idx="12"/>
          </p:nvPr>
        </p:nvSpPr>
        <p:spPr/>
        <p:txBody>
          <a:bodyPr/>
          <a:lstStyle/>
          <a:p>
            <a:fld id="{3EBAD367-F1DC-49EF-920F-BDB69BDB2C09}" type="slidenum">
              <a:rPr lang="en-GB" smtClean="0"/>
              <a:t>‹#›</a:t>
            </a:fld>
            <a:endParaRPr lang="en-GB"/>
          </a:p>
        </p:txBody>
      </p:sp>
    </p:spTree>
    <p:extLst>
      <p:ext uri="{BB962C8B-B14F-4D97-AF65-F5344CB8AC3E}">
        <p14:creationId xmlns:p14="http://schemas.microsoft.com/office/powerpoint/2010/main" val="1488643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70135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99099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C0E643-D63A-0985-6E0C-BC29985D03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6BB9A5-3A82-3464-DA09-3FA82DB9BA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8EAB15-F061-1EF8-F745-0904BE183B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5A9A3A-784A-4FE9-B5C9-0BAFF2AECF41}" type="datetimeFigureOut">
              <a:rPr lang="en-GB" smtClean="0"/>
              <a:t>17/02/2026</a:t>
            </a:fld>
            <a:endParaRPr lang="en-GB"/>
          </a:p>
        </p:txBody>
      </p:sp>
      <p:sp>
        <p:nvSpPr>
          <p:cNvPr id="5" name="Footer Placeholder 4">
            <a:extLst>
              <a:ext uri="{FF2B5EF4-FFF2-40B4-BE49-F238E27FC236}">
                <a16:creationId xmlns:a16="http://schemas.microsoft.com/office/drawing/2014/main" id="{B110023B-B205-21E8-C9F1-A2741E735D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1BDC625-EED7-A522-60F1-F51DF25546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BAD367-F1DC-49EF-920F-BDB69BDB2C09}" type="slidenum">
              <a:rPr lang="en-GB" smtClean="0"/>
              <a:t>‹#›</a:t>
            </a:fld>
            <a:endParaRPr lang="en-GB"/>
          </a:p>
        </p:txBody>
      </p:sp>
    </p:spTree>
    <p:extLst>
      <p:ext uri="{BB962C8B-B14F-4D97-AF65-F5344CB8AC3E}">
        <p14:creationId xmlns:p14="http://schemas.microsoft.com/office/powerpoint/2010/main" val="250485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56494696"/>
      </p:ext>
    </p:extLst>
  </p:cSld>
  <p:clrMap bg1="lt1" tx1="dk1" bg2="lt2" tx2="dk2" accent1="accent1" accent2="accent2" accent3="accent3" accent4="accent4" accent5="accent5" accent6="accent6" hlink="hlink" folHlink="folHlink"/>
  <p:sldLayoutIdLst>
    <p:sldLayoutId id="2147483662" r:id="rId1"/>
  </p:sldLayoutIdLst>
  <p:hf sldNum="0" hdr="0" ftr="0" dt="0"/>
  <p:txStyles>
    <p:titleStyle>
      <a:lvl1pPr algn="ctr" defTabSz="1219170"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418905" y="457203"/>
            <a:ext cx="11354192" cy="5935781"/>
          </a:xfrm>
          <a:prstGeom prst="rect">
            <a:avLst/>
          </a:prstGeom>
          <a:solidFill>
            <a:srgbClr val="028090"/>
          </a:solidFill>
          <a:ln/>
        </p:spPr>
        <p:txBody>
          <a:bodyPr/>
          <a:lstStyle/>
          <a:p>
            <a:endParaRPr lang="en-GB"/>
          </a:p>
        </p:txBody>
      </p:sp>
      <p:sp>
        <p:nvSpPr>
          <p:cNvPr id="18" name="Shape 5"/>
          <p:cNvSpPr/>
          <p:nvPr/>
        </p:nvSpPr>
        <p:spPr>
          <a:xfrm>
            <a:off x="853440" y="927299"/>
            <a:ext cx="10494499" cy="5074916"/>
          </a:xfrm>
          <a:prstGeom prst="rect">
            <a:avLst/>
          </a:prstGeom>
          <a:solidFill>
            <a:srgbClr val="F5F5F5"/>
          </a:solidFill>
          <a:ln w="25400">
            <a:solidFill>
              <a:srgbClr val="00A896"/>
            </a:solidFill>
            <a:prstDash val="solid"/>
          </a:ln>
        </p:spPr>
        <p:txBody>
          <a:bodyPr/>
          <a:lstStyle/>
          <a:p>
            <a:endParaRPr lang="en-GB" sz="2400">
              <a:latin typeface="Times New Roman" panose="02020603050405020304" pitchFamily="18" charset="0"/>
              <a:cs typeface="Times New Roman" panose="02020603050405020304" pitchFamily="18" charset="0"/>
            </a:endParaRPr>
          </a:p>
        </p:txBody>
      </p:sp>
      <p:sp>
        <p:nvSpPr>
          <p:cNvPr id="19" name="Text 6"/>
          <p:cNvSpPr/>
          <p:nvPr/>
        </p:nvSpPr>
        <p:spPr>
          <a:xfrm>
            <a:off x="853440" y="4663442"/>
            <a:ext cx="8587544" cy="1283285"/>
          </a:xfrm>
          <a:prstGeom prst="rect">
            <a:avLst/>
          </a:prstGeom>
          <a:noFill/>
          <a:ln/>
        </p:spPr>
        <p:txBody>
          <a:bodyPr wrap="square" rtlCol="0" anchor="ctr"/>
          <a:lstStyle/>
          <a:p>
            <a:r>
              <a:rPr lang="en-US" sz="1867" b="1" dirty="0">
                <a:solidFill>
                  <a:srgbClr val="028090"/>
                </a:solidFill>
                <a:latin typeface="Times New Roman" panose="02020603050405020304" pitchFamily="18" charset="0"/>
                <a:ea typeface="Calibri" pitchFamily="34" charset="-122"/>
                <a:cs typeface="Times New Roman" panose="02020603050405020304" pitchFamily="18" charset="0"/>
              </a:rPr>
              <a:t>Student Name: [Your Name] Maria Mohamed Edosa</a:t>
            </a:r>
          </a:p>
          <a:p>
            <a:r>
              <a:rPr lang="en-US" sz="1867" b="1" dirty="0">
                <a:solidFill>
                  <a:srgbClr val="028090"/>
                </a:solidFill>
                <a:latin typeface="Times New Roman" panose="02020603050405020304" pitchFamily="18" charset="0"/>
                <a:ea typeface="Calibri" pitchFamily="34" charset="-122"/>
                <a:cs typeface="Times New Roman" panose="02020603050405020304" pitchFamily="18" charset="0"/>
              </a:rPr>
              <a:t>Student ID: [Your ID] 2223484</a:t>
            </a:r>
          </a:p>
          <a:p>
            <a:r>
              <a:rPr lang="en-US" sz="1867" b="1" dirty="0">
                <a:solidFill>
                  <a:srgbClr val="028090"/>
                </a:solidFill>
                <a:latin typeface="Times New Roman" panose="02020603050405020304" pitchFamily="18" charset="0"/>
                <a:ea typeface="Calibri" pitchFamily="34" charset="-122"/>
                <a:cs typeface="Times New Roman" panose="02020603050405020304" pitchFamily="18" charset="0"/>
              </a:rPr>
              <a:t>Module Name: Independent Project </a:t>
            </a:r>
          </a:p>
          <a:p>
            <a:r>
              <a:rPr lang="en-US" sz="1867" b="1" dirty="0">
                <a:solidFill>
                  <a:srgbClr val="028090"/>
                </a:solidFill>
                <a:latin typeface="Times New Roman" panose="02020603050405020304" pitchFamily="18" charset="0"/>
                <a:ea typeface="Calibri" pitchFamily="34" charset="-122"/>
                <a:cs typeface="Times New Roman" panose="02020603050405020304" pitchFamily="18" charset="0"/>
              </a:rPr>
              <a:t>Module Code: BMHP6020</a:t>
            </a:r>
          </a:p>
        </p:txBody>
      </p:sp>
      <p:sp>
        <p:nvSpPr>
          <p:cNvPr id="28" name="Text 1">
            <a:extLst>
              <a:ext uri="{FF2B5EF4-FFF2-40B4-BE49-F238E27FC236}">
                <a16:creationId xmlns:a16="http://schemas.microsoft.com/office/drawing/2014/main" id="{B5588A21-5998-E61A-6EA1-449F3B3E08BA}"/>
              </a:ext>
            </a:extLst>
          </p:cNvPr>
          <p:cNvSpPr/>
          <p:nvPr/>
        </p:nvSpPr>
        <p:spPr>
          <a:xfrm>
            <a:off x="1800664" y="3226777"/>
            <a:ext cx="7640320" cy="475959"/>
          </a:xfrm>
          <a:prstGeom prst="rect">
            <a:avLst/>
          </a:prstGeom>
          <a:noFill/>
          <a:ln/>
        </p:spPr>
        <p:txBody>
          <a:bodyPr wrap="square" rtlCol="0" anchor="ctr"/>
          <a:lstStyle/>
          <a:p>
            <a:pPr algn="ctr"/>
            <a:r>
              <a:rPr lang="en-US" sz="2667" b="1" dirty="0">
                <a:solidFill>
                  <a:srgbClr val="2C3E50"/>
                </a:solidFill>
                <a:latin typeface="Times New Roman" panose="02020603050405020304" pitchFamily="18" charset="0"/>
                <a:ea typeface="Calibri" pitchFamily="34" charset="-122"/>
                <a:cs typeface="Times New Roman" panose="02020603050405020304" pitchFamily="18" charset="0"/>
              </a:rPr>
              <a:t>Methods and Search Strategy Academic Poster </a:t>
            </a:r>
            <a:endParaRPr lang="en-US" sz="2667" dirty="0">
              <a:solidFill>
                <a:srgbClr val="2C3E50"/>
              </a:solidFill>
              <a:latin typeface="Times New Roman" panose="02020603050405020304" pitchFamily="18" charset="0"/>
              <a:cs typeface="Times New Roman" panose="02020603050405020304" pitchFamily="18" charset="0"/>
            </a:endParaRPr>
          </a:p>
        </p:txBody>
      </p:sp>
      <p:pic>
        <p:nvPicPr>
          <p:cNvPr id="30" name="Picture 29" descr="SCVO | Sandwell Council of Voluntary Organisations.">
            <a:extLst>
              <a:ext uri="{FF2B5EF4-FFF2-40B4-BE49-F238E27FC236}">
                <a16:creationId xmlns:a16="http://schemas.microsoft.com/office/drawing/2014/main" id="{B3C5F8E6-221E-B5AD-9570-9AD3C9C6BCD2}"/>
              </a:ext>
            </a:extLst>
          </p:cNvPr>
          <p:cNvPicPr>
            <a:picLocks noChangeAspect="1"/>
          </p:cNvPicPr>
          <p:nvPr/>
        </p:nvPicPr>
        <p:blipFill rotWithShape="1">
          <a:blip r:embed="rId3">
            <a:extLst>
              <a:ext uri="{28A0092B-C50C-407E-A947-70E740481C1C}">
                <a14:useLocalDpi xmlns:a14="http://schemas.microsoft.com/office/drawing/2010/main" val="0"/>
              </a:ext>
            </a:extLst>
          </a:blip>
          <a:srcRect r="23643"/>
          <a:stretch/>
        </p:blipFill>
        <p:spPr bwMode="auto">
          <a:xfrm>
            <a:off x="5810739" y="943935"/>
            <a:ext cx="5537200" cy="1771227"/>
          </a:xfrm>
          <a:prstGeom prst="rect">
            <a:avLst/>
          </a:prstGeom>
          <a:noFill/>
          <a:ln>
            <a:noFill/>
          </a:ln>
          <a:extLst>
            <a:ext uri="{53640926-AAD7-44D8-BBD7-CCE9431645EC}">
              <a14:shadowObscured xmlns:a14="http://schemas.microsoft.com/office/drawing/2010/main"/>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2DE70F-5EC6-4AED-BB95-444BF9DC826C}"/>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3914E5E6-9E9A-7015-002B-C223CDC8AB67}"/>
              </a:ext>
            </a:extLst>
          </p:cNvPr>
          <p:cNvSpPr/>
          <p:nvPr/>
        </p:nvSpPr>
        <p:spPr>
          <a:xfrm>
            <a:off x="0" y="-1"/>
            <a:ext cx="12192000" cy="988079"/>
          </a:xfrm>
          <a:prstGeom prst="rect">
            <a:avLst/>
          </a:prstGeom>
          <a:solidFill>
            <a:srgbClr val="028090"/>
          </a:solidFill>
          <a:ln/>
        </p:spPr>
        <p:txBody>
          <a:bodyPr/>
          <a:lstStyle/>
          <a:p>
            <a:endParaRPr lang="en-GB"/>
          </a:p>
        </p:txBody>
      </p:sp>
      <p:sp>
        <p:nvSpPr>
          <p:cNvPr id="3" name="Text 1">
            <a:extLst>
              <a:ext uri="{FF2B5EF4-FFF2-40B4-BE49-F238E27FC236}">
                <a16:creationId xmlns:a16="http://schemas.microsoft.com/office/drawing/2014/main" id="{FB3EE3B8-A8E8-9C19-6DCC-32216D135769}"/>
              </a:ext>
            </a:extLst>
          </p:cNvPr>
          <p:cNvSpPr/>
          <p:nvPr/>
        </p:nvSpPr>
        <p:spPr>
          <a:xfrm>
            <a:off x="381391" y="83242"/>
            <a:ext cx="11460480" cy="761620"/>
          </a:xfrm>
          <a:prstGeom prst="rect">
            <a:avLst/>
          </a:prstGeom>
          <a:noFill/>
          <a:ln/>
        </p:spPr>
        <p:txBody>
          <a:bodyPr wrap="square" rtlCol="0" anchor="ctr"/>
          <a:lstStyle/>
          <a:p>
            <a:pPr algn="ctr"/>
            <a:r>
              <a:rPr lang="en-US" sz="2400" b="1" dirty="0">
                <a:solidFill>
                  <a:srgbClr val="FFFFFF"/>
                </a:solidFill>
                <a:latin typeface="Times New Roman" panose="02020603050405020304" pitchFamily="18" charset="0"/>
                <a:ea typeface="Calibri" pitchFamily="34" charset="-122"/>
                <a:cs typeface="Times New Roman" panose="02020603050405020304" pitchFamily="18" charset="0"/>
              </a:rPr>
              <a:t>Exploring the Impact of Integrated Mental Health Interventions on Dementia Care: Challenges and Opportunities in Health and Social Care Settings</a:t>
            </a:r>
            <a:endParaRPr lang="en-US" sz="2400" dirty="0">
              <a:latin typeface="Times New Roman" panose="02020603050405020304" pitchFamily="18" charset="0"/>
              <a:cs typeface="Times New Roman" panose="02020603050405020304" pitchFamily="18" charset="0"/>
            </a:endParaRPr>
          </a:p>
        </p:txBody>
      </p:sp>
      <p:sp>
        <p:nvSpPr>
          <p:cNvPr id="6" name="Shape 4">
            <a:extLst>
              <a:ext uri="{FF2B5EF4-FFF2-40B4-BE49-F238E27FC236}">
                <a16:creationId xmlns:a16="http://schemas.microsoft.com/office/drawing/2014/main" id="{109C9DE4-EAA2-354A-28AB-76C997577D04}"/>
              </a:ext>
            </a:extLst>
          </p:cNvPr>
          <p:cNvSpPr/>
          <p:nvPr/>
        </p:nvSpPr>
        <p:spPr>
          <a:xfrm>
            <a:off x="234459" y="1242460"/>
            <a:ext cx="5746013" cy="2633971"/>
          </a:xfrm>
          <a:prstGeom prst="rect">
            <a:avLst/>
          </a:prstGeom>
          <a:solidFill>
            <a:srgbClr val="F5F5F5"/>
          </a:solidFill>
          <a:ln w="25400">
            <a:solidFill>
              <a:srgbClr val="00A896"/>
            </a:solidFill>
            <a:prstDash val="solid"/>
          </a:ln>
        </p:spPr>
        <p:txBody>
          <a:bodyPr/>
          <a:lstStyle/>
          <a:p>
            <a:endParaRPr lang="en-GB"/>
          </a:p>
        </p:txBody>
      </p:sp>
      <p:sp>
        <p:nvSpPr>
          <p:cNvPr id="7" name="Text 5">
            <a:extLst>
              <a:ext uri="{FF2B5EF4-FFF2-40B4-BE49-F238E27FC236}">
                <a16:creationId xmlns:a16="http://schemas.microsoft.com/office/drawing/2014/main" id="{9317F362-DF25-3232-99B7-22B2FB69864E}"/>
              </a:ext>
            </a:extLst>
          </p:cNvPr>
          <p:cNvSpPr/>
          <p:nvPr/>
        </p:nvSpPr>
        <p:spPr>
          <a:xfrm>
            <a:off x="303165" y="1283897"/>
            <a:ext cx="5492864" cy="425584"/>
          </a:xfrm>
          <a:prstGeom prst="rect">
            <a:avLst/>
          </a:prstGeom>
          <a:noFill/>
          <a:ln/>
        </p:spPr>
        <p:txBody>
          <a:bodyPr wrap="square" rtlCol="0" anchor="ctr"/>
          <a:lstStyle/>
          <a:p>
            <a:r>
              <a:rPr lang="en-US" sz="2133" b="1" dirty="0">
                <a:solidFill>
                  <a:srgbClr val="028090"/>
                </a:solidFill>
                <a:latin typeface="Times New Roman" panose="02020603050405020304" pitchFamily="18" charset="0"/>
                <a:ea typeface="Calibri" pitchFamily="34" charset="-122"/>
                <a:cs typeface="Times New Roman" panose="02020603050405020304" pitchFamily="18" charset="0"/>
              </a:rPr>
              <a:t>01  Introduction and Research Aim</a:t>
            </a:r>
            <a:endParaRPr lang="en-US" sz="2133" dirty="0">
              <a:latin typeface="Times New Roman" panose="02020603050405020304" pitchFamily="18" charset="0"/>
              <a:cs typeface="Times New Roman" panose="02020603050405020304" pitchFamily="18" charset="0"/>
            </a:endParaRPr>
          </a:p>
        </p:txBody>
      </p:sp>
      <p:sp>
        <p:nvSpPr>
          <p:cNvPr id="8" name="Text 6">
            <a:extLst>
              <a:ext uri="{FF2B5EF4-FFF2-40B4-BE49-F238E27FC236}">
                <a16:creationId xmlns:a16="http://schemas.microsoft.com/office/drawing/2014/main" id="{79BBE4A4-B011-270E-67DF-DB712DE8589C}"/>
              </a:ext>
            </a:extLst>
          </p:cNvPr>
          <p:cNvSpPr/>
          <p:nvPr/>
        </p:nvSpPr>
        <p:spPr>
          <a:xfrm>
            <a:off x="356381" y="1709482"/>
            <a:ext cx="5508356" cy="1964743"/>
          </a:xfrm>
          <a:prstGeom prst="rect">
            <a:avLst/>
          </a:prstGeom>
          <a:noFill/>
          <a:ln/>
        </p:spPr>
        <p:txBody>
          <a:bodyPr wrap="square" rtlCol="0" anchor="t"/>
          <a:lstStyle/>
          <a:p>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This poster provides the methodology section of a secondary qualitative research study to examine integrated mental health interventions applied in dementia care in health and social care service provisions. The study objective is to critically examine the effects of integrated mental health interventions on dementia care delivery as per person-</a:t>
            </a:r>
            <a:r>
              <a:rPr lang="en-US" sz="1500" dirty="0" err="1">
                <a:solidFill>
                  <a:srgbClr val="2C3E50"/>
                </a:solidFill>
                <a:latin typeface="Times New Roman" panose="02020603050405020304" pitchFamily="18" charset="0"/>
                <a:ea typeface="Calibri" pitchFamily="34" charset="-122"/>
                <a:cs typeface="Times New Roman" panose="02020603050405020304" pitchFamily="18" charset="0"/>
              </a:rPr>
              <a:t>centred</a:t>
            </a: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 practice, interprofessional collaboration, and alignment with national policy frameworks like NICE NG97 and the NHS Long Term Plan.</a:t>
            </a:r>
            <a:endParaRPr lang="en-US" sz="1500" dirty="0">
              <a:latin typeface="Times New Roman" panose="02020603050405020304" pitchFamily="18" charset="0"/>
              <a:cs typeface="Times New Roman" panose="02020603050405020304" pitchFamily="18" charset="0"/>
            </a:endParaRPr>
          </a:p>
        </p:txBody>
      </p:sp>
      <p:sp>
        <p:nvSpPr>
          <p:cNvPr id="9" name="Shape 7">
            <a:extLst>
              <a:ext uri="{FF2B5EF4-FFF2-40B4-BE49-F238E27FC236}">
                <a16:creationId xmlns:a16="http://schemas.microsoft.com/office/drawing/2014/main" id="{6A93C12B-A07C-89FA-0F34-C98F38DF66CB}"/>
              </a:ext>
            </a:extLst>
          </p:cNvPr>
          <p:cNvSpPr/>
          <p:nvPr/>
        </p:nvSpPr>
        <p:spPr>
          <a:xfrm>
            <a:off x="6214512" y="1242462"/>
            <a:ext cx="5746013" cy="2633969"/>
          </a:xfrm>
          <a:prstGeom prst="rect">
            <a:avLst/>
          </a:prstGeom>
          <a:solidFill>
            <a:srgbClr val="F5F5F5"/>
          </a:solidFill>
          <a:ln w="25400">
            <a:solidFill>
              <a:srgbClr val="00A896"/>
            </a:solidFill>
            <a:prstDash val="solid"/>
          </a:ln>
        </p:spPr>
        <p:txBody>
          <a:bodyPr/>
          <a:lstStyle/>
          <a:p>
            <a:endParaRPr lang="en-GB"/>
          </a:p>
        </p:txBody>
      </p:sp>
      <p:sp>
        <p:nvSpPr>
          <p:cNvPr id="10" name="Text 8">
            <a:extLst>
              <a:ext uri="{FF2B5EF4-FFF2-40B4-BE49-F238E27FC236}">
                <a16:creationId xmlns:a16="http://schemas.microsoft.com/office/drawing/2014/main" id="{458B3C3E-DF67-5EBD-9C23-27FF8BF69B9F}"/>
              </a:ext>
            </a:extLst>
          </p:cNvPr>
          <p:cNvSpPr/>
          <p:nvPr/>
        </p:nvSpPr>
        <p:spPr>
          <a:xfrm>
            <a:off x="6408616" y="1329742"/>
            <a:ext cx="4904936" cy="400532"/>
          </a:xfrm>
          <a:prstGeom prst="rect">
            <a:avLst/>
          </a:prstGeom>
          <a:noFill/>
          <a:ln/>
        </p:spPr>
        <p:txBody>
          <a:bodyPr wrap="square" rtlCol="0" anchor="ctr"/>
          <a:lstStyle/>
          <a:p>
            <a:r>
              <a:rPr lang="en-US" sz="2133" b="1" dirty="0">
                <a:solidFill>
                  <a:srgbClr val="028090"/>
                </a:solidFill>
                <a:latin typeface="Times New Roman" panose="02020603050405020304" pitchFamily="18" charset="0"/>
                <a:ea typeface="Calibri" pitchFamily="34" charset="-122"/>
                <a:cs typeface="Times New Roman" panose="02020603050405020304" pitchFamily="18" charset="0"/>
              </a:rPr>
              <a:t>02  Search Strategy</a:t>
            </a:r>
            <a:endParaRPr lang="en-US" sz="2133" dirty="0">
              <a:latin typeface="Times New Roman" panose="02020603050405020304" pitchFamily="18" charset="0"/>
              <a:cs typeface="Times New Roman" panose="02020603050405020304" pitchFamily="18" charset="0"/>
            </a:endParaRPr>
          </a:p>
        </p:txBody>
      </p:sp>
      <p:sp>
        <p:nvSpPr>
          <p:cNvPr id="11" name="Text 9">
            <a:extLst>
              <a:ext uri="{FF2B5EF4-FFF2-40B4-BE49-F238E27FC236}">
                <a16:creationId xmlns:a16="http://schemas.microsoft.com/office/drawing/2014/main" id="{E2A98C91-985C-E0E2-E053-4C2F4979569A}"/>
              </a:ext>
            </a:extLst>
          </p:cNvPr>
          <p:cNvSpPr/>
          <p:nvPr/>
        </p:nvSpPr>
        <p:spPr>
          <a:xfrm>
            <a:off x="6408617" y="1817554"/>
            <a:ext cx="5433254" cy="1856672"/>
          </a:xfrm>
          <a:prstGeom prst="rect">
            <a:avLst/>
          </a:prstGeom>
          <a:noFill/>
          <a:ln/>
        </p:spPr>
        <p:txBody>
          <a:bodyPr wrap="square" rtlCol="0" anchor="t"/>
          <a:lstStyle/>
          <a:p>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Peer-reviewed databases (PubMed, CINAHL, ScienceDirect) and policy repositories (NHS England, NICE, WHO) were searched in a systematic literature search. Keywords were narrowed down to include searches using Boolean operators (AND, OR): mental health interventions, dementia care, person-</a:t>
            </a:r>
            <a:r>
              <a:rPr lang="en-US" sz="1500" dirty="0" err="1">
                <a:solidFill>
                  <a:srgbClr val="2C3E50"/>
                </a:solidFill>
                <a:latin typeface="Times New Roman" panose="02020603050405020304" pitchFamily="18" charset="0"/>
                <a:ea typeface="Calibri" pitchFamily="34" charset="-122"/>
                <a:cs typeface="Times New Roman" panose="02020603050405020304" pitchFamily="18" charset="0"/>
              </a:rPr>
              <a:t>centred</a:t>
            </a: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 care, interprofessional collaboration, and policy frameworks. Publications in English-language during 2016-2025 were given priority to guarantee currency and relevance.</a:t>
            </a:r>
            <a:endParaRPr lang="en-US" sz="1500" dirty="0">
              <a:latin typeface="Times New Roman" panose="02020603050405020304" pitchFamily="18" charset="0"/>
              <a:cs typeface="Times New Roman" panose="02020603050405020304" pitchFamily="18" charset="0"/>
            </a:endParaRPr>
          </a:p>
        </p:txBody>
      </p:sp>
      <p:sp>
        <p:nvSpPr>
          <p:cNvPr id="12" name="Shape 10">
            <a:extLst>
              <a:ext uri="{FF2B5EF4-FFF2-40B4-BE49-F238E27FC236}">
                <a16:creationId xmlns:a16="http://schemas.microsoft.com/office/drawing/2014/main" id="{ED11D296-EEDC-422B-47CD-563F1A8B2DBC}"/>
              </a:ext>
            </a:extLst>
          </p:cNvPr>
          <p:cNvSpPr/>
          <p:nvPr/>
        </p:nvSpPr>
        <p:spPr>
          <a:xfrm>
            <a:off x="234459" y="4079481"/>
            <a:ext cx="5746013" cy="2548884"/>
          </a:xfrm>
          <a:prstGeom prst="rect">
            <a:avLst/>
          </a:prstGeom>
          <a:solidFill>
            <a:srgbClr val="F5F5F5"/>
          </a:solidFill>
          <a:ln w="25400">
            <a:solidFill>
              <a:srgbClr val="00A896"/>
            </a:solidFill>
            <a:prstDash val="solid"/>
          </a:ln>
        </p:spPr>
        <p:txBody>
          <a:bodyPr/>
          <a:lstStyle/>
          <a:p>
            <a:endParaRPr lang="en-GB"/>
          </a:p>
        </p:txBody>
      </p:sp>
      <p:sp>
        <p:nvSpPr>
          <p:cNvPr id="13" name="Text 11">
            <a:extLst>
              <a:ext uri="{FF2B5EF4-FFF2-40B4-BE49-F238E27FC236}">
                <a16:creationId xmlns:a16="http://schemas.microsoft.com/office/drawing/2014/main" id="{5E2E89D0-B472-279B-4133-43DA7D49BAB6}"/>
              </a:ext>
            </a:extLst>
          </p:cNvPr>
          <p:cNvSpPr/>
          <p:nvPr/>
        </p:nvSpPr>
        <p:spPr>
          <a:xfrm>
            <a:off x="368957" y="4114562"/>
            <a:ext cx="5495779" cy="430041"/>
          </a:xfrm>
          <a:prstGeom prst="rect">
            <a:avLst/>
          </a:prstGeom>
          <a:noFill/>
          <a:ln/>
        </p:spPr>
        <p:txBody>
          <a:bodyPr wrap="square" rtlCol="0" anchor="ctr"/>
          <a:lstStyle/>
          <a:p>
            <a:r>
              <a:rPr lang="en-US" sz="2133" b="1" dirty="0">
                <a:solidFill>
                  <a:srgbClr val="028090"/>
                </a:solidFill>
                <a:latin typeface="Times New Roman" panose="02020603050405020304" pitchFamily="18" charset="0"/>
                <a:ea typeface="Calibri" pitchFamily="34" charset="-122"/>
                <a:cs typeface="Times New Roman" panose="02020603050405020304" pitchFamily="18" charset="0"/>
              </a:rPr>
              <a:t>03  Searching for Information</a:t>
            </a:r>
            <a:endParaRPr lang="en-US" sz="2133" dirty="0">
              <a:latin typeface="Times New Roman" panose="02020603050405020304" pitchFamily="18" charset="0"/>
              <a:cs typeface="Times New Roman" panose="02020603050405020304" pitchFamily="18" charset="0"/>
            </a:endParaRPr>
          </a:p>
        </p:txBody>
      </p:sp>
      <p:sp>
        <p:nvSpPr>
          <p:cNvPr id="14" name="Text 12">
            <a:extLst>
              <a:ext uri="{FF2B5EF4-FFF2-40B4-BE49-F238E27FC236}">
                <a16:creationId xmlns:a16="http://schemas.microsoft.com/office/drawing/2014/main" id="{06C67F6C-E0EF-27B5-1AAB-8D86C741DAD9}"/>
              </a:ext>
            </a:extLst>
          </p:cNvPr>
          <p:cNvSpPr/>
          <p:nvPr/>
        </p:nvSpPr>
        <p:spPr>
          <a:xfrm>
            <a:off x="356381" y="4579684"/>
            <a:ext cx="5439648" cy="1929738"/>
          </a:xfrm>
          <a:prstGeom prst="rect">
            <a:avLst/>
          </a:prstGeom>
          <a:noFill/>
          <a:ln/>
        </p:spPr>
        <p:txBody>
          <a:bodyPr wrap="square" rtlCol="0" anchor="t"/>
          <a:lstStyle/>
          <a:p>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The peer-reviewed databases (PubMed, CINAHL, ScienceDirect) and policy repositories (NHS England, NICE, WHO) were searched systematically. Keywords: mental health interventions, dementia care, person-</a:t>
            </a:r>
            <a:r>
              <a:rPr lang="en-US" sz="1500" dirty="0" err="1">
                <a:solidFill>
                  <a:srgbClr val="2C3E50"/>
                </a:solidFill>
                <a:latin typeface="Times New Roman" panose="02020603050405020304" pitchFamily="18" charset="0"/>
                <a:ea typeface="Calibri" pitchFamily="34" charset="-122"/>
                <a:cs typeface="Times New Roman" panose="02020603050405020304" pitchFamily="18" charset="0"/>
              </a:rPr>
              <a:t>centred</a:t>
            </a: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 care, interprofessional collaboration, and policy frameworks were narrowed down with the use of Boolean operators (AND, OR). The literature that was published in 2016-2025 in the English language was </a:t>
            </a:r>
            <a:r>
              <a:rPr lang="en-US" sz="1500" dirty="0" err="1">
                <a:solidFill>
                  <a:srgbClr val="2C3E50"/>
                </a:solidFill>
                <a:latin typeface="Times New Roman" panose="02020603050405020304" pitchFamily="18" charset="0"/>
                <a:ea typeface="Calibri" pitchFamily="34" charset="-122"/>
                <a:cs typeface="Times New Roman" panose="02020603050405020304" pitchFamily="18" charset="0"/>
              </a:rPr>
              <a:t>prioritised</a:t>
            </a: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 to guarantee currency and relevance.</a:t>
            </a:r>
            <a:endParaRPr lang="en-US" sz="1500" dirty="0">
              <a:latin typeface="Times New Roman" panose="02020603050405020304" pitchFamily="18" charset="0"/>
              <a:cs typeface="Times New Roman" panose="02020603050405020304" pitchFamily="18" charset="0"/>
            </a:endParaRPr>
          </a:p>
        </p:txBody>
      </p:sp>
      <p:sp>
        <p:nvSpPr>
          <p:cNvPr id="18" name="Shape 5">
            <a:extLst>
              <a:ext uri="{FF2B5EF4-FFF2-40B4-BE49-F238E27FC236}">
                <a16:creationId xmlns:a16="http://schemas.microsoft.com/office/drawing/2014/main" id="{D65D247C-9D06-1D39-5EB6-12DAEDF9187B}"/>
              </a:ext>
            </a:extLst>
          </p:cNvPr>
          <p:cNvSpPr/>
          <p:nvPr/>
        </p:nvSpPr>
        <p:spPr>
          <a:xfrm>
            <a:off x="6214512" y="4130817"/>
            <a:ext cx="5746013" cy="2497548"/>
          </a:xfrm>
          <a:prstGeom prst="rect">
            <a:avLst/>
          </a:prstGeom>
          <a:solidFill>
            <a:srgbClr val="F5F5F5"/>
          </a:solidFill>
          <a:ln w="25400">
            <a:solidFill>
              <a:srgbClr val="00A896"/>
            </a:solidFill>
            <a:prstDash val="solid"/>
          </a:ln>
        </p:spPr>
        <p:txBody>
          <a:bodyPr/>
          <a:lstStyle/>
          <a:p>
            <a:endParaRPr lang="en-GB"/>
          </a:p>
        </p:txBody>
      </p:sp>
      <p:sp>
        <p:nvSpPr>
          <p:cNvPr id="19" name="Text 6">
            <a:extLst>
              <a:ext uri="{FF2B5EF4-FFF2-40B4-BE49-F238E27FC236}">
                <a16:creationId xmlns:a16="http://schemas.microsoft.com/office/drawing/2014/main" id="{AEBD1B43-6ED8-4BC4-288C-1441BCCA8569}"/>
              </a:ext>
            </a:extLst>
          </p:cNvPr>
          <p:cNvSpPr/>
          <p:nvPr/>
        </p:nvSpPr>
        <p:spPr>
          <a:xfrm>
            <a:off x="6277315" y="4452520"/>
            <a:ext cx="5627083" cy="403541"/>
          </a:xfrm>
          <a:prstGeom prst="rect">
            <a:avLst/>
          </a:prstGeom>
          <a:noFill/>
          <a:ln/>
        </p:spPr>
        <p:txBody>
          <a:bodyPr wrap="square" rtlCol="0" anchor="ctr"/>
          <a:lstStyle/>
          <a:p>
            <a:r>
              <a:rPr lang="en-US" sz="1867" b="1" dirty="0">
                <a:solidFill>
                  <a:srgbClr val="028090"/>
                </a:solidFill>
                <a:latin typeface="Times New Roman" panose="02020603050405020304" pitchFamily="18" charset="0"/>
                <a:ea typeface="Calibri" pitchFamily="34" charset="-122"/>
                <a:cs typeface="Times New Roman" panose="02020603050405020304" pitchFamily="18" charset="0"/>
              </a:rPr>
              <a:t>04  Literature Themes Summary</a:t>
            </a:r>
            <a:endParaRPr lang="en-US" sz="1867" dirty="0">
              <a:latin typeface="Times New Roman" panose="02020603050405020304" pitchFamily="18" charset="0"/>
              <a:cs typeface="Times New Roman" panose="02020603050405020304" pitchFamily="18" charset="0"/>
            </a:endParaRPr>
          </a:p>
        </p:txBody>
      </p:sp>
      <p:graphicFrame>
        <p:nvGraphicFramePr>
          <p:cNvPr id="20" name="Chart 0">
            <a:extLst>
              <a:ext uri="{FF2B5EF4-FFF2-40B4-BE49-F238E27FC236}">
                <a16:creationId xmlns:a16="http://schemas.microsoft.com/office/drawing/2014/main" id="{06E83945-68E7-7945-6C6F-B98D8039843D}"/>
              </a:ext>
            </a:extLst>
          </p:cNvPr>
          <p:cNvGraphicFramePr/>
          <p:nvPr>
            <p:extLst>
              <p:ext uri="{D42A27DB-BD31-4B8C-83A1-F6EECF244321}">
                <p14:modId xmlns:p14="http://schemas.microsoft.com/office/powerpoint/2010/main" val="4179980773"/>
              </p:ext>
            </p:extLst>
          </p:nvPr>
        </p:nvGraphicFramePr>
        <p:xfrm>
          <a:off x="6278997" y="4830850"/>
          <a:ext cx="5554939" cy="167194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762766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2"/>
          <p:cNvSpPr/>
          <p:nvPr/>
        </p:nvSpPr>
        <p:spPr>
          <a:xfrm>
            <a:off x="218831" y="78545"/>
            <a:ext cx="11754339" cy="2143316"/>
          </a:xfrm>
          <a:prstGeom prst="rect">
            <a:avLst/>
          </a:prstGeom>
          <a:solidFill>
            <a:srgbClr val="F5F5F5"/>
          </a:solidFill>
          <a:ln w="25400">
            <a:solidFill>
              <a:srgbClr val="00A896"/>
            </a:solidFill>
            <a:prstDash val="solid"/>
          </a:ln>
        </p:spPr>
        <p:txBody>
          <a:bodyPr/>
          <a:lstStyle/>
          <a:p>
            <a:endParaRPr lang="en-GB"/>
          </a:p>
        </p:txBody>
      </p:sp>
      <p:sp>
        <p:nvSpPr>
          <p:cNvPr id="5" name="Text 3"/>
          <p:cNvSpPr/>
          <p:nvPr/>
        </p:nvSpPr>
        <p:spPr>
          <a:xfrm>
            <a:off x="245404" y="157088"/>
            <a:ext cx="11349501" cy="285201"/>
          </a:xfrm>
          <a:prstGeom prst="rect">
            <a:avLst/>
          </a:prstGeom>
          <a:noFill/>
          <a:ln/>
        </p:spPr>
        <p:txBody>
          <a:bodyPr wrap="square" rtlCol="0" anchor="ctr"/>
          <a:lstStyle/>
          <a:p>
            <a:r>
              <a:rPr lang="en-US" sz="2400" b="1" dirty="0">
                <a:solidFill>
                  <a:srgbClr val="028090"/>
                </a:solidFill>
                <a:latin typeface="Times New Roman" panose="02020603050405020304" pitchFamily="18" charset="0"/>
                <a:ea typeface="Calibri" pitchFamily="34" charset="-122"/>
                <a:cs typeface="Times New Roman" panose="02020603050405020304" pitchFamily="18" charset="0"/>
              </a:rPr>
              <a:t>05  Research Validation and Analysis</a:t>
            </a:r>
            <a:endParaRPr lang="en-US" sz="2400" dirty="0">
              <a:latin typeface="Times New Roman" panose="02020603050405020304" pitchFamily="18" charset="0"/>
              <a:cs typeface="Times New Roman" panose="02020603050405020304" pitchFamily="18" charset="0"/>
            </a:endParaRPr>
          </a:p>
        </p:txBody>
      </p:sp>
      <p:sp>
        <p:nvSpPr>
          <p:cNvPr id="6" name="Text 4"/>
          <p:cNvSpPr/>
          <p:nvPr/>
        </p:nvSpPr>
        <p:spPr>
          <a:xfrm>
            <a:off x="245404" y="487396"/>
            <a:ext cx="11716823" cy="1673915"/>
          </a:xfrm>
          <a:prstGeom prst="rect">
            <a:avLst/>
          </a:prstGeom>
          <a:noFill/>
          <a:ln/>
        </p:spPr>
        <p:txBody>
          <a:bodyPr wrap="square" rtlCol="0" anchor="t"/>
          <a:lstStyle/>
          <a:p>
            <a:r>
              <a:rPr lang="en-US" sz="1500" b="1" dirty="0">
                <a:solidFill>
                  <a:srgbClr val="2C3E50"/>
                </a:solidFill>
                <a:latin typeface="Times New Roman" panose="02020603050405020304" pitchFamily="18" charset="0"/>
                <a:ea typeface="Calibri" pitchFamily="34" charset="-122"/>
                <a:cs typeface="Times New Roman" panose="02020603050405020304" pitchFamily="18" charset="0"/>
              </a:rPr>
              <a:t>Validation: </a:t>
            </a: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Sources were checked with the help of the CRAAP Test (Currency, Relevance, Authority, Accuracy, Purpose). The criteria to be considered included a priority towards publications published in 2016-2025, peer-reviewed articles, and </a:t>
            </a:r>
            <a:r>
              <a:rPr lang="en-US" sz="1500" dirty="0" err="1">
                <a:solidFill>
                  <a:srgbClr val="2C3E50"/>
                </a:solidFill>
                <a:latin typeface="Times New Roman" panose="02020603050405020304" pitchFamily="18" charset="0"/>
                <a:ea typeface="Calibri" pitchFamily="34" charset="-122"/>
                <a:cs typeface="Times New Roman" panose="02020603050405020304" pitchFamily="18" charset="0"/>
              </a:rPr>
              <a:t>organisations</a:t>
            </a: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 that are authoritative in health (NHS, NICE, WHO). There was cross-checking of data in order to ensure credibility.</a:t>
            </a:r>
            <a:endParaRPr lang="en-US" sz="1500" dirty="0">
              <a:latin typeface="Times New Roman" panose="02020603050405020304" pitchFamily="18" charset="0"/>
              <a:cs typeface="Times New Roman" panose="02020603050405020304" pitchFamily="18" charset="0"/>
            </a:endParaRPr>
          </a:p>
          <a:p>
            <a:r>
              <a:rPr lang="en-US" sz="1500" b="1" dirty="0">
                <a:solidFill>
                  <a:srgbClr val="2C3E50"/>
                </a:solidFill>
                <a:latin typeface="Times New Roman" panose="02020603050405020304" pitchFamily="18" charset="0"/>
                <a:ea typeface="Calibri" pitchFamily="34" charset="-122"/>
                <a:cs typeface="Times New Roman" panose="02020603050405020304" pitchFamily="18" charset="0"/>
              </a:rPr>
              <a:t>Analysis: </a:t>
            </a:r>
            <a:endParaRPr lang="en-US" sz="1500" dirty="0">
              <a:latin typeface="Times New Roman" panose="02020603050405020304" pitchFamily="18" charset="0"/>
              <a:cs typeface="Times New Roman" panose="02020603050405020304" pitchFamily="18" charset="0"/>
            </a:endParaRPr>
          </a:p>
          <a:p>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Thematic analysis was </a:t>
            </a:r>
            <a:r>
              <a:rPr lang="en-US" sz="1500" dirty="0" err="1">
                <a:solidFill>
                  <a:srgbClr val="2C3E50"/>
                </a:solidFill>
                <a:latin typeface="Times New Roman" panose="02020603050405020304" pitchFamily="18" charset="0"/>
                <a:ea typeface="Calibri" pitchFamily="34" charset="-122"/>
                <a:cs typeface="Times New Roman" panose="02020603050405020304" pitchFamily="18" charset="0"/>
              </a:rPr>
              <a:t>utilised</a:t>
            </a: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 to determine patterns that were repeated throughout studies. The coding of literature was performed according to common themes: interprofessional collaboration, barriers and facilitators to person-</a:t>
            </a:r>
            <a:r>
              <a:rPr lang="en-US" sz="1500" dirty="0" err="1">
                <a:solidFill>
                  <a:srgbClr val="2C3E50"/>
                </a:solidFill>
                <a:latin typeface="Times New Roman" panose="02020603050405020304" pitchFamily="18" charset="0"/>
                <a:ea typeface="Calibri" pitchFamily="34" charset="-122"/>
                <a:cs typeface="Times New Roman" panose="02020603050405020304" pitchFamily="18" charset="0"/>
              </a:rPr>
              <a:t>centred</a:t>
            </a: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 care, and impacts of policy framework. There were three key themes that were identified, and these themes were </a:t>
            </a:r>
            <a:r>
              <a:rPr lang="en-US" sz="1500" dirty="0" err="1">
                <a:solidFill>
                  <a:srgbClr val="2C3E50"/>
                </a:solidFill>
                <a:latin typeface="Times New Roman" panose="02020603050405020304" pitchFamily="18" charset="0"/>
                <a:ea typeface="Calibri" pitchFamily="34" charset="-122"/>
                <a:cs typeface="Times New Roman" panose="02020603050405020304" pitchFamily="18" charset="0"/>
              </a:rPr>
              <a:t>organised</a:t>
            </a: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 and </a:t>
            </a:r>
            <a:r>
              <a:rPr lang="en-US" sz="1500" dirty="0" err="1">
                <a:solidFill>
                  <a:srgbClr val="2C3E50"/>
                </a:solidFill>
                <a:latin typeface="Times New Roman" panose="02020603050405020304" pitchFamily="18" charset="0"/>
                <a:ea typeface="Calibri" pitchFamily="34" charset="-122"/>
                <a:cs typeface="Times New Roman" panose="02020603050405020304" pitchFamily="18" charset="0"/>
              </a:rPr>
              <a:t>colour</a:t>
            </a: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-coded with the help of Excel to create a transparent interpretation.</a:t>
            </a:r>
            <a:endParaRPr lang="en-US" sz="1500" dirty="0">
              <a:latin typeface="Times New Roman" panose="02020603050405020304" pitchFamily="18" charset="0"/>
              <a:cs typeface="Times New Roman" panose="02020603050405020304" pitchFamily="18" charset="0"/>
            </a:endParaRPr>
          </a:p>
        </p:txBody>
      </p:sp>
      <p:sp>
        <p:nvSpPr>
          <p:cNvPr id="10" name="Shape 7"/>
          <p:cNvSpPr/>
          <p:nvPr/>
        </p:nvSpPr>
        <p:spPr>
          <a:xfrm>
            <a:off x="218831" y="5051268"/>
            <a:ext cx="11743396" cy="1728189"/>
          </a:xfrm>
          <a:prstGeom prst="rect">
            <a:avLst/>
          </a:prstGeom>
          <a:solidFill>
            <a:srgbClr val="F5F5F5"/>
          </a:solidFill>
          <a:ln w="25400">
            <a:solidFill>
              <a:srgbClr val="00A896"/>
            </a:solidFill>
            <a:prstDash val="solid"/>
          </a:ln>
        </p:spPr>
        <p:txBody>
          <a:bodyPr/>
          <a:lstStyle/>
          <a:p>
            <a:endParaRPr lang="en-GB"/>
          </a:p>
        </p:txBody>
      </p:sp>
      <p:sp>
        <p:nvSpPr>
          <p:cNvPr id="11" name="Text 8"/>
          <p:cNvSpPr/>
          <p:nvPr/>
        </p:nvSpPr>
        <p:spPr>
          <a:xfrm>
            <a:off x="5450165" y="5029122"/>
            <a:ext cx="5364480" cy="365760"/>
          </a:xfrm>
          <a:prstGeom prst="rect">
            <a:avLst/>
          </a:prstGeom>
          <a:noFill/>
          <a:ln/>
        </p:spPr>
        <p:txBody>
          <a:bodyPr wrap="square" rtlCol="0" anchor="ctr"/>
          <a:lstStyle/>
          <a:p>
            <a:r>
              <a:rPr lang="en-US" sz="2400" b="1" dirty="0">
                <a:solidFill>
                  <a:srgbClr val="028090"/>
                </a:solidFill>
                <a:latin typeface="Times New Roman" panose="02020603050405020304" pitchFamily="18" charset="0"/>
                <a:ea typeface="Calibri" pitchFamily="34" charset="-122"/>
                <a:cs typeface="Times New Roman" panose="02020603050405020304" pitchFamily="18" charset="0"/>
              </a:rPr>
              <a:t>08  Ethical Considerations</a:t>
            </a:r>
            <a:endParaRPr lang="en-US" sz="2400" dirty="0">
              <a:latin typeface="Times New Roman" panose="02020603050405020304" pitchFamily="18" charset="0"/>
              <a:cs typeface="Times New Roman" panose="02020603050405020304" pitchFamily="18" charset="0"/>
            </a:endParaRPr>
          </a:p>
        </p:txBody>
      </p:sp>
      <p:sp>
        <p:nvSpPr>
          <p:cNvPr id="12" name="Text 9"/>
          <p:cNvSpPr/>
          <p:nvPr/>
        </p:nvSpPr>
        <p:spPr>
          <a:xfrm>
            <a:off x="365763" y="5211997"/>
            <a:ext cx="5375421" cy="1526856"/>
          </a:xfrm>
          <a:prstGeom prst="rect">
            <a:avLst/>
          </a:prstGeom>
          <a:noFill/>
          <a:ln/>
        </p:spPr>
        <p:txBody>
          <a:bodyPr wrap="square" rtlCol="0" anchor="t"/>
          <a:lstStyle/>
          <a:p>
            <a:r>
              <a:rPr lang="en-US" sz="1500" b="1" dirty="0">
                <a:solidFill>
                  <a:srgbClr val="2C3E50"/>
                </a:solidFill>
                <a:latin typeface="Times New Roman" panose="02020603050405020304" pitchFamily="18" charset="0"/>
                <a:ea typeface="Calibri" pitchFamily="34" charset="-122"/>
                <a:cs typeface="Times New Roman" panose="02020603050405020304" pitchFamily="18" charset="0"/>
              </a:rPr>
              <a:t>Respect for Intellectual Property: </a:t>
            </a:r>
          </a:p>
          <a:p>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All sources are cited appropriately employing UWTSD Harvard referencing; there is no plagiarism.</a:t>
            </a:r>
            <a:endParaRPr lang="en-US" sz="1500" dirty="0">
              <a:latin typeface="Times New Roman" panose="02020603050405020304" pitchFamily="18" charset="0"/>
              <a:cs typeface="Times New Roman" panose="02020603050405020304" pitchFamily="18" charset="0"/>
            </a:endParaRPr>
          </a:p>
          <a:p>
            <a:r>
              <a:rPr lang="en-US" sz="1500" b="1" dirty="0">
                <a:solidFill>
                  <a:srgbClr val="2C3E50"/>
                </a:solidFill>
                <a:latin typeface="Times New Roman" panose="02020603050405020304" pitchFamily="18" charset="0"/>
                <a:ea typeface="Calibri" pitchFamily="34" charset="-122"/>
                <a:cs typeface="Times New Roman" panose="02020603050405020304" pitchFamily="18" charset="0"/>
              </a:rPr>
              <a:t>Data Integrity and Reliability: </a:t>
            </a:r>
          </a:p>
          <a:p>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Quality and integrity were evaluated through the CRAAP Test; credible and valid data sources were used.</a:t>
            </a:r>
            <a:endParaRPr lang="en-US" sz="1500" dirty="0">
              <a:latin typeface="Times New Roman" panose="02020603050405020304" pitchFamily="18" charset="0"/>
              <a:cs typeface="Times New Roman" panose="02020603050405020304" pitchFamily="18" charset="0"/>
            </a:endParaRPr>
          </a:p>
        </p:txBody>
      </p:sp>
      <p:sp>
        <p:nvSpPr>
          <p:cNvPr id="20" name="Shape 13"/>
          <p:cNvSpPr/>
          <p:nvPr/>
        </p:nvSpPr>
        <p:spPr>
          <a:xfrm>
            <a:off x="218832" y="2334091"/>
            <a:ext cx="5877169" cy="2605376"/>
          </a:xfrm>
          <a:prstGeom prst="rect">
            <a:avLst/>
          </a:prstGeom>
          <a:solidFill>
            <a:srgbClr val="F5F5F5"/>
          </a:solidFill>
          <a:ln w="25400">
            <a:solidFill>
              <a:srgbClr val="00A896"/>
            </a:solidFill>
            <a:prstDash val="solid"/>
          </a:ln>
        </p:spPr>
        <p:txBody>
          <a:bodyPr/>
          <a:lstStyle/>
          <a:p>
            <a:endParaRPr lang="en-GB"/>
          </a:p>
        </p:txBody>
      </p:sp>
      <p:sp>
        <p:nvSpPr>
          <p:cNvPr id="21" name="Text 14"/>
          <p:cNvSpPr/>
          <p:nvPr/>
        </p:nvSpPr>
        <p:spPr>
          <a:xfrm>
            <a:off x="245404" y="2359876"/>
            <a:ext cx="4931509" cy="247878"/>
          </a:xfrm>
          <a:prstGeom prst="rect">
            <a:avLst/>
          </a:prstGeom>
          <a:noFill/>
          <a:ln/>
        </p:spPr>
        <p:txBody>
          <a:bodyPr wrap="square" rtlCol="0" anchor="ctr"/>
          <a:lstStyle/>
          <a:p>
            <a:r>
              <a:rPr lang="en-US" sz="2400" b="1" dirty="0">
                <a:solidFill>
                  <a:srgbClr val="028090"/>
                </a:solidFill>
                <a:latin typeface="Times New Roman" panose="02020603050405020304" pitchFamily="18" charset="0"/>
                <a:ea typeface="Calibri" pitchFamily="34" charset="-122"/>
                <a:cs typeface="Times New Roman" panose="02020603050405020304" pitchFamily="18" charset="0"/>
              </a:rPr>
              <a:t>06 Inclusion</a:t>
            </a:r>
            <a:endParaRPr lang="en-US" sz="2400" dirty="0">
              <a:latin typeface="Times New Roman" panose="02020603050405020304" pitchFamily="18" charset="0"/>
              <a:cs typeface="Times New Roman" panose="02020603050405020304" pitchFamily="18" charset="0"/>
            </a:endParaRPr>
          </a:p>
        </p:txBody>
      </p:sp>
      <p:sp>
        <p:nvSpPr>
          <p:cNvPr id="22" name="Text 15"/>
          <p:cNvSpPr/>
          <p:nvPr/>
        </p:nvSpPr>
        <p:spPr>
          <a:xfrm>
            <a:off x="245405" y="2613276"/>
            <a:ext cx="5850596" cy="2143316"/>
          </a:xfrm>
          <a:prstGeom prst="rect">
            <a:avLst/>
          </a:prstGeom>
          <a:noFill/>
          <a:ln/>
        </p:spPr>
        <p:txBody>
          <a:bodyPr wrap="square" rtlCol="0" anchor="t"/>
          <a:lstStyle/>
          <a:p>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In the study, there were certain inclusion criteria that were used to determine the relevance and quality of sources: </a:t>
            </a:r>
          </a:p>
          <a:p>
            <a:pPr marL="285750" indent="-285750">
              <a:buFont typeface="Arial" panose="020B0604020202020204" pitchFamily="34" charset="0"/>
              <a:buChar char="•"/>
            </a:pP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Articles that are peer reviewed and government reports written between 2016 and 2025. </a:t>
            </a:r>
          </a:p>
          <a:p>
            <a:pPr marL="285750" indent="-285750">
              <a:buFont typeface="Arial" panose="020B0604020202020204" pitchFamily="34" charset="0"/>
              <a:buChar char="•"/>
            </a:pP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Research related to the integration of mental health in dementia care. </a:t>
            </a:r>
          </a:p>
          <a:p>
            <a:pPr marL="285750" indent="-285750">
              <a:buFont typeface="Arial" panose="020B0604020202020204" pitchFamily="34" charset="0"/>
              <a:buChar char="•"/>
            </a:pP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Studies exploring interprofessional collaboration and policy frameworks. </a:t>
            </a:r>
          </a:p>
          <a:p>
            <a:pPr marL="285750" indent="-285750">
              <a:buFont typeface="Arial" panose="020B0604020202020204" pitchFamily="34" charset="0"/>
              <a:buChar char="•"/>
            </a:pP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Publications in the English language. </a:t>
            </a:r>
          </a:p>
          <a:p>
            <a:pPr marL="285750" indent="-285750">
              <a:buFont typeface="Arial" panose="020B0604020202020204" pitchFamily="34" charset="0"/>
              <a:buChar char="•"/>
            </a:pP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Sources from authoritative organizations including the NHS, NICE, and WHO.</a:t>
            </a:r>
          </a:p>
        </p:txBody>
      </p:sp>
      <p:sp>
        <p:nvSpPr>
          <p:cNvPr id="23" name="Shape 13">
            <a:extLst>
              <a:ext uri="{FF2B5EF4-FFF2-40B4-BE49-F238E27FC236}">
                <a16:creationId xmlns:a16="http://schemas.microsoft.com/office/drawing/2014/main" id="{615C0630-EFDC-C5F6-757F-556EB5EE4A1D}"/>
              </a:ext>
            </a:extLst>
          </p:cNvPr>
          <p:cNvSpPr/>
          <p:nvPr/>
        </p:nvSpPr>
        <p:spPr>
          <a:xfrm>
            <a:off x="6242929" y="2350717"/>
            <a:ext cx="5730240" cy="2605376"/>
          </a:xfrm>
          <a:prstGeom prst="rect">
            <a:avLst/>
          </a:prstGeom>
          <a:solidFill>
            <a:srgbClr val="F5F5F5"/>
          </a:solidFill>
          <a:ln w="25400">
            <a:solidFill>
              <a:srgbClr val="00A896"/>
            </a:solidFill>
            <a:prstDash val="solid"/>
          </a:ln>
        </p:spPr>
        <p:txBody>
          <a:bodyPr/>
          <a:lstStyle/>
          <a:p>
            <a:endParaRPr lang="en-GB"/>
          </a:p>
        </p:txBody>
      </p:sp>
      <p:sp>
        <p:nvSpPr>
          <p:cNvPr id="24" name="Text 14">
            <a:extLst>
              <a:ext uri="{FF2B5EF4-FFF2-40B4-BE49-F238E27FC236}">
                <a16:creationId xmlns:a16="http://schemas.microsoft.com/office/drawing/2014/main" id="{0CE18485-C4C7-4F48-0148-11BA7B124A04}"/>
              </a:ext>
            </a:extLst>
          </p:cNvPr>
          <p:cNvSpPr/>
          <p:nvPr/>
        </p:nvSpPr>
        <p:spPr>
          <a:xfrm>
            <a:off x="6291029" y="2376501"/>
            <a:ext cx="5355101" cy="296993"/>
          </a:xfrm>
          <a:prstGeom prst="rect">
            <a:avLst/>
          </a:prstGeom>
          <a:noFill/>
          <a:ln/>
        </p:spPr>
        <p:txBody>
          <a:bodyPr wrap="square" rtlCol="0" anchor="ctr"/>
          <a:lstStyle/>
          <a:p>
            <a:r>
              <a:rPr lang="en-US" sz="2400" b="1" dirty="0">
                <a:solidFill>
                  <a:srgbClr val="028090"/>
                </a:solidFill>
                <a:latin typeface="Times New Roman" panose="02020603050405020304" pitchFamily="18" charset="0"/>
                <a:ea typeface="Calibri" pitchFamily="34" charset="-122"/>
                <a:cs typeface="Times New Roman" panose="02020603050405020304" pitchFamily="18" charset="0"/>
              </a:rPr>
              <a:t>07 Exclusion Criteria</a:t>
            </a:r>
            <a:endParaRPr lang="en-US" sz="2400" dirty="0">
              <a:latin typeface="Times New Roman" panose="02020603050405020304" pitchFamily="18" charset="0"/>
              <a:cs typeface="Times New Roman" panose="02020603050405020304" pitchFamily="18" charset="0"/>
            </a:endParaRPr>
          </a:p>
        </p:txBody>
      </p:sp>
      <p:sp>
        <p:nvSpPr>
          <p:cNvPr id="25" name="Text 15">
            <a:extLst>
              <a:ext uri="{FF2B5EF4-FFF2-40B4-BE49-F238E27FC236}">
                <a16:creationId xmlns:a16="http://schemas.microsoft.com/office/drawing/2014/main" id="{9DE10B04-0240-EDDB-8C35-D3A7491A7EE1}"/>
              </a:ext>
            </a:extLst>
          </p:cNvPr>
          <p:cNvSpPr/>
          <p:nvPr/>
        </p:nvSpPr>
        <p:spPr>
          <a:xfrm>
            <a:off x="6228295" y="2714033"/>
            <a:ext cx="5730240" cy="2143316"/>
          </a:xfrm>
          <a:prstGeom prst="rect">
            <a:avLst/>
          </a:prstGeom>
          <a:noFill/>
          <a:ln/>
        </p:spPr>
        <p:txBody>
          <a:bodyPr wrap="square" rtlCol="0" anchor="t"/>
          <a:lstStyle/>
          <a:p>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In order to ensure </a:t>
            </a:r>
            <a:r>
              <a:rPr lang="en-US" sz="1500" dirty="0" err="1">
                <a:solidFill>
                  <a:srgbClr val="2C3E50"/>
                </a:solidFill>
                <a:latin typeface="Times New Roman" panose="02020603050405020304" pitchFamily="18" charset="0"/>
                <a:ea typeface="Calibri" pitchFamily="34" charset="-122"/>
                <a:cs typeface="Times New Roman" panose="02020603050405020304" pitchFamily="18" charset="0"/>
              </a:rPr>
              <a:t>rigour</a:t>
            </a: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 and focus of the study, the following exclusion criteria were used:</a:t>
            </a:r>
          </a:p>
          <a:p>
            <a:pPr marL="285750" indent="-285750">
              <a:buFont typeface="Arial" panose="020B0604020202020204" pitchFamily="34" charset="0"/>
              <a:buChar char="•"/>
            </a:pP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Other non-peer-reviewed sources, such as blogs and non-verified websites</a:t>
            </a:r>
          </a:p>
          <a:p>
            <a:pPr marL="285750" indent="-285750">
              <a:buFont typeface="Arial" panose="020B0604020202020204" pitchFamily="34" charset="0"/>
              <a:buChar char="•"/>
            </a:pP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Studies not concerned with mental health integration</a:t>
            </a:r>
          </a:p>
          <a:p>
            <a:pPr marL="285750" indent="-285750">
              <a:buFont typeface="Arial" panose="020B0604020202020204" pitchFamily="34" charset="0"/>
              <a:buChar char="•"/>
            </a:pP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Pre-2016 publications unless seminal or foundational works</a:t>
            </a:r>
          </a:p>
          <a:p>
            <a:pPr marL="285750" indent="-285750">
              <a:buFont typeface="Arial" panose="020B0604020202020204" pitchFamily="34" charset="0"/>
              <a:buChar char="•"/>
            </a:pP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Studies that were exclusively focused on pharmacological treatment without consideration of integrated mental health approaches. </a:t>
            </a:r>
          </a:p>
          <a:p>
            <a:pPr marL="285750" indent="-285750">
              <a:buFont typeface="Arial" panose="020B0604020202020204" pitchFamily="34" charset="0"/>
              <a:buChar char="•"/>
            </a:pP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Non-English publications </a:t>
            </a:r>
          </a:p>
        </p:txBody>
      </p:sp>
      <p:sp>
        <p:nvSpPr>
          <p:cNvPr id="26" name="Text 9">
            <a:extLst>
              <a:ext uri="{FF2B5EF4-FFF2-40B4-BE49-F238E27FC236}">
                <a16:creationId xmlns:a16="http://schemas.microsoft.com/office/drawing/2014/main" id="{2B4346AE-65AD-D120-7D68-7BC58CB45477}"/>
              </a:ext>
            </a:extLst>
          </p:cNvPr>
          <p:cNvSpPr/>
          <p:nvPr/>
        </p:nvSpPr>
        <p:spPr>
          <a:xfrm>
            <a:off x="5741185" y="5421095"/>
            <a:ext cx="6085056" cy="1313066"/>
          </a:xfrm>
          <a:prstGeom prst="rect">
            <a:avLst/>
          </a:prstGeom>
          <a:noFill/>
          <a:ln/>
        </p:spPr>
        <p:txBody>
          <a:bodyPr wrap="square" rtlCol="0" anchor="t"/>
          <a:lstStyle/>
          <a:p>
            <a:r>
              <a:rPr lang="en-US" sz="1500" b="1" dirty="0">
                <a:solidFill>
                  <a:srgbClr val="2C3E50"/>
                </a:solidFill>
                <a:latin typeface="Times New Roman" panose="02020603050405020304" pitchFamily="18" charset="0"/>
                <a:ea typeface="Calibri" pitchFamily="34" charset="-122"/>
                <a:cs typeface="Times New Roman" panose="02020603050405020304" pitchFamily="18" charset="0"/>
              </a:rPr>
              <a:t>Compliance with Laws: </a:t>
            </a:r>
            <a:endParaRPr lang="en-US" sz="1500" dirty="0">
              <a:latin typeface="Times New Roman" panose="02020603050405020304" pitchFamily="18" charset="0"/>
              <a:cs typeface="Times New Roman" panose="02020603050405020304" pitchFamily="18" charset="0"/>
            </a:endParaRPr>
          </a:p>
          <a:p>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The research complied with the GDPR, BPS and NHS HRA ethical code of secondary data </a:t>
            </a:r>
            <a:r>
              <a:rPr lang="en-US" sz="1500" dirty="0" err="1">
                <a:solidFill>
                  <a:srgbClr val="2C3E50"/>
                </a:solidFill>
                <a:latin typeface="Times New Roman" panose="02020603050405020304" pitchFamily="18" charset="0"/>
                <a:ea typeface="Calibri" pitchFamily="34" charset="-122"/>
                <a:cs typeface="Times New Roman" panose="02020603050405020304" pitchFamily="18" charset="0"/>
              </a:rPr>
              <a:t>utilisation</a:t>
            </a:r>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a:t>
            </a:r>
            <a:endParaRPr lang="en-US" sz="1500" dirty="0">
              <a:latin typeface="Times New Roman" panose="02020603050405020304" pitchFamily="18" charset="0"/>
              <a:cs typeface="Times New Roman" panose="02020603050405020304" pitchFamily="18" charset="0"/>
            </a:endParaRPr>
          </a:p>
          <a:p>
            <a:r>
              <a:rPr lang="en-US" sz="1500" b="1" dirty="0">
                <a:solidFill>
                  <a:srgbClr val="2C3E50"/>
                </a:solidFill>
                <a:latin typeface="Times New Roman" panose="02020603050405020304" pitchFamily="18" charset="0"/>
                <a:ea typeface="Calibri" pitchFamily="34" charset="-122"/>
                <a:cs typeface="Times New Roman" panose="02020603050405020304" pitchFamily="18" charset="0"/>
              </a:rPr>
              <a:t>Objectivity: </a:t>
            </a:r>
            <a:endParaRPr lang="en-US" sz="1500" dirty="0">
              <a:latin typeface="Times New Roman" panose="02020603050405020304" pitchFamily="18" charset="0"/>
              <a:cs typeface="Times New Roman" panose="02020603050405020304" pitchFamily="18" charset="0"/>
            </a:endParaRPr>
          </a:p>
          <a:p>
            <a:r>
              <a:rPr lang="en-US" sz="1500" dirty="0">
                <a:solidFill>
                  <a:srgbClr val="2C3E50"/>
                </a:solidFill>
                <a:latin typeface="Times New Roman" panose="02020603050405020304" pitchFamily="18" charset="0"/>
                <a:ea typeface="Calibri" pitchFamily="34" charset="-122"/>
                <a:cs typeface="Times New Roman" panose="02020603050405020304" pitchFamily="18" charset="0"/>
              </a:rPr>
              <a:t>Critical, balanced assessment without bias and overrepresentation of views.</a:t>
            </a:r>
            <a:endParaRPr lang="en-US" sz="15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7E81413C-3D25-2147-5F2C-1DEC870B5890}"/>
            </a:ext>
          </a:extLst>
        </p:cNvPr>
        <p:cNvGrpSpPr/>
        <p:nvPr/>
      </p:nvGrpSpPr>
      <p:grpSpPr>
        <a:xfrm>
          <a:off x="0" y="0"/>
          <a:ext cx="0" cy="0"/>
          <a:chOff x="0" y="0"/>
          <a:chExt cx="0" cy="0"/>
        </a:xfrm>
      </p:grpSpPr>
      <p:sp>
        <p:nvSpPr>
          <p:cNvPr id="13" name="Shape 10">
            <a:extLst>
              <a:ext uri="{FF2B5EF4-FFF2-40B4-BE49-F238E27FC236}">
                <a16:creationId xmlns:a16="http://schemas.microsoft.com/office/drawing/2014/main" id="{9F79F3D1-C253-600D-531B-0CFB3224BFCE}"/>
              </a:ext>
            </a:extLst>
          </p:cNvPr>
          <p:cNvSpPr/>
          <p:nvPr/>
        </p:nvSpPr>
        <p:spPr>
          <a:xfrm>
            <a:off x="354819" y="360295"/>
            <a:ext cx="11494868" cy="6137411"/>
          </a:xfrm>
          <a:prstGeom prst="rect">
            <a:avLst/>
          </a:prstGeom>
          <a:solidFill>
            <a:srgbClr val="1E2761"/>
          </a:solidFill>
          <a:ln/>
        </p:spPr>
        <p:txBody>
          <a:bodyPr/>
          <a:lstStyle/>
          <a:p>
            <a:endParaRPr lang="en-GB"/>
          </a:p>
        </p:txBody>
      </p:sp>
      <p:sp>
        <p:nvSpPr>
          <p:cNvPr id="8" name="Shape 13">
            <a:extLst>
              <a:ext uri="{FF2B5EF4-FFF2-40B4-BE49-F238E27FC236}">
                <a16:creationId xmlns:a16="http://schemas.microsoft.com/office/drawing/2014/main" id="{36B94590-DCE5-59C5-C1C2-3D7EBB3774CE}"/>
              </a:ext>
            </a:extLst>
          </p:cNvPr>
          <p:cNvSpPr/>
          <p:nvPr/>
        </p:nvSpPr>
        <p:spPr>
          <a:xfrm>
            <a:off x="731521" y="750278"/>
            <a:ext cx="10772727" cy="5385188"/>
          </a:xfrm>
          <a:prstGeom prst="rect">
            <a:avLst/>
          </a:prstGeom>
          <a:solidFill>
            <a:srgbClr val="F5F5F5"/>
          </a:solidFill>
          <a:ln w="25400">
            <a:solidFill>
              <a:srgbClr val="00A896"/>
            </a:solidFill>
            <a:prstDash val="solid"/>
          </a:ln>
        </p:spPr>
        <p:txBody>
          <a:bodyPr/>
          <a:lstStyle/>
          <a:p>
            <a:endParaRPr lang="en-GB"/>
          </a:p>
        </p:txBody>
      </p:sp>
      <p:sp>
        <p:nvSpPr>
          <p:cNvPr id="9" name="Text 14">
            <a:extLst>
              <a:ext uri="{FF2B5EF4-FFF2-40B4-BE49-F238E27FC236}">
                <a16:creationId xmlns:a16="http://schemas.microsoft.com/office/drawing/2014/main" id="{E8F4EC8E-79EF-D658-E06D-F79B34E9973D}"/>
              </a:ext>
            </a:extLst>
          </p:cNvPr>
          <p:cNvSpPr/>
          <p:nvPr/>
        </p:nvSpPr>
        <p:spPr>
          <a:xfrm>
            <a:off x="859692" y="1595830"/>
            <a:ext cx="10472616" cy="4363681"/>
          </a:xfrm>
          <a:prstGeom prst="rect">
            <a:avLst/>
          </a:prstGeom>
          <a:noFill/>
          <a:ln/>
        </p:spPr>
        <p:txBody>
          <a:bodyPr wrap="square" rtlCol="0" anchor="ctr"/>
          <a:lstStyle/>
          <a:p>
            <a:pPr defTabSz="1219170"/>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Abbott, R.A., Cheeseman, D., Hemsley, A. and Thompson Coon, J. (2021) Can person-</a:t>
            </a:r>
            <a:r>
              <a:rPr lang="en-US" sz="1500" dirty="0" err="1">
                <a:solidFill>
                  <a:srgbClr val="028090"/>
                </a:solidFill>
                <a:latin typeface="Times New Roman" panose="02020603050405020304" pitchFamily="18" charset="0"/>
                <a:ea typeface="Calibri" pitchFamily="34" charset="-122"/>
                <a:cs typeface="Times New Roman" panose="02020603050405020304" pitchFamily="18" charset="0"/>
              </a:rPr>
              <a:t>centred</a:t>
            </a:r>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 care for people living with dementia be delivered in the acute care setting? Age and Ageing, 50(4), pp.1077-1080.</a:t>
            </a:r>
          </a:p>
          <a:p>
            <a:pPr defTabSz="1219170"/>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Aguirre, A. et al. (2023) Designing an interprofessional dementia specialty clinic: </a:t>
            </a:r>
            <a:r>
              <a:rPr lang="en-US" sz="1500" dirty="0" err="1">
                <a:solidFill>
                  <a:srgbClr val="028090"/>
                </a:solidFill>
                <a:latin typeface="Times New Roman" panose="02020603050405020304" pitchFamily="18" charset="0"/>
                <a:ea typeface="Calibri" pitchFamily="34" charset="-122"/>
                <a:cs typeface="Times New Roman" panose="02020603050405020304" pitchFamily="18" charset="0"/>
              </a:rPr>
              <a:t>Conceptualisation</a:t>
            </a:r>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 and evaluation of a patient-</a:t>
            </a:r>
            <a:r>
              <a:rPr lang="en-US" sz="1500" dirty="0" err="1">
                <a:solidFill>
                  <a:srgbClr val="028090"/>
                </a:solidFill>
                <a:latin typeface="Times New Roman" panose="02020603050405020304" pitchFamily="18" charset="0"/>
                <a:ea typeface="Calibri" pitchFamily="34" charset="-122"/>
                <a:cs typeface="Times New Roman" panose="02020603050405020304" pitchFamily="18" charset="0"/>
              </a:rPr>
              <a:t>centred</a:t>
            </a:r>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 model. Journal of Interprofessional Care, 37(2), pp.254-261.</a:t>
            </a:r>
          </a:p>
          <a:p>
            <a:pPr defTabSz="1219170"/>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Alzheimer's Society (2023) Improving access to a timely and accurate diagnosis of dementia in England, Wales and Northern Ireland. Available at: https://www.alzheimers.org.uk [Accessed: 2 October 2025].</a:t>
            </a:r>
          </a:p>
          <a:p>
            <a:pPr defTabSz="1219170"/>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Berkovic, D. et al. (2024) The delivery of person-</a:t>
            </a:r>
            <a:r>
              <a:rPr lang="en-US" sz="1500" dirty="0" err="1">
                <a:solidFill>
                  <a:srgbClr val="028090"/>
                </a:solidFill>
                <a:latin typeface="Times New Roman" panose="02020603050405020304" pitchFamily="18" charset="0"/>
                <a:ea typeface="Calibri" pitchFamily="34" charset="-122"/>
                <a:cs typeface="Times New Roman" panose="02020603050405020304" pitchFamily="18" charset="0"/>
              </a:rPr>
              <a:t>centred</a:t>
            </a:r>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 care for people living with dementia in residential aged care: a systematic review and meta-analysis. The Gerontologist, 64(5), p.gnad052.</a:t>
            </a:r>
          </a:p>
          <a:p>
            <a:pPr defTabSz="1219170"/>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Choi, N.G., Zhou, Y. and Marti, C.N. (2025) Possible and Probable Dementia and Depressive/Anxiety Symptoms in US Older Adults: One-Year Follow-Up. Journal of Aging and Health, p.08982643251369347.</a:t>
            </a:r>
          </a:p>
          <a:p>
            <a:pPr defTabSz="1219170"/>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Higgins, R., Spacey, A. and Innes, A. (2024) Enablers and barriers to delivering person </a:t>
            </a:r>
            <a:r>
              <a:rPr lang="en-US" sz="1500" dirty="0" err="1">
                <a:solidFill>
                  <a:srgbClr val="028090"/>
                </a:solidFill>
                <a:latin typeface="Times New Roman" panose="02020603050405020304" pitchFamily="18" charset="0"/>
                <a:ea typeface="Calibri" pitchFamily="34" charset="-122"/>
                <a:cs typeface="Times New Roman" panose="02020603050405020304" pitchFamily="18" charset="0"/>
              </a:rPr>
              <a:t>centred</a:t>
            </a:r>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 dementia care. Journal of Medical Imaging and Radiation Sciences, 55(3), p.101441.</a:t>
            </a:r>
          </a:p>
          <a:p>
            <a:pPr defTabSz="1219170"/>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Jones, E. et al. (2022) Integrated care for people living with dementia. Clinics in Integrated Care, 11, p.100095.</a:t>
            </a:r>
          </a:p>
          <a:p>
            <a:pPr defTabSz="1219170"/>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National Institute for Health and Care Excellence (2022) Dementia: Assessment, management and support (NG97). London: NICE.</a:t>
            </a:r>
          </a:p>
          <a:p>
            <a:pPr defTabSz="1219170"/>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NHS England (2019) The NHS Long Term Plan. London: NHS.</a:t>
            </a:r>
          </a:p>
          <a:p>
            <a:pPr defTabSz="1219170"/>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World Health </a:t>
            </a:r>
            <a:r>
              <a:rPr lang="en-US" sz="1500" dirty="0" err="1">
                <a:solidFill>
                  <a:srgbClr val="028090"/>
                </a:solidFill>
                <a:latin typeface="Times New Roman" panose="02020603050405020304" pitchFamily="18" charset="0"/>
                <a:ea typeface="Calibri" pitchFamily="34" charset="-122"/>
                <a:cs typeface="Times New Roman" panose="02020603050405020304" pitchFamily="18" charset="0"/>
              </a:rPr>
              <a:t>Organisation</a:t>
            </a:r>
            <a:r>
              <a:rPr lang="en-US" sz="1500" dirty="0">
                <a:solidFill>
                  <a:srgbClr val="028090"/>
                </a:solidFill>
                <a:latin typeface="Times New Roman" panose="02020603050405020304" pitchFamily="18" charset="0"/>
                <a:ea typeface="Calibri" pitchFamily="34" charset="-122"/>
                <a:cs typeface="Times New Roman" panose="02020603050405020304" pitchFamily="18" charset="0"/>
              </a:rPr>
              <a:t> (2021) Global status report on the public health response to dementia. Available at: https://www.who.int/publications/i/item/9789240033245 [Accessed: 2 October 2025].</a:t>
            </a:r>
          </a:p>
        </p:txBody>
      </p:sp>
      <p:sp>
        <p:nvSpPr>
          <p:cNvPr id="15" name="Text 1">
            <a:extLst>
              <a:ext uri="{FF2B5EF4-FFF2-40B4-BE49-F238E27FC236}">
                <a16:creationId xmlns:a16="http://schemas.microsoft.com/office/drawing/2014/main" id="{FC791598-10D2-BCF7-8DE7-26C42F076E77}"/>
              </a:ext>
            </a:extLst>
          </p:cNvPr>
          <p:cNvSpPr/>
          <p:nvPr/>
        </p:nvSpPr>
        <p:spPr>
          <a:xfrm>
            <a:off x="781396" y="1012339"/>
            <a:ext cx="1745672" cy="487680"/>
          </a:xfrm>
          <a:prstGeom prst="rect">
            <a:avLst/>
          </a:prstGeom>
          <a:noFill/>
          <a:ln/>
        </p:spPr>
        <p:txBody>
          <a:bodyPr wrap="square" rtlCol="0" anchor="ctr"/>
          <a:lstStyle/>
          <a:p>
            <a:pPr defTabSz="1219170"/>
            <a:r>
              <a:rPr lang="en-US" sz="2400" b="1" dirty="0">
                <a:solidFill>
                  <a:srgbClr val="2C3E50"/>
                </a:solidFill>
                <a:latin typeface="Times New Roman" panose="02020603050405020304" pitchFamily="18" charset="0"/>
                <a:ea typeface="Calibri" pitchFamily="34" charset="-122"/>
                <a:cs typeface="Times New Roman" panose="02020603050405020304" pitchFamily="18" charset="0"/>
              </a:rPr>
              <a:t>References</a:t>
            </a:r>
            <a:endParaRPr lang="en-US" sz="2800" b="1" dirty="0">
              <a:solidFill>
                <a:srgbClr val="2C3E50"/>
              </a:solidFill>
              <a:latin typeface="Times New Roman" panose="02020603050405020304" pitchFamily="18" charset="0"/>
              <a:ea typeface="Calibri" pitchFamily="34" charset="-122"/>
              <a:cs typeface="Times New Roman" panose="02020603050405020304" pitchFamily="18" charset="0"/>
            </a:endParaRPr>
          </a:p>
        </p:txBody>
      </p:sp>
    </p:spTree>
    <p:extLst>
      <p:ext uri="{BB962C8B-B14F-4D97-AF65-F5344CB8AC3E}">
        <p14:creationId xmlns:p14="http://schemas.microsoft.com/office/powerpoint/2010/main" val="23753982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1020</Words>
  <Application>Microsoft Office PowerPoint</Application>
  <PresentationFormat>Widescreen</PresentationFormat>
  <Paragraphs>55</Paragraphs>
  <Slides>4</Slides>
  <Notes>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vt:i4>
      </vt:variant>
    </vt:vector>
  </HeadingPairs>
  <TitlesOfParts>
    <vt:vector size="10" baseType="lpstr">
      <vt:lpstr>Arial</vt:lpstr>
      <vt:lpstr>Calibri</vt:lpstr>
      <vt:lpstr>Calibri Light</vt:lpstr>
      <vt:lpstr>Times New Roman</vt:lpstr>
      <vt:lpstr>Office Theme</vt:lpstr>
      <vt:lpstr>1_Office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Umi Abdullahi</dc:creator>
  <cp:lastModifiedBy>Maria Mohamed Edosa (2223484)</cp:lastModifiedBy>
  <cp:revision>2</cp:revision>
  <dcterms:created xsi:type="dcterms:W3CDTF">2026-02-08T18:26:35Z</dcterms:created>
  <dcterms:modified xsi:type="dcterms:W3CDTF">2026-02-17T10:44:59Z</dcterms:modified>
</cp:coreProperties>
</file>