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8288000" cy="10287000"/>
  <p:notesSz cx="6797675" cy="9926638"/>
  <p:embeddedFontLst>
    <p:embeddedFont>
      <p:font typeface="Arimo" panose="020B0604020202020204" charset="0"/>
      <p:regular r:id="rId39"/>
    </p:embeddedFont>
    <p:embeddedFont>
      <p:font typeface="Glacial Indifference" panose="020B0604020202020204" charset="0"/>
      <p:regular r:id="rId40"/>
    </p:embeddedFont>
    <p:embeddedFont>
      <p:font typeface="Glacial Indifference Bold" panose="020B0604020202020204" charset="0"/>
      <p:regular r:id="rId41"/>
    </p:embeddedFont>
    <p:embeddedFont>
      <p:font typeface="Glacial Indifference Bold Italics" panose="020B0604020202020204" charset="0"/>
      <p:regular r:id="rId42"/>
    </p:embeddedFont>
    <p:embeddedFont>
      <p:font typeface="Glacial Indifference Italics" panose="020B0604020202020204" charset="0"/>
      <p:regular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0" d="100"/>
          <a:sy n="70" d="100"/>
        </p:scale>
        <p:origin x="77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p:scale>
          <a:sx n="100" d="100"/>
          <a:sy n="100" d="100"/>
        </p:scale>
        <p:origin x="357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custSel modSld">
      <pc:chgData name="Cerys Davies" userId="61e71dc1-9594-4277-b52b-4420989f68ee" providerId="ADAL" clId="{92221E59-9835-4275-A830-2AF2D2038E12}" dt="2025-11-24T10:49:57.711" v="70" actId="20577"/>
      <pc:docMkLst>
        <pc:docMk/>
      </pc:docMkLst>
      <pc:sldChg chg="modSp mod modNotes">
        <pc:chgData name="Cerys Davies" userId="61e71dc1-9594-4277-b52b-4420989f68ee" providerId="ADAL" clId="{92221E59-9835-4275-A830-2AF2D2038E12}" dt="2025-11-24T10:49:32.274" v="67" actId="1076"/>
        <pc:sldMkLst>
          <pc:docMk/>
          <pc:sldMk cId="0" sldId="257"/>
        </pc:sldMkLst>
        <pc:spChg chg="mod">
          <ac:chgData name="Cerys Davies" userId="61e71dc1-9594-4277-b52b-4420989f68ee" providerId="ADAL" clId="{92221E59-9835-4275-A830-2AF2D2038E12}" dt="2025-11-24T10:49:32.274" v="67" actId="1076"/>
          <ac:spMkLst>
            <pc:docMk/>
            <pc:sldMk cId="0" sldId="257"/>
            <ac:spMk id="2" creationId="{00000000-0000-0000-0000-000000000000}"/>
          </ac:spMkLst>
        </pc:spChg>
        <pc:spChg chg="mod">
          <ac:chgData name="Cerys Davies" userId="61e71dc1-9594-4277-b52b-4420989f68ee" providerId="ADAL" clId="{92221E59-9835-4275-A830-2AF2D2038E12}" dt="2025-11-24T10:49:30.491" v="66" actId="1076"/>
          <ac:spMkLst>
            <pc:docMk/>
            <pc:sldMk cId="0" sldId="257"/>
            <ac:spMk id="4" creationId="{00000000-0000-0000-0000-000000000000}"/>
          </ac:spMkLst>
        </pc:spChg>
        <pc:spChg chg="mod">
          <ac:chgData name="Cerys Davies" userId="61e71dc1-9594-4277-b52b-4420989f68ee" providerId="ADAL" clId="{92221E59-9835-4275-A830-2AF2D2038E12}" dt="2025-11-24T10:49:28.645" v="65" actId="14100"/>
          <ac:spMkLst>
            <pc:docMk/>
            <pc:sldMk cId="0" sldId="257"/>
            <ac:spMk id="5" creationId="{00000000-0000-0000-0000-000000000000}"/>
          </ac:spMkLst>
        </pc:spChg>
      </pc:sldChg>
      <pc:sldChg chg="modNotes">
        <pc:chgData name="Cerys Davies" userId="61e71dc1-9594-4277-b52b-4420989f68ee" providerId="ADAL" clId="{92221E59-9835-4275-A830-2AF2D2038E12}" dt="2025-11-24T10:48:49.874" v="59" actId="1076"/>
        <pc:sldMkLst>
          <pc:docMk/>
          <pc:sldMk cId="0" sldId="258"/>
        </pc:sldMkLst>
      </pc:sldChg>
      <pc:sldChg chg="modNotes">
        <pc:chgData name="Cerys Davies" userId="61e71dc1-9594-4277-b52b-4420989f68ee" providerId="ADAL" clId="{92221E59-9835-4275-A830-2AF2D2038E12}" dt="2025-11-24T10:48:42.073" v="57" actId="1076"/>
        <pc:sldMkLst>
          <pc:docMk/>
          <pc:sldMk cId="0" sldId="259"/>
        </pc:sldMkLst>
      </pc:sldChg>
      <pc:sldChg chg="modNotes">
        <pc:chgData name="Cerys Davies" userId="61e71dc1-9594-4277-b52b-4420989f68ee" providerId="ADAL" clId="{92221E59-9835-4275-A830-2AF2D2038E12}" dt="2025-11-24T10:48:35.895" v="55" actId="478"/>
        <pc:sldMkLst>
          <pc:docMk/>
          <pc:sldMk cId="0" sldId="260"/>
        </pc:sldMkLst>
      </pc:sldChg>
      <pc:sldChg chg="modNotes">
        <pc:chgData name="Cerys Davies" userId="61e71dc1-9594-4277-b52b-4420989f68ee" providerId="ADAL" clId="{92221E59-9835-4275-A830-2AF2D2038E12}" dt="2025-11-24T10:48:29.843" v="53" actId="478"/>
        <pc:sldMkLst>
          <pc:docMk/>
          <pc:sldMk cId="0" sldId="261"/>
        </pc:sldMkLst>
      </pc:sldChg>
      <pc:sldChg chg="modNotes">
        <pc:chgData name="Cerys Davies" userId="61e71dc1-9594-4277-b52b-4420989f68ee" providerId="ADAL" clId="{92221E59-9835-4275-A830-2AF2D2038E12}" dt="2025-11-24T10:48:23.258" v="51" actId="478"/>
        <pc:sldMkLst>
          <pc:docMk/>
          <pc:sldMk cId="0" sldId="262"/>
        </pc:sldMkLst>
      </pc:sldChg>
      <pc:sldChg chg="modNotes">
        <pc:chgData name="Cerys Davies" userId="61e71dc1-9594-4277-b52b-4420989f68ee" providerId="ADAL" clId="{92221E59-9835-4275-A830-2AF2D2038E12}" dt="2025-11-24T10:48:16.778" v="49" actId="478"/>
        <pc:sldMkLst>
          <pc:docMk/>
          <pc:sldMk cId="0" sldId="263"/>
        </pc:sldMkLst>
      </pc:sldChg>
      <pc:sldChg chg="modNotes">
        <pc:chgData name="Cerys Davies" userId="61e71dc1-9594-4277-b52b-4420989f68ee" providerId="ADAL" clId="{92221E59-9835-4275-A830-2AF2D2038E12}" dt="2025-11-24T10:48:10.453" v="47" actId="478"/>
        <pc:sldMkLst>
          <pc:docMk/>
          <pc:sldMk cId="0" sldId="264"/>
        </pc:sldMkLst>
      </pc:sldChg>
      <pc:sldChg chg="modNotes">
        <pc:chgData name="Cerys Davies" userId="61e71dc1-9594-4277-b52b-4420989f68ee" providerId="ADAL" clId="{92221E59-9835-4275-A830-2AF2D2038E12}" dt="2025-11-24T10:48:04.028" v="45" actId="478"/>
        <pc:sldMkLst>
          <pc:docMk/>
          <pc:sldMk cId="0" sldId="265"/>
        </pc:sldMkLst>
      </pc:sldChg>
      <pc:sldChg chg="modNotes">
        <pc:chgData name="Cerys Davies" userId="61e71dc1-9594-4277-b52b-4420989f68ee" providerId="ADAL" clId="{92221E59-9835-4275-A830-2AF2D2038E12}" dt="2025-11-24T10:47:52.773" v="43" actId="478"/>
        <pc:sldMkLst>
          <pc:docMk/>
          <pc:sldMk cId="0" sldId="266"/>
        </pc:sldMkLst>
      </pc:sldChg>
      <pc:sldChg chg="modNotes">
        <pc:chgData name="Cerys Davies" userId="61e71dc1-9594-4277-b52b-4420989f68ee" providerId="ADAL" clId="{92221E59-9835-4275-A830-2AF2D2038E12}" dt="2025-11-24T10:47:49.529" v="42" actId="478"/>
        <pc:sldMkLst>
          <pc:docMk/>
          <pc:sldMk cId="0" sldId="267"/>
        </pc:sldMkLst>
      </pc:sldChg>
      <pc:sldChg chg="modNotes">
        <pc:chgData name="Cerys Davies" userId="61e71dc1-9594-4277-b52b-4420989f68ee" providerId="ADAL" clId="{92221E59-9835-4275-A830-2AF2D2038E12}" dt="2025-11-24T10:47:45.607" v="41" actId="478"/>
        <pc:sldMkLst>
          <pc:docMk/>
          <pc:sldMk cId="0" sldId="268"/>
        </pc:sldMkLst>
      </pc:sldChg>
      <pc:sldChg chg="modNotes">
        <pc:chgData name="Cerys Davies" userId="61e71dc1-9594-4277-b52b-4420989f68ee" providerId="ADAL" clId="{92221E59-9835-4275-A830-2AF2D2038E12}" dt="2025-11-24T10:47:37.698" v="39" actId="478"/>
        <pc:sldMkLst>
          <pc:docMk/>
          <pc:sldMk cId="0" sldId="269"/>
        </pc:sldMkLst>
      </pc:sldChg>
      <pc:sldChg chg="modNotes">
        <pc:chgData name="Cerys Davies" userId="61e71dc1-9594-4277-b52b-4420989f68ee" providerId="ADAL" clId="{92221E59-9835-4275-A830-2AF2D2038E12}" dt="2025-11-24T10:47:29.474" v="37" actId="478"/>
        <pc:sldMkLst>
          <pc:docMk/>
          <pc:sldMk cId="0" sldId="270"/>
        </pc:sldMkLst>
      </pc:sldChg>
      <pc:sldChg chg="modNotes">
        <pc:chgData name="Cerys Davies" userId="61e71dc1-9594-4277-b52b-4420989f68ee" providerId="ADAL" clId="{92221E59-9835-4275-A830-2AF2D2038E12}" dt="2025-11-24T10:47:24.740" v="36" actId="478"/>
        <pc:sldMkLst>
          <pc:docMk/>
          <pc:sldMk cId="0" sldId="271"/>
        </pc:sldMkLst>
      </pc:sldChg>
      <pc:sldChg chg="modNotes">
        <pc:chgData name="Cerys Davies" userId="61e71dc1-9594-4277-b52b-4420989f68ee" providerId="ADAL" clId="{92221E59-9835-4275-A830-2AF2D2038E12}" dt="2025-11-24T10:47:18.757" v="34" actId="478"/>
        <pc:sldMkLst>
          <pc:docMk/>
          <pc:sldMk cId="0" sldId="272"/>
        </pc:sldMkLst>
      </pc:sldChg>
      <pc:sldChg chg="modNotes">
        <pc:chgData name="Cerys Davies" userId="61e71dc1-9594-4277-b52b-4420989f68ee" providerId="ADAL" clId="{92221E59-9835-4275-A830-2AF2D2038E12}" dt="2025-11-24T10:47:10.464" v="32" actId="478"/>
        <pc:sldMkLst>
          <pc:docMk/>
          <pc:sldMk cId="0" sldId="273"/>
        </pc:sldMkLst>
      </pc:sldChg>
      <pc:sldChg chg="modNotes">
        <pc:chgData name="Cerys Davies" userId="61e71dc1-9594-4277-b52b-4420989f68ee" providerId="ADAL" clId="{92221E59-9835-4275-A830-2AF2D2038E12}" dt="2025-11-24T10:46:50.464" v="29" actId="478"/>
        <pc:sldMkLst>
          <pc:docMk/>
          <pc:sldMk cId="0" sldId="274"/>
        </pc:sldMkLst>
      </pc:sldChg>
      <pc:sldChg chg="modNotes">
        <pc:chgData name="Cerys Davies" userId="61e71dc1-9594-4277-b52b-4420989f68ee" providerId="ADAL" clId="{92221E59-9835-4275-A830-2AF2D2038E12}" dt="2025-11-24T10:46:34.488" v="26" actId="478"/>
        <pc:sldMkLst>
          <pc:docMk/>
          <pc:sldMk cId="0" sldId="275"/>
        </pc:sldMkLst>
      </pc:sldChg>
      <pc:sldChg chg="modNotes">
        <pc:chgData name="Cerys Davies" userId="61e71dc1-9594-4277-b52b-4420989f68ee" providerId="ADAL" clId="{92221E59-9835-4275-A830-2AF2D2038E12}" dt="2025-11-24T10:46:27.843" v="25" actId="478"/>
        <pc:sldMkLst>
          <pc:docMk/>
          <pc:sldMk cId="0" sldId="276"/>
        </pc:sldMkLst>
      </pc:sldChg>
      <pc:sldChg chg="modNotes">
        <pc:chgData name="Cerys Davies" userId="61e71dc1-9594-4277-b52b-4420989f68ee" providerId="ADAL" clId="{92221E59-9835-4275-A830-2AF2D2038E12}" dt="2025-11-24T10:46:20.565" v="24" actId="478"/>
        <pc:sldMkLst>
          <pc:docMk/>
          <pc:sldMk cId="0" sldId="277"/>
        </pc:sldMkLst>
      </pc:sldChg>
      <pc:sldChg chg="modSp mod modNotes">
        <pc:chgData name="Cerys Davies" userId="61e71dc1-9594-4277-b52b-4420989f68ee" providerId="ADAL" clId="{92221E59-9835-4275-A830-2AF2D2038E12}" dt="2025-11-24T10:49:57.711" v="70" actId="20577"/>
        <pc:sldMkLst>
          <pc:docMk/>
          <pc:sldMk cId="0" sldId="278"/>
        </pc:sldMkLst>
        <pc:spChg chg="mod">
          <ac:chgData name="Cerys Davies" userId="61e71dc1-9594-4277-b52b-4420989f68ee" providerId="ADAL" clId="{92221E59-9835-4275-A830-2AF2D2038E12}" dt="2025-11-24T10:49:57.711" v="70" actId="20577"/>
          <ac:spMkLst>
            <pc:docMk/>
            <pc:sldMk cId="0" sldId="278"/>
            <ac:spMk id="5" creationId="{00000000-0000-0000-0000-000000000000}"/>
          </ac:spMkLst>
        </pc:spChg>
      </pc:sldChg>
      <pc:sldChg chg="modNotes">
        <pc:chgData name="Cerys Davies" userId="61e71dc1-9594-4277-b52b-4420989f68ee" providerId="ADAL" clId="{92221E59-9835-4275-A830-2AF2D2038E12}" dt="2025-11-24T10:46:03.548" v="20" actId="478"/>
        <pc:sldMkLst>
          <pc:docMk/>
          <pc:sldMk cId="0" sldId="279"/>
        </pc:sldMkLst>
      </pc:sldChg>
      <pc:sldChg chg="modNotes">
        <pc:chgData name="Cerys Davies" userId="61e71dc1-9594-4277-b52b-4420989f68ee" providerId="ADAL" clId="{92221E59-9835-4275-A830-2AF2D2038E12}" dt="2025-11-24T10:45:47.585" v="18" actId="478"/>
        <pc:sldMkLst>
          <pc:docMk/>
          <pc:sldMk cId="0" sldId="280"/>
        </pc:sldMkLst>
      </pc:sldChg>
      <pc:sldChg chg="modNotes">
        <pc:chgData name="Cerys Davies" userId="61e71dc1-9594-4277-b52b-4420989f68ee" providerId="ADAL" clId="{92221E59-9835-4275-A830-2AF2D2038E12}" dt="2025-11-24T10:45:37.337" v="16" actId="478"/>
        <pc:sldMkLst>
          <pc:docMk/>
          <pc:sldMk cId="0" sldId="281"/>
        </pc:sldMkLst>
      </pc:sldChg>
      <pc:sldChg chg="modNotes">
        <pc:chgData name="Cerys Davies" userId="61e71dc1-9594-4277-b52b-4420989f68ee" providerId="ADAL" clId="{92221E59-9835-4275-A830-2AF2D2038E12}" dt="2025-11-24T10:45:25.268" v="14" actId="478"/>
        <pc:sldMkLst>
          <pc:docMk/>
          <pc:sldMk cId="0" sldId="282"/>
        </pc:sldMkLst>
      </pc:sldChg>
      <pc:sldChg chg="modNotes">
        <pc:chgData name="Cerys Davies" userId="61e71dc1-9594-4277-b52b-4420989f68ee" providerId="ADAL" clId="{92221E59-9835-4275-A830-2AF2D2038E12}" dt="2025-11-24T10:45:10.989" v="12" actId="478"/>
        <pc:sldMkLst>
          <pc:docMk/>
          <pc:sldMk cId="0" sldId="283"/>
        </pc:sldMkLst>
      </pc:sldChg>
      <pc:sldChg chg="modNotes">
        <pc:chgData name="Cerys Davies" userId="61e71dc1-9594-4277-b52b-4420989f68ee" providerId="ADAL" clId="{92221E59-9835-4275-A830-2AF2D2038E12}" dt="2025-11-24T10:45:02.390" v="10" actId="478"/>
        <pc:sldMkLst>
          <pc:docMk/>
          <pc:sldMk cId="0" sldId="284"/>
        </pc:sldMkLst>
      </pc:sldChg>
      <pc:sldChg chg="modNotes">
        <pc:chgData name="Cerys Davies" userId="61e71dc1-9594-4277-b52b-4420989f68ee" providerId="ADAL" clId="{92221E59-9835-4275-A830-2AF2D2038E12}" dt="2025-11-24T10:44:54.949" v="8" actId="478"/>
        <pc:sldMkLst>
          <pc:docMk/>
          <pc:sldMk cId="0" sldId="285"/>
        </pc:sldMkLst>
      </pc:sldChg>
      <pc:sldChg chg="modNotes">
        <pc:chgData name="Cerys Davies" userId="61e71dc1-9594-4277-b52b-4420989f68ee" providerId="ADAL" clId="{92221E59-9835-4275-A830-2AF2D2038E12}" dt="2025-11-24T10:44:47.488" v="6" actId="478"/>
        <pc:sldMkLst>
          <pc:docMk/>
          <pc:sldMk cId="0" sldId="287"/>
        </pc:sldMkLst>
      </pc:sldChg>
      <pc:sldChg chg="modNotes">
        <pc:chgData name="Cerys Davies" userId="61e71dc1-9594-4277-b52b-4420989f68ee" providerId="ADAL" clId="{92221E59-9835-4275-A830-2AF2D2038E12}" dt="2025-11-24T10:44:39.316" v="4" actId="478"/>
        <pc:sldMkLst>
          <pc:docMk/>
          <pc:sldMk cId="0" sldId="288"/>
        </pc:sldMkLst>
      </pc:sldChg>
      <pc:sldChg chg="modNotes">
        <pc:chgData name="Cerys Davies" userId="61e71dc1-9594-4277-b52b-4420989f68ee" providerId="ADAL" clId="{92221E59-9835-4275-A830-2AF2D2038E12}" dt="2025-11-24T10:44:13.100" v="1" actId="478"/>
        <pc:sldMkLst>
          <pc:docMk/>
          <pc:sldMk cId="0" sldId="2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fld id="{B7268E1E-0E44-426D-905E-8AD9B19D2182}" type="datetimeFigureOut">
              <a:rPr lang="cs-CZ" smtClean="0"/>
              <a:t>24.11.2025</a:t>
            </a:fld>
            <a:endParaRPr lang="cs-CZ"/>
          </a:p>
        </p:txBody>
      </p:sp>
      <p:sp>
        <p:nvSpPr>
          <p:cNvPr id="4" name="Slide Image Placeholder 3"/>
          <p:cNvSpPr>
            <a:spLocks noGrp="1" noRot="1" noChangeAspect="1"/>
          </p:cNvSpPr>
          <p:nvPr>
            <p:ph type="sldImg" idx="2"/>
          </p:nvPr>
        </p:nvSpPr>
        <p:spPr>
          <a:xfrm>
            <a:off x="2055813" y="557213"/>
            <a:ext cx="4951412" cy="2786062"/>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06357" y="3529471"/>
            <a:ext cx="7250853" cy="334507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055813" y="557213"/>
            <a:ext cx="4951412" cy="2786062"/>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06357" y="3529471"/>
            <a:ext cx="4682843" cy="3345071"/>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2838" y="588963"/>
            <a:ext cx="4951412" cy="2786062"/>
          </a:xfrm>
        </p:spPr>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2802731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2838" y="1001713"/>
            <a:ext cx="4951412" cy="2784475"/>
          </a:xfrm>
        </p:spPr>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749748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36638" y="773113"/>
            <a:ext cx="4951412" cy="2784475"/>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11313" y="558800"/>
            <a:ext cx="2890837" cy="16271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539875" y="557213"/>
            <a:ext cx="2830513" cy="15938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79575" y="496888"/>
            <a:ext cx="3086100" cy="1736725"/>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835150" y="595313"/>
            <a:ext cx="2979738" cy="167640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50975" y="661988"/>
            <a:ext cx="3124200" cy="17589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927225" y="565150"/>
            <a:ext cx="2584450" cy="14541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055813" y="557213"/>
            <a:ext cx="4951412" cy="2786062"/>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90688" y="557213"/>
            <a:ext cx="2830512" cy="1593850"/>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08038" y="371475"/>
            <a:ext cx="4954587" cy="2787650"/>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22338" y="381000"/>
            <a:ext cx="4953000" cy="2786063"/>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22338" y="581025"/>
            <a:ext cx="4953000" cy="2786063"/>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58850" y="539750"/>
            <a:ext cx="4951413" cy="2786063"/>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09625" y="558800"/>
            <a:ext cx="4951413" cy="2786063"/>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362075" y="557213"/>
            <a:ext cx="3419475" cy="19240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782763" y="557213"/>
            <a:ext cx="3232150" cy="1819275"/>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658813" y="557213"/>
            <a:ext cx="4951412" cy="2786062"/>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692150" y="381000"/>
            <a:ext cx="4951413" cy="2786063"/>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62063" y="557213"/>
            <a:ext cx="3417887" cy="19240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508000" y="519113"/>
            <a:ext cx="4951413" cy="2786062"/>
          </a:xfrm>
          <a:prstGeom prst="rect">
            <a:avLst/>
          </a:prstGeom>
          <a:noFill/>
          <a:ln w="12700">
            <a:solidFill>
              <a:prstClr val="black"/>
            </a:solidFill>
          </a:ln>
        </p:spPr>
        <p:txBody>
          <a:bodyPr vert="horz" lIns="91440" tIns="45720" rIns="91440" bIns="45720" rtlCol="0" anchor="ctr"/>
          <a:lstStyle/>
          <a:p>
            <a:endParaRPr/>
          </a:p>
        </p:txBody>
      </p:sp>
      <p:sp>
        <p:nvSpPr>
          <p:cNvPr id="6" name="Footer Placeholder 5"/>
          <p:cNvSpPr>
            <a:spLocks noGrp="1"/>
          </p:cNvSpPr>
          <p:nvPr>
            <p:ph type="ftr" sz="quarter" idx="4"/>
          </p:nvPr>
        </p:nvSpPr>
        <p:spPr>
          <a:xfrm>
            <a:off x="0" y="7058943"/>
            <a:ext cx="3927546" cy="370526"/>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733425" y="650875"/>
            <a:ext cx="4953000" cy="27876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22338" y="547688"/>
            <a:ext cx="4953000" cy="27876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33513" y="560388"/>
            <a:ext cx="3509962" cy="19748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36688" y="371475"/>
            <a:ext cx="3236912" cy="1820863"/>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93863" y="557213"/>
            <a:ext cx="2770187" cy="1558925"/>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50975" y="544513"/>
            <a:ext cx="3124200" cy="17589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751013" y="527050"/>
            <a:ext cx="3136900" cy="176530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733425" y="414338"/>
            <a:ext cx="4953000" cy="2786062"/>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06357" y="3529471"/>
            <a:ext cx="4228091" cy="3345071"/>
          </a:xfrm>
          <a:prstGeom prst="rect">
            <a:avLst/>
          </a:prstGeom>
        </p:spPr>
        <p:txBody>
          <a:bodyPr vert="horz" lIns="91440" tIns="45720" rIns="91440" bIns="45720" rtlCol="0"/>
          <a:lstStyle/>
          <a:p>
            <a:endParaRPr lang="en-US" dirty="0"/>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57300" y="539750"/>
            <a:ext cx="4008438" cy="225583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23988" y="185738"/>
            <a:ext cx="3717925" cy="2092325"/>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27546" cy="372249"/>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34448" y="0"/>
            <a:ext cx="3927546" cy="372249"/>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568450" y="557213"/>
            <a:ext cx="3133725" cy="1763712"/>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34448" y="7058943"/>
            <a:ext cx="3927546" cy="370526"/>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2338" y="330200"/>
            <a:ext cx="4953000" cy="2787650"/>
          </a:xfrm>
        </p:spPr>
      </p:sp>
      <p:sp>
        <p:nvSpPr>
          <p:cNvPr id="4" name="Slide Number Placeholder 3"/>
          <p:cNvSpPr>
            <a:spLocks noGrp="1"/>
          </p:cNvSpPr>
          <p:nvPr>
            <p:ph type="sldNum" sz="quarter" idx="5"/>
          </p:nvPr>
        </p:nvSpPr>
        <p:spPr/>
        <p:txBody>
          <a:bodyPr/>
          <a:lstStyle/>
          <a:p>
            <a:fld id="{871B2431-D351-4C6E-A3CF-9DFAC0E3E050}" type="slidenum">
              <a:rPr lang="cs-CZ" smtClean="0"/>
              <a:t>35</a:t>
            </a:fld>
            <a:endParaRPr lang="cs-CZ"/>
          </a:p>
        </p:txBody>
      </p:sp>
    </p:spTree>
    <p:extLst>
      <p:ext uri="{BB962C8B-B14F-4D97-AF65-F5344CB8AC3E}">
        <p14:creationId xmlns:p14="http://schemas.microsoft.com/office/powerpoint/2010/main" val="1374596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2338" y="330200"/>
            <a:ext cx="4953000" cy="2787650"/>
          </a:xfrm>
        </p:spPr>
      </p:sp>
      <p:sp>
        <p:nvSpPr>
          <p:cNvPr id="3" name="Notes Placeholder 2"/>
          <p:cNvSpPr>
            <a:spLocks noGrp="1"/>
          </p:cNvSpPr>
          <p:nvPr>
            <p:ph type="body" idx="1"/>
          </p:nvPr>
        </p:nvSpPr>
        <p:spPr>
          <a:xfrm>
            <a:off x="906357" y="3529471"/>
            <a:ext cx="4909432" cy="3345071"/>
          </a:xfrm>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2321443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gov.uk/government/publications/registered-titles-whole-transfer-tr1"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jointly-owned-property-trust-registration-jo"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hyperlink" Target="https://www.lawsociety.org.uk/topics/property/formulae-for-exchanging-contracts-by-telephon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lawsociety.org.uk/topics/property/formulae-for-exchanging-contracts-by-telephone"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sra.org.uk/solicitors/standards-regulations/financial-services-scope-rules/" TargetMode="External"/><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hyperlink" Target="https://www.lawsociety.org.uk/topics/property/formulae-for-exchanging-contracts-by-telephone" TargetMode="External"/><Relationship Id="rId4" Type="http://schemas.openxmlformats.org/officeDocument/2006/relationships/hyperlink" Target="https://www.lawsociety.org.uk/topics/property/joint-own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111" r="-111"/>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5647640"/>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892713"/>
            <a:ext cx="6489976" cy="1384324"/>
          </a:xfrm>
          <a:prstGeom prst="rect">
            <a:avLst/>
          </a:prstGeom>
        </p:spPr>
        <p:txBody>
          <a:bodyPr lIns="0" tIns="0" rIns="0" bIns="0" rtlCol="0" anchor="t">
            <a:spAutoFit/>
          </a:bodyPr>
          <a:lstStyle/>
          <a:p>
            <a:pPr algn="l">
              <a:lnSpc>
                <a:spcPts val="5240"/>
              </a:lnSpc>
            </a:pPr>
            <a:r>
              <a:rPr lang="en-US" sz="5888" b="1" dirty="0">
                <a:solidFill>
                  <a:srgbClr val="FFFFFF"/>
                </a:solidFill>
                <a:latin typeface="Glacial Indifference Bold"/>
                <a:ea typeface="Glacial Indifference Bold"/>
                <a:cs typeface="Glacial Indifference Bold"/>
                <a:sym typeface="Glacial Indifference Bold"/>
              </a:rPr>
              <a:t>EXCHANGE OF CONTRACTS</a:t>
            </a:r>
          </a:p>
        </p:txBody>
      </p:sp>
      <p:sp>
        <p:nvSpPr>
          <p:cNvPr id="9" name="TextBox 9"/>
          <p:cNvSpPr txBox="1"/>
          <p:nvPr/>
        </p:nvSpPr>
        <p:spPr>
          <a:xfrm>
            <a:off x="318140" y="5742890"/>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6266546"/>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9241"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433" r="-11934" b="-12318"/>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4">
              <a:alphaModFix amt="5000"/>
            </a:blip>
            <a:stretch>
              <a:fillRect t="-39492" b="-39492"/>
            </a:stretch>
          </a:blipFill>
        </p:spPr>
        <p:txBody>
          <a:bodyPr/>
          <a:lstStyle/>
          <a:p>
            <a:endParaRPr lang="en-GB"/>
          </a:p>
        </p:txBody>
      </p:sp>
      <p:sp>
        <p:nvSpPr>
          <p:cNvPr id="4" name="Freeform 4"/>
          <p:cNvSpPr/>
          <p:nvPr/>
        </p:nvSpPr>
        <p:spPr>
          <a:xfrm flipH="1">
            <a:off x="525780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7848600" y="2416316"/>
            <a:ext cx="9913388" cy="6720730"/>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309027" y="2922944"/>
            <a:ext cx="9681009" cy="6010004"/>
          </a:xfrm>
          <a:prstGeom prst="rect">
            <a:avLst/>
          </a:prstGeom>
        </p:spPr>
        <p:txBody>
          <a:bodyPr lIns="0" tIns="0" rIns="0" bIns="0" rtlCol="0" anchor="t">
            <a:spAutoFit/>
          </a:bodyPr>
          <a:lstStyle/>
          <a:p>
            <a:pPr algn="l">
              <a:lnSpc>
                <a:spcPts val="4799"/>
              </a:lnSpc>
            </a:pPr>
            <a:r>
              <a:rPr lang="en-US" sz="3999" b="1" spc="3" dirty="0">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Financial matters</a:t>
            </a: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Co-ownership and DoTs</a:t>
            </a: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Reporting to the buyer</a:t>
            </a: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Reviewing the file</a:t>
            </a:r>
          </a:p>
          <a:p>
            <a:pPr marL="863599" lvl="1" indent="-431800" algn="l">
              <a:lnSpc>
                <a:spcPts val="4799"/>
              </a:lnSpc>
              <a:buFont typeface="Arial"/>
              <a:buChar char="•"/>
            </a:pPr>
            <a:r>
              <a:rPr lang="en-US" sz="3999" spc="3" dirty="0" err="1">
                <a:solidFill>
                  <a:srgbClr val="FFFFFF"/>
                </a:solidFill>
                <a:latin typeface="Glacial Indifference"/>
                <a:ea typeface="Glacial Indifference"/>
                <a:cs typeface="Glacial Indifference"/>
                <a:sym typeface="Glacial Indifference"/>
              </a:rPr>
              <a:t>Synchronisation</a:t>
            </a:r>
            <a:endParaRPr lang="en-US" sz="3999" spc="3" dirty="0">
              <a:solidFill>
                <a:srgbClr val="FFFFFF"/>
              </a:solidFill>
              <a:latin typeface="Glacial Indifference"/>
              <a:ea typeface="Glacial Indifference"/>
              <a:cs typeface="Glacial Indifference"/>
              <a:sym typeface="Glacial Indifference"/>
            </a:endParaRP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Methods of exchange</a:t>
            </a: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Effect of exchange</a:t>
            </a:r>
          </a:p>
          <a:p>
            <a:pPr marL="863599" lvl="1" indent="-431800" algn="l">
              <a:lnSpc>
                <a:spcPts val="4799"/>
              </a:lnSpc>
              <a:buFont typeface="Arial"/>
              <a:buChar char="•"/>
            </a:pPr>
            <a:r>
              <a:rPr lang="en-US" sz="3999" spc="3" dirty="0">
                <a:solidFill>
                  <a:srgbClr val="FFFFFF"/>
                </a:solidFill>
                <a:latin typeface="Glacial Indifference"/>
                <a:ea typeface="Glacial Indifference"/>
                <a:cs typeface="Glacial Indifference"/>
                <a:sym typeface="Glacial Indifference"/>
              </a:rPr>
              <a:t>Issues arising between exchange and completion</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dirty="0">
                <a:solidFill>
                  <a:srgbClr val="292A5A"/>
                </a:solidFill>
                <a:latin typeface="Glacial Indifference Bold"/>
                <a:ea typeface="Glacial Indifference Bold"/>
                <a:cs typeface="Glacial Indifference Bold"/>
                <a:sym typeface="Glacial Indifference Bold"/>
              </a:rPr>
              <a:t>UNIT 7: EXCHANGE OF CONTRACT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7:</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13219"/>
            <a:ext cx="16663595" cy="3591696"/>
          </a:xfrm>
          <a:prstGeom prst="rect">
            <a:avLst/>
          </a:prstGeom>
        </p:spPr>
        <p:txBody>
          <a:bodyPr lIns="0" tIns="0" rIns="0" bIns="0" rtlCol="0" anchor="t">
            <a:spAutoFit/>
          </a:bodyPr>
          <a:lstStyle/>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Identify a range of issues which need to be resolved prior to exchange</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Summarise the limits of the advice which conveyancers may give in respect of financial matters</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Contextualise the law relating to joint ownership, and explain the approach to advising clients</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Summarise the methods of exchange of contracts</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Explain the consequences of exchange of contracts on both parties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9587"/>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Exchange of contracts is the crucial stage when the sale or purchase becomes legally binding.</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Preparation for exchange involves:</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Ensuring the buyer’s financing is in place.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Providing any necessary co-ownership advice.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Agreeing on the content of any declaration of trust.</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buyer’s conveyancer must report fully to their client before proceeding.</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process takes time to ensure everything is in order.</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unit will cover:</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exchange of contracts.</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Possible issues that may arise between exchange and completion, though these occurrences are rare.</a:t>
            </a:r>
          </a:p>
        </p:txBody>
      </p:sp>
      <p:sp>
        <p:nvSpPr>
          <p:cNvPr id="5" name="Freeform 5"/>
          <p:cNvSpPr/>
          <p:nvPr/>
        </p:nvSpPr>
        <p:spPr>
          <a:xfrm>
            <a:off x="11589837" y="2456613"/>
            <a:ext cx="6698163" cy="5594480"/>
          </a:xfrm>
          <a:custGeom>
            <a:avLst/>
            <a:gdLst/>
            <a:ahLst/>
            <a:cxnLst/>
            <a:rect l="l" t="t" r="r" b="b"/>
            <a:pathLst>
              <a:path w="6698163" h="5594480">
                <a:moveTo>
                  <a:pt x="0" y="0"/>
                </a:moveTo>
                <a:lnTo>
                  <a:pt x="6698163" y="0"/>
                </a:lnTo>
                <a:lnTo>
                  <a:pt x="6698163" y="5594479"/>
                </a:lnTo>
                <a:lnTo>
                  <a:pt x="0" y="5594479"/>
                </a:lnTo>
                <a:lnTo>
                  <a:pt x="0" y="0"/>
                </a:lnTo>
                <a:close/>
              </a:path>
            </a:pathLst>
          </a:custGeom>
          <a:blipFill>
            <a:blip r:embed="rId3"/>
            <a:stretch>
              <a:fillRect l="-25362"/>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INTRODUCTION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85518"/>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Both buyers and sellers require financial advice, easier when selling only.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Sellers need to know whether they will realise as much as they expect from sale, covering their expenses/costs etc. This may mean to fully repay outstanding mortgage (historically a problem for interest only).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If buying only, do they have enough money to pay for the purchase, once fees and taxes accounted for</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More complicated when buying and selling, conveyancer needs to balance both transactions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Client must be fully advised on costs at start of transaction to avoid issues later</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611204"/>
            <a:ext cx="6698163" cy="5825403"/>
          </a:xfrm>
          <a:custGeom>
            <a:avLst/>
            <a:gdLst/>
            <a:ahLst/>
            <a:cxnLst/>
            <a:rect l="l" t="t" r="r" b="b"/>
            <a:pathLst>
              <a:path w="6698163" h="5825403">
                <a:moveTo>
                  <a:pt x="0" y="0"/>
                </a:moveTo>
                <a:lnTo>
                  <a:pt x="6698163" y="0"/>
                </a:lnTo>
                <a:lnTo>
                  <a:pt x="6698163" y="5825404"/>
                </a:lnTo>
                <a:lnTo>
                  <a:pt x="0" y="5825404"/>
                </a:lnTo>
                <a:lnTo>
                  <a:pt x="0" y="0"/>
                </a:lnTo>
                <a:close/>
              </a:path>
            </a:pathLst>
          </a:custGeom>
          <a:blipFill>
            <a:blip r:embed="rId3"/>
            <a:stretch>
              <a:fillRect t="-758" r="-32517" b="-758"/>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FINANCIAL </a:t>
            </a:r>
            <a:r>
              <a:rPr lang="en-US" sz="7500" b="1" spc="7">
                <a:solidFill>
                  <a:srgbClr val="292A5A"/>
                </a:solidFill>
                <a:latin typeface="Glacial Indifference Bold"/>
                <a:ea typeface="Glacial Indifference Bold"/>
                <a:cs typeface="Glacial Indifference Bold"/>
                <a:sym typeface="Glacial Indifference Bold"/>
              </a:rPr>
              <a:t>MATTERS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31206"/>
            <a:ext cx="10980053" cy="6447520"/>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Knowing what fees and disbursements likely incurred and then calculating net figure received by client on sale, compared with what is need for purchase</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If at end money will be due to the client, no issue</a:t>
            </a:r>
          </a:p>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Problems arise if shortfall. 4 options:</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client finds more money (savings, income, family/parents selling assets etc)</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client borrows more money </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persuade seller to reduce purchase price</a:t>
            </a:r>
          </a:p>
          <a:p>
            <a:pPr marL="1381755" lvl="2" indent="-460585"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client withdraws from transaction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960793"/>
            <a:ext cx="6698163" cy="5517933"/>
          </a:xfrm>
          <a:custGeom>
            <a:avLst/>
            <a:gdLst/>
            <a:ahLst/>
            <a:cxnLst/>
            <a:rect l="l" t="t" r="r" b="b"/>
            <a:pathLst>
              <a:path w="6698163" h="5517933">
                <a:moveTo>
                  <a:pt x="0" y="0"/>
                </a:moveTo>
                <a:lnTo>
                  <a:pt x="6698163" y="0"/>
                </a:lnTo>
                <a:lnTo>
                  <a:pt x="6698163" y="5517933"/>
                </a:lnTo>
                <a:lnTo>
                  <a:pt x="0" y="5517933"/>
                </a:lnTo>
                <a:lnTo>
                  <a:pt x="0" y="0"/>
                </a:lnTo>
                <a:close/>
              </a:path>
            </a:pathLst>
          </a:custGeom>
          <a:blipFill>
            <a:blip r:embed="rId3"/>
            <a:stretch>
              <a:fillRect l="-19226" r="-19226"/>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LONG-TERM </a:t>
            </a:r>
            <a:r>
              <a:rPr lang="en-US" sz="7500" b="1" spc="7">
                <a:solidFill>
                  <a:srgbClr val="292A5A"/>
                </a:solidFill>
                <a:latin typeface="Glacial Indifference Bold"/>
                <a:ea typeface="Glacial Indifference Bold"/>
                <a:cs typeface="Glacial Indifference Bold"/>
                <a:sym typeface="Glacial Indifference Bold"/>
              </a:rPr>
              <a:t>FINANCIAL SITUATION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26431"/>
            <a:ext cx="17356002"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At exchange, buyer usually needs to pay deposit of 10%</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Buyer must find this amount (can be negotiated down)</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Where buying and selling, deposit from sale can be used for purchase (if contract allows) but sometimes there is a shortfall</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Possible solutions to shortfall: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client uses more savings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buyer use deposit guarantee scheme: insurance for a fee, agrees that if the transaction after exchange of contracts does not go ahead because of the buyer’s default it will provide the deposit money. If buyer does not complete the insurance company pays the seller and will then pursue the buyer to recover what it has paid. Rare in residential conveyancing.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Seller may accept reduced deposit, but if defaults 10% still payable on completion, SC 6.8.3</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Buyer takes short term (bridging) loan, either from bank or other source, with agreement to pay once proceeds of sale received. A bank will often, in return, require an undertaking from the firm to pay the sale proceeds to it on completion. Rare in residential conveyancing.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SHORT-TERM </a:t>
            </a:r>
            <a:r>
              <a:rPr lang="en-US" sz="7500" b="1" spc="7">
                <a:solidFill>
                  <a:srgbClr val="292A5A"/>
                </a:solidFill>
                <a:latin typeface="Glacial Indifference Bold"/>
                <a:ea typeface="Glacial Indifference Bold"/>
                <a:cs typeface="Glacial Indifference Bold"/>
                <a:sym typeface="Glacial Indifference Bold"/>
              </a:rPr>
              <a:t>FINANCIAL SITUATION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7994" r="-126294"/>
            </a:stretch>
          </a:blipFill>
        </p:spPr>
        <p:txBody>
          <a:bodyPr/>
          <a:lstStyle/>
          <a:p>
            <a:endParaRPr lang="en-GB"/>
          </a:p>
        </p:txBody>
      </p:sp>
      <p:sp>
        <p:nvSpPr>
          <p:cNvPr id="5" name="TextBox 5"/>
          <p:cNvSpPr txBox="1"/>
          <p:nvPr/>
        </p:nvSpPr>
        <p:spPr>
          <a:xfrm>
            <a:off x="609784" y="1926431"/>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Should not confuse conveyancer calculations to check sufficient funds with giving financial advice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latter = giving advice on financial products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Conveyancers can give generic advice on issues:</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difference between repayment and interest only mortgage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consequences of default on mortgage</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Most will not be involved in advising on particular mortgages or products (some will offer this service, but must be regulated to do so) </a:t>
            </a:r>
            <a:r>
              <a:rPr lang="en-US" sz="2999" b="1">
                <a:solidFill>
                  <a:srgbClr val="292A5A"/>
                </a:solidFill>
                <a:latin typeface="Glacial Indifference Bold"/>
                <a:ea typeface="Glacial Indifference Bold"/>
                <a:cs typeface="Glacial Indifference Bold"/>
                <a:sym typeface="Glacial Indifference Bold"/>
              </a:rPr>
              <a:t>FSMA 2000 </a:t>
            </a:r>
          </a:p>
          <a:p>
            <a:pPr marL="647698" lvl="1" indent="-323849" algn="l">
              <a:lnSpc>
                <a:spcPts val="47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SRA (Financial Service) Scope Rules </a:t>
            </a:r>
            <a:r>
              <a:rPr lang="en-US" sz="2999">
                <a:solidFill>
                  <a:srgbClr val="292A5A"/>
                </a:solidFill>
                <a:latin typeface="Glacial Indifference"/>
                <a:ea typeface="Glacial Indifference"/>
                <a:cs typeface="Glacial Indifference"/>
                <a:sym typeface="Glacial Indifference"/>
              </a:rPr>
              <a:t>govern what advice solicitors can give in conveyancing transactions without FCA and PRA regulation</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Most advice of conveyancer is covered under SRA (FS) Rules </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FINANCIAL </a:t>
            </a:r>
            <a:r>
              <a:rPr lang="en-US" sz="7500" b="1" spc="7">
                <a:solidFill>
                  <a:srgbClr val="292A5A"/>
                </a:solidFill>
                <a:latin typeface="Glacial Indifference Bold"/>
                <a:ea typeface="Glacial Indifference Bold"/>
                <a:cs typeface="Glacial Indifference Bold"/>
                <a:sym typeface="Glacial Indifference Bold"/>
              </a:rPr>
              <a:t>SERVICES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24429"/>
            <a:ext cx="10980053" cy="8362950"/>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Buyer conveyancer may be advising joint buyers, meaning that issues of co-ownership will arise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Co-ownership will always give rise to a trust under TOLATA 1996 this arises automatically, whether the co-owners appreciate it or not </a:t>
            </a:r>
          </a:p>
          <a:p>
            <a:pPr marL="647698" lvl="1" indent="-323849" algn="l">
              <a:lnSpc>
                <a:spcPts val="47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Legal estate</a:t>
            </a:r>
            <a:r>
              <a:rPr lang="en-US" sz="2999">
                <a:solidFill>
                  <a:srgbClr val="292A5A"/>
                </a:solidFill>
                <a:latin typeface="Glacial Indifference"/>
                <a:ea typeface="Glacial Indifference"/>
                <a:cs typeface="Glacial Indifference"/>
                <a:sym typeface="Glacial Indifference"/>
              </a:rPr>
              <a:t> can only be held as joint tenants: there is no choice under LPA 1925</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right to survivorship applies for legal estate (convenient)</a:t>
            </a:r>
          </a:p>
          <a:p>
            <a:pPr marL="647698" lvl="1" indent="-323849" algn="l">
              <a:lnSpc>
                <a:spcPts val="47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Beneficial estate </a:t>
            </a:r>
            <a:r>
              <a:rPr lang="en-US" sz="2999">
                <a:solidFill>
                  <a:srgbClr val="292A5A"/>
                </a:solidFill>
                <a:latin typeface="Glacial Indifference"/>
                <a:ea typeface="Glacial Indifference"/>
                <a:cs typeface="Glacial Indifference"/>
                <a:sym typeface="Glacial Indifference"/>
              </a:rPr>
              <a:t>can be held either in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joint tenancy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tenancy in common</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Note: conveyancers should be alert to potential joint ownership issues which might arise for clients purchasing in single ownership, e.g. especially there are current partners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038729"/>
            <a:ext cx="6698163" cy="6501521"/>
          </a:xfrm>
          <a:custGeom>
            <a:avLst/>
            <a:gdLst/>
            <a:ahLst/>
            <a:cxnLst/>
            <a:rect l="l" t="t" r="r" b="b"/>
            <a:pathLst>
              <a:path w="6698163" h="6501521">
                <a:moveTo>
                  <a:pt x="0" y="0"/>
                </a:moveTo>
                <a:lnTo>
                  <a:pt x="6698163" y="0"/>
                </a:lnTo>
                <a:lnTo>
                  <a:pt x="6698163" y="6501520"/>
                </a:lnTo>
                <a:lnTo>
                  <a:pt x="0" y="6501520"/>
                </a:lnTo>
                <a:lnTo>
                  <a:pt x="0" y="0"/>
                </a:lnTo>
                <a:close/>
              </a:path>
            </a:pathLst>
          </a:custGeom>
          <a:blipFill>
            <a:blip r:embed="rId3"/>
            <a:stretch>
              <a:fillRect l="-22295" r="-24216"/>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CO-OWNERSHIP</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6802723" cy="5351239"/>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Mr and Mrs Smith are buying a property together. Explain to them:</a:t>
            </a:r>
          </a:p>
          <a:p>
            <a:pPr marL="1597665" lvl="2" indent="-53255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how their legal and beneficial interests may be held?</a:t>
            </a:r>
          </a:p>
          <a:p>
            <a:pPr marL="1597665" lvl="2" indent="-53255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what are differences between types of co-ownership?</a:t>
            </a:r>
          </a:p>
          <a:p>
            <a:pPr marL="2396498" lvl="3" indent="-59912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what shares do they own?</a:t>
            </a:r>
          </a:p>
          <a:p>
            <a:pPr marL="2396498" lvl="3" indent="-59912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what happens on succession?</a:t>
            </a:r>
          </a:p>
          <a:p>
            <a:pPr marL="1597665" lvl="2" indent="-532555"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whether co-ownership chosen at purchase might be altered later?</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(Hint: This was recapped in unit 1, and in Land Law)</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TOLATA</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3629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ADVICE ON </a:t>
            </a:r>
            <a:r>
              <a:rPr lang="en-US" sz="7500" b="1" spc="7">
                <a:solidFill>
                  <a:srgbClr val="292A5A"/>
                </a:solidFill>
                <a:latin typeface="Glacial Indifference Bold"/>
                <a:ea typeface="Glacial Indifference Bold"/>
                <a:cs typeface="Glacial Indifference Bold"/>
                <a:sym typeface="Glacial Indifference Bold"/>
              </a:rPr>
              <a:t>CO-OWNERSHIP</a:t>
            </a:r>
          </a:p>
          <a:p>
            <a:pPr algn="just">
              <a:lnSpc>
                <a:spcPts val="15000"/>
              </a:lnSpc>
            </a:pPr>
            <a:endParaRPr lang="en-US" sz="7500" b="1" spc="7">
              <a:solidFill>
                <a:srgbClr val="292A5A"/>
              </a:solidFill>
              <a:latin typeface="Glacial Indifference Bold"/>
              <a:ea typeface="Glacial Indifference Bold"/>
              <a:cs typeface="Glacial Indifference Bold"/>
              <a:sym typeface="Glacial Indifference Bold"/>
            </a:endParaRPr>
          </a:p>
        </p:txBody>
      </p:sp>
      <p:sp>
        <p:nvSpPr>
          <p:cNvPr id="5" name="TextBox 5"/>
          <p:cNvSpPr txBox="1"/>
          <p:nvPr/>
        </p:nvSpPr>
        <p:spPr>
          <a:xfrm>
            <a:off x="609784" y="1885518"/>
            <a:ext cx="17061251"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It is important that joint buyers are advised appropriately to avoid negligence claims in the future.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When advising joint buyers, the conveyancer should:</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clearly explain the types of co-ownership as above;</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ensure that all clients understand the advice, that they are all in agreement with any decisions, and that there is no conflict of interests between them;</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record the instructions and advice in writing (e.g. as part of the client care letter);</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be aware as to the possibility of a conflict of interest (or a significant risk of a conflict) if the co-owners cannot agree as to the position.</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conveyancer must ensure that instructions are obtained from all co-owners – it is not sufficient to rely on instructions from one co-owner, even if they insist that the other co-owners are in agreement.</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Married couples, civil partners or those in stable relationships are more likely to choose to hold as joint tenants (although the specific circumstances may dictate otherwise, as they may wish to hold as tenants in common to reflect unequal contributions, or for tax/estate planning purposes). If they wish to leave their respective shares to others on death (e.g. to children from a previous relationship) a tenancy in common will be necessary.</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Business partners or friends are more likely to buy as tenants in common.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3295418"/>
            <a:ext cx="6698163" cy="2752336"/>
          </a:xfrm>
          <a:custGeom>
            <a:avLst/>
            <a:gdLst/>
            <a:ahLst/>
            <a:cxnLst/>
            <a:rect l="l" t="t" r="r" b="b"/>
            <a:pathLst>
              <a:path w="6698163" h="2752336">
                <a:moveTo>
                  <a:pt x="0" y="0"/>
                </a:moveTo>
                <a:lnTo>
                  <a:pt x="6698163" y="0"/>
                </a:lnTo>
                <a:lnTo>
                  <a:pt x="6698163" y="2752336"/>
                </a:lnTo>
                <a:lnTo>
                  <a:pt x="0" y="2752336"/>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609784" y="316706"/>
            <a:ext cx="17678216" cy="3629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ADVICE ON </a:t>
            </a:r>
            <a:r>
              <a:rPr lang="en-US" sz="7500" b="1" spc="7">
                <a:solidFill>
                  <a:srgbClr val="292A5A"/>
                </a:solidFill>
                <a:latin typeface="Glacial Indifference Bold"/>
                <a:ea typeface="Glacial Indifference Bold"/>
                <a:cs typeface="Glacial Indifference Bold"/>
                <a:sym typeface="Glacial Indifference Bold"/>
              </a:rPr>
              <a:t>CO-OWNERSHIP</a:t>
            </a:r>
          </a:p>
          <a:p>
            <a:pPr algn="just">
              <a:lnSpc>
                <a:spcPts val="15000"/>
              </a:lnSpc>
            </a:pPr>
            <a:endParaRPr lang="en-US" sz="7500" b="1" spc="7">
              <a:solidFill>
                <a:srgbClr val="292A5A"/>
              </a:solidFill>
              <a:latin typeface="Glacial Indifference Bold"/>
              <a:ea typeface="Glacial Indifference Bold"/>
              <a:cs typeface="Glacial Indifference Bold"/>
              <a:sym typeface="Glacial Indifference Bold"/>
            </a:endParaRPr>
          </a:p>
        </p:txBody>
      </p:sp>
      <p:sp>
        <p:nvSpPr>
          <p:cNvPr id="6" name="TextBox 6"/>
          <p:cNvSpPr txBox="1"/>
          <p:nvPr/>
        </p:nvSpPr>
        <p:spPr>
          <a:xfrm>
            <a:off x="609784" y="1885518"/>
            <a:ext cx="10980053"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From Land law you will recall the challenges that not recording intentions may present in future, particularly on separation (or here on sale of property)</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issue may rarely arise in cases involving sellers, though contentious TOLATA is outside the scope of this module.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Nowadays, intention regarding co-ownership should be recorded in the purchase deed: </a:t>
            </a:r>
            <a:r>
              <a:rPr lang="en-US" sz="2700" u="sng">
                <a:solidFill>
                  <a:srgbClr val="292A5A"/>
                </a:solidFill>
                <a:latin typeface="Glacial Indifference"/>
                <a:ea typeface="Glacial Indifference"/>
                <a:cs typeface="Glacial Indifference"/>
                <a:sym typeface="Glacial Indifference"/>
                <a:hlinkClick r:id="rId4" tooltip="https://www.gov.uk/government/publications/registered-titles-whole-transfer-tr1"/>
              </a:rPr>
              <a:t>TR1</a:t>
            </a:r>
            <a:r>
              <a:rPr lang="en-US" sz="2700">
                <a:solidFill>
                  <a:srgbClr val="292A5A"/>
                </a:solidFill>
                <a:latin typeface="Glacial Indifference"/>
                <a:ea typeface="Glacial Indifference"/>
                <a:cs typeface="Glacial Indifference"/>
                <a:sym typeface="Glacial Indifference"/>
              </a:rPr>
              <a:t> (box 10) of </a:t>
            </a:r>
            <a:r>
              <a:rPr lang="en-US" sz="2700" u="sng">
                <a:solidFill>
                  <a:srgbClr val="292A5A"/>
                </a:solidFill>
                <a:latin typeface="Glacial Indifference"/>
                <a:ea typeface="Glacial Indifference"/>
                <a:cs typeface="Glacial Indifference"/>
                <a:sym typeface="Glacial Indifference"/>
                <a:hlinkClick r:id="rId4" tooltip="https://www.gov.uk/government/publications/registered-titles-whole-transfer-tr1"/>
              </a:rPr>
              <a:t>TP1</a:t>
            </a:r>
            <a:r>
              <a:rPr lang="en-US" sz="2700">
                <a:solidFill>
                  <a:srgbClr val="292A5A"/>
                </a:solidFill>
                <a:latin typeface="Glacial Indifference"/>
                <a:ea typeface="Glacial Indifference"/>
                <a:cs typeface="Glacial Indifference"/>
                <a:sym typeface="Glacial Indifference"/>
              </a:rPr>
              <a:t> (box 11)</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There are three choices: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they are to hold the property on trust for themselves as joint tenants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they are to hold the property on trust for themselves as tenants in common in equal shares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they are to hold the property on trust</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If buying as TiC, they can set out their shares on the deed of transfer, or on a separate deed of trust (only where more complex)</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FORM JO</a:t>
            </a:r>
          </a:p>
        </p:txBody>
      </p:sp>
      <p:sp>
        <p:nvSpPr>
          <p:cNvPr id="5" name="TextBox 5"/>
          <p:cNvSpPr txBox="1"/>
          <p:nvPr/>
        </p:nvSpPr>
        <p:spPr>
          <a:xfrm>
            <a:off x="609784" y="1885518"/>
            <a:ext cx="17061251"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F</a:t>
            </a:r>
            <a:r>
              <a:rPr lang="en-US" sz="2999" b="1" u="sng">
                <a:solidFill>
                  <a:srgbClr val="292A5A"/>
                </a:solidFill>
                <a:latin typeface="Glacial Indifference Bold"/>
                <a:ea typeface="Glacial Indifference Bold"/>
                <a:cs typeface="Glacial Indifference Bold"/>
                <a:sym typeface="Glacial Indifference Bold"/>
                <a:hlinkClick r:id="rId3" tooltip="https://www.gov.uk/government/publications/jointly-owned-property-trust-registration-jo"/>
              </a:rPr>
              <a:t>orm JO</a:t>
            </a:r>
            <a:r>
              <a:rPr lang="en-US" sz="2999">
                <a:solidFill>
                  <a:srgbClr val="292A5A"/>
                </a:solidFill>
                <a:latin typeface="Glacial Indifference"/>
                <a:ea typeface="Glacial Indifference"/>
                <a:cs typeface="Glacial Indifference"/>
                <a:sym typeface="Glacial Indifference"/>
              </a:rPr>
              <a:t> (Trust Information) can be used to record parties intention regarding co-ownership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If used, form JO must accompany the application to register the transfer, assent or lease, or accompany the form FR1 to which it relates.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JO might be useful, for instance, where the joint buyers have not executed the transfer deed</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Joint buyers need to execute the transfer in order to confirm their co-ownership declaration.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Where the conveyancer does not want to let the transfer executed by the seller leave the office (e.g. short of time between exchange and completion or because they do not want to part with the original transfer by posting it out) they could ask the buyers to sign a form JO.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must be sent with the HMLR application with the transfer and all the other relevant documents such as form AP1.</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Same could apply if Declaration of trust box was incomplete on the transfer , and JO then sent along with mortgage deed, AP1, etc on registration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DECLARATION</a:t>
            </a:r>
            <a:r>
              <a:rPr lang="en-US" sz="7500" b="1" spc="7">
                <a:solidFill>
                  <a:srgbClr val="292A5A"/>
                </a:solidFill>
                <a:latin typeface="Glacial Indifference Bold"/>
                <a:ea typeface="Glacial Indifference Bold"/>
                <a:cs typeface="Glacial Indifference Bold"/>
                <a:sym typeface="Glacial Indifference Bold"/>
              </a:rPr>
              <a:t> OF TRUST</a:t>
            </a:r>
          </a:p>
        </p:txBody>
      </p:sp>
      <p:sp>
        <p:nvSpPr>
          <p:cNvPr id="5" name="TextBox 5"/>
          <p:cNvSpPr txBox="1"/>
          <p:nvPr/>
        </p:nvSpPr>
        <p:spPr>
          <a:xfrm>
            <a:off x="609784" y="1885518"/>
            <a:ext cx="17200491" cy="8362571"/>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Completing TR1 box 10, TP1 box 11, or JO to deal with co-ownership should only follow in straight forward circumstances.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These do not deal with:</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any issues relating to the on-going trust</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responsibilities or </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mortgage payments.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 many cases a separate declaration of trust (also referred to as a “deed of trust”) should be drafted to cover this detail.</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DoT is a separate document which sets out the parties’ respective contributions and shares as tenants in common.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conveyancer will charge an extra fee for the preparation of the trust deed, and clients must be advised about the charges.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HMLR keeps detail of BI for legal title, DoT should not be sent to HMLR. In any event, HMLR documents are public and the DoT will contain private arrangements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38350"/>
            <a:ext cx="10561137" cy="7526831"/>
          </a:xfrm>
          <a:prstGeom prst="rect">
            <a:avLst/>
          </a:prstGeom>
        </p:spPr>
        <p:txBody>
          <a:bodyPr lIns="0" tIns="0" rIns="0" bIns="0" rtlCol="0" anchor="t">
            <a:spAutoFit/>
          </a:bodyPr>
          <a:lstStyle/>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 content of the declaration of trust will depend on the client’s circumstances and the complexity of their arrangements. However, a basic declaration of trust should contain:</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 parties’ names and addresses;</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 address of the property which they have purchased together;</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 purchase price, details of their respective contributions and mortgage, if any; and</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how the parties would like the sale proceeds to be divided.</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It can also contain other useful provisions such as details of any mortgage, arrangements for payment of mortgage and outgoings, and procedures for sale where there is a disagreement.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171700"/>
            <a:ext cx="6698163" cy="7564480"/>
          </a:xfrm>
          <a:custGeom>
            <a:avLst/>
            <a:gdLst/>
            <a:ahLst/>
            <a:cxnLst/>
            <a:rect l="l" t="t" r="r" b="b"/>
            <a:pathLst>
              <a:path w="6698163" h="7564480">
                <a:moveTo>
                  <a:pt x="0" y="0"/>
                </a:moveTo>
                <a:lnTo>
                  <a:pt x="6698163" y="0"/>
                </a:lnTo>
                <a:lnTo>
                  <a:pt x="6698163" y="7564480"/>
                </a:lnTo>
                <a:lnTo>
                  <a:pt x="0" y="7564480"/>
                </a:lnTo>
                <a:lnTo>
                  <a:pt x="0" y="0"/>
                </a:lnTo>
                <a:close/>
              </a:path>
            </a:pathLst>
          </a:custGeom>
          <a:blipFill>
            <a:blip r:embed="rId3"/>
            <a:stretch>
              <a:fillRect l="-54579" r="-14926"/>
            </a:stretch>
          </a:blipFill>
        </p:spPr>
        <p:txBody>
          <a:bodyPr/>
          <a:lstStyle/>
          <a:p>
            <a:endParaRPr lang="en-GB"/>
          </a:p>
        </p:txBody>
      </p:sp>
      <p:sp>
        <p:nvSpPr>
          <p:cNvPr id="6" name="TextBox 6"/>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DECLARATION OF </a:t>
            </a:r>
            <a:r>
              <a:rPr lang="en-US" sz="7500" b="1" spc="7">
                <a:solidFill>
                  <a:srgbClr val="292A5A"/>
                </a:solidFill>
                <a:latin typeface="Glacial Indifference Bold"/>
                <a:ea typeface="Glacial Indifference Bold"/>
                <a:cs typeface="Glacial Indifference Bold"/>
                <a:sym typeface="Glacial Indifference Bold"/>
              </a:rPr>
              <a:t>TRUST CONTENTS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57400"/>
            <a:ext cx="16999291" cy="8109991"/>
          </a:xfrm>
          <a:prstGeom prst="rect">
            <a:avLst/>
          </a:prstGeom>
        </p:spPr>
        <p:txBody>
          <a:bodyPr lIns="0" tIns="0" rIns="0" bIns="0" rtlCol="0" anchor="t">
            <a:spAutoFit/>
          </a:bodyPr>
          <a:lstStyle/>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Case law has developed around unmarried couples who have bought property together, separated and cannot agree division of proceeds - commonly co-ownership issues were not clarified at the outset. </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Not dealing adequately with co-ownership  at conveyancing may lead to problems later</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Courts treat family property differently from commercial property</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Where the home is held by both parties, in the absence of any express declaration of a tenancy in common, the courts will presume that the beneficial interests are held on a joint tenancy. </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This applies despite unequal contributions to the purchase of the property. It would then be necessary for the party to prove that this presumption was rebutted and that a tenancy in common was intended.</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Courts seek to establish intentions of the parties, taking a holistic approach, accounting for all factors. In S</a:t>
            </a:r>
            <a:r>
              <a:rPr lang="en-US" sz="2600" i="1">
                <a:solidFill>
                  <a:srgbClr val="292A5A"/>
                </a:solidFill>
                <a:latin typeface="Glacial Indifference Italics"/>
                <a:ea typeface="Glacial Indifference Italics"/>
                <a:cs typeface="Glacial Indifference Italics"/>
                <a:sym typeface="Glacial Indifference Italics"/>
              </a:rPr>
              <a:t>tack v Dowden</a:t>
            </a:r>
            <a:r>
              <a:rPr lang="en-US" sz="2600">
                <a:solidFill>
                  <a:srgbClr val="292A5A"/>
                </a:solidFill>
                <a:latin typeface="Glacial Indifference"/>
                <a:ea typeface="Glacial Indifference"/>
                <a:cs typeface="Glacial Indifference"/>
                <a:sym typeface="Glacial Indifference"/>
              </a:rPr>
              <a:t> [2007] HL identified factors to be considered. Beyond financial contributions, these include:</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 nature of the parties’ relationship;</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advice or discussions at the time of the transfer;</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 purposes for which the home was purchased;</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 payment of outgoings.</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These examples are not exhaustive.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CO-OWNERSHIP </a:t>
            </a:r>
            <a:r>
              <a:rPr lang="en-US" sz="7500" b="1" spc="7">
                <a:solidFill>
                  <a:srgbClr val="292A5A"/>
                </a:solidFill>
                <a:latin typeface="Glacial Indifference Bold"/>
                <a:ea typeface="Glacial Indifference Bold"/>
                <a:cs typeface="Glacial Indifference Bold"/>
                <a:sym typeface="Glacial Indifference Bold"/>
              </a:rPr>
              <a:t>CASE LAW</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57400"/>
            <a:ext cx="16230600" cy="8109991"/>
          </a:xfrm>
          <a:prstGeom prst="rect">
            <a:avLst/>
          </a:prstGeom>
        </p:spPr>
        <p:txBody>
          <a:bodyPr lIns="0" tIns="0" rIns="0" bIns="0" rtlCol="0" anchor="t">
            <a:spAutoFit/>
          </a:bodyPr>
          <a:lstStyle/>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Stack v Dowden and Jones v Kernott will </a:t>
            </a:r>
            <a:r>
              <a:rPr lang="en-US" sz="2600" b="1">
                <a:solidFill>
                  <a:srgbClr val="292A5A"/>
                </a:solidFill>
                <a:latin typeface="Glacial Indifference Bold"/>
                <a:ea typeface="Glacial Indifference Bold"/>
                <a:cs typeface="Glacial Indifference Bold"/>
                <a:sym typeface="Glacial Indifference Bold"/>
              </a:rPr>
              <a:t>not</a:t>
            </a:r>
            <a:r>
              <a:rPr lang="en-US" sz="2600">
                <a:solidFill>
                  <a:srgbClr val="292A5A"/>
                </a:solidFill>
                <a:latin typeface="Glacial Indifference"/>
                <a:ea typeface="Glacial Indifference"/>
                <a:cs typeface="Glacial Indifference"/>
                <a:sym typeface="Glacial Indifference"/>
              </a:rPr>
              <a:t> apply where there is an express trust Pankhania v Chandegra [2012]</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An express declaration of trust will be treated as conclusive evidence of intended shares, in the absence of evidence that the trust was a sham.</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In conveyancer advises co-owners to hold as TiC, almost always will prepare a declaration of trust (trust deed)</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Parties should also be advised to ensure they have wills which address inheritance of property </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But clients may not want to incur additional fees, this can mean  that parties whose circumstances suggest that they should hold as tenants in common, end up holding as joint tenants because they want to take advantage of the doctrine of survivorship. </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Their conveyancer cannot force them to take their  advice. </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they should ensure that very clear instructions are recorded on the file and that all owners provide written confirmation that they are choosing to decline the co-ownership advice from the conveyancer.</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 failure to do this could lead to a negligence claim if the co-owners subsequently split up, have a dispute about the division of the property and the conveyancer is unable to clearly demonstrate the advice given at the time of purchase.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ADVISING </a:t>
            </a:r>
            <a:r>
              <a:rPr lang="en-US" sz="7500" b="1" spc="7">
                <a:solidFill>
                  <a:srgbClr val="292A5A"/>
                </a:solidFill>
                <a:latin typeface="Glacial Indifference Bold"/>
                <a:ea typeface="Glacial Indifference Bold"/>
                <a:cs typeface="Glacial Indifference Bold"/>
                <a:sym typeface="Glacial Indifference Bold"/>
              </a:rPr>
              <a:t>IN PRACTICE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06867"/>
            <a:ext cx="16230600" cy="7526831"/>
          </a:xfrm>
          <a:prstGeom prst="rect">
            <a:avLst/>
          </a:prstGeom>
        </p:spPr>
        <p:txBody>
          <a:bodyPr lIns="0" tIns="0" rIns="0" bIns="0" rtlCol="0" anchor="t">
            <a:spAutoFit/>
          </a:bodyPr>
          <a:lstStyle/>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After completing all necessary searches, enquiries, inspections, title investigations, buyer conveyancer must revisit the terms of the draft contract and review in light of findings</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They must be satisfied that the contract includes all rights buyer wishes to acquire, and that no adverse matters exist which are unacceptable to buyer</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Special conditions need to be negotiated, and date for completion set.</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If contract has been amended, both parts must be identical</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After resolving pre-contract matters, will usually send report on title and property to client</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Buyer can check and decide if happy to proceed</a:t>
            </a:r>
          </a:p>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The conveyancer should give the whole picture of the property and the title, and point out any problems, indicating their significance and severity. Most conveyancers send the client a written report, attaching any relevant documents (e.g. a copy of the title plan or the wording of any covenants) and most firms have a standard form for such a title report, adapting it to the individual transaction.</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REPORTING </a:t>
            </a:r>
            <a:r>
              <a:rPr lang="en-US" sz="7200" b="1" spc="7">
                <a:solidFill>
                  <a:srgbClr val="292A5A"/>
                </a:solidFill>
                <a:latin typeface="Glacial Indifference Bold"/>
                <a:ea typeface="Glacial Indifference Bold"/>
                <a:cs typeface="Glacial Indifference Bold"/>
                <a:sym typeface="Glacial Indifference Bold"/>
              </a:rPr>
              <a:t>TO</a:t>
            </a:r>
            <a:r>
              <a:rPr lang="en-US" sz="7200" b="1" spc="7">
                <a:solidFill>
                  <a:srgbClr val="E65485"/>
                </a:solidFill>
                <a:latin typeface="Glacial Indifference Bold"/>
                <a:ea typeface="Glacial Indifference Bold"/>
                <a:cs typeface="Glacial Indifference Bold"/>
                <a:sym typeface="Glacial Indifference Bold"/>
              </a:rPr>
              <a:t> </a:t>
            </a:r>
            <a:r>
              <a:rPr lang="en-US" sz="7200" b="1" spc="7">
                <a:solidFill>
                  <a:srgbClr val="292A5A"/>
                </a:solidFill>
                <a:latin typeface="Glacial Indifference Bold"/>
                <a:ea typeface="Glacial Indifference Bold"/>
                <a:cs typeface="Glacial Indifference Bold"/>
                <a:sym typeface="Glacial Indifference Bold"/>
              </a:rPr>
              <a:t>THE BUYER (1)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11706"/>
            <a:ext cx="16230600" cy="7567038"/>
          </a:xfrm>
          <a:prstGeom prst="rect">
            <a:avLst/>
          </a:prstGeom>
        </p:spPr>
        <p:txBody>
          <a:bodyPr lIns="0" tIns="0" rIns="0" bIns="0" rtlCol="0" anchor="t">
            <a:spAutoFit/>
          </a:bodyPr>
          <a:lstStyle/>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Matters commonly covered are:</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 summary of the conveyancer’s overall view (e.g. that there are no major problems with the proposed purchase, or that there are problems capable of rectification (e.g. with insurance), or that there are major problems which are not capable of rectification);</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 summary of the property (e.g. current ownership and a copy of the plan);</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 summary of the title and any matters burdening and benefiting it (e.g. easements and covenants), highlighting any problems;</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 summary of the source of funding for the purchase (e.g. details of the new mortgage);</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a summary of the main points arising from the pre-contract searches and enquiries, highlighting any problems (e.g. with planning issues, access rights, private roads, service easements, etc.);</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information about the draft contract (the report may be sent with the contract for signature by the client);</a:t>
            </a:r>
          </a:p>
          <a:p>
            <a:pPr marL="1122681" lvl="2" indent="-374227"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information about the conveyancing transaction generally (e.g. explaining the work still to be carried out)</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.When buyer given instructions to proceed, conveyancers will return one copy of the approved contract to the seller’s conveyancers. Both parties’ conveyancers will obtain their clients’ signatures to their respective copies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REPORTING </a:t>
            </a:r>
            <a:r>
              <a:rPr lang="en-US" sz="7200" b="1" spc="7">
                <a:solidFill>
                  <a:srgbClr val="292A5A"/>
                </a:solidFill>
                <a:latin typeface="Glacial Indifference Bold"/>
                <a:ea typeface="Glacial Indifference Bold"/>
                <a:cs typeface="Glacial Indifference Bold"/>
                <a:sym typeface="Glacial Indifference Bold"/>
              </a:rPr>
              <a:t>TO THE BUYER (2)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92656"/>
            <a:ext cx="10561137" cy="8010525"/>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So far, contract not binding - either party can withdraw without compensating other side.</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When the parties have completed their negotiations and are in a position to proceed, they will wish to effect a legally binding contract conferring upon each rights against the other</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There is no rule of law that there must be an exchange of contracts for there to be a binding contract. It is quite possible to have a binding contract where both parties sign the same document.</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As the conveyancer is getting ready to exchange contracts it is vital to ensure that all matters are resolved.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The following slide provides a checklist for exchange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383181"/>
            <a:ext cx="6698163" cy="6452265"/>
          </a:xfrm>
          <a:custGeom>
            <a:avLst/>
            <a:gdLst/>
            <a:ahLst/>
            <a:cxnLst/>
            <a:rect l="l" t="t" r="r" b="b"/>
            <a:pathLst>
              <a:path w="6698163" h="6452265">
                <a:moveTo>
                  <a:pt x="0" y="0"/>
                </a:moveTo>
                <a:lnTo>
                  <a:pt x="6698163" y="0"/>
                </a:lnTo>
                <a:lnTo>
                  <a:pt x="6698163" y="6452265"/>
                </a:lnTo>
                <a:lnTo>
                  <a:pt x="0" y="6452265"/>
                </a:lnTo>
                <a:lnTo>
                  <a:pt x="0" y="0"/>
                </a:lnTo>
                <a:close/>
              </a:path>
            </a:pathLst>
          </a:custGeom>
          <a:blipFill>
            <a:blip r:embed="rId3"/>
            <a:stretch>
              <a:fillRect l="-22915" t="-32055" r="-67657"/>
            </a:stretch>
          </a:blipFill>
        </p:spPr>
        <p:txBody>
          <a:bodyPr/>
          <a:lstStyle/>
          <a:p>
            <a:endParaRPr lang="en-GB"/>
          </a:p>
        </p:txBody>
      </p:sp>
      <p:sp>
        <p:nvSpPr>
          <p:cNvPr id="6" name="TextBox 6"/>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APPROACHING </a:t>
            </a:r>
            <a:r>
              <a:rPr lang="en-US" sz="7200" b="1" spc="7">
                <a:solidFill>
                  <a:srgbClr val="292A5A"/>
                </a:solidFill>
                <a:latin typeface="Glacial Indifference Bold"/>
                <a:ea typeface="Glacial Indifference Bold"/>
                <a:cs typeface="Glacial Indifference Bold"/>
                <a:sym typeface="Glacial Indifference Bold"/>
              </a:rPr>
              <a:t>EXCHANGE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graphicFrame>
        <p:nvGraphicFramePr>
          <p:cNvPr id="4" name="Table 4"/>
          <p:cNvGraphicFramePr>
            <a:graphicFrameLocks noGrp="1"/>
          </p:cNvGraphicFramePr>
          <p:nvPr/>
        </p:nvGraphicFramePr>
        <p:xfrm>
          <a:off x="1028700" y="2298284"/>
          <a:ext cx="16897368" cy="7279043"/>
        </p:xfrm>
        <a:graphic>
          <a:graphicData uri="http://schemas.openxmlformats.org/drawingml/2006/table">
            <a:tbl>
              <a:tblPr/>
              <a:tblGrid>
                <a:gridCol w="8448684">
                  <a:extLst>
                    <a:ext uri="{9D8B030D-6E8A-4147-A177-3AD203B41FA5}">
                      <a16:colId xmlns:a16="http://schemas.microsoft.com/office/drawing/2014/main" val="20000"/>
                    </a:ext>
                  </a:extLst>
                </a:gridCol>
                <a:gridCol w="8448684">
                  <a:extLst>
                    <a:ext uri="{9D8B030D-6E8A-4147-A177-3AD203B41FA5}">
                      <a16:colId xmlns:a16="http://schemas.microsoft.com/office/drawing/2014/main" val="20001"/>
                    </a:ext>
                  </a:extLst>
                </a:gridCol>
              </a:tblGrid>
              <a:tr h="363893">
                <a:tc>
                  <a:txBody>
                    <a:bodyPr/>
                    <a:lstStyle/>
                    <a:p>
                      <a:pPr algn="ctr">
                        <a:lnSpc>
                          <a:spcPts val="2520"/>
                        </a:lnSpc>
                        <a:defRPr/>
                      </a:pPr>
                      <a:r>
                        <a:rPr lang="en-US" sz="1800" b="1">
                          <a:solidFill>
                            <a:srgbClr val="000000"/>
                          </a:solidFill>
                          <a:latin typeface="Glacial Indifference Bold"/>
                          <a:ea typeface="Glacial Indifference Bold"/>
                          <a:cs typeface="Glacial Indifference Bold"/>
                          <a:sym typeface="Glacial Indifference Bold"/>
                        </a:rPr>
                        <a:t>Checklist for buyers’ conveyancers</a:t>
                      </a:r>
                      <a:endParaRPr lang="en-US" sz="1100"/>
                    </a:p>
                  </a:txBody>
                  <a:tcPr marL="0" marR="0"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b="1">
                          <a:solidFill>
                            <a:srgbClr val="000000"/>
                          </a:solidFill>
                          <a:latin typeface="Glacial Indifference Bold"/>
                          <a:ea typeface="Glacial Indifference Bold"/>
                          <a:cs typeface="Glacial Indifference Bold"/>
                          <a:sym typeface="Glacial Indifference Bold"/>
                        </a:rPr>
                        <a:t>Checklist for sellers’ conveyancers</a:t>
                      </a:r>
                      <a:endParaRPr lang="en-US" sz="1100"/>
                    </a:p>
                  </a:txBody>
                  <a:tcPr marL="0" marR="0"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770332">
                <a:tc>
                  <a:txBody>
                    <a:bodyPr/>
                    <a:lstStyle/>
                    <a:p>
                      <a:pPr marL="388620" lvl="1" indent="-194310" algn="l">
                        <a:lnSpc>
                          <a:spcPts val="2520"/>
                        </a:lnSpc>
                        <a:buFont typeface="Arial"/>
                        <a:buChar char="•"/>
                        <a:defRPr/>
                      </a:pPr>
                      <a:r>
                        <a:rPr lang="en-US" sz="1800">
                          <a:solidFill>
                            <a:srgbClr val="000000"/>
                          </a:solidFill>
                          <a:latin typeface="Glacial Indifference"/>
                          <a:ea typeface="Glacial Indifference"/>
                          <a:cs typeface="Glacial Indifference"/>
                          <a:sym typeface="Glacial Indifference"/>
                        </a:rPr>
                        <a:t>Searches – results satisfactory?</a:t>
                      </a:r>
                      <a:endParaRPr lang="en-US" sz="1100"/>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Queries answered satisfactorily?</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Additional queries? Do you have any further questions now you have the answers to the original enquiries?</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Requisitions answered? (These are queries on title issues rather than searches.)</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Survey satisfactory?</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Mortgage offer and mortgage instructions received? Any further conditions?</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Finance arranged?</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Deposit – is it the full 10 per cent or do you need to obtain agreement for a lesser deposit and amend the contract?</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Insurance – is it ready to be put on risk from exchange?</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Contract in agreed form and signed?</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Completion date agreed?</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Report sent to client?</a:t>
                      </a:r>
                    </a:p>
                    <a:p>
                      <a:pPr marL="388620" lvl="1" indent="-194310" algn="l">
                        <a:lnSpc>
                          <a:spcPts val="2520"/>
                        </a:lnSpc>
                        <a:buFont typeface="Arial"/>
                        <a:buChar char="•"/>
                      </a:pPr>
                      <a:r>
                        <a:rPr lang="en-US" sz="1800">
                          <a:solidFill>
                            <a:srgbClr val="000000"/>
                          </a:solidFill>
                          <a:latin typeface="Glacial Indifference"/>
                          <a:ea typeface="Glacial Indifference"/>
                          <a:cs typeface="Glacial Indifference"/>
                          <a:sym typeface="Glacial Indifference"/>
                        </a:rPr>
                        <a:t>Authority to exchange?</a:t>
                      </a:r>
                    </a:p>
                    <a:p>
                      <a:pPr algn="ctr">
                        <a:lnSpc>
                          <a:spcPts val="2520"/>
                        </a:lnSpc>
                      </a:pPr>
                      <a:endParaRPr lang="en-US" sz="1800">
                        <a:solidFill>
                          <a:srgbClr val="000000"/>
                        </a:solidFill>
                        <a:latin typeface="Glacial Indifference"/>
                        <a:ea typeface="Glacial Indifference"/>
                        <a:cs typeface="Glacial Indifference"/>
                        <a:sym typeface="Glacial Indifference"/>
                      </a:endParaRPr>
                    </a:p>
                    <a:p>
                      <a:pPr algn="ctr">
                        <a:lnSpc>
                          <a:spcPts val="2520"/>
                        </a:lnSpc>
                      </a:pPr>
                      <a:endParaRPr lang="en-US" sz="1800">
                        <a:solidFill>
                          <a:srgbClr val="000000"/>
                        </a:solidFill>
                        <a:latin typeface="Glacial Indifference"/>
                        <a:ea typeface="Glacial Indifference"/>
                        <a:cs typeface="Glacial Indifference"/>
                        <a:sym typeface="Glacial Indifference"/>
                      </a:endParaRPr>
                    </a:p>
                  </a:txBody>
                  <a:tcPr marL="0" marR="0"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marL="323848" lvl="1" indent="-161924" algn="l">
                        <a:lnSpc>
                          <a:spcPts val="2099"/>
                        </a:lnSpc>
                        <a:buFont typeface="Arial"/>
                        <a:buChar char="•"/>
                        <a:defRPr/>
                      </a:pPr>
                      <a:r>
                        <a:rPr lang="en-US" sz="1499">
                          <a:solidFill>
                            <a:srgbClr val="000000"/>
                          </a:solidFill>
                          <a:latin typeface="Glacial Indifference"/>
                          <a:ea typeface="Glacial Indifference"/>
                          <a:cs typeface="Glacial Indifference"/>
                          <a:sym typeface="Glacial Indifference"/>
                        </a:rPr>
                        <a:t>Finance – is there sufficient money to repay the mortgage upon completion and cover all other incidental costs, for example, legal fees?</a:t>
                      </a:r>
                      <a:endParaRPr lang="en-US" sz="1100"/>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Completion date – has it been agreed by everyone?</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Non-owning occupiers – need to sign a clause in the contract so as to oblige them to vacate upon completion.</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Sign contracts – get clients to sign.</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Anything outstanding?</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Authority to exchange? – Get signed authority from your clients.</a:t>
                      </a:r>
                    </a:p>
                    <a:p>
                      <a:pPr algn="l">
                        <a:lnSpc>
                          <a:spcPts val="2099"/>
                        </a:lnSpc>
                      </a:pPr>
                      <a:r>
                        <a:rPr lang="en-US" sz="1499" b="1">
                          <a:solidFill>
                            <a:srgbClr val="000000"/>
                          </a:solidFill>
                          <a:latin typeface="Glacial Indifference Bold"/>
                          <a:ea typeface="Glacial Indifference Bold"/>
                          <a:cs typeface="Glacial Indifference Bold"/>
                          <a:sym typeface="Glacial Indifference Bold"/>
                        </a:rPr>
                        <a:t>You must not exchange until every query has been answered and you are certain that it is safe to proceed.</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The Protocol contains provisions relating to this stage of the transaction in:</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Stage B – Pre-exchange – submitting a contract;</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Stage C – Prior to exchange of contracts;</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Stage D – Exchange of contracts.</a:t>
                      </a:r>
                    </a:p>
                    <a:p>
                      <a:pPr algn="l">
                        <a:lnSpc>
                          <a:spcPts val="2099"/>
                        </a:lnSpc>
                      </a:pPr>
                      <a:r>
                        <a:rPr lang="en-US" sz="1499">
                          <a:solidFill>
                            <a:srgbClr val="000000"/>
                          </a:solidFill>
                          <a:latin typeface="Glacial Indifference"/>
                          <a:ea typeface="Glacial Indifference"/>
                          <a:cs typeface="Glacial Indifference"/>
                          <a:sym typeface="Glacial Indifference"/>
                        </a:rPr>
                        <a:t>These provisions reflect good modern practice. Some examples of matters which the Protocol deals with at this stage are:</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sharing information with others (e.g. other parties, lenders and estate agents);</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making all necessary searches before exchange;</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raising any necessary additional pre-contract enquiries;</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reporting to the client about the title and other matters;</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considering mortgage instructions and any conditions imposed by the lender;</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approving the contract, and agreeing any transfer supplied before exchange;</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advising the buyer about survey, insurance and deposit arrangements;</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confirming the completion date;</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asking the buyer to sign the contract;</a:t>
                      </a:r>
                    </a:p>
                    <a:p>
                      <a:pPr marL="323848" lvl="1" indent="-161924" algn="l">
                        <a:lnSpc>
                          <a:spcPts val="2099"/>
                        </a:lnSpc>
                        <a:buFont typeface="Arial"/>
                        <a:buChar char="•"/>
                      </a:pPr>
                      <a:r>
                        <a:rPr lang="en-US" sz="1499">
                          <a:solidFill>
                            <a:srgbClr val="000000"/>
                          </a:solidFill>
                          <a:latin typeface="Glacial Indifference"/>
                          <a:ea typeface="Glacial Indifference"/>
                          <a:cs typeface="Glacial Indifference"/>
                          <a:sym typeface="Glacial Indifference"/>
                        </a:rPr>
                        <a:t>checking any mortgage discharge arrangements.</a:t>
                      </a:r>
                    </a:p>
                  </a:txBody>
                  <a:tcPr marL="0" marR="0" marT="0" marB="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5" name="TextBox 5"/>
          <p:cNvSpPr txBox="1"/>
          <p:nvPr/>
        </p:nvSpPr>
        <p:spPr>
          <a:xfrm>
            <a:off x="1028700" y="476250"/>
            <a:ext cx="16230600" cy="1649756"/>
          </a:xfrm>
          <a:prstGeom prst="rect">
            <a:avLst/>
          </a:prstGeom>
        </p:spPr>
        <p:txBody>
          <a:bodyPr lIns="0" tIns="0" rIns="0" bIns="0" rtlCol="0" anchor="t">
            <a:spAutoFit/>
          </a:bodyPr>
          <a:lstStyle/>
          <a:p>
            <a:pPr algn="just">
              <a:lnSpc>
                <a:spcPts val="14400"/>
              </a:lnSpc>
            </a:pPr>
            <a:r>
              <a:rPr lang="en-US" sz="7200" b="1" spc="7">
                <a:solidFill>
                  <a:srgbClr val="E65485"/>
                </a:solidFill>
                <a:latin typeface="Glacial Indifference Bold"/>
                <a:ea typeface="Glacial Indifference Bold"/>
                <a:cs typeface="Glacial Indifference Bold"/>
                <a:sym typeface="Glacial Indifference Bold"/>
              </a:rPr>
              <a:t>CHECKLIST </a:t>
            </a:r>
            <a:r>
              <a:rPr lang="en-US" sz="7200" b="1" spc="7">
                <a:solidFill>
                  <a:srgbClr val="292A5A"/>
                </a:solidFill>
                <a:latin typeface="Glacial Indifference Bold"/>
                <a:ea typeface="Glacial Indifference Bold"/>
                <a:cs typeface="Glacial Indifference Bold"/>
                <a:sym typeface="Glacial Indifference Bold"/>
              </a:rPr>
              <a:t>FOR EXCHANGE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06867"/>
            <a:ext cx="16677500" cy="7391400"/>
          </a:xfrm>
          <a:prstGeom prst="rect">
            <a:avLst/>
          </a:prstGeom>
        </p:spPr>
        <p:txBody>
          <a:bodyPr lIns="0" tIns="0" rIns="0" bIns="0" rtlCol="0" anchor="t">
            <a:spAutoFit/>
          </a:bodyPr>
          <a:lstStyle/>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Usually clients want to (need to) complete their sale and purchase on the same day </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to afford purchase from proceeds of sale</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to move from one house into the next </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Conveyancers must ensure clients become neither the owners of two houses, nor homeless. </a:t>
            </a:r>
          </a:p>
          <a:p>
            <a:pPr marL="1295397" lvl="2" indent="-43179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Achieved by checking the date of completion of the sale and purchase is the same in both contracts, and making sure that the final time stipulated for completion on that date provides for the receipt of the sale money before the purchase money needs to be paid over.</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Failure to synchronise without instructions may constitute professional negligence</a:t>
            </a:r>
          </a:p>
          <a:p>
            <a:pPr marL="647698" lvl="1" indent="-323849" algn="l">
              <a:lnSpc>
                <a:spcPts val="4949"/>
              </a:lnSpc>
              <a:buFont typeface="Arial"/>
              <a:buChar char="•"/>
            </a:pPr>
            <a:r>
              <a:rPr lang="en-US" sz="2999">
                <a:solidFill>
                  <a:srgbClr val="292A5A"/>
                </a:solidFill>
                <a:latin typeface="Glacial Indifference"/>
                <a:ea typeface="Glacial Indifference"/>
                <a:cs typeface="Glacial Indifference"/>
                <a:sym typeface="Glacial Indifference"/>
              </a:rPr>
              <a:t>If the clients do not insist on the transactions being synchronised, the implications must be made clear for they will either have to finance the purchase independently from their sale if they buy before selling, or have available accommodation if they sell before buying.</a:t>
            </a:r>
          </a:p>
          <a:p>
            <a:pPr algn="l">
              <a:lnSpc>
                <a:spcPts val="4949"/>
              </a:lnSpc>
            </a:pPr>
            <a:endParaRPr lang="en-US" sz="2999">
              <a:solidFill>
                <a:srgbClr val="292A5A"/>
              </a:solidFill>
              <a:latin typeface="Glacial Indifference"/>
              <a:ea typeface="Glacial Indifference"/>
              <a:cs typeface="Glacial Indifference"/>
              <a:sym typeface="Glacial Indifference"/>
            </a:endParaRP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76250"/>
            <a:ext cx="16230600" cy="1631300"/>
          </a:xfrm>
          <a:prstGeom prst="rect">
            <a:avLst/>
          </a:prstGeom>
        </p:spPr>
        <p:txBody>
          <a:bodyPr lIns="0" tIns="0" rIns="0" bIns="0" rtlCol="0" anchor="t">
            <a:spAutoFit/>
          </a:bodyPr>
          <a:lstStyle/>
          <a:p>
            <a:pPr algn="just">
              <a:lnSpc>
                <a:spcPts val="14200"/>
              </a:lnSpc>
            </a:pPr>
            <a:r>
              <a:rPr lang="en-US" sz="7100" b="1" spc="7">
                <a:solidFill>
                  <a:srgbClr val="E65485"/>
                </a:solidFill>
                <a:latin typeface="Glacial Indifference Bold"/>
                <a:ea typeface="Glacial Indifference Bold"/>
                <a:cs typeface="Glacial Indifference Bold"/>
                <a:sym typeface="Glacial Indifference Bold"/>
              </a:rPr>
              <a:t>SYNCHRONISING SALE </a:t>
            </a:r>
            <a:r>
              <a:rPr lang="en-US" sz="7100" b="1" spc="7">
                <a:solidFill>
                  <a:srgbClr val="292A5A"/>
                </a:solidFill>
                <a:latin typeface="Glacial Indifference Bold"/>
                <a:ea typeface="Glacial Indifference Bold"/>
                <a:cs typeface="Glacial Indifference Bold"/>
                <a:sym typeface="Glacial Indifference Bold"/>
              </a:rPr>
              <a:t>AND PURCHASE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125917"/>
            <a:ext cx="16677500" cy="8036540"/>
          </a:xfrm>
          <a:prstGeom prst="rect">
            <a:avLst/>
          </a:prstGeom>
        </p:spPr>
        <p:txBody>
          <a:bodyPr lIns="0" tIns="0" rIns="0" bIns="0" rtlCol="0" anchor="t">
            <a:spAutoFit/>
          </a:bodyPr>
          <a:lstStyle/>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Client may have related sale and purchase, but sometimes sale moves quicker than purchase. Sometimes risk buyer on client’s sale might withdraw, then client would need to consider whether they proceed on their sale independently of their purchase, clear advice is needed here.</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Client needs to understand that if they authorise their conveyancer to proceed on their sale before the purchase transaction, the purchase  might never take place or their mortgage offer might expire. Once exchange has taken place on the sale, there is no guarantee that the purchase would ever “catch up”.</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The client must understand that e</a:t>
            </a:r>
            <a:r>
              <a:rPr lang="en-US" sz="2600" b="1">
                <a:solidFill>
                  <a:srgbClr val="292A5A"/>
                </a:solidFill>
                <a:latin typeface="Glacial Indifference Bold"/>
                <a:ea typeface="Glacial Indifference Bold"/>
                <a:cs typeface="Glacial Indifference Bold"/>
                <a:sym typeface="Glacial Indifference Bold"/>
              </a:rPr>
              <a:t>xchange of contracts on their sale commits them to a legally binding contract</a:t>
            </a:r>
            <a:r>
              <a:rPr lang="en-US" sz="2600">
                <a:solidFill>
                  <a:srgbClr val="292A5A"/>
                </a:solidFill>
                <a:latin typeface="Glacial Indifference"/>
                <a:ea typeface="Glacial Indifference"/>
                <a:cs typeface="Glacial Indifference"/>
                <a:sym typeface="Glacial Indifference"/>
              </a:rPr>
              <a:t> meaning that the client must move out of the property on the agreed completion date. This could involve the client putting their furniture and belongings in storage and having to arrange alternative accommodation, possibly with relatives or renting another property.</a:t>
            </a:r>
          </a:p>
          <a:p>
            <a:pPr marL="561341" lvl="1" indent="-280670" algn="l">
              <a:lnSpc>
                <a:spcPts val="4290"/>
              </a:lnSpc>
              <a:buFont typeface="Arial"/>
              <a:buChar char="•"/>
            </a:pPr>
            <a:r>
              <a:rPr lang="en-US" sz="2600">
                <a:solidFill>
                  <a:srgbClr val="292A5A"/>
                </a:solidFill>
                <a:latin typeface="Glacial Indifference"/>
                <a:ea typeface="Glacial Indifference"/>
                <a:cs typeface="Glacial Indifference"/>
                <a:sym typeface="Glacial Indifference"/>
              </a:rPr>
              <a:t>Risks often not explained property to client: especially with estate agents applying pressure on chain</a:t>
            </a:r>
          </a:p>
          <a:p>
            <a:pPr marL="539751" lvl="1" indent="-269876"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Conveyancer should try to ensure purchase catches up, and happens same day, but once exchange happened, synchronisation not guaranteed </a:t>
            </a:r>
          </a:p>
          <a:p>
            <a:pPr marL="539751" lvl="1" indent="-269876"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Proceeding on sale independently of purchase could risk redemption penalties if mortgage has to be repaid on sale (often waived if taking out new mortgage on purchase which fails here)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304800" y="552450"/>
            <a:ext cx="16954500" cy="1390646"/>
          </a:xfrm>
          <a:prstGeom prst="rect">
            <a:avLst/>
          </a:prstGeom>
        </p:spPr>
        <p:txBody>
          <a:bodyPr wrap="square" lIns="0" tIns="0" rIns="0" bIns="0" rtlCol="0" anchor="t">
            <a:spAutoFit/>
          </a:bodyPr>
          <a:lstStyle/>
          <a:p>
            <a:pPr algn="just">
              <a:lnSpc>
                <a:spcPts val="12000"/>
              </a:lnSpc>
            </a:pPr>
            <a:r>
              <a:rPr lang="en-US" sz="6000" b="1" spc="6">
                <a:solidFill>
                  <a:srgbClr val="E65485"/>
                </a:solidFill>
                <a:latin typeface="Glacial Indifference Bold"/>
                <a:ea typeface="Glacial Indifference Bold"/>
                <a:cs typeface="Glacial Indifference Bold"/>
                <a:sym typeface="Glacial Indifference Bold"/>
              </a:rPr>
              <a:t>RISKIER ADVICE</a:t>
            </a:r>
            <a:r>
              <a:rPr lang="en-US" sz="6000" b="1" spc="6" dirty="0">
                <a:solidFill>
                  <a:srgbClr val="E65485"/>
                </a:solidFill>
                <a:latin typeface="Glacial Indifference Bold"/>
                <a:ea typeface="Glacial Indifference Bold"/>
                <a:cs typeface="Glacial Indifference Bold"/>
                <a:sym typeface="Glacial Indifference Bold"/>
              </a:rPr>
              <a:t>: </a:t>
            </a:r>
            <a:r>
              <a:rPr lang="en-US" sz="6000" b="1" spc="6" dirty="0">
                <a:solidFill>
                  <a:srgbClr val="292A5A"/>
                </a:solidFill>
                <a:latin typeface="Glacial Indifference Bold"/>
                <a:ea typeface="Glacial Indifference Bold"/>
                <a:cs typeface="Glacial Indifference Bold"/>
                <a:sym typeface="Glacial Indifference Bold"/>
              </a:rPr>
              <a:t>PROCEEDING INDEPENDENTLY</a:t>
            </a:r>
            <a:r>
              <a:rPr lang="en-US" sz="6000" b="1" spc="6" dirty="0">
                <a:solidFill>
                  <a:srgbClr val="E65485"/>
                </a:solidFill>
                <a:latin typeface="Glacial Indifference Bold"/>
                <a:ea typeface="Glacial Indifference Bold"/>
                <a:cs typeface="Glacial Indifference Bold"/>
                <a:sym typeface="Glacial Indifference Bold"/>
              </a:rPr>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2189449" y="2171700"/>
            <a:ext cx="14377812" cy="7566323"/>
          </a:xfrm>
          <a:custGeom>
            <a:avLst/>
            <a:gdLst/>
            <a:ahLst/>
            <a:cxnLst/>
            <a:rect l="l" t="t" r="r" b="b"/>
            <a:pathLst>
              <a:path w="14377812" h="7566323">
                <a:moveTo>
                  <a:pt x="0" y="0"/>
                </a:moveTo>
                <a:lnTo>
                  <a:pt x="14377811" y="0"/>
                </a:lnTo>
                <a:lnTo>
                  <a:pt x="14377811" y="7566323"/>
                </a:lnTo>
                <a:lnTo>
                  <a:pt x="0" y="7566323"/>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EXCHANGE </a:t>
            </a:r>
            <a:r>
              <a:rPr lang="en-US" sz="7500" b="1" spc="7">
                <a:solidFill>
                  <a:srgbClr val="292A5A"/>
                </a:solidFill>
                <a:latin typeface="Glacial Indifference Bold"/>
                <a:ea typeface="Glacial Indifference Bold"/>
                <a:cs typeface="Glacial Indifference Bold"/>
                <a:sym typeface="Glacial Indifference Bold"/>
              </a:rPr>
              <a:t>METHODS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7000853" cy="7520481"/>
          </a:xfrm>
          <a:prstGeom prst="rect">
            <a:avLst/>
          </a:prstGeom>
        </p:spPr>
        <p:txBody>
          <a:bodyPr lIns="0" tIns="0" rIns="0" bIns="0" rtlCol="0" anchor="t">
            <a:spAutoFit/>
          </a:bodyPr>
          <a:lstStyle/>
          <a:p>
            <a:pPr marL="626109" lvl="1" indent="-313054"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(1) Exchange in person</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This method of conveyancers meeting to swap documents is rare as it is only practicable where the conveyancers’ offices are close together and there is no chain of transactions involved.</a:t>
            </a:r>
          </a:p>
          <a:p>
            <a:pPr marL="626109" lvl="1" indent="-313054"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(2) Exchange by post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Normally, the buyer’s conveyancers will post the buyer’s signed contract and deposit to the seller’s conveyancers and it is generally assumed that exchange actually takes place when the second part of the contract (usually the seller’s) is </a:t>
            </a:r>
            <a:r>
              <a:rPr lang="en-US" sz="2899" b="1">
                <a:solidFill>
                  <a:srgbClr val="292A5A"/>
                </a:solidFill>
                <a:latin typeface="Glacial Indifference Bold"/>
                <a:ea typeface="Glacial Indifference Bold"/>
                <a:cs typeface="Glacial Indifference Bold"/>
                <a:sym typeface="Glacial Indifference Bold"/>
              </a:rPr>
              <a:t>placed in the post</a:t>
            </a:r>
            <a:r>
              <a:rPr lang="en-US" sz="2899">
                <a:solidFill>
                  <a:srgbClr val="292A5A"/>
                </a:solidFill>
                <a:latin typeface="Glacial Indifference"/>
                <a:ea typeface="Glacial Indifference"/>
                <a:cs typeface="Glacial Indifference"/>
                <a:sym typeface="Glacial Indifference"/>
              </a:rPr>
              <a:t>. This is the position under SC 2.1. Note that:</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 exchange of contracts by post would be extremely protracted in a chain of transactions, as each of the parties involved would have to wait for exchange to be effected on either their sale or purchase before proceeding to exchange contracts on the other. In the meantime, the clients would be at risk of having either two houses or none;</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(b) SC 2.1 also provides for exchange by a document exchange, when exchange is effected at the moment the second part of the contract is deposited at the document exchange.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EXCHANGE BY </a:t>
            </a:r>
            <a:r>
              <a:rPr lang="en-US" sz="6800" b="1" spc="6">
                <a:solidFill>
                  <a:srgbClr val="292A5A"/>
                </a:solidFill>
                <a:latin typeface="Glacial Indifference Bold"/>
                <a:ea typeface="Glacial Indifference Bold"/>
                <a:cs typeface="Glacial Indifference Bold"/>
                <a:sym typeface="Glacial Indifference Bold"/>
              </a:rPr>
              <a:t>PERSON OR POST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869626" y="771525"/>
            <a:ext cx="6138585" cy="8964655"/>
          </a:xfrm>
          <a:custGeom>
            <a:avLst/>
            <a:gdLst/>
            <a:ahLst/>
            <a:cxnLst/>
            <a:rect l="l" t="t" r="r" b="b"/>
            <a:pathLst>
              <a:path w="6138585" h="8964655">
                <a:moveTo>
                  <a:pt x="0" y="0"/>
                </a:moveTo>
                <a:lnTo>
                  <a:pt x="6138585" y="0"/>
                </a:lnTo>
                <a:lnTo>
                  <a:pt x="6138585" y="8964655"/>
                </a:lnTo>
                <a:lnTo>
                  <a:pt x="0" y="8964655"/>
                </a:lnTo>
                <a:lnTo>
                  <a:pt x="0" y="0"/>
                </a:lnTo>
                <a:close/>
              </a:path>
            </a:pathLst>
          </a:custGeom>
          <a:blipFill>
            <a:blip r:embed="rId3"/>
            <a:stretch>
              <a:fillRect l="-2098" t="-2368" b="-2368"/>
            </a:stretch>
          </a:blipFill>
        </p:spPr>
        <p:txBody>
          <a:bodyPr/>
          <a:lstStyle/>
          <a:p>
            <a:endParaRPr lang="en-GB"/>
          </a:p>
        </p:txBody>
      </p:sp>
      <p:sp>
        <p:nvSpPr>
          <p:cNvPr id="5" name="TextBox 5"/>
          <p:cNvSpPr txBox="1"/>
          <p:nvPr/>
        </p:nvSpPr>
        <p:spPr>
          <a:xfrm>
            <a:off x="609784" y="2050256"/>
            <a:ext cx="10980053"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Recognised by courts </a:t>
            </a:r>
            <a:r>
              <a:rPr lang="en-US" sz="2700" i="1">
                <a:solidFill>
                  <a:srgbClr val="292A5A"/>
                </a:solidFill>
                <a:latin typeface="Glacial Indifference Italics"/>
                <a:ea typeface="Glacial Indifference Italics"/>
                <a:cs typeface="Glacial Indifference Italics"/>
                <a:sym typeface="Glacial Indifference Italics"/>
              </a:rPr>
              <a:t>Domb v Isoz </a:t>
            </a:r>
            <a:r>
              <a:rPr lang="en-US" sz="2700">
                <a:solidFill>
                  <a:srgbClr val="292A5A"/>
                </a:solidFill>
                <a:latin typeface="Glacial Indifference"/>
                <a:ea typeface="Glacial Indifference"/>
                <a:cs typeface="Glacial Indifference"/>
                <a:sym typeface="Glacial Indifference"/>
              </a:rPr>
              <a:t>[1980], since become most common method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Two conveyancers agree contracts treated as exchanged, despite no physical exchange: requires telephone call to action exchange by conveyancer (after obtaining authority to exchange)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Three formulae developed by </a:t>
            </a:r>
            <a:r>
              <a:rPr lang="en-US" sz="2700" u="sng">
                <a:solidFill>
                  <a:srgbClr val="292A5A"/>
                </a:solidFill>
                <a:latin typeface="Glacial Indifference"/>
                <a:ea typeface="Glacial Indifference"/>
                <a:cs typeface="Glacial Indifference"/>
                <a:sym typeface="Glacial Indifference"/>
                <a:hlinkClick r:id="rId4" tooltip="https://www.lawsociety.org.uk/topics/property/formulae-for-exchanging-contracts-by-telephone"/>
              </a:rPr>
              <a:t>Law Society</a:t>
            </a:r>
            <a:r>
              <a:rPr lang="en-US" sz="2700">
                <a:solidFill>
                  <a:srgbClr val="292A5A"/>
                </a:solidFill>
                <a:latin typeface="Glacial Indifference"/>
                <a:ea typeface="Glacial Indifference"/>
                <a:cs typeface="Glacial Indifference"/>
                <a:sym typeface="Glacial Indifference"/>
              </a:rPr>
              <a:t> (to minimise likelihood of difficulties)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Formulas A, B and C</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Whichever method is used, deposit must be paid at exchange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Except for auction which requires deposit earlier either: </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Electronically and maintained in clearing bank account in names of seller’s conveyancer</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Cheque drawn on the buyer’s conveyancer’s client account to seller’s conveyancer</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Both methods designed to minimise fraud and money laundering</a:t>
            </a:r>
          </a:p>
        </p:txBody>
      </p:sp>
      <p:sp>
        <p:nvSpPr>
          <p:cNvPr id="6" name="TextBox 6"/>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EXCHANGE BY </a:t>
            </a:r>
            <a:r>
              <a:rPr lang="en-US" sz="6800" b="1" spc="6">
                <a:solidFill>
                  <a:srgbClr val="292A5A"/>
                </a:solidFill>
                <a:latin typeface="Glacial Indifference Bold"/>
                <a:ea typeface="Glacial Indifference Bold"/>
                <a:cs typeface="Glacial Indifference Bold"/>
                <a:sym typeface="Glacial Indifference Bold"/>
              </a:rPr>
              <a:t>TELEPHONE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6802723" cy="2265085"/>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Access and read Law Society (2019)</a:t>
            </a:r>
            <a:r>
              <a:rPr lang="en-US" sz="3700" u="sng">
                <a:solidFill>
                  <a:srgbClr val="292A5A"/>
                </a:solidFill>
                <a:latin typeface="Glacial Indifference"/>
                <a:ea typeface="Glacial Indifference"/>
                <a:cs typeface="Glacial Indifference"/>
                <a:sym typeface="Glacial Indifference"/>
                <a:hlinkClick r:id="rId3" tooltip="https://www.lawsociety.org.uk/topics/property/formulae-for-exchanging-contracts-by-telephone"/>
              </a:rPr>
              <a:t> Formulae for exchanging contracts by telephone </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Summarise the steps to exchange per each formula.</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EXCHANGE OF CONTRACTS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0256"/>
            <a:ext cx="16649516" cy="8101519"/>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Exchange creates a binding contract, from now:</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seller holds legal estate on trust for the buyer in equity</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Buyer not yet legal owner as this is a contract to create legal estate on future date</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Pending completion, the seller has the right to:</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retain possession until payment</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 lien on the property for the balance of the price even though they have conveyed the property to the buyer and let them into occupation,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take the rents and profits until completion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to charge interest on the balance of the purchase money remaining unpaid after the contractual completion date.</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After exchange, seller liable to maintain property and liable to buyer if they wilfully damage or fail to take reasonable care </a:t>
            </a:r>
            <a:r>
              <a:rPr lang="en-US" sz="2899" b="1">
                <a:solidFill>
                  <a:srgbClr val="292A5A"/>
                </a:solidFill>
                <a:latin typeface="Glacial Indifference Bold"/>
                <a:ea typeface="Glacial Indifference Bold"/>
                <a:cs typeface="Glacial Indifference Bold"/>
                <a:sym typeface="Glacial Indifference Bold"/>
              </a:rPr>
              <a:t>(</a:t>
            </a:r>
            <a:r>
              <a:rPr lang="en-US" sz="2899" b="1" i="1">
                <a:solidFill>
                  <a:srgbClr val="292A5A"/>
                </a:solidFill>
                <a:latin typeface="Glacial Indifference Bold Italics"/>
                <a:ea typeface="Glacial Indifference Bold Italics"/>
                <a:cs typeface="Glacial Indifference Bold Italics"/>
                <a:sym typeface="Glacial Indifference Bold Italics"/>
              </a:rPr>
              <a:t>Clarke v Ramuz</a:t>
            </a:r>
            <a:r>
              <a:rPr lang="en-US" sz="2899" b="1">
                <a:solidFill>
                  <a:srgbClr val="292A5A"/>
                </a:solidFill>
                <a:latin typeface="Glacial Indifference Bold"/>
                <a:ea typeface="Glacial Indifference Bold"/>
                <a:cs typeface="Glacial Indifference Bold"/>
                <a:sym typeface="Glacial Indifference Bold"/>
              </a:rPr>
              <a:t> [1891])</a:t>
            </a:r>
            <a:r>
              <a:rPr lang="en-US" sz="2899">
                <a:solidFill>
                  <a:srgbClr val="292A5A"/>
                </a:solidFill>
                <a:latin typeface="Glacial Indifference"/>
                <a:ea typeface="Glacial Indifference"/>
                <a:cs typeface="Glacial Indifference"/>
                <a:sym typeface="Glacial Indifference"/>
              </a:rPr>
              <a:t> This duty applies so long as they retain possession, even if date of completion has passed. Seller bears cost of maintenance unless contract states otherwise, but not required to improve.</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 BINDING </a:t>
            </a:r>
            <a:r>
              <a:rPr lang="en-US" sz="7500" b="1" spc="7">
                <a:solidFill>
                  <a:srgbClr val="292A5A"/>
                </a:solidFill>
                <a:latin typeface="Glacial Indifference Bold"/>
                <a:ea typeface="Glacial Indifference Bold"/>
                <a:cs typeface="Glacial Indifference Bold"/>
                <a:sym typeface="Glacial Indifference Bold"/>
              </a:rPr>
              <a:t>CONTRACT (1)</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0256"/>
            <a:ext cx="16649516" cy="8101519"/>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Unregistered title: contract to buy land can be registered as a Class C(iv) land charge (LCA 1972), and because of s4(6) will be void against the purchaser of a legal estate for money or money’s worth if it is not registered.</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Similarly, in registered land, the contract should be protected by registration of an agreed notice or a unilateral notice under LRA 2002. It is, however, comparatively rare for contracts which are likely to be completed within a fairly short time to be so protected (even though strictly not right).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 conveyancer who failed to protect a contract which subsequently became void for want of registration could be liable in professional negligence to their client.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Where there will be a delay between exchange and completion, it will be important to protect the contract by registration. An example of this would be where there is going to be a delay due to the death or bankruptcy of a party.</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As buyer is equitable owner, they may devise by will, mortgage or sell their interest.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The buyer must bear any losses occurring after the date of the contract and so should effect insurance against damage to the property.</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 BINDING </a:t>
            </a:r>
            <a:r>
              <a:rPr lang="en-US" sz="7500" b="1" spc="7">
                <a:solidFill>
                  <a:srgbClr val="292A5A"/>
                </a:solidFill>
                <a:latin typeface="Glacial Indifference Bold"/>
                <a:ea typeface="Glacial Indifference Bold"/>
                <a:cs typeface="Glacial Indifference Bold"/>
                <a:sym typeface="Glacial Indifference Bold"/>
              </a:rPr>
              <a:t>CONTRACT (2)</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0256"/>
            <a:ext cx="16649516" cy="7035517"/>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buyer may ask to be allowed to go into the property before completion, e.g. to decorate or lay carpets. Rarely permitted, as there is a risk to the seller that the buyer may move in and lose the incentive to complete. It is even possible that they might become a tenant and so benefit from statutory protection against eviction. There is also a risk to the buyer that they will be assumed to have accepted the seller’s title.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Under an open contract, the buyer in such situations must pay interest on the outstanding purchase price from the date of occupation and the seller is no longer liable to maintain the property.</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The SCs largely follow the general law and provide that where the buyer is let into occupation, the buyer is not a tenant but a licensee under such non-transferable terms as are contained in SC 5.2.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This provides for the buyer to pay the seller a fee calculated at the contract rate on a sum equal to the purchase price (less deposit paid) for the period of the licence. There is also provision for the buyer to keep the property in the same state of repair and to vacate the property on five working days’ notice. The buyer’s right to object to the seller’s title is preserved.</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Should any variations to the SCs be required, these must be incorporated before exchange.</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A BINDING </a:t>
            </a:r>
            <a:r>
              <a:rPr lang="en-US" sz="7500" b="1" spc="7">
                <a:solidFill>
                  <a:srgbClr val="292A5A"/>
                </a:solidFill>
                <a:latin typeface="Glacial Indifference Bold"/>
                <a:ea typeface="Glacial Indifference Bold"/>
                <a:cs typeface="Glacial Indifference Bold"/>
                <a:sym typeface="Glacial Indifference Bold"/>
              </a:rPr>
              <a:t>CONTRACT (3)</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0256"/>
            <a:ext cx="16952380" cy="6715597"/>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Death generally has no effect on the contract: PR of deceased must complete.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LP(MP)A 1994 provides for service of notices, to assist parties to a contract who must serve a notice to complete following the other party’s death.</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If a party serves a notice regarding land without knowing that the intended recipient has died, the notice is still valid (s17). If the party serving the notice knows of the death, but a grant has not been issued, s18 provides a procedure enabling service to take place in the meantime. s18 service is on “the Personal Representative of . . .” at the deceased’s address, with a copy to the Public Trustee.</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Before LP(MP)A 1994 came into force, the death of either party would cause considerable delay while a grant was being obtained. LP(MP)A 1994 aims to ensure that notices to complete and other notices can be served before the grant has been issued.</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precise position will depend on who has died. The following table provides a summary of the various permutations.</a:t>
            </a:r>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DEATH BEFORE </a:t>
            </a:r>
            <a:r>
              <a:rPr lang="en-US" sz="6900" b="1" spc="6">
                <a:solidFill>
                  <a:srgbClr val="292A5A"/>
                </a:solidFill>
                <a:latin typeface="Glacial Indifference Bold"/>
                <a:ea typeface="Glacial Indifference Bold"/>
                <a:cs typeface="Glacial Indifference Bold"/>
                <a:sym typeface="Glacial Indifference Bold"/>
              </a:rPr>
              <a:t>COMPLETION (1)</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graphicFrame>
        <p:nvGraphicFramePr>
          <p:cNvPr id="4" name="Table 4"/>
          <p:cNvGraphicFramePr>
            <a:graphicFrameLocks noGrp="1"/>
          </p:cNvGraphicFramePr>
          <p:nvPr/>
        </p:nvGraphicFramePr>
        <p:xfrm>
          <a:off x="609784" y="2073101"/>
          <a:ext cx="17154313" cy="7492664"/>
        </p:xfrm>
        <a:graphic>
          <a:graphicData uri="http://schemas.openxmlformats.org/drawingml/2006/table">
            <a:tbl>
              <a:tblPr/>
              <a:tblGrid>
                <a:gridCol w="2918966">
                  <a:extLst>
                    <a:ext uri="{9D8B030D-6E8A-4147-A177-3AD203B41FA5}">
                      <a16:colId xmlns:a16="http://schemas.microsoft.com/office/drawing/2014/main" val="20000"/>
                    </a:ext>
                  </a:extLst>
                </a:gridCol>
                <a:gridCol w="14235347">
                  <a:extLst>
                    <a:ext uri="{9D8B030D-6E8A-4147-A177-3AD203B41FA5}">
                      <a16:colId xmlns:a16="http://schemas.microsoft.com/office/drawing/2014/main" val="20001"/>
                    </a:ext>
                  </a:extLst>
                </a:gridCol>
              </a:tblGrid>
              <a:tr h="2161092">
                <a:tc>
                  <a:txBody>
                    <a:bodyPr/>
                    <a:lstStyle/>
                    <a:p>
                      <a:pPr algn="ctr">
                        <a:lnSpc>
                          <a:spcPts val="2520"/>
                        </a:lnSpc>
                        <a:defRPr/>
                      </a:pPr>
                      <a:r>
                        <a:rPr lang="en-US" sz="1800" b="1">
                          <a:solidFill>
                            <a:srgbClr val="292A5A"/>
                          </a:solidFill>
                          <a:latin typeface="Glacial Indifference Bold"/>
                          <a:ea typeface="Glacial Indifference Bold"/>
                          <a:cs typeface="Glacial Indifference Bold"/>
                          <a:sym typeface="Glacial Indifference Bold"/>
                        </a:rPr>
                        <a:t>Death of a single seller</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2520"/>
                        </a:lnSpc>
                        <a:defRPr/>
                      </a:pPr>
                      <a:r>
                        <a:rPr lang="en-US" sz="1800">
                          <a:solidFill>
                            <a:srgbClr val="292A5A"/>
                          </a:solidFill>
                          <a:latin typeface="Glacial Indifference"/>
                          <a:ea typeface="Glacial Indifference"/>
                          <a:cs typeface="Glacial Indifference"/>
                          <a:sym typeface="Glacial Indifference"/>
                        </a:rPr>
                        <a:t>The deceased’s PR cannot give good title until the grant has been issued and so completion cannot take place until then. It is possible for an expedited grant to be issued by the Probate Registry but there will still be some delay. If completion is delayed beyond the contractual completion date, the deceased’s estate will be liable for any compensation and damages (the Probate Registry should be told that the estate is at risk of loss when an expedited grant is applied for). The buyer’s conveyancer should be advised, as it may be possible to reach an agreement to postpone completion until an expedited grant has been received. The transfer deed (depending on timing) will have to be redrafted.</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0"/>
                  </a:ext>
                </a:extLst>
              </a:tr>
              <a:tr h="1216998">
                <a:tc>
                  <a:txBody>
                    <a:bodyPr/>
                    <a:lstStyle/>
                    <a:p>
                      <a:pPr algn="ctr">
                        <a:lnSpc>
                          <a:spcPts val="2520"/>
                        </a:lnSpc>
                        <a:defRPr/>
                      </a:pPr>
                      <a:r>
                        <a:rPr lang="en-US" sz="1800" b="1">
                          <a:solidFill>
                            <a:srgbClr val="292A5A"/>
                          </a:solidFill>
                          <a:latin typeface="Glacial Indifference Bold"/>
                          <a:ea typeface="Glacial Indifference Bold"/>
                          <a:cs typeface="Glacial Indifference Bold"/>
                          <a:sym typeface="Glacial Indifference Bold"/>
                        </a:rPr>
                        <a:t>Death of a co-seller where there are more than two co-sellers</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2520"/>
                        </a:lnSpc>
                        <a:defRPr/>
                      </a:pPr>
                      <a:r>
                        <a:rPr lang="en-US" sz="1800">
                          <a:solidFill>
                            <a:srgbClr val="292A5A"/>
                          </a:solidFill>
                          <a:latin typeface="Glacial Indifference"/>
                          <a:ea typeface="Glacial Indifference"/>
                          <a:cs typeface="Glacial Indifference"/>
                          <a:sym typeface="Glacial Indifference"/>
                        </a:rPr>
                        <a:t>The sale can proceed as there are at least two remaining trustees. The death certificate will be required to evidence the death. The transfer deed will need to be redrafted to show the change of parties.</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1"/>
                  </a:ext>
                </a:extLst>
              </a:tr>
              <a:tr h="1890265">
                <a:tc>
                  <a:txBody>
                    <a:bodyPr/>
                    <a:lstStyle/>
                    <a:p>
                      <a:pPr algn="ctr">
                        <a:lnSpc>
                          <a:spcPts val="2520"/>
                        </a:lnSpc>
                        <a:defRPr/>
                      </a:pPr>
                      <a:r>
                        <a:rPr lang="en-US" sz="1800" b="1">
                          <a:solidFill>
                            <a:srgbClr val="292A5A"/>
                          </a:solidFill>
                          <a:latin typeface="Glacial Indifference Bold"/>
                          <a:ea typeface="Glacial Indifference Bold"/>
                          <a:cs typeface="Glacial Indifference Bold"/>
                          <a:sym typeface="Glacial Indifference Bold"/>
                        </a:rPr>
                        <a:t>Death of a co-seller where there were only two co-sellers</a:t>
                      </a:r>
                      <a:endParaRPr lang="en-US" sz="1100"/>
                    </a:p>
                    <a:p>
                      <a:pPr algn="ctr">
                        <a:lnSpc>
                          <a:spcPts val="2520"/>
                        </a:lnSpc>
                      </a:pP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l">
                        <a:lnSpc>
                          <a:spcPts val="2520"/>
                        </a:lnSpc>
                        <a:defRPr/>
                      </a:pPr>
                      <a:r>
                        <a:rPr lang="en-US" sz="1800">
                          <a:solidFill>
                            <a:srgbClr val="292A5A"/>
                          </a:solidFill>
                          <a:latin typeface="Arimo"/>
                          <a:ea typeface="Arimo"/>
                          <a:cs typeface="Arimo"/>
                          <a:sym typeface="Arimo"/>
                        </a:rPr>
                        <a:t>If there were only two co-sellers, another trustee may need to be appointed so that the minimum number of two trustees is satisfied. This will depend on whether the co-owners held the land as beneficial joint tenants or tenants in common. Again, the death certificate will evidence the death and it may be necessary to redraft the transfer deed. If the co-sellers were beneficial tenants in common, the seller must appoint an additional trustee to overreach the beneficial interests under the deceased’s estate, which will necessitate an appointment in the transfer deed or a separate deed of appointment of trustee</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2"/>
                  </a:ext>
                </a:extLst>
              </a:tr>
              <a:tr h="1216998">
                <a:tc>
                  <a:txBody>
                    <a:bodyPr/>
                    <a:lstStyle/>
                    <a:p>
                      <a:pPr algn="ctr">
                        <a:lnSpc>
                          <a:spcPts val="2520"/>
                        </a:lnSpc>
                        <a:defRPr/>
                      </a:pPr>
                      <a:r>
                        <a:rPr lang="en-US" sz="1800" b="1">
                          <a:solidFill>
                            <a:srgbClr val="292A5A"/>
                          </a:solidFill>
                          <a:latin typeface="Glacial Indifference Bold"/>
                          <a:ea typeface="Glacial Indifference Bold"/>
                          <a:cs typeface="Glacial Indifference Bold"/>
                          <a:sym typeface="Glacial Indifference Bold"/>
                        </a:rPr>
                        <a:t>Death of a sole buyer</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2520"/>
                        </a:lnSpc>
                        <a:defRPr/>
                      </a:pPr>
                      <a:r>
                        <a:rPr lang="en-US" sz="1800">
                          <a:solidFill>
                            <a:srgbClr val="292A5A"/>
                          </a:solidFill>
                          <a:latin typeface="Glacial Indifference"/>
                          <a:ea typeface="Glacial Indifference"/>
                          <a:cs typeface="Glacial Indifference"/>
                          <a:sym typeface="Glacial Indifference"/>
                        </a:rPr>
                        <a:t>The PRs are bound to complete. They cannot complete until issue of the grant so an expedited grant may need to be applied for. The transfer will have to be redrafted to reflect the change of parties. Problems may arise since any mortgage offer may be withdrawn and the PRs will have to find alternative funding.</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3"/>
                  </a:ext>
                </a:extLst>
              </a:tr>
              <a:tr h="1007311">
                <a:tc>
                  <a:txBody>
                    <a:bodyPr/>
                    <a:lstStyle/>
                    <a:p>
                      <a:pPr algn="ctr">
                        <a:lnSpc>
                          <a:spcPts val="2520"/>
                        </a:lnSpc>
                        <a:defRPr/>
                      </a:pPr>
                      <a:r>
                        <a:rPr lang="en-US" sz="1800" b="1">
                          <a:solidFill>
                            <a:srgbClr val="292A5A"/>
                          </a:solidFill>
                          <a:latin typeface="Glacial Indifference Bold"/>
                          <a:ea typeface="Glacial Indifference Bold"/>
                          <a:cs typeface="Glacial Indifference Bold"/>
                          <a:sym typeface="Glacial Indifference Bold"/>
                        </a:rPr>
                        <a:t>Death of co-buyer</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tc>
                  <a:txBody>
                    <a:bodyPr/>
                    <a:lstStyle/>
                    <a:p>
                      <a:pPr algn="ctr">
                        <a:lnSpc>
                          <a:spcPts val="2520"/>
                        </a:lnSpc>
                        <a:defRPr/>
                      </a:pPr>
                      <a:r>
                        <a:rPr lang="en-US" sz="1800">
                          <a:solidFill>
                            <a:srgbClr val="292A5A"/>
                          </a:solidFill>
                          <a:latin typeface="Glacial Indifference"/>
                          <a:ea typeface="Glacial Indifference"/>
                          <a:cs typeface="Glacial Indifference"/>
                          <a:sym typeface="Glacial Indifference"/>
                        </a:rPr>
                        <a:t>The surviving co-buyers must complete the purchase. This may cause problems with any mortgage offer which may cause delay. A new mortgage deed may have to be prepared and again the transfer redrafted.</a:t>
                      </a:r>
                      <a:endParaRPr lang="en-US" sz="1100"/>
                    </a:p>
                  </a:txBody>
                  <a:tcPr marL="66675" marR="66675" marT="66675" marB="66675" anchor="ctr">
                    <a:lnL w="9525" cap="flat" cmpd="sng" algn="ctr">
                      <a:solidFill>
                        <a:srgbClr val="292A5A"/>
                      </a:solidFill>
                      <a:prstDash val="solid"/>
                      <a:round/>
                      <a:headEnd type="none" w="med" len="med"/>
                      <a:tailEnd type="none" w="med" len="med"/>
                    </a:lnL>
                    <a:lnR w="9525" cap="flat" cmpd="sng" algn="ctr">
                      <a:solidFill>
                        <a:srgbClr val="292A5A"/>
                      </a:solidFill>
                      <a:prstDash val="solid"/>
                      <a:round/>
                      <a:headEnd type="none" w="med" len="med"/>
                      <a:tailEnd type="none" w="med" len="med"/>
                    </a:lnR>
                    <a:lnT w="9525" cap="flat" cmpd="sng" algn="ctr">
                      <a:solidFill>
                        <a:srgbClr val="292A5A"/>
                      </a:solidFill>
                      <a:prstDash val="solid"/>
                      <a:round/>
                      <a:headEnd type="none" w="med" len="med"/>
                      <a:tailEnd type="none" w="med" len="med"/>
                    </a:lnT>
                    <a:lnB w="9525" cap="flat" cmpd="sng" algn="ctr">
                      <a:solidFill>
                        <a:srgbClr val="292A5A"/>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DEATH BEFORE </a:t>
            </a:r>
            <a:r>
              <a:rPr lang="en-US" sz="6900" b="1" spc="6">
                <a:solidFill>
                  <a:srgbClr val="292A5A"/>
                </a:solidFill>
                <a:latin typeface="Glacial Indifference Bold"/>
                <a:ea typeface="Glacial Indifference Bold"/>
                <a:cs typeface="Glacial Indifference Bold"/>
                <a:sym typeface="Glacial Indifference Bold"/>
              </a:rPr>
              <a:t>COMPLETION (2)</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9781"/>
            <a:ext cx="16952380" cy="7549743"/>
          </a:xfrm>
          <a:prstGeom prst="rect">
            <a:avLst/>
          </a:prstGeom>
        </p:spPr>
        <p:txBody>
          <a:bodyPr lIns="0" tIns="0" rIns="0" bIns="0" rtlCol="0" anchor="t">
            <a:spAutoFit/>
          </a:bodyPr>
          <a:lstStyle/>
          <a:p>
            <a:pPr marL="539751" lvl="1" indent="-269876"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Property owned by seller now vests with trustee in bankruptcy who stands in seller’s shoes and can enforce contract. Completion will be delayed until appointed.</a:t>
            </a:r>
          </a:p>
          <a:p>
            <a:pPr marL="539751" lvl="1" indent="-269876"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 The transfer will need to be re-drafted to show the trustee as the seller. The buyer’s conveyancers will need to consider protecting the priority of the contract since there will be a delay between exchange and completion (see above concerning protection of the contract). The buyer’s mortgage lender will also need to be informed of the situation.</a:t>
            </a:r>
          </a:p>
          <a:p>
            <a:pPr marL="539751" lvl="1" indent="-269876"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Key points:</a:t>
            </a:r>
          </a:p>
          <a:p>
            <a:pPr marL="1079502" lvl="2" indent="-359834"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Seller’s property vests automatically in trustee on bankruptcy without altering the register</a:t>
            </a:r>
          </a:p>
          <a:p>
            <a:pPr marL="1079502" lvl="2" indent="-359834"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Trustee in bankruptcy is obliged to complete if the buyer tenders the balance of the purchase money on the due date. </a:t>
            </a:r>
          </a:p>
          <a:p>
            <a:pPr marL="1079502" lvl="2" indent="-359834"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Buyer should ask for a copy of the bankruptcy order and the documentary proof of the trustee’s appointment</a:t>
            </a:r>
          </a:p>
          <a:p>
            <a:pPr marL="1079502" lvl="2" indent="-359834"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Before the trustee in bankruptcy is appointed, the seller has the power to deal with the legal estate even after presentation of a bankruptcy petition. </a:t>
            </a:r>
          </a:p>
          <a:p>
            <a:pPr marL="1079502" lvl="2" indent="-359834" algn="l">
              <a:lnSpc>
                <a:spcPts val="4000"/>
              </a:lnSpc>
              <a:buFont typeface="Arial"/>
              <a:buChar char="⚬"/>
            </a:pPr>
            <a:r>
              <a:rPr lang="en-US" sz="2500">
                <a:solidFill>
                  <a:srgbClr val="292A5A"/>
                </a:solidFill>
                <a:latin typeface="Glacial Indifference"/>
                <a:ea typeface="Glacial Indifference"/>
                <a:cs typeface="Glacial Indifference"/>
                <a:sym typeface="Glacial Indifference"/>
              </a:rPr>
              <a:t>Where the sellers are co-owners, the position is slightly different. If one of the co-owners becomes bankrupt, the legal estate in the sale property does not vest in the trustee in bankruptcy. However, a bankruptcy order will sever any beneficial joint tenancy</a:t>
            </a:r>
          </a:p>
        </p:txBody>
      </p:sp>
      <p:sp>
        <p:nvSpPr>
          <p:cNvPr id="5" name="TextBox 5"/>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INSOLVENCY BEFORE</a:t>
            </a:r>
            <a:r>
              <a:rPr lang="en-US" sz="6800" b="1" spc="6">
                <a:solidFill>
                  <a:srgbClr val="292A5A"/>
                </a:solidFill>
                <a:latin typeface="Glacial Indifference Bold"/>
                <a:ea typeface="Glacial Indifference Bold"/>
                <a:cs typeface="Glacial Indifference Bold"/>
                <a:sym typeface="Glacial Indifference Bold"/>
              </a:rPr>
              <a:t> COMPLETION (SELLER)</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40731"/>
            <a:ext cx="16952380" cy="7510308"/>
          </a:xfrm>
          <a:prstGeom prst="rect">
            <a:avLst/>
          </a:prstGeom>
        </p:spPr>
        <p:txBody>
          <a:bodyPr lIns="0" tIns="0" rIns="0" bIns="0" rtlCol="0" anchor="t">
            <a:spAutoFit/>
          </a:bodyPr>
          <a:lstStyle/>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Buyer property vests in trustee in bankruptcy (on appointment) who can compel the seller to complete.</a:t>
            </a:r>
          </a:p>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The trustee in bankruptcy can disclaim the contract as unprofitable but the seller would then retain the deposit. </a:t>
            </a:r>
          </a:p>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The seller can serve a notice on the trustee in bankruptcy requesting them to elect to perform or disclaim the contract; if the trustee in bankruptcy has not disclaimed within 28 days, they are deemed to have adopted the contract.</a:t>
            </a:r>
          </a:p>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Once the seller has notice of a petition, they should not complete with the buyer or they will be liable to return the money when the statutory vesting operates. </a:t>
            </a:r>
          </a:p>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If a buyer who has become bankrupt is a co-buyer, their beneficial interest in the property vests in the trustee in bankruptcy. This may cause practical difficulties with any mortgage offer and the ability of the co-owners to complete.</a:t>
            </a:r>
          </a:p>
        </p:txBody>
      </p:sp>
      <p:sp>
        <p:nvSpPr>
          <p:cNvPr id="5" name="TextBox 5"/>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INSOLVENCY BEFORE</a:t>
            </a:r>
            <a:r>
              <a:rPr lang="en-US" sz="6800" b="1" spc="6">
                <a:solidFill>
                  <a:srgbClr val="292A5A"/>
                </a:solidFill>
                <a:latin typeface="Glacial Indifference Bold"/>
                <a:ea typeface="Glacial Indifference Bold"/>
                <a:cs typeface="Glacial Indifference Bold"/>
                <a:sym typeface="Glacial Indifference Bold"/>
              </a:rPr>
              <a:t> COMPLETION (BUYER)</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7: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6888855" cy="3221923"/>
          </a:xfrm>
          <a:prstGeom prst="rect">
            <a:avLst/>
          </a:prstGeom>
        </p:spPr>
        <p:txBody>
          <a:bodyPr lIns="0" tIns="0" rIns="0" bIns="0" rtlCol="0" anchor="t">
            <a:spAutoFit/>
          </a:bodyPr>
          <a:lstStyle/>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Identify a range of issues which need to be resolved prior to exchange</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Summarise the limits of the advice which conveyancers may give in respect of financial matters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Contextualise the law relating to joint ownership, and explain the approach to advising clients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Summarise the methods of exchange of contracts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Explain the consequences of exchange of contracts on both parties</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7: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13219"/>
            <a:ext cx="15734201" cy="5058601"/>
          </a:xfrm>
          <a:prstGeom prst="rect">
            <a:avLst/>
          </a:prstGeom>
        </p:spPr>
        <p:txBody>
          <a:bodyPr lIns="0" tIns="0" rIns="0" bIns="0" rtlCol="0" anchor="t">
            <a:spAutoFit/>
          </a:bodyPr>
          <a:lstStyle/>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Harris </a:t>
            </a:r>
            <a:r>
              <a:rPr lang="en-US" sz="2899" i="1" spc="57">
                <a:solidFill>
                  <a:srgbClr val="FFFFFF"/>
                </a:solidFill>
                <a:latin typeface="Glacial Indifference Italics"/>
                <a:ea typeface="Glacial Indifference Italics"/>
                <a:cs typeface="Glacial Indifference Italics"/>
                <a:sym typeface="Glacial Indifference Italics"/>
              </a:rPr>
              <a:t>et al.</a:t>
            </a:r>
            <a:r>
              <a:rPr lang="en-US" sz="2899" spc="57">
                <a:solidFill>
                  <a:srgbClr val="FFFFFF"/>
                </a:solidFill>
                <a:latin typeface="Glacial Indifference"/>
                <a:ea typeface="Glacial Indifference"/>
                <a:cs typeface="Glacial Indifference"/>
                <a:sym typeface="Glacial Indifference"/>
              </a:rPr>
              <a:t> (2024) chapters 21-25</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You may want to explore further the </a:t>
            </a:r>
            <a:r>
              <a:rPr lang="en-US" sz="2899" u="sng" spc="57">
                <a:solidFill>
                  <a:srgbClr val="FFFFFF"/>
                </a:solidFill>
                <a:latin typeface="Glacial Indifference"/>
                <a:ea typeface="Glacial Indifference"/>
                <a:cs typeface="Glacial Indifference"/>
                <a:sym typeface="Glacial Indifference"/>
                <a:hlinkClick r:id="rId3" tooltip="https://www.sra.org.uk/solicitors/standards-regulations/financial-services-scope-rules/"/>
              </a:rPr>
              <a:t>SRA (Financial Matters) Scope Rules</a:t>
            </a:r>
            <a:r>
              <a:rPr lang="en-US" sz="2899" spc="57">
                <a:solidFill>
                  <a:srgbClr val="FFFFFF"/>
                </a:solidFill>
                <a:latin typeface="Glacial Indifference"/>
                <a:ea typeface="Glacial Indifference"/>
                <a:cs typeface="Glacial Indifference"/>
                <a:sym typeface="Glacial Indifference"/>
              </a:rPr>
              <a:t> to understand the extent of financial advice which can be given by conveyancers routinely.</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Law Society </a:t>
            </a:r>
            <a:r>
              <a:rPr lang="en-US" sz="2899" u="sng" spc="57">
                <a:solidFill>
                  <a:srgbClr val="FFFFFF"/>
                </a:solidFill>
                <a:latin typeface="Glacial Indifference"/>
                <a:ea typeface="Glacial Indifference"/>
                <a:cs typeface="Glacial Indifference"/>
                <a:sym typeface="Glacial Indifference"/>
                <a:hlinkClick r:id="rId4" tooltip="https://www.lawsociety.org.uk/topics/property/joint-ownership"/>
              </a:rPr>
              <a:t>Practice Note</a:t>
            </a:r>
            <a:r>
              <a:rPr lang="en-US" sz="2899" spc="57">
                <a:solidFill>
                  <a:srgbClr val="FFFFFF"/>
                </a:solidFill>
                <a:latin typeface="Glacial Indifference"/>
                <a:ea typeface="Glacial Indifference"/>
                <a:cs typeface="Glacial Indifference"/>
                <a:sym typeface="Glacial Indifference"/>
              </a:rPr>
              <a:t> on joint ownership</a:t>
            </a:r>
          </a:p>
          <a:p>
            <a:pPr marL="626107" lvl="1" indent="-313054" algn="l">
              <a:lnSpc>
                <a:spcPts val="5799"/>
              </a:lnSpc>
              <a:buFont typeface="Arial"/>
              <a:buChar char="•"/>
            </a:pPr>
            <a:r>
              <a:rPr lang="en-US" sz="2899" spc="57">
                <a:solidFill>
                  <a:srgbClr val="FFFFFF"/>
                </a:solidFill>
                <a:latin typeface="Glacial Indifference"/>
                <a:ea typeface="Glacial Indifference"/>
                <a:cs typeface="Glacial Indifference"/>
                <a:sym typeface="Glacial Indifference"/>
              </a:rPr>
              <a:t>Law Society (2019)</a:t>
            </a:r>
            <a:r>
              <a:rPr lang="en-US" sz="2899" u="sng" spc="57">
                <a:solidFill>
                  <a:srgbClr val="FFFFFF"/>
                </a:solidFill>
                <a:latin typeface="Glacial Indifference"/>
                <a:ea typeface="Glacial Indifference"/>
                <a:cs typeface="Glacial Indifference"/>
                <a:sym typeface="Glacial Indifference"/>
                <a:hlinkClick r:id="rId5" tooltip="https://www.lawsociety.org.uk/topics/property/formulae-for-exchanging-contracts-by-telephone"/>
              </a:rPr>
              <a:t> Formulae for exchanging contracts by telephone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TotalTime>
  <Words>5741</Words>
  <Application>Microsoft Office PowerPoint</Application>
  <PresentationFormat>Custom</PresentationFormat>
  <Paragraphs>380</Paragraphs>
  <Slides>36</Slides>
  <Notes>36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Glacial Indifference</vt:lpstr>
      <vt:lpstr>Arial</vt:lpstr>
      <vt:lpstr>Arimo</vt:lpstr>
      <vt:lpstr>Glacial Indifference Bold</vt:lpstr>
      <vt:lpstr>Calibri</vt:lpstr>
      <vt:lpstr>Glacial Indifference Italics</vt:lpstr>
      <vt:lpstr>Glacial Indifference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7 - Exchange of contract</dc:title>
  <dc:creator>Cerys Davies</dc:creator>
  <cp:lastModifiedBy>Cerys Davies</cp:lastModifiedBy>
  <cp:revision>3</cp:revision>
  <cp:lastPrinted>2025-11-24T10:26:17Z</cp:lastPrinted>
  <dcterms:created xsi:type="dcterms:W3CDTF">2006-08-16T00:00:00Z</dcterms:created>
  <dcterms:modified xsi:type="dcterms:W3CDTF">2025-11-24T10:50:00Z</dcterms:modified>
  <dc:identifier>DAGijoMVteI</dc:identifier>
</cp:coreProperties>
</file>