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56" r:id="rId5"/>
    <p:sldId id="259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147" autoAdjust="0"/>
    <p:restoredTop sz="94660"/>
  </p:normalViewPr>
  <p:slideViewPr>
    <p:cSldViewPr>
      <p:cViewPr varScale="1">
        <p:scale>
          <a:sx n="74" d="100"/>
          <a:sy n="74" d="100"/>
        </p:scale>
        <p:origin x="834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 dirty="0"/>
          </a:p>
        </p:txBody>
      </p:sp>
      <p:sp>
        <p:nvSpPr>
          <p:cNvPr id="5" name="Straight Connector 4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ctrTitle"/>
          </p:nvPr>
        </p:nvSpPr>
        <p:spPr>
          <a:xfrm>
            <a:off x="3366868" y="1409701"/>
            <a:ext cx="5105400" cy="1466850"/>
          </a:xfrm>
        </p:spPr>
        <p:txBody>
          <a:bodyPr>
            <a:noAutofit/>
          </a:bodyPr>
          <a:lstStyle>
            <a:lvl1pPr algn="r">
              <a:defRPr sz="4200" b="1">
                <a:solidFill>
                  <a:schemeClr val="bg1"/>
                </a:solidFill>
              </a:defRPr>
            </a:lvl1pPr>
            <a:extLst/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5" name="Subtitle 24"/>
          <p:cNvSpPr>
            <a:spLocks noGrp="1"/>
          </p:cNvSpPr>
          <p:nvPr>
            <p:ph type="subTitle" idx="1"/>
          </p:nvPr>
        </p:nvSpPr>
        <p:spPr>
          <a:xfrm>
            <a:off x="3338586" y="30826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6" name="Date Placeholder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en-US" dirty="0"/>
          </a:p>
        </p:txBody>
      </p:sp>
      <p:sp>
        <p:nvSpPr>
          <p:cNvPr id="7" name="Footer Placeholder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en-US" dirty="0"/>
          </a:p>
        </p:txBody>
      </p:sp>
      <p:sp>
        <p:nvSpPr>
          <p:cNvPr id="8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0182052D-E88E-4A35-A364-759C723E12F6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" y="895351"/>
            <a:ext cx="2397880" cy="304800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reflection blurRad="6350" stA="52000" endA="300" endPos="3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2924175" y="323850"/>
            <a:ext cx="592455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chemeClr val="bg1"/>
                </a:solidFill>
              </a:rPr>
              <a:t>Managerial Economics, 8e</a:t>
            </a:r>
          </a:p>
          <a:p>
            <a:pPr algn="ctr"/>
            <a:r>
              <a:rPr lang="en-US" dirty="0" smtClean="0">
                <a:solidFill>
                  <a:schemeClr val="bg1"/>
                </a:solidFill>
              </a:rPr>
              <a:t>William F. Samuelson</a:t>
            </a:r>
            <a:r>
              <a:rPr lang="en-US" baseline="0" dirty="0" smtClean="0">
                <a:solidFill>
                  <a:schemeClr val="bg1"/>
                </a:solidFill>
              </a:rPr>
              <a:t> ● </a:t>
            </a:r>
            <a:r>
              <a:rPr lang="en-US" dirty="0" smtClean="0">
                <a:solidFill>
                  <a:schemeClr val="bg1"/>
                </a:solidFill>
              </a:rPr>
              <a:t>Stephen G. Marks</a:t>
            </a:r>
          </a:p>
          <a:p>
            <a:pPr algn="ctr"/>
            <a:endParaRPr lang="en-US" dirty="0" smtClean="0">
              <a:solidFill>
                <a:schemeClr val="bg1"/>
              </a:solidFill>
            </a:endParaRP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666999" y="0"/>
            <a:ext cx="45719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3019424" y="1150559"/>
            <a:ext cx="5829301" cy="144841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DA6B00-4A82-423C-80A6-31F87B243F72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9FCCF08-CA0F-4DA5-97C6-ADD68403221C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E947FE-61C7-49C7-B682-30B585229337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8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9" name="Slide Number Placehold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CA018D-5C02-406D-B3C4-4A84958E7D0A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Slide Number Placehold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87A9E8-7044-40E2-8016-193D51E3F1DF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Slide Number Placehold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91A72F-8105-4C92-93FE-A43032226400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807A09-4003-49ED-AB74-BCB220A7C395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  <a:ln>
            <a:noFill/>
          </a:ln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solidFill>
                  <a:schemeClr val="tx1"/>
                </a:solidFill>
                <a:effectLst/>
              </a:defRPr>
            </a:lvl1pPr>
            <a:extLst/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Picture Placeholder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en-US" noProof="0" dirty="0" smtClean="0"/>
              <a:t>Click icon to add picture</a:t>
            </a:r>
            <a:endParaRPr lang="en-US" noProof="0" dirty="0"/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US" dirty="0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US" dirty="0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CAF48CB-8123-461F-94E0-97BD40EC83CD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47C3F8-E50A-442C-A5E5-AD0180D606E8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32874886-1CA4-4B65-A6DF-D0CA6D34ED84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 dirty="0"/>
          </a:p>
        </p:txBody>
      </p:sp>
      <p:sp>
        <p:nvSpPr>
          <p:cNvPr id="3" name="Title Placeholder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  <a:noFill/>
          <a:ln>
            <a:noFill/>
          </a:ln>
        </p:spPr>
        <p:txBody>
          <a:bodyPr vert="horz" lIns="45720" tIns="0" rIns="45720" bIns="0" anchor="b" anchorCtr="0">
            <a:noAutofit/>
          </a:bodyPr>
          <a:lstStyle>
            <a:extLst/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30" name="Text Placeholder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27" name="Date Placeholder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en-US" dirty="0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 smtClean="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C371D44F-2714-4EB5-9B31-20BFCAE5B8B5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0" y="6560289"/>
            <a:ext cx="91440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dirty="0" smtClean="0"/>
              <a:t>Copyright © 2015 John</a:t>
            </a:r>
            <a:r>
              <a:rPr lang="en-US" sz="1100" baseline="0" dirty="0" smtClean="0"/>
              <a:t> Wiley &amp; Sons, Inc. All rights reserved.</a:t>
            </a:r>
            <a:endParaRPr lang="en-US" sz="1100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36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eaLnBrk="1" fontAlgn="base" hangingPunct="1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eaLnBrk="1" fontAlgn="base" hangingPunct="1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eaLnBrk="1" fontAlgn="base" hangingPunct="1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eaLnBrk="1" fontAlgn="base" hangingPunct="1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eaLnBrk="1" fontAlgn="base" hangingPunct="1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152400"/>
            <a:ext cx="5410200" cy="838200"/>
          </a:xfrm>
        </p:spPr>
        <p:txBody>
          <a:bodyPr/>
          <a:lstStyle/>
          <a:p>
            <a:pPr algn="l" eaLnBrk="1" hangingPunct="1"/>
            <a:r>
              <a:rPr lang="en-US" altLang="en-US" sz="2400" b="1" dirty="0" smtClean="0">
                <a:latin typeface="Times New Roman" pitchFamily="18" charset="0"/>
              </a:rPr>
              <a:t>REGULATION, PUBLIC GOODS,</a:t>
            </a:r>
            <a:br>
              <a:rPr lang="en-US" altLang="en-US" sz="2400" b="1" dirty="0" smtClean="0">
                <a:latin typeface="Times New Roman" pitchFamily="18" charset="0"/>
              </a:rPr>
            </a:br>
            <a:r>
              <a:rPr lang="en-US" altLang="en-US" sz="2400" b="1" dirty="0" smtClean="0">
                <a:latin typeface="Times New Roman" pitchFamily="18" charset="0"/>
              </a:rPr>
              <a:t> &amp; BENEFIT-COST ANALYSIS</a:t>
            </a:r>
            <a:endParaRPr lang="en-US" altLang="en-US" sz="2400" dirty="0" smtClean="0">
              <a:latin typeface="Times New Roman" pitchFamily="18" charset="0"/>
            </a:endParaRPr>
          </a:p>
        </p:txBody>
      </p:sp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1117600" y="5181600"/>
            <a:ext cx="5511800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en-US" sz="2400" dirty="0">
                <a:latin typeface="Times New Roman" pitchFamily="18" charset="0"/>
              </a:rPr>
              <a:t>Competitive Markets Provide the “Right” </a:t>
            </a:r>
          </a:p>
          <a:p>
            <a:pPr eaLnBrk="0" hangingPunct="0"/>
            <a:r>
              <a:rPr lang="en-US" altLang="en-US" sz="2400" dirty="0">
                <a:latin typeface="Times New Roman" pitchFamily="18" charset="0"/>
              </a:rPr>
              <a:t>amounts of Goods and Services </a:t>
            </a:r>
          </a:p>
          <a:p>
            <a:pPr eaLnBrk="0" hangingPunct="0"/>
            <a:r>
              <a:rPr lang="en-US" altLang="en-US" sz="2400" dirty="0">
                <a:latin typeface="Times New Roman" pitchFamily="18" charset="0"/>
              </a:rPr>
              <a:t>that People Want and at Least Cost. </a:t>
            </a:r>
          </a:p>
        </p:txBody>
      </p:sp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990600" y="1311275"/>
            <a:ext cx="55880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 eaLnBrk="0" hangingPunct="0"/>
            <a:r>
              <a:rPr lang="en-US" altLang="en-US" sz="2400" dirty="0">
                <a:latin typeface="Times New Roman" pitchFamily="18" charset="0"/>
              </a:rPr>
              <a:t>Government Regulation is intended</a:t>
            </a:r>
          </a:p>
          <a:p>
            <a:pPr marL="457200" indent="-457200" eaLnBrk="0" hangingPunct="0"/>
            <a:r>
              <a:rPr lang="en-US" altLang="en-US" sz="2400" dirty="0">
                <a:latin typeface="Times New Roman" pitchFamily="18" charset="0"/>
              </a:rPr>
              <a:t>to remedy several kinds of Market Failure:</a:t>
            </a:r>
          </a:p>
        </p:txBody>
      </p:sp>
      <p:sp>
        <p:nvSpPr>
          <p:cNvPr id="3078" name="Text Box 6"/>
          <p:cNvSpPr txBox="1">
            <a:spLocks noChangeArrowheads="1"/>
          </p:cNvSpPr>
          <p:nvPr/>
        </p:nvSpPr>
        <p:spPr bwMode="auto">
          <a:xfrm>
            <a:off x="1727200" y="2393950"/>
            <a:ext cx="4521200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 eaLnBrk="0" hangingPunct="0">
              <a:buFontTx/>
              <a:buAutoNum type="arabicPeriod"/>
            </a:pPr>
            <a:r>
              <a:rPr lang="en-US" altLang="en-US" sz="2400" dirty="0">
                <a:latin typeface="Times New Roman" pitchFamily="18" charset="0"/>
              </a:rPr>
              <a:t>Monopoly</a:t>
            </a:r>
          </a:p>
          <a:p>
            <a:pPr marL="457200" indent="-457200" eaLnBrk="0" hangingPunct="0">
              <a:buFontTx/>
              <a:buAutoNum type="arabicPeriod"/>
            </a:pPr>
            <a:r>
              <a:rPr lang="en-US" altLang="en-US" sz="2400" dirty="0">
                <a:latin typeface="Times New Roman" pitchFamily="18" charset="0"/>
              </a:rPr>
              <a:t>Externalities, and</a:t>
            </a:r>
          </a:p>
          <a:p>
            <a:pPr marL="457200" indent="-457200" eaLnBrk="0" hangingPunct="0">
              <a:buFontTx/>
              <a:buAutoNum type="arabicPeriod"/>
            </a:pPr>
            <a:r>
              <a:rPr lang="en-US" altLang="en-US" sz="2400" dirty="0">
                <a:latin typeface="Times New Roman" pitchFamily="18" charset="0"/>
              </a:rPr>
              <a:t>Imperfect Information</a:t>
            </a:r>
          </a:p>
        </p:txBody>
      </p:sp>
      <p:sp>
        <p:nvSpPr>
          <p:cNvPr id="3079" name="Text Box 7"/>
          <p:cNvSpPr txBox="1">
            <a:spLocks noChangeArrowheads="1"/>
          </p:cNvSpPr>
          <p:nvPr/>
        </p:nvSpPr>
        <p:spPr bwMode="auto">
          <a:xfrm>
            <a:off x="1658938" y="4206875"/>
            <a:ext cx="4284662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en-US" sz="2400" dirty="0">
                <a:solidFill>
                  <a:schemeClr val="tx2"/>
                </a:solidFill>
                <a:latin typeface="Times New Roman" pitchFamily="18" charset="0"/>
              </a:rPr>
              <a:t>Perfectly Competitive Markets</a:t>
            </a:r>
          </a:p>
          <a:p>
            <a:r>
              <a:rPr lang="en-US" altLang="en-US" sz="2400" dirty="0">
                <a:solidFill>
                  <a:schemeClr val="tx2"/>
                </a:solidFill>
                <a:latin typeface="Times New Roman" pitchFamily="18" charset="0"/>
              </a:rPr>
              <a:t>do not require regulation. </a:t>
            </a:r>
          </a:p>
        </p:txBody>
      </p:sp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1016000" y="3733800"/>
            <a:ext cx="4546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en-US" sz="2400" dirty="0">
                <a:latin typeface="Times New Roman" pitchFamily="18" charset="0"/>
              </a:rPr>
              <a:t>Recall the message of Chapter 7: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6" grpId="0" autoUpdateAnimBg="0"/>
      <p:bldP spid="3078" grpId="0" autoUpdateAnimBg="0"/>
      <p:bldP spid="3079" grpId="0" autoUpdateAnimBg="0"/>
      <p:bldP spid="308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76200"/>
            <a:ext cx="4724400" cy="742950"/>
          </a:xfrm>
        </p:spPr>
        <p:txBody>
          <a:bodyPr/>
          <a:lstStyle/>
          <a:p>
            <a:pPr algn="l" eaLnBrk="1" hangingPunct="1"/>
            <a:r>
              <a:rPr lang="en-US" altLang="en-US" sz="2400" b="1" dirty="0" smtClean="0">
                <a:latin typeface="Times New Roman" pitchFamily="18" charset="0"/>
              </a:rPr>
              <a:t>Market Failure due to Monopoly</a:t>
            </a:r>
          </a:p>
        </p:txBody>
      </p:sp>
      <p:sp>
        <p:nvSpPr>
          <p:cNvPr id="3076" name="Line 5"/>
          <p:cNvSpPr>
            <a:spLocks noChangeShapeType="1"/>
          </p:cNvSpPr>
          <p:nvPr/>
        </p:nvSpPr>
        <p:spPr bwMode="auto">
          <a:xfrm>
            <a:off x="2322513" y="1371600"/>
            <a:ext cx="0" cy="2743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3077" name="Line 6"/>
          <p:cNvSpPr>
            <a:spLocks noChangeShapeType="1"/>
          </p:cNvSpPr>
          <p:nvPr/>
        </p:nvSpPr>
        <p:spPr bwMode="auto">
          <a:xfrm>
            <a:off x="2322513" y="4114800"/>
            <a:ext cx="475773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3078" name="Text Box 7"/>
          <p:cNvSpPr txBox="1">
            <a:spLocks noChangeArrowheads="1"/>
          </p:cNvSpPr>
          <p:nvPr/>
        </p:nvSpPr>
        <p:spPr bwMode="auto">
          <a:xfrm>
            <a:off x="6859588" y="4156075"/>
            <a:ext cx="10302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2400" dirty="0">
                <a:latin typeface="Times New Roman" pitchFamily="18" charset="0"/>
              </a:rPr>
              <a:t>Output</a:t>
            </a:r>
          </a:p>
        </p:txBody>
      </p:sp>
      <p:sp>
        <p:nvSpPr>
          <p:cNvPr id="3079" name="Text Box 8"/>
          <p:cNvSpPr txBox="1">
            <a:spLocks noChangeArrowheads="1"/>
          </p:cNvSpPr>
          <p:nvPr/>
        </p:nvSpPr>
        <p:spPr bwMode="auto">
          <a:xfrm>
            <a:off x="1727200" y="914400"/>
            <a:ext cx="809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2400" dirty="0">
                <a:latin typeface="Times New Roman" pitchFamily="18" charset="0"/>
              </a:rPr>
              <a:t>Price</a:t>
            </a:r>
          </a:p>
        </p:txBody>
      </p:sp>
      <p:sp>
        <p:nvSpPr>
          <p:cNvPr id="3080" name="Line 9"/>
          <p:cNvSpPr>
            <a:spLocks noChangeShapeType="1"/>
          </p:cNvSpPr>
          <p:nvPr/>
        </p:nvSpPr>
        <p:spPr bwMode="auto">
          <a:xfrm>
            <a:off x="2362200" y="1600200"/>
            <a:ext cx="4419600" cy="25146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3081" name="Text Box 10"/>
          <p:cNvSpPr txBox="1">
            <a:spLocks noChangeArrowheads="1"/>
          </p:cNvSpPr>
          <p:nvPr/>
        </p:nvSpPr>
        <p:spPr bwMode="auto">
          <a:xfrm>
            <a:off x="2894013" y="1219200"/>
            <a:ext cx="1449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en-US" sz="2000" dirty="0">
                <a:latin typeface="Times New Roman" pitchFamily="18" charset="0"/>
              </a:rPr>
              <a:t>Industry</a:t>
            </a:r>
          </a:p>
          <a:p>
            <a:pPr eaLnBrk="0" hangingPunct="0"/>
            <a:r>
              <a:rPr lang="en-US" altLang="en-US" sz="2000" dirty="0">
                <a:latin typeface="Times New Roman" pitchFamily="18" charset="0"/>
              </a:rPr>
              <a:t>Demand</a:t>
            </a:r>
            <a:endParaRPr lang="en-US" altLang="en-US" sz="2400" dirty="0">
              <a:latin typeface="Times New Roman" pitchFamily="18" charset="0"/>
            </a:endParaRPr>
          </a:p>
        </p:txBody>
      </p:sp>
      <p:sp>
        <p:nvSpPr>
          <p:cNvPr id="3082" name="Line 11"/>
          <p:cNvSpPr>
            <a:spLocks noChangeShapeType="1"/>
          </p:cNvSpPr>
          <p:nvPr/>
        </p:nvSpPr>
        <p:spPr bwMode="auto">
          <a:xfrm>
            <a:off x="2322513" y="3581400"/>
            <a:ext cx="4954587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3083" name="Text Box 12"/>
          <p:cNvSpPr txBox="1">
            <a:spLocks noChangeArrowheads="1"/>
          </p:cNvSpPr>
          <p:nvPr/>
        </p:nvSpPr>
        <p:spPr bwMode="auto">
          <a:xfrm>
            <a:off x="6629400" y="3108325"/>
            <a:ext cx="11636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2000" dirty="0">
                <a:latin typeface="Times New Roman" pitchFamily="18" charset="0"/>
              </a:rPr>
              <a:t>Unit Cost</a:t>
            </a:r>
            <a:endParaRPr lang="en-US" altLang="en-US" sz="2400" dirty="0">
              <a:latin typeface="Times New Roman" pitchFamily="18" charset="0"/>
            </a:endParaRPr>
          </a:p>
        </p:txBody>
      </p:sp>
      <p:sp>
        <p:nvSpPr>
          <p:cNvPr id="3084" name="Text Box 13"/>
          <p:cNvSpPr txBox="1">
            <a:spLocks noChangeArrowheads="1"/>
          </p:cNvSpPr>
          <p:nvPr/>
        </p:nvSpPr>
        <p:spPr bwMode="auto">
          <a:xfrm>
            <a:off x="5761038" y="3124200"/>
            <a:ext cx="3698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2400" dirty="0">
                <a:latin typeface="Times New Roman" pitchFamily="18" charset="0"/>
              </a:rPr>
              <a:t>E</a:t>
            </a:r>
          </a:p>
        </p:txBody>
      </p:sp>
      <p:sp>
        <p:nvSpPr>
          <p:cNvPr id="3085" name="Line 14"/>
          <p:cNvSpPr>
            <a:spLocks noChangeShapeType="1"/>
          </p:cNvSpPr>
          <p:nvPr/>
        </p:nvSpPr>
        <p:spPr bwMode="auto">
          <a:xfrm>
            <a:off x="5888038" y="3656013"/>
            <a:ext cx="0" cy="447675"/>
          </a:xfrm>
          <a:prstGeom prst="line">
            <a:avLst/>
          </a:prstGeom>
          <a:noFill/>
          <a:ln w="9525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3086" name="Text Box 15"/>
          <p:cNvSpPr txBox="1">
            <a:spLocks noChangeArrowheads="1"/>
          </p:cNvSpPr>
          <p:nvPr/>
        </p:nvSpPr>
        <p:spPr bwMode="auto">
          <a:xfrm>
            <a:off x="5651500" y="4103688"/>
            <a:ext cx="5397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2400" dirty="0">
                <a:latin typeface="Times New Roman" pitchFamily="18" charset="0"/>
              </a:rPr>
              <a:t>Q</a:t>
            </a:r>
            <a:r>
              <a:rPr lang="en-US" altLang="en-US" sz="2400" baseline="-25000" dirty="0">
                <a:latin typeface="Times New Roman" pitchFamily="18" charset="0"/>
              </a:rPr>
              <a:t>C</a:t>
            </a:r>
            <a:endParaRPr lang="en-US" altLang="en-US" sz="2400" dirty="0">
              <a:latin typeface="Times New Roman" pitchFamily="18" charset="0"/>
            </a:endParaRPr>
          </a:p>
        </p:txBody>
      </p:sp>
      <p:sp>
        <p:nvSpPr>
          <p:cNvPr id="3087" name="Text Box 16"/>
          <p:cNvSpPr txBox="1">
            <a:spLocks noChangeArrowheads="1"/>
          </p:cNvSpPr>
          <p:nvPr/>
        </p:nvSpPr>
        <p:spPr bwMode="auto">
          <a:xfrm>
            <a:off x="1574800" y="3352800"/>
            <a:ext cx="63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en-US" sz="2400" dirty="0">
                <a:latin typeface="Times New Roman" pitchFamily="18" charset="0"/>
              </a:rPr>
              <a:t>P</a:t>
            </a:r>
            <a:r>
              <a:rPr lang="en-US" altLang="en-US" sz="2400" baseline="-25000" dirty="0">
                <a:latin typeface="Times New Roman" pitchFamily="18" charset="0"/>
              </a:rPr>
              <a:t>C</a:t>
            </a:r>
            <a:endParaRPr lang="en-US" altLang="en-US" sz="2400" dirty="0">
              <a:latin typeface="Times New Roman" pitchFamily="18" charset="0"/>
            </a:endParaRPr>
          </a:p>
        </p:txBody>
      </p:sp>
      <p:grpSp>
        <p:nvGrpSpPr>
          <p:cNvPr id="3088" name="Group 17"/>
          <p:cNvGrpSpPr>
            <a:grpSpLocks/>
          </p:cNvGrpSpPr>
          <p:nvPr/>
        </p:nvGrpSpPr>
        <p:grpSpPr bwMode="auto">
          <a:xfrm>
            <a:off x="1517650" y="2286000"/>
            <a:ext cx="2901950" cy="2312988"/>
            <a:chOff x="1535" y="3024"/>
            <a:chExt cx="1372" cy="1376"/>
          </a:xfrm>
        </p:grpSpPr>
        <p:sp>
          <p:nvSpPr>
            <p:cNvPr id="3094" name="Line 18"/>
            <p:cNvSpPr>
              <a:spLocks noChangeShapeType="1"/>
            </p:cNvSpPr>
            <p:nvPr/>
          </p:nvSpPr>
          <p:spPr bwMode="auto">
            <a:xfrm flipV="1">
              <a:off x="2736" y="3168"/>
              <a:ext cx="0" cy="96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sysDot"/>
              <a:round/>
              <a:headEnd/>
              <a:tailEnd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3095" name="Line 19"/>
            <p:cNvSpPr>
              <a:spLocks noChangeShapeType="1"/>
            </p:cNvSpPr>
            <p:nvPr/>
          </p:nvSpPr>
          <p:spPr bwMode="auto">
            <a:xfrm flipH="1">
              <a:off x="1920" y="3168"/>
              <a:ext cx="76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sysDot"/>
              <a:round/>
              <a:headEnd/>
              <a:tailEnd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3096" name="Text Box 20"/>
            <p:cNvSpPr txBox="1">
              <a:spLocks noChangeArrowheads="1"/>
            </p:cNvSpPr>
            <p:nvPr/>
          </p:nvSpPr>
          <p:spPr bwMode="auto">
            <a:xfrm>
              <a:off x="2630" y="4128"/>
              <a:ext cx="277" cy="2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US" altLang="en-US" sz="2400" dirty="0">
                  <a:latin typeface="Times New Roman" pitchFamily="18" charset="0"/>
                </a:rPr>
                <a:t>Q</a:t>
              </a:r>
              <a:r>
                <a:rPr lang="en-US" altLang="en-US" sz="2400" baseline="-25000" dirty="0">
                  <a:latin typeface="Times New Roman" pitchFamily="18" charset="0"/>
                </a:rPr>
                <a:t>M</a:t>
              </a:r>
              <a:endParaRPr lang="en-US" altLang="en-US" sz="2400" dirty="0">
                <a:latin typeface="Times New Roman" pitchFamily="18" charset="0"/>
              </a:endParaRPr>
            </a:p>
          </p:txBody>
        </p:sp>
        <p:sp>
          <p:nvSpPr>
            <p:cNvPr id="3097" name="Text Box 21"/>
            <p:cNvSpPr txBox="1">
              <a:spLocks noChangeArrowheads="1"/>
            </p:cNvSpPr>
            <p:nvPr/>
          </p:nvSpPr>
          <p:spPr bwMode="auto">
            <a:xfrm>
              <a:off x="1535" y="3024"/>
              <a:ext cx="253" cy="2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US" altLang="en-US" sz="2400" dirty="0">
                  <a:latin typeface="Times New Roman" pitchFamily="18" charset="0"/>
                </a:rPr>
                <a:t>P</a:t>
              </a:r>
              <a:r>
                <a:rPr lang="en-US" altLang="en-US" sz="2400" baseline="-25000" dirty="0">
                  <a:latin typeface="Times New Roman" pitchFamily="18" charset="0"/>
                </a:rPr>
                <a:t>M</a:t>
              </a:r>
              <a:endParaRPr lang="en-US" altLang="en-US" sz="2400" dirty="0">
                <a:latin typeface="Times New Roman" pitchFamily="18" charset="0"/>
              </a:endParaRPr>
            </a:p>
          </p:txBody>
        </p:sp>
      </p:grpSp>
      <p:sp>
        <p:nvSpPr>
          <p:cNvPr id="3089" name="Text Box 22"/>
          <p:cNvSpPr txBox="1">
            <a:spLocks noChangeArrowheads="1"/>
          </p:cNvSpPr>
          <p:nvPr/>
        </p:nvSpPr>
        <p:spPr bwMode="auto">
          <a:xfrm>
            <a:off x="2743200" y="2706688"/>
            <a:ext cx="690563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sz="3600" dirty="0">
                <a:latin typeface="Times New Roman" pitchFamily="18" charset="0"/>
                <a:sym typeface="Symbol" pitchFamily="18" charset="2"/>
              </a:rPr>
              <a:t></a:t>
            </a:r>
            <a:r>
              <a:rPr lang="en-US" altLang="en-US" dirty="0">
                <a:sym typeface="Symbol" pitchFamily="18" charset="2"/>
              </a:rPr>
              <a:t> </a:t>
            </a:r>
            <a:r>
              <a:rPr lang="en-US" altLang="en-US" sz="2400" b="1" baseline="-25000" dirty="0">
                <a:latin typeface="Times New Roman" pitchFamily="18" charset="0"/>
              </a:rPr>
              <a:t>M</a:t>
            </a:r>
          </a:p>
        </p:txBody>
      </p:sp>
      <p:sp>
        <p:nvSpPr>
          <p:cNvPr id="3090" name="Text Box 23"/>
          <p:cNvSpPr txBox="1">
            <a:spLocks noChangeArrowheads="1"/>
          </p:cNvSpPr>
          <p:nvPr/>
        </p:nvSpPr>
        <p:spPr bwMode="auto">
          <a:xfrm>
            <a:off x="2336800" y="1981200"/>
            <a:ext cx="7858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sz="2400" dirty="0">
                <a:latin typeface="Times New Roman" pitchFamily="18" charset="0"/>
              </a:rPr>
              <a:t>C. S.</a:t>
            </a:r>
          </a:p>
        </p:txBody>
      </p:sp>
      <p:sp>
        <p:nvSpPr>
          <p:cNvPr id="4120" name="Text Box 24"/>
          <p:cNvSpPr txBox="1">
            <a:spLocks noChangeArrowheads="1"/>
          </p:cNvSpPr>
          <p:nvPr/>
        </p:nvSpPr>
        <p:spPr bwMode="auto">
          <a:xfrm>
            <a:off x="4113213" y="3048000"/>
            <a:ext cx="8778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sz="2400" dirty="0">
                <a:latin typeface="Times New Roman" pitchFamily="18" charset="0"/>
              </a:rPr>
              <a:t>DWL</a:t>
            </a:r>
          </a:p>
        </p:txBody>
      </p:sp>
      <p:sp>
        <p:nvSpPr>
          <p:cNvPr id="3092" name="Text Box 25"/>
          <p:cNvSpPr txBox="1">
            <a:spLocks noChangeArrowheads="1"/>
          </p:cNvSpPr>
          <p:nvPr/>
        </p:nvSpPr>
        <p:spPr bwMode="auto">
          <a:xfrm>
            <a:off x="3887788" y="2133600"/>
            <a:ext cx="4556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2400" dirty="0">
                <a:latin typeface="Times New Roman" pitchFamily="18" charset="0"/>
              </a:rPr>
              <a:t>M</a:t>
            </a:r>
          </a:p>
        </p:txBody>
      </p:sp>
      <p:sp>
        <p:nvSpPr>
          <p:cNvPr id="4122" name="Text Box 26"/>
          <p:cNvSpPr txBox="1">
            <a:spLocks noChangeArrowheads="1"/>
          </p:cNvSpPr>
          <p:nvPr/>
        </p:nvSpPr>
        <p:spPr bwMode="auto">
          <a:xfrm>
            <a:off x="762000" y="4848225"/>
            <a:ext cx="5129213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sz="2400" b="1" dirty="0">
                <a:latin typeface="Times New Roman" pitchFamily="18" charset="0"/>
              </a:rPr>
              <a:t>By raising price and limiting output, </a:t>
            </a:r>
          </a:p>
          <a:p>
            <a:r>
              <a:rPr lang="en-US" altLang="en-US" sz="2400" b="1" dirty="0">
                <a:latin typeface="Times New Roman" pitchFamily="18" charset="0"/>
              </a:rPr>
              <a:t>monopoly generates a deadweight loss</a:t>
            </a:r>
          </a:p>
          <a:p>
            <a:r>
              <a:rPr lang="en-US" altLang="en-US" sz="2400" b="1" dirty="0">
                <a:latin typeface="Times New Roman" pitchFamily="18" charset="0"/>
              </a:rPr>
              <a:t>(relative to the social optimum of </a:t>
            </a:r>
          </a:p>
          <a:p>
            <a:r>
              <a:rPr lang="en-US" altLang="en-US" sz="2400" b="1" dirty="0">
                <a:latin typeface="Times New Roman" pitchFamily="18" charset="0"/>
              </a:rPr>
              <a:t>perfect competition).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20" grpId="0"/>
      <p:bldP spid="412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76200"/>
            <a:ext cx="4724400" cy="742950"/>
          </a:xfrm>
        </p:spPr>
        <p:txBody>
          <a:bodyPr/>
          <a:lstStyle/>
          <a:p>
            <a:pPr algn="l" eaLnBrk="1" hangingPunct="1"/>
            <a:r>
              <a:rPr lang="en-US" altLang="en-US" sz="2400" b="1" dirty="0" smtClean="0">
                <a:latin typeface="Times New Roman" pitchFamily="18" charset="0"/>
              </a:rPr>
              <a:t>Market Failure due to Monopoly</a:t>
            </a:r>
          </a:p>
        </p:txBody>
      </p:sp>
      <p:sp>
        <p:nvSpPr>
          <p:cNvPr id="4100" name="Text Box 27"/>
          <p:cNvSpPr txBox="1">
            <a:spLocks noChangeArrowheads="1"/>
          </p:cNvSpPr>
          <p:nvPr/>
        </p:nvSpPr>
        <p:spPr bwMode="auto">
          <a:xfrm>
            <a:off x="688975" y="946150"/>
            <a:ext cx="6092825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sz="2400" dirty="0">
                <a:latin typeface="Times New Roman" pitchFamily="18" charset="0"/>
              </a:rPr>
              <a:t>Antitrust measures are intended to prevent the </a:t>
            </a:r>
          </a:p>
          <a:p>
            <a:r>
              <a:rPr lang="en-US" altLang="en-US" sz="2400" dirty="0">
                <a:latin typeface="Times New Roman" pitchFamily="18" charset="0"/>
              </a:rPr>
              <a:t>emergence of monopoly and restore competition</a:t>
            </a:r>
          </a:p>
          <a:p>
            <a:r>
              <a:rPr lang="en-US" altLang="en-US" sz="2400" dirty="0">
                <a:latin typeface="Times New Roman" pitchFamily="18" charset="0"/>
              </a:rPr>
              <a:t>to a monopolistic industry.</a:t>
            </a:r>
          </a:p>
        </p:txBody>
      </p:sp>
      <p:sp>
        <p:nvSpPr>
          <p:cNvPr id="6173" name="Text Box 29"/>
          <p:cNvSpPr txBox="1">
            <a:spLocks noChangeArrowheads="1"/>
          </p:cNvSpPr>
          <p:nvPr/>
        </p:nvSpPr>
        <p:spPr bwMode="auto">
          <a:xfrm>
            <a:off x="1050925" y="2479675"/>
            <a:ext cx="35861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sz="2400" dirty="0">
                <a:latin typeface="Times New Roman" pitchFamily="18" charset="0"/>
              </a:rPr>
              <a:t>1. Breaking Up Monopolies</a:t>
            </a:r>
          </a:p>
        </p:txBody>
      </p:sp>
      <p:sp>
        <p:nvSpPr>
          <p:cNvPr id="6174" name="Text Box 30"/>
          <p:cNvSpPr txBox="1">
            <a:spLocks noChangeArrowheads="1"/>
          </p:cNvSpPr>
          <p:nvPr/>
        </p:nvSpPr>
        <p:spPr bwMode="auto">
          <a:xfrm>
            <a:off x="1062038" y="3124200"/>
            <a:ext cx="49990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sz="2400" dirty="0">
                <a:latin typeface="Times New Roman" pitchFamily="18" charset="0"/>
              </a:rPr>
              <a:t>2. Preventing Monopolies from Arising</a:t>
            </a:r>
          </a:p>
        </p:txBody>
      </p:sp>
      <p:sp>
        <p:nvSpPr>
          <p:cNvPr id="6176" name="Text Box 32"/>
          <p:cNvSpPr txBox="1">
            <a:spLocks noChangeArrowheads="1"/>
          </p:cNvSpPr>
          <p:nvPr/>
        </p:nvSpPr>
        <p:spPr bwMode="auto">
          <a:xfrm>
            <a:off x="1068388" y="3810000"/>
            <a:ext cx="60182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sz="2400" dirty="0">
                <a:latin typeface="Times New Roman" pitchFamily="18" charset="0"/>
              </a:rPr>
              <a:t>3. Preventing Mergers that Reduce Competition</a:t>
            </a:r>
          </a:p>
        </p:txBody>
      </p:sp>
      <p:sp>
        <p:nvSpPr>
          <p:cNvPr id="6177" name="Text Box 33"/>
          <p:cNvSpPr txBox="1">
            <a:spLocks noChangeArrowheads="1"/>
          </p:cNvSpPr>
          <p:nvPr/>
        </p:nvSpPr>
        <p:spPr bwMode="auto">
          <a:xfrm>
            <a:off x="1066800" y="4572000"/>
            <a:ext cx="33813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sz="2400" dirty="0">
                <a:latin typeface="Times New Roman" pitchFamily="18" charset="0"/>
              </a:rPr>
              <a:t>4. Preventing Price Fixing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73" grpId="0"/>
      <p:bldP spid="6174" grpId="0"/>
      <p:bldP spid="6176" grpId="0"/>
      <p:bldP spid="617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Group 5"/>
          <p:cNvGrpSpPr>
            <a:grpSpLocks/>
          </p:cNvGrpSpPr>
          <p:nvPr/>
        </p:nvGrpSpPr>
        <p:grpSpPr bwMode="auto">
          <a:xfrm>
            <a:off x="898525" y="3124200"/>
            <a:ext cx="4664075" cy="3309938"/>
            <a:chOff x="470" y="555"/>
            <a:chExt cx="2938" cy="2085"/>
          </a:xfrm>
        </p:grpSpPr>
        <p:sp>
          <p:nvSpPr>
            <p:cNvPr id="5132" name="Text Box 6"/>
            <p:cNvSpPr txBox="1">
              <a:spLocks noChangeArrowheads="1"/>
            </p:cNvSpPr>
            <p:nvPr/>
          </p:nvSpPr>
          <p:spPr bwMode="auto">
            <a:xfrm>
              <a:off x="720" y="2390"/>
              <a:ext cx="2316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altLang="en-US" sz="2000" dirty="0">
                  <a:latin typeface="Times New Roman" pitchFamily="18" charset="0"/>
                </a:rPr>
                <a:t>0        2        4        8        10       12</a:t>
              </a:r>
            </a:p>
          </p:txBody>
        </p:sp>
        <p:sp>
          <p:nvSpPr>
            <p:cNvPr id="5133" name="Line 7"/>
            <p:cNvSpPr>
              <a:spLocks noChangeShapeType="1"/>
            </p:cNvSpPr>
            <p:nvPr/>
          </p:nvSpPr>
          <p:spPr bwMode="auto">
            <a:xfrm>
              <a:off x="768" y="2400"/>
              <a:ext cx="24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5134" name="Text Box 8"/>
            <p:cNvSpPr txBox="1">
              <a:spLocks noChangeArrowheads="1"/>
            </p:cNvSpPr>
            <p:nvPr/>
          </p:nvSpPr>
          <p:spPr bwMode="auto">
            <a:xfrm>
              <a:off x="470" y="555"/>
              <a:ext cx="260" cy="19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altLang="en-US" dirty="0">
                  <a:latin typeface="Times New Roman" pitchFamily="18" charset="0"/>
                </a:rPr>
                <a:t>$9</a:t>
              </a:r>
            </a:p>
            <a:p>
              <a:pPr>
                <a:lnSpc>
                  <a:spcPct val="110000"/>
                </a:lnSpc>
              </a:pPr>
              <a:r>
                <a:rPr lang="en-US" altLang="en-US" dirty="0">
                  <a:latin typeface="Times New Roman" pitchFamily="18" charset="0"/>
                </a:rPr>
                <a:t>  8</a:t>
              </a:r>
            </a:p>
            <a:p>
              <a:pPr>
                <a:lnSpc>
                  <a:spcPct val="110000"/>
                </a:lnSpc>
              </a:pPr>
              <a:r>
                <a:rPr lang="en-US" altLang="en-US" dirty="0">
                  <a:latin typeface="Times New Roman" pitchFamily="18" charset="0"/>
                </a:rPr>
                <a:t>  7</a:t>
              </a:r>
            </a:p>
            <a:p>
              <a:pPr>
                <a:lnSpc>
                  <a:spcPct val="110000"/>
                </a:lnSpc>
              </a:pPr>
              <a:r>
                <a:rPr lang="en-US" altLang="en-US" dirty="0">
                  <a:latin typeface="Times New Roman" pitchFamily="18" charset="0"/>
                </a:rPr>
                <a:t>  6</a:t>
              </a:r>
            </a:p>
            <a:p>
              <a:pPr>
                <a:lnSpc>
                  <a:spcPct val="110000"/>
                </a:lnSpc>
              </a:pPr>
              <a:r>
                <a:rPr lang="en-US" altLang="en-US" dirty="0">
                  <a:latin typeface="Times New Roman" pitchFamily="18" charset="0"/>
                </a:rPr>
                <a:t>  5</a:t>
              </a:r>
            </a:p>
            <a:p>
              <a:pPr>
                <a:lnSpc>
                  <a:spcPct val="110000"/>
                </a:lnSpc>
              </a:pPr>
              <a:r>
                <a:rPr lang="en-US" altLang="en-US" dirty="0">
                  <a:latin typeface="Times New Roman" pitchFamily="18" charset="0"/>
                </a:rPr>
                <a:t>  4</a:t>
              </a:r>
            </a:p>
            <a:p>
              <a:pPr>
                <a:lnSpc>
                  <a:spcPct val="110000"/>
                </a:lnSpc>
              </a:pPr>
              <a:r>
                <a:rPr lang="en-US" altLang="en-US" dirty="0">
                  <a:latin typeface="Times New Roman" pitchFamily="18" charset="0"/>
                </a:rPr>
                <a:t>  3</a:t>
              </a:r>
            </a:p>
            <a:p>
              <a:pPr>
                <a:lnSpc>
                  <a:spcPct val="110000"/>
                </a:lnSpc>
              </a:pPr>
              <a:r>
                <a:rPr lang="en-US" altLang="en-US" dirty="0">
                  <a:latin typeface="Times New Roman" pitchFamily="18" charset="0"/>
                </a:rPr>
                <a:t>  2</a:t>
              </a:r>
            </a:p>
            <a:p>
              <a:pPr>
                <a:lnSpc>
                  <a:spcPct val="110000"/>
                </a:lnSpc>
              </a:pPr>
              <a:r>
                <a:rPr lang="en-US" altLang="en-US" dirty="0">
                  <a:latin typeface="Times New Roman" pitchFamily="18" charset="0"/>
                </a:rPr>
                <a:t>  1</a:t>
              </a:r>
            </a:p>
            <a:p>
              <a:pPr>
                <a:lnSpc>
                  <a:spcPct val="110000"/>
                </a:lnSpc>
              </a:pPr>
              <a:r>
                <a:rPr lang="en-US" altLang="en-US" dirty="0">
                  <a:latin typeface="Times New Roman" pitchFamily="18" charset="0"/>
                </a:rPr>
                <a:t>  0</a:t>
              </a:r>
            </a:p>
          </p:txBody>
        </p:sp>
        <p:sp>
          <p:nvSpPr>
            <p:cNvPr id="5135" name="Line 9"/>
            <p:cNvSpPr>
              <a:spLocks noChangeShapeType="1"/>
            </p:cNvSpPr>
            <p:nvPr/>
          </p:nvSpPr>
          <p:spPr bwMode="auto">
            <a:xfrm>
              <a:off x="768" y="576"/>
              <a:ext cx="0" cy="182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5136" name="Line 10"/>
            <p:cNvSpPr>
              <a:spLocks noChangeShapeType="1"/>
            </p:cNvSpPr>
            <p:nvPr/>
          </p:nvSpPr>
          <p:spPr bwMode="auto">
            <a:xfrm>
              <a:off x="2016" y="1440"/>
              <a:ext cx="0" cy="96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sysDot"/>
              <a:round/>
              <a:headEnd/>
              <a:tailEnd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5137" name="Line 11"/>
            <p:cNvSpPr>
              <a:spLocks noChangeShapeType="1"/>
            </p:cNvSpPr>
            <p:nvPr/>
          </p:nvSpPr>
          <p:spPr bwMode="auto">
            <a:xfrm>
              <a:off x="768" y="768"/>
              <a:ext cx="2448" cy="1296"/>
            </a:xfrm>
            <a:prstGeom prst="line">
              <a:avLst/>
            </a:prstGeom>
            <a:noFill/>
            <a:ln w="28575">
              <a:solidFill>
                <a:schemeClr val="tx2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5138" name="Line 12"/>
            <p:cNvSpPr>
              <a:spLocks noChangeShapeType="1"/>
            </p:cNvSpPr>
            <p:nvPr/>
          </p:nvSpPr>
          <p:spPr bwMode="auto">
            <a:xfrm>
              <a:off x="2448" y="1632"/>
              <a:ext cx="0" cy="76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sysDot"/>
              <a:round/>
              <a:headEnd/>
              <a:tailEnd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5139" name="Line 13"/>
            <p:cNvSpPr>
              <a:spLocks noChangeShapeType="1"/>
            </p:cNvSpPr>
            <p:nvPr/>
          </p:nvSpPr>
          <p:spPr bwMode="auto">
            <a:xfrm>
              <a:off x="768" y="1440"/>
              <a:ext cx="2640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5140" name="Line 14"/>
            <p:cNvSpPr>
              <a:spLocks noChangeShapeType="1"/>
            </p:cNvSpPr>
            <p:nvPr/>
          </p:nvSpPr>
          <p:spPr bwMode="auto">
            <a:xfrm>
              <a:off x="768" y="1632"/>
              <a:ext cx="2640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 dirty="0"/>
            </a:p>
          </p:txBody>
        </p:sp>
      </p:grpSp>
      <p:sp>
        <p:nvSpPr>
          <p:cNvPr id="5123" name="Text Box 15"/>
          <p:cNvSpPr txBox="1">
            <a:spLocks noChangeArrowheads="1"/>
          </p:cNvSpPr>
          <p:nvPr/>
        </p:nvSpPr>
        <p:spPr bwMode="auto">
          <a:xfrm>
            <a:off x="2476500" y="3595688"/>
            <a:ext cx="24003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dirty="0">
                <a:solidFill>
                  <a:schemeClr val="tx2"/>
                </a:solidFill>
                <a:latin typeface="Times New Roman" pitchFamily="18" charset="0"/>
              </a:rPr>
              <a:t>INDUSTRY DEMAND</a:t>
            </a:r>
          </a:p>
        </p:txBody>
      </p:sp>
      <p:sp>
        <p:nvSpPr>
          <p:cNvPr id="5124" name="Text Box 16"/>
          <p:cNvSpPr txBox="1">
            <a:spLocks noChangeArrowheads="1"/>
          </p:cNvSpPr>
          <p:nvPr/>
        </p:nvSpPr>
        <p:spPr bwMode="auto">
          <a:xfrm>
            <a:off x="5622925" y="4267200"/>
            <a:ext cx="73501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sz="2000" dirty="0">
                <a:latin typeface="Times New Roman" pitchFamily="18" charset="0"/>
              </a:rPr>
              <a:t>MTC</a:t>
            </a:r>
          </a:p>
        </p:txBody>
      </p:sp>
      <p:sp>
        <p:nvSpPr>
          <p:cNvPr id="5125" name="Text Box 17"/>
          <p:cNvSpPr txBox="1">
            <a:spLocks noChangeArrowheads="1"/>
          </p:cNvSpPr>
          <p:nvPr/>
        </p:nvSpPr>
        <p:spPr bwMode="auto">
          <a:xfrm>
            <a:off x="5638800" y="4632325"/>
            <a:ext cx="5794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sz="2000" dirty="0">
                <a:latin typeface="Times New Roman" pitchFamily="18" charset="0"/>
              </a:rPr>
              <a:t>MC</a:t>
            </a:r>
          </a:p>
        </p:txBody>
      </p:sp>
      <p:sp>
        <p:nvSpPr>
          <p:cNvPr id="5126" name="Line 18"/>
          <p:cNvSpPr>
            <a:spLocks noChangeShapeType="1"/>
          </p:cNvSpPr>
          <p:nvPr/>
        </p:nvSpPr>
        <p:spPr bwMode="auto">
          <a:xfrm flipV="1">
            <a:off x="1524000" y="4572000"/>
            <a:ext cx="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 dirty="0"/>
          </a:p>
        </p:txBody>
      </p:sp>
      <p:sp>
        <p:nvSpPr>
          <p:cNvPr id="2067" name="Text Box 19"/>
          <p:cNvSpPr txBox="1">
            <a:spLocks noChangeArrowheads="1"/>
          </p:cNvSpPr>
          <p:nvPr/>
        </p:nvSpPr>
        <p:spPr bwMode="auto">
          <a:xfrm>
            <a:off x="1504950" y="4235450"/>
            <a:ext cx="1619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dirty="0" smtClean="0">
                <a:latin typeface="Times New Roman" pitchFamily="18" charset="0"/>
              </a:rPr>
              <a:t>External Cost</a:t>
            </a:r>
            <a:endParaRPr lang="en-US" altLang="en-US" dirty="0">
              <a:latin typeface="Times New Roman" pitchFamily="18" charset="0"/>
            </a:endParaRPr>
          </a:p>
          <a:p>
            <a:r>
              <a:rPr lang="en-US" altLang="en-US" dirty="0">
                <a:latin typeface="Times New Roman" pitchFamily="18" charset="0"/>
              </a:rPr>
              <a:t>of Pollution: $1</a:t>
            </a:r>
          </a:p>
        </p:txBody>
      </p:sp>
      <p:sp>
        <p:nvSpPr>
          <p:cNvPr id="5128" name="Rectangle 20"/>
          <p:cNvSpPr>
            <a:spLocks noChangeArrowheads="1"/>
          </p:cNvSpPr>
          <p:nvPr/>
        </p:nvSpPr>
        <p:spPr bwMode="auto">
          <a:xfrm>
            <a:off x="381000" y="76200"/>
            <a:ext cx="5105400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en-US" altLang="en-US" sz="2400" b="1" dirty="0">
                <a:solidFill>
                  <a:schemeClr val="tx2"/>
                </a:solidFill>
                <a:latin typeface="Times New Roman" pitchFamily="18" charset="0"/>
              </a:rPr>
              <a:t>Market Failure due to Externalities</a:t>
            </a:r>
          </a:p>
        </p:txBody>
      </p:sp>
      <p:sp>
        <p:nvSpPr>
          <p:cNvPr id="5130" name="Text Box 22"/>
          <p:cNvSpPr txBox="1">
            <a:spLocks noChangeArrowheads="1"/>
          </p:cNvSpPr>
          <p:nvPr/>
        </p:nvSpPr>
        <p:spPr bwMode="auto">
          <a:xfrm>
            <a:off x="228600" y="869950"/>
            <a:ext cx="5791200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 eaLnBrk="0" hangingPunct="0"/>
            <a:r>
              <a:rPr lang="en-US" altLang="en-US" sz="2400" dirty="0">
                <a:latin typeface="Times New Roman" pitchFamily="18" charset="0"/>
              </a:rPr>
              <a:t>      An externality is a side effect (good or bad) caused by one economic agent and incurred by other agents.</a:t>
            </a:r>
          </a:p>
        </p:txBody>
      </p:sp>
      <p:sp>
        <p:nvSpPr>
          <p:cNvPr id="2071" name="Text Box 23"/>
          <p:cNvSpPr txBox="1">
            <a:spLocks noChangeArrowheads="1"/>
          </p:cNvSpPr>
          <p:nvPr/>
        </p:nvSpPr>
        <p:spPr bwMode="auto">
          <a:xfrm>
            <a:off x="3810000" y="2057400"/>
            <a:ext cx="4494212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sz="2400" dirty="0">
                <a:latin typeface="Times New Roman" pitchFamily="18" charset="0"/>
              </a:rPr>
              <a:t>For a “dirty” industry, the </a:t>
            </a:r>
          </a:p>
          <a:p>
            <a:r>
              <a:rPr lang="en-US" altLang="en-US" sz="2400" dirty="0">
                <a:latin typeface="Times New Roman" pitchFamily="18" charset="0"/>
              </a:rPr>
              <a:t>full marginal cost of production </a:t>
            </a:r>
          </a:p>
          <a:p>
            <a:r>
              <a:rPr lang="en-US" altLang="en-US" sz="2400" dirty="0">
                <a:latin typeface="Times New Roman" pitchFamily="18" charset="0"/>
              </a:rPr>
              <a:t>includes the cost of the externality</a:t>
            </a:r>
            <a:r>
              <a:rPr lang="en-US" altLang="en-US" dirty="0"/>
              <a:t>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7" grpId="0"/>
      <p:bldP spid="207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4"/>
          <p:cNvGrpSpPr>
            <a:grpSpLocks/>
          </p:cNvGrpSpPr>
          <p:nvPr/>
        </p:nvGrpSpPr>
        <p:grpSpPr bwMode="auto">
          <a:xfrm>
            <a:off x="4486275" y="2362200"/>
            <a:ext cx="3660775" cy="3863975"/>
            <a:chOff x="670" y="3230"/>
            <a:chExt cx="2306" cy="2434"/>
          </a:xfrm>
        </p:grpSpPr>
        <p:sp>
          <p:nvSpPr>
            <p:cNvPr id="6160" name="Line 5"/>
            <p:cNvSpPr>
              <a:spLocks noChangeShapeType="1"/>
            </p:cNvSpPr>
            <p:nvPr/>
          </p:nvSpPr>
          <p:spPr bwMode="auto">
            <a:xfrm>
              <a:off x="844" y="3936"/>
              <a:ext cx="0" cy="139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6161" name="Line 6"/>
            <p:cNvSpPr>
              <a:spLocks noChangeShapeType="1"/>
            </p:cNvSpPr>
            <p:nvPr/>
          </p:nvSpPr>
          <p:spPr bwMode="auto">
            <a:xfrm>
              <a:off x="844" y="5328"/>
              <a:ext cx="187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6162" name="Line 7"/>
            <p:cNvSpPr>
              <a:spLocks noChangeShapeType="1"/>
            </p:cNvSpPr>
            <p:nvPr/>
          </p:nvSpPr>
          <p:spPr bwMode="auto">
            <a:xfrm>
              <a:off x="2736" y="3936"/>
              <a:ext cx="0" cy="139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6163" name="Text Box 8"/>
            <p:cNvSpPr txBox="1">
              <a:spLocks noChangeArrowheads="1"/>
            </p:cNvSpPr>
            <p:nvPr/>
          </p:nvSpPr>
          <p:spPr bwMode="auto">
            <a:xfrm>
              <a:off x="1122" y="5433"/>
              <a:ext cx="1364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altLang="en-US" dirty="0">
                  <a:latin typeface="Times New Roman" pitchFamily="18" charset="0"/>
                </a:rPr>
                <a:t>Pollution Cleaned Up</a:t>
              </a:r>
            </a:p>
          </p:txBody>
        </p:sp>
        <p:sp>
          <p:nvSpPr>
            <p:cNvPr id="6164" name="Text Box 9"/>
            <p:cNvSpPr txBox="1">
              <a:spLocks noChangeArrowheads="1"/>
            </p:cNvSpPr>
            <p:nvPr/>
          </p:nvSpPr>
          <p:spPr bwMode="auto">
            <a:xfrm>
              <a:off x="748" y="5328"/>
              <a:ext cx="222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altLang="en-US" dirty="0">
                  <a:latin typeface="Times New Roman" pitchFamily="18" charset="0"/>
                </a:rPr>
                <a:t>0%                                            100%</a:t>
              </a:r>
            </a:p>
          </p:txBody>
        </p:sp>
        <p:sp>
          <p:nvSpPr>
            <p:cNvPr id="6165" name="Arc 10"/>
            <p:cNvSpPr>
              <a:spLocks/>
            </p:cNvSpPr>
            <p:nvPr/>
          </p:nvSpPr>
          <p:spPr bwMode="auto">
            <a:xfrm rot="5382816" flipH="1">
              <a:off x="959" y="3740"/>
              <a:ext cx="1488" cy="2065"/>
            </a:xfrm>
            <a:custGeom>
              <a:avLst/>
              <a:gdLst>
                <a:gd name="T0" fmla="*/ 39 w 21555"/>
                <a:gd name="T1" fmla="*/ 0 h 19946"/>
                <a:gd name="T2" fmla="*/ 103 w 21555"/>
                <a:gd name="T3" fmla="*/ 199 h 19946"/>
                <a:gd name="T4" fmla="*/ 0 w 21555"/>
                <a:gd name="T5" fmla="*/ 214 h 19946"/>
                <a:gd name="T6" fmla="*/ 0 60000 65536"/>
                <a:gd name="T7" fmla="*/ 0 60000 65536"/>
                <a:gd name="T8" fmla="*/ 0 60000 65536"/>
                <a:gd name="T9" fmla="*/ 0 w 21555"/>
                <a:gd name="T10" fmla="*/ 0 h 19946"/>
                <a:gd name="T11" fmla="*/ 21555 w 21555"/>
                <a:gd name="T12" fmla="*/ 19946 h 1994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555" h="19946" fill="none" extrusionOk="0">
                  <a:moveTo>
                    <a:pt x="8289" y="0"/>
                  </a:moveTo>
                  <a:cubicBezTo>
                    <a:pt x="15881" y="3155"/>
                    <a:pt x="21024" y="10347"/>
                    <a:pt x="21554" y="18552"/>
                  </a:cubicBezTo>
                </a:path>
                <a:path w="21555" h="19946" stroke="0" extrusionOk="0">
                  <a:moveTo>
                    <a:pt x="8289" y="0"/>
                  </a:moveTo>
                  <a:cubicBezTo>
                    <a:pt x="15881" y="3155"/>
                    <a:pt x="21024" y="10347"/>
                    <a:pt x="21554" y="18552"/>
                  </a:cubicBezTo>
                  <a:lnTo>
                    <a:pt x="0" y="19946"/>
                  </a:lnTo>
                  <a:lnTo>
                    <a:pt x="8289" y="0"/>
                  </a:lnTo>
                  <a:close/>
                </a:path>
              </a:pathLst>
            </a:custGeom>
            <a:noFill/>
            <a:ln w="28575">
              <a:solidFill>
                <a:schemeClr val="tx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6166" name="Arc 11"/>
            <p:cNvSpPr>
              <a:spLocks/>
            </p:cNvSpPr>
            <p:nvPr/>
          </p:nvSpPr>
          <p:spPr bwMode="auto">
            <a:xfrm rot="12888264" flipH="1">
              <a:off x="864" y="3230"/>
              <a:ext cx="1466" cy="2168"/>
            </a:xfrm>
            <a:custGeom>
              <a:avLst/>
              <a:gdLst>
                <a:gd name="T0" fmla="*/ 38 w 21555"/>
                <a:gd name="T1" fmla="*/ 0 h 19946"/>
                <a:gd name="T2" fmla="*/ 100 w 21555"/>
                <a:gd name="T3" fmla="*/ 219 h 19946"/>
                <a:gd name="T4" fmla="*/ 0 w 21555"/>
                <a:gd name="T5" fmla="*/ 236 h 19946"/>
                <a:gd name="T6" fmla="*/ 0 60000 65536"/>
                <a:gd name="T7" fmla="*/ 0 60000 65536"/>
                <a:gd name="T8" fmla="*/ 0 60000 65536"/>
                <a:gd name="T9" fmla="*/ 0 w 21555"/>
                <a:gd name="T10" fmla="*/ 0 h 19946"/>
                <a:gd name="T11" fmla="*/ 21555 w 21555"/>
                <a:gd name="T12" fmla="*/ 19946 h 1994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555" h="19946" fill="none" extrusionOk="0">
                  <a:moveTo>
                    <a:pt x="8289" y="0"/>
                  </a:moveTo>
                  <a:cubicBezTo>
                    <a:pt x="15881" y="3155"/>
                    <a:pt x="21024" y="10347"/>
                    <a:pt x="21554" y="18552"/>
                  </a:cubicBezTo>
                </a:path>
                <a:path w="21555" h="19946" stroke="0" extrusionOk="0">
                  <a:moveTo>
                    <a:pt x="8289" y="0"/>
                  </a:moveTo>
                  <a:cubicBezTo>
                    <a:pt x="15881" y="3155"/>
                    <a:pt x="21024" y="10347"/>
                    <a:pt x="21554" y="18552"/>
                  </a:cubicBezTo>
                  <a:lnTo>
                    <a:pt x="0" y="19946"/>
                  </a:lnTo>
                  <a:lnTo>
                    <a:pt x="8289" y="0"/>
                  </a:lnTo>
                  <a:close/>
                </a:path>
              </a:pathLst>
            </a:custGeom>
            <a:noFill/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6167" name="Text Box 12"/>
            <p:cNvSpPr txBox="1">
              <a:spLocks noChangeArrowheads="1"/>
            </p:cNvSpPr>
            <p:nvPr/>
          </p:nvSpPr>
          <p:spPr bwMode="auto">
            <a:xfrm>
              <a:off x="923" y="3648"/>
              <a:ext cx="997" cy="3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altLang="en-US" sz="1600" dirty="0">
                  <a:latin typeface="Times New Roman" pitchFamily="18" charset="0"/>
                </a:rPr>
                <a:t>Marginal Benefit</a:t>
              </a:r>
            </a:p>
            <a:p>
              <a:r>
                <a:rPr lang="en-US" altLang="en-US" sz="1600" dirty="0">
                  <a:latin typeface="Times New Roman" pitchFamily="18" charset="0"/>
                </a:rPr>
                <a:t>of Clean Up</a:t>
              </a:r>
            </a:p>
          </p:txBody>
        </p:sp>
        <p:sp>
          <p:nvSpPr>
            <p:cNvPr id="6168" name="Text Box 13"/>
            <p:cNvSpPr txBox="1">
              <a:spLocks noChangeArrowheads="1"/>
            </p:cNvSpPr>
            <p:nvPr/>
          </p:nvSpPr>
          <p:spPr bwMode="auto">
            <a:xfrm>
              <a:off x="1451" y="4944"/>
              <a:ext cx="854" cy="3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altLang="en-US" sz="1600" dirty="0">
                  <a:latin typeface="Times New Roman" pitchFamily="18" charset="0"/>
                </a:rPr>
                <a:t>Marginal Cost</a:t>
              </a:r>
            </a:p>
            <a:p>
              <a:r>
                <a:rPr lang="en-US" altLang="en-US" sz="1600" dirty="0">
                  <a:latin typeface="Times New Roman" pitchFamily="18" charset="0"/>
                </a:rPr>
                <a:t>of Clean Up</a:t>
              </a:r>
            </a:p>
          </p:txBody>
        </p:sp>
      </p:grpSp>
      <p:sp>
        <p:nvSpPr>
          <p:cNvPr id="6148" name="Rectangle 15"/>
          <p:cNvSpPr>
            <a:spLocks noChangeArrowheads="1"/>
          </p:cNvSpPr>
          <p:nvPr/>
        </p:nvSpPr>
        <p:spPr bwMode="auto">
          <a:xfrm>
            <a:off x="381000" y="76200"/>
            <a:ext cx="5105400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en-US" altLang="en-US" sz="2400" b="1" dirty="0">
                <a:solidFill>
                  <a:schemeClr val="tx2"/>
                </a:solidFill>
                <a:latin typeface="Times New Roman" pitchFamily="18" charset="0"/>
              </a:rPr>
              <a:t>Market Failure due to Externalities</a:t>
            </a:r>
          </a:p>
        </p:txBody>
      </p:sp>
      <p:sp>
        <p:nvSpPr>
          <p:cNvPr id="6149" name="Text Box 16"/>
          <p:cNvSpPr txBox="1">
            <a:spLocks noChangeArrowheads="1"/>
          </p:cNvSpPr>
          <p:nvPr/>
        </p:nvSpPr>
        <p:spPr bwMode="auto">
          <a:xfrm>
            <a:off x="533400" y="869950"/>
            <a:ext cx="5410200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 eaLnBrk="0" hangingPunct="0"/>
            <a:r>
              <a:rPr lang="en-US" altLang="en-US" sz="2400" dirty="0">
                <a:latin typeface="Times New Roman" pitchFamily="18" charset="0"/>
              </a:rPr>
              <a:t>      The ideal remedy is to tax a negative externality. The tax should equal the marginal harm due to the externality.</a:t>
            </a:r>
          </a:p>
        </p:txBody>
      </p:sp>
      <p:sp>
        <p:nvSpPr>
          <p:cNvPr id="5137" name="Text Box 17"/>
          <p:cNvSpPr txBox="1">
            <a:spLocks noChangeArrowheads="1"/>
          </p:cNvSpPr>
          <p:nvPr/>
        </p:nvSpPr>
        <p:spPr bwMode="auto">
          <a:xfrm>
            <a:off x="533400" y="2089150"/>
            <a:ext cx="54102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 eaLnBrk="0" hangingPunct="0"/>
            <a:r>
              <a:rPr lang="en-US" altLang="en-US" sz="2400" dirty="0">
                <a:solidFill>
                  <a:schemeClr val="tx2"/>
                </a:solidFill>
                <a:latin typeface="Times New Roman" pitchFamily="18" charset="0"/>
              </a:rPr>
              <a:t>      The tax provides the appropriate </a:t>
            </a:r>
          </a:p>
          <a:p>
            <a:pPr marL="457200" indent="-457200" eaLnBrk="0" hangingPunct="0"/>
            <a:r>
              <a:rPr lang="en-US" altLang="en-US" sz="2400" dirty="0">
                <a:solidFill>
                  <a:schemeClr val="tx2"/>
                </a:solidFill>
                <a:latin typeface="Times New Roman" pitchFamily="18" charset="0"/>
              </a:rPr>
              <a:t>      incentive for the firm to reduce the externality.</a:t>
            </a:r>
          </a:p>
        </p:txBody>
      </p:sp>
      <p:sp>
        <p:nvSpPr>
          <p:cNvPr id="5138" name="Text Box 18"/>
          <p:cNvSpPr txBox="1">
            <a:spLocks noChangeArrowheads="1"/>
          </p:cNvSpPr>
          <p:nvPr/>
        </p:nvSpPr>
        <p:spPr bwMode="auto">
          <a:xfrm>
            <a:off x="533400" y="3581400"/>
            <a:ext cx="3733800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 eaLnBrk="0" hangingPunct="0"/>
            <a:r>
              <a:rPr lang="en-US" altLang="en-US" sz="2400" dirty="0">
                <a:solidFill>
                  <a:schemeClr val="tx2"/>
                </a:solidFill>
                <a:latin typeface="Times New Roman" pitchFamily="18" charset="0"/>
              </a:rPr>
              <a:t>      The optimal amount of </a:t>
            </a:r>
          </a:p>
          <a:p>
            <a:pPr marL="457200" indent="-457200" eaLnBrk="0" hangingPunct="0"/>
            <a:r>
              <a:rPr lang="en-US" altLang="en-US" sz="2400" dirty="0">
                <a:solidFill>
                  <a:schemeClr val="tx2"/>
                </a:solidFill>
                <a:latin typeface="Times New Roman" pitchFamily="18" charset="0"/>
              </a:rPr>
              <a:t>      cleanup balances the </a:t>
            </a:r>
          </a:p>
          <a:p>
            <a:pPr marL="457200" indent="-457200" eaLnBrk="0" hangingPunct="0"/>
            <a:r>
              <a:rPr lang="en-US" altLang="en-US" sz="2400" dirty="0">
                <a:solidFill>
                  <a:schemeClr val="tx2"/>
                </a:solidFill>
                <a:latin typeface="Times New Roman" pitchFamily="18" charset="0"/>
              </a:rPr>
              <a:t>      resulting MB versus</a:t>
            </a:r>
          </a:p>
          <a:p>
            <a:pPr marL="457200" indent="-457200" eaLnBrk="0" hangingPunct="0"/>
            <a:r>
              <a:rPr lang="en-US" altLang="en-US" sz="2400" dirty="0">
                <a:solidFill>
                  <a:schemeClr val="tx2"/>
                </a:solidFill>
                <a:latin typeface="Times New Roman" pitchFamily="18" charset="0"/>
              </a:rPr>
              <a:t>      the MC of cleanup.</a:t>
            </a:r>
          </a:p>
        </p:txBody>
      </p:sp>
      <p:grpSp>
        <p:nvGrpSpPr>
          <p:cNvPr id="3" name="Group 22"/>
          <p:cNvGrpSpPr>
            <a:grpSpLocks/>
          </p:cNvGrpSpPr>
          <p:nvPr/>
        </p:nvGrpSpPr>
        <p:grpSpPr bwMode="auto">
          <a:xfrm>
            <a:off x="6911975" y="4321175"/>
            <a:ext cx="425450" cy="1698625"/>
            <a:chOff x="4598" y="2880"/>
            <a:chExt cx="268" cy="1070"/>
          </a:xfrm>
        </p:grpSpPr>
        <p:sp>
          <p:nvSpPr>
            <p:cNvPr id="6157" name="Oval 19"/>
            <p:cNvSpPr>
              <a:spLocks noChangeArrowheads="1"/>
            </p:cNvSpPr>
            <p:nvPr/>
          </p:nvSpPr>
          <p:spPr bwMode="auto">
            <a:xfrm>
              <a:off x="4656" y="2880"/>
              <a:ext cx="48" cy="48"/>
            </a:xfrm>
            <a:prstGeom prst="ellipse">
              <a:avLst/>
            </a:prstGeom>
            <a:solidFill>
              <a:srgbClr val="CC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 altLang="en-US" dirty="0"/>
            </a:p>
          </p:txBody>
        </p:sp>
        <p:sp>
          <p:nvSpPr>
            <p:cNvPr id="6158" name="Text Box 20"/>
            <p:cNvSpPr txBox="1">
              <a:spLocks noChangeArrowheads="1"/>
            </p:cNvSpPr>
            <p:nvPr/>
          </p:nvSpPr>
          <p:spPr bwMode="auto">
            <a:xfrm>
              <a:off x="4598" y="3719"/>
              <a:ext cx="26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altLang="en-US" dirty="0">
                  <a:latin typeface="Times New Roman" pitchFamily="18" charset="0"/>
                </a:rPr>
                <a:t>P*</a:t>
              </a:r>
            </a:p>
          </p:txBody>
        </p:sp>
        <p:sp>
          <p:nvSpPr>
            <p:cNvPr id="6159" name="Line 21"/>
            <p:cNvSpPr>
              <a:spLocks noChangeShapeType="1"/>
            </p:cNvSpPr>
            <p:nvPr/>
          </p:nvSpPr>
          <p:spPr bwMode="auto">
            <a:xfrm>
              <a:off x="4704" y="2928"/>
              <a:ext cx="0" cy="81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/>
            <a:lstStyle/>
            <a:p>
              <a:endParaRPr lang="en-US" dirty="0"/>
            </a:p>
          </p:txBody>
        </p:sp>
      </p:grpSp>
      <p:sp>
        <p:nvSpPr>
          <p:cNvPr id="5143" name="Text Box 23"/>
          <p:cNvSpPr txBox="1">
            <a:spLocks noChangeArrowheads="1"/>
          </p:cNvSpPr>
          <p:nvPr/>
        </p:nvSpPr>
        <p:spPr bwMode="auto">
          <a:xfrm>
            <a:off x="533400" y="5273675"/>
            <a:ext cx="4114800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 eaLnBrk="0" hangingPunct="0"/>
            <a:r>
              <a:rPr lang="en-US" altLang="en-US" sz="2400" dirty="0">
                <a:solidFill>
                  <a:schemeClr val="tx2"/>
                </a:solidFill>
                <a:latin typeface="Times New Roman" pitchFamily="18" charset="0"/>
              </a:rPr>
              <a:t>      Tax t* induces the optimal amount of cleanup P*.</a:t>
            </a:r>
          </a:p>
        </p:txBody>
      </p:sp>
      <p:grpSp>
        <p:nvGrpSpPr>
          <p:cNvPr id="4" name="Group 26"/>
          <p:cNvGrpSpPr>
            <a:grpSpLocks/>
          </p:cNvGrpSpPr>
          <p:nvPr/>
        </p:nvGrpSpPr>
        <p:grpSpPr bwMode="auto">
          <a:xfrm>
            <a:off x="4343400" y="4168775"/>
            <a:ext cx="3346450" cy="366713"/>
            <a:chOff x="2980" y="2784"/>
            <a:chExt cx="2108" cy="231"/>
          </a:xfrm>
        </p:grpSpPr>
        <p:sp>
          <p:nvSpPr>
            <p:cNvPr id="6155" name="Text Box 24"/>
            <p:cNvSpPr txBox="1">
              <a:spLocks noChangeArrowheads="1"/>
            </p:cNvSpPr>
            <p:nvPr/>
          </p:nvSpPr>
          <p:spPr bwMode="auto">
            <a:xfrm>
              <a:off x="2980" y="2784"/>
              <a:ext cx="23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altLang="en-US" b="1" dirty="0">
                  <a:latin typeface="Times New Roman" pitchFamily="18" charset="0"/>
                </a:rPr>
                <a:t>t*</a:t>
              </a:r>
            </a:p>
          </p:txBody>
        </p:sp>
        <p:sp>
          <p:nvSpPr>
            <p:cNvPr id="6156" name="Line 25"/>
            <p:cNvSpPr>
              <a:spLocks noChangeShapeType="1"/>
            </p:cNvSpPr>
            <p:nvPr/>
          </p:nvSpPr>
          <p:spPr bwMode="auto">
            <a:xfrm>
              <a:off x="3264" y="2880"/>
              <a:ext cx="182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37" grpId="0"/>
      <p:bldP spid="5138" grpId="0"/>
      <p:bldP spid="514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/>
          <p:cNvSpPr>
            <a:spLocks noChangeArrowheads="1"/>
          </p:cNvSpPr>
          <p:nvPr/>
        </p:nvSpPr>
        <p:spPr bwMode="auto">
          <a:xfrm>
            <a:off x="381000" y="0"/>
            <a:ext cx="3124200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en-US" altLang="en-US" sz="2400" b="1" dirty="0">
                <a:solidFill>
                  <a:schemeClr val="tx2"/>
                </a:solidFill>
                <a:latin typeface="Times New Roman" pitchFamily="18" charset="0"/>
              </a:rPr>
              <a:t>PUBLIC GOODS</a:t>
            </a:r>
          </a:p>
        </p:txBody>
      </p:sp>
      <p:sp>
        <p:nvSpPr>
          <p:cNvPr id="7172" name="Text Box 6"/>
          <p:cNvSpPr txBox="1">
            <a:spLocks noChangeArrowheads="1"/>
          </p:cNvSpPr>
          <p:nvPr/>
        </p:nvSpPr>
        <p:spPr bwMode="auto">
          <a:xfrm>
            <a:off x="203200" y="685800"/>
            <a:ext cx="3814763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sz="2400" dirty="0">
                <a:latin typeface="Times New Roman" pitchFamily="18" charset="0"/>
              </a:rPr>
              <a:t>A Pure Public Good is </a:t>
            </a:r>
          </a:p>
          <a:p>
            <a:r>
              <a:rPr lang="en-US" altLang="en-US" sz="2400" b="1" dirty="0">
                <a:latin typeface="Times New Roman" pitchFamily="18" charset="0"/>
              </a:rPr>
              <a:t>non-rival</a:t>
            </a:r>
            <a:r>
              <a:rPr lang="en-US" altLang="en-US" sz="2400" dirty="0">
                <a:latin typeface="Times New Roman" pitchFamily="18" charset="0"/>
              </a:rPr>
              <a:t> and </a:t>
            </a:r>
            <a:r>
              <a:rPr lang="en-US" altLang="en-US" sz="2400" b="1" dirty="0">
                <a:latin typeface="Times New Roman" pitchFamily="18" charset="0"/>
              </a:rPr>
              <a:t>non-exclusiv</a:t>
            </a:r>
            <a:r>
              <a:rPr lang="en-US" altLang="en-US" sz="2400" dirty="0">
                <a:latin typeface="Times New Roman" pitchFamily="18" charset="0"/>
              </a:rPr>
              <a:t>e.</a:t>
            </a:r>
          </a:p>
        </p:txBody>
      </p:sp>
      <p:sp>
        <p:nvSpPr>
          <p:cNvPr id="7175" name="Text Box 7"/>
          <p:cNvSpPr txBox="1">
            <a:spLocks noChangeArrowheads="1"/>
          </p:cNvSpPr>
          <p:nvPr/>
        </p:nvSpPr>
        <p:spPr bwMode="auto">
          <a:xfrm>
            <a:off x="203200" y="4564063"/>
            <a:ext cx="3914775" cy="1150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sz="2400" dirty="0">
                <a:latin typeface="Times New Roman" pitchFamily="18" charset="0"/>
              </a:rPr>
              <a:t>Practical Issues:</a:t>
            </a:r>
          </a:p>
          <a:p>
            <a:r>
              <a:rPr lang="en-US" altLang="en-US" sz="2400" dirty="0">
                <a:latin typeface="Times New Roman" pitchFamily="18" charset="0"/>
              </a:rPr>
              <a:t>  1. Estimating Benefits/Costs </a:t>
            </a:r>
          </a:p>
          <a:p>
            <a:pPr>
              <a:lnSpc>
                <a:spcPct val="90000"/>
              </a:lnSpc>
            </a:pPr>
            <a:r>
              <a:rPr lang="en-US" altLang="en-US" sz="2400" dirty="0">
                <a:latin typeface="Times New Roman" pitchFamily="18" charset="0"/>
              </a:rPr>
              <a:t>      from </a:t>
            </a:r>
            <a:r>
              <a:rPr lang="en-US" altLang="en-US" sz="2400" i="1" dirty="0">
                <a:latin typeface="Times New Roman" pitchFamily="18" charset="0"/>
              </a:rPr>
              <a:t>reported</a:t>
            </a:r>
            <a:r>
              <a:rPr lang="en-US" altLang="en-US" sz="2400" dirty="0">
                <a:latin typeface="Times New Roman" pitchFamily="18" charset="0"/>
              </a:rPr>
              <a:t> preferences.</a:t>
            </a:r>
          </a:p>
        </p:txBody>
      </p:sp>
      <p:sp>
        <p:nvSpPr>
          <p:cNvPr id="7176" name="Text Box 8"/>
          <p:cNvSpPr txBox="1">
            <a:spLocks noChangeArrowheads="1"/>
          </p:cNvSpPr>
          <p:nvPr/>
        </p:nvSpPr>
        <p:spPr bwMode="auto">
          <a:xfrm>
            <a:off x="203200" y="5638800"/>
            <a:ext cx="27892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sz="2400" dirty="0">
                <a:latin typeface="Times New Roman" pitchFamily="18" charset="0"/>
              </a:rPr>
              <a:t>  2. Public Financing.</a:t>
            </a:r>
          </a:p>
        </p:txBody>
      </p:sp>
      <p:sp>
        <p:nvSpPr>
          <p:cNvPr id="7177" name="Text Box 9"/>
          <p:cNvSpPr txBox="1">
            <a:spLocks noChangeArrowheads="1"/>
          </p:cNvSpPr>
          <p:nvPr/>
        </p:nvSpPr>
        <p:spPr bwMode="auto">
          <a:xfrm>
            <a:off x="203200" y="6096000"/>
            <a:ext cx="33385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sz="2400" dirty="0">
                <a:latin typeface="Times New Roman" pitchFamily="18" charset="0"/>
              </a:rPr>
              <a:t>  3. “Politics” and Voting.</a:t>
            </a:r>
          </a:p>
        </p:txBody>
      </p:sp>
      <p:sp>
        <p:nvSpPr>
          <p:cNvPr id="9" name="Text Box 10"/>
          <p:cNvSpPr txBox="1">
            <a:spLocks noChangeArrowheads="1"/>
          </p:cNvSpPr>
          <p:nvPr/>
        </p:nvSpPr>
        <p:spPr bwMode="auto">
          <a:xfrm>
            <a:off x="203200" y="1524000"/>
            <a:ext cx="3836988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sz="2400" dirty="0">
                <a:latin typeface="Times New Roman" pitchFamily="18" charset="0"/>
              </a:rPr>
              <a:t>A public good’s optimal scale</a:t>
            </a:r>
          </a:p>
          <a:p>
            <a:r>
              <a:rPr lang="en-US" altLang="en-US" sz="2400" dirty="0">
                <a:latin typeface="Times New Roman" pitchFamily="18" charset="0"/>
              </a:rPr>
              <a:t> is determined by weighing</a:t>
            </a:r>
          </a:p>
          <a:p>
            <a:r>
              <a:rPr lang="en-US" altLang="en-US" sz="2400" dirty="0">
                <a:latin typeface="Times New Roman" pitchFamily="18" charset="0"/>
              </a:rPr>
              <a:t>MBs and MC (where MBs</a:t>
            </a:r>
          </a:p>
          <a:p>
            <a:r>
              <a:rPr lang="en-US" altLang="en-US" sz="2400" dirty="0">
                <a:latin typeface="Times New Roman" pitchFamily="18" charset="0"/>
              </a:rPr>
              <a:t>are summed vertically). </a:t>
            </a:r>
          </a:p>
        </p:txBody>
      </p:sp>
      <p:grpSp>
        <p:nvGrpSpPr>
          <p:cNvPr id="2" name="Group 32"/>
          <p:cNvGrpSpPr>
            <a:grpSpLocks/>
          </p:cNvGrpSpPr>
          <p:nvPr/>
        </p:nvGrpSpPr>
        <p:grpSpPr bwMode="auto">
          <a:xfrm>
            <a:off x="4419600" y="5867400"/>
            <a:ext cx="3657600" cy="585788"/>
            <a:chOff x="3264" y="3840"/>
            <a:chExt cx="2304" cy="369"/>
          </a:xfrm>
        </p:grpSpPr>
        <p:sp>
          <p:nvSpPr>
            <p:cNvPr id="7198" name="Line 11"/>
            <p:cNvSpPr>
              <a:spLocks noChangeShapeType="1"/>
            </p:cNvSpPr>
            <p:nvPr/>
          </p:nvSpPr>
          <p:spPr bwMode="auto">
            <a:xfrm>
              <a:off x="3264" y="3840"/>
              <a:ext cx="2304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7199" name="Text Box 12"/>
            <p:cNvSpPr txBox="1">
              <a:spLocks noChangeArrowheads="1"/>
            </p:cNvSpPr>
            <p:nvPr/>
          </p:nvSpPr>
          <p:spPr bwMode="auto">
            <a:xfrm>
              <a:off x="4300" y="3840"/>
              <a:ext cx="1124" cy="3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altLang="en-US" dirty="0">
                  <a:latin typeface="Times New Roman" pitchFamily="18" charset="0"/>
                </a:rPr>
                <a:t>Highway Length </a:t>
              </a:r>
            </a:p>
            <a:p>
              <a:pPr>
                <a:lnSpc>
                  <a:spcPct val="80000"/>
                </a:lnSpc>
              </a:pPr>
              <a:r>
                <a:rPr lang="en-US" altLang="en-US" dirty="0">
                  <a:latin typeface="Times New Roman" pitchFamily="18" charset="0"/>
                </a:rPr>
                <a:t>(miles)</a:t>
              </a:r>
            </a:p>
          </p:txBody>
        </p:sp>
      </p:grpSp>
      <p:grpSp>
        <p:nvGrpSpPr>
          <p:cNvPr id="3" name="Group 18"/>
          <p:cNvGrpSpPr>
            <a:grpSpLocks/>
          </p:cNvGrpSpPr>
          <p:nvPr/>
        </p:nvGrpSpPr>
        <p:grpSpPr bwMode="auto">
          <a:xfrm>
            <a:off x="4419600" y="4191000"/>
            <a:ext cx="2438400" cy="1676400"/>
            <a:chOff x="3264" y="2784"/>
            <a:chExt cx="1536" cy="1056"/>
          </a:xfrm>
        </p:grpSpPr>
        <p:sp>
          <p:nvSpPr>
            <p:cNvPr id="7196" name="Line 14"/>
            <p:cNvSpPr>
              <a:spLocks noChangeShapeType="1"/>
            </p:cNvSpPr>
            <p:nvPr/>
          </p:nvSpPr>
          <p:spPr bwMode="auto">
            <a:xfrm>
              <a:off x="3264" y="2784"/>
              <a:ext cx="1152" cy="1056"/>
            </a:xfrm>
            <a:prstGeom prst="line">
              <a:avLst/>
            </a:prstGeom>
            <a:noFill/>
            <a:ln w="28575">
              <a:solidFill>
                <a:schemeClr val="tx2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7197" name="Text Box 15"/>
            <p:cNvSpPr txBox="1">
              <a:spLocks noChangeArrowheads="1"/>
            </p:cNvSpPr>
            <p:nvPr/>
          </p:nvSpPr>
          <p:spPr bwMode="auto">
            <a:xfrm>
              <a:off x="4188" y="3292"/>
              <a:ext cx="612" cy="404"/>
            </a:xfrm>
            <a:prstGeom prst="rect">
              <a:avLst/>
            </a:prstGeom>
            <a:noFill/>
            <a:ln w="9525">
              <a:solidFill>
                <a:schemeClr val="tx2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altLang="en-US" dirty="0">
                  <a:latin typeface="Times New Roman" pitchFamily="18" charset="0"/>
                </a:rPr>
                <a:t>  MB</a:t>
              </a:r>
            </a:p>
            <a:p>
              <a:r>
                <a:rPr lang="en-US" altLang="en-US" dirty="0">
                  <a:latin typeface="Times New Roman" pitchFamily="18" charset="0"/>
                </a:rPr>
                <a:t>(drivers)</a:t>
              </a:r>
            </a:p>
          </p:txBody>
        </p:sp>
      </p:grpSp>
      <p:grpSp>
        <p:nvGrpSpPr>
          <p:cNvPr id="4" name="Group 19"/>
          <p:cNvGrpSpPr>
            <a:grpSpLocks/>
          </p:cNvGrpSpPr>
          <p:nvPr/>
        </p:nvGrpSpPr>
        <p:grpSpPr bwMode="auto">
          <a:xfrm>
            <a:off x="4419600" y="3505200"/>
            <a:ext cx="3683000" cy="2362200"/>
            <a:chOff x="3264" y="912"/>
            <a:chExt cx="2320" cy="1488"/>
          </a:xfrm>
        </p:grpSpPr>
        <p:sp>
          <p:nvSpPr>
            <p:cNvPr id="7194" name="Line 16"/>
            <p:cNvSpPr>
              <a:spLocks noChangeShapeType="1"/>
            </p:cNvSpPr>
            <p:nvPr/>
          </p:nvSpPr>
          <p:spPr bwMode="auto">
            <a:xfrm>
              <a:off x="3264" y="912"/>
              <a:ext cx="2304" cy="1488"/>
            </a:xfrm>
            <a:prstGeom prst="line">
              <a:avLst/>
            </a:prstGeom>
            <a:noFill/>
            <a:ln w="28575">
              <a:solidFill>
                <a:schemeClr val="tx2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7195" name="Text Box 17"/>
            <p:cNvSpPr txBox="1">
              <a:spLocks noChangeArrowheads="1"/>
            </p:cNvSpPr>
            <p:nvPr/>
          </p:nvSpPr>
          <p:spPr bwMode="auto">
            <a:xfrm>
              <a:off x="4908" y="1584"/>
              <a:ext cx="676" cy="404"/>
            </a:xfrm>
            <a:prstGeom prst="rect">
              <a:avLst/>
            </a:prstGeom>
            <a:noFill/>
            <a:ln w="9525">
              <a:solidFill>
                <a:schemeClr val="tx2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altLang="en-US" dirty="0">
                  <a:latin typeface="Times New Roman" pitchFamily="18" charset="0"/>
                </a:rPr>
                <a:t>  MB</a:t>
              </a:r>
            </a:p>
            <a:p>
              <a:r>
                <a:rPr lang="en-US" altLang="en-US" dirty="0">
                  <a:latin typeface="Times New Roman" pitchFamily="18" charset="0"/>
                </a:rPr>
                <a:t>(truckers)</a:t>
              </a:r>
            </a:p>
          </p:txBody>
        </p:sp>
      </p:grpSp>
      <p:grpSp>
        <p:nvGrpSpPr>
          <p:cNvPr id="5" name="Group 24"/>
          <p:cNvGrpSpPr>
            <a:grpSpLocks/>
          </p:cNvGrpSpPr>
          <p:nvPr/>
        </p:nvGrpSpPr>
        <p:grpSpPr bwMode="auto">
          <a:xfrm>
            <a:off x="4419600" y="1828800"/>
            <a:ext cx="3657600" cy="4038600"/>
            <a:chOff x="3264" y="384"/>
            <a:chExt cx="2304" cy="2544"/>
          </a:xfrm>
        </p:grpSpPr>
        <p:sp>
          <p:nvSpPr>
            <p:cNvPr id="7191" name="Line 20"/>
            <p:cNvSpPr>
              <a:spLocks noChangeShapeType="1"/>
            </p:cNvSpPr>
            <p:nvPr/>
          </p:nvSpPr>
          <p:spPr bwMode="auto">
            <a:xfrm flipH="1" flipV="1">
              <a:off x="4416" y="2208"/>
              <a:ext cx="1152" cy="720"/>
            </a:xfrm>
            <a:prstGeom prst="line">
              <a:avLst/>
            </a:prstGeom>
            <a:noFill/>
            <a:ln w="38100">
              <a:solidFill>
                <a:schemeClr val="tx2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7192" name="Line 21"/>
            <p:cNvSpPr>
              <a:spLocks noChangeShapeType="1"/>
            </p:cNvSpPr>
            <p:nvPr/>
          </p:nvSpPr>
          <p:spPr bwMode="auto">
            <a:xfrm flipH="1" flipV="1">
              <a:off x="3264" y="384"/>
              <a:ext cx="1152" cy="1824"/>
            </a:xfrm>
            <a:prstGeom prst="line">
              <a:avLst/>
            </a:prstGeom>
            <a:noFill/>
            <a:ln w="38100">
              <a:solidFill>
                <a:schemeClr val="tx2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7193" name="Text Box 23"/>
            <p:cNvSpPr txBox="1">
              <a:spLocks noChangeArrowheads="1"/>
            </p:cNvSpPr>
            <p:nvPr/>
          </p:nvSpPr>
          <p:spPr bwMode="auto">
            <a:xfrm>
              <a:off x="3648" y="720"/>
              <a:ext cx="917" cy="404"/>
            </a:xfrm>
            <a:prstGeom prst="rect">
              <a:avLst/>
            </a:prstGeom>
            <a:noFill/>
            <a:ln w="9525">
              <a:solidFill>
                <a:schemeClr val="tx2"/>
              </a:solidFill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altLang="en-US" dirty="0">
                  <a:latin typeface="Times New Roman" pitchFamily="18" charset="0"/>
                </a:rPr>
                <a:t>MB</a:t>
              </a:r>
              <a:r>
                <a:rPr lang="en-US" altLang="en-US" baseline="-25000" dirty="0">
                  <a:latin typeface="Times New Roman" pitchFamily="18" charset="0"/>
                </a:rPr>
                <a:t>Total</a:t>
              </a:r>
              <a:r>
                <a:rPr lang="en-US" altLang="en-US" dirty="0">
                  <a:latin typeface="Times New Roman" pitchFamily="18" charset="0"/>
                </a:rPr>
                <a:t> = </a:t>
              </a:r>
            </a:p>
            <a:p>
              <a:r>
                <a:rPr lang="en-US" altLang="en-US" dirty="0">
                  <a:latin typeface="Times New Roman" pitchFamily="18" charset="0"/>
                </a:rPr>
                <a:t>  MB</a:t>
              </a:r>
              <a:r>
                <a:rPr lang="en-US" altLang="en-US" baseline="-25000" dirty="0">
                  <a:latin typeface="Times New Roman" pitchFamily="18" charset="0"/>
                </a:rPr>
                <a:t>D</a:t>
              </a:r>
              <a:r>
                <a:rPr lang="en-US" altLang="en-US" dirty="0">
                  <a:latin typeface="Times New Roman" pitchFamily="18" charset="0"/>
                </a:rPr>
                <a:t> + MB</a:t>
              </a:r>
              <a:r>
                <a:rPr lang="en-US" altLang="en-US" baseline="-25000" dirty="0">
                  <a:latin typeface="Times New Roman" pitchFamily="18" charset="0"/>
                </a:rPr>
                <a:t>T</a:t>
              </a:r>
            </a:p>
          </p:txBody>
        </p:sp>
      </p:grpSp>
      <p:grpSp>
        <p:nvGrpSpPr>
          <p:cNvPr id="6" name="Group 33"/>
          <p:cNvGrpSpPr>
            <a:grpSpLocks/>
          </p:cNvGrpSpPr>
          <p:nvPr/>
        </p:nvGrpSpPr>
        <p:grpSpPr bwMode="auto">
          <a:xfrm>
            <a:off x="4038600" y="1066800"/>
            <a:ext cx="711200" cy="4832350"/>
            <a:chOff x="3024" y="796"/>
            <a:chExt cx="448" cy="3044"/>
          </a:xfrm>
        </p:grpSpPr>
        <p:sp>
          <p:nvSpPr>
            <p:cNvPr id="7189" name="Line 13"/>
            <p:cNvSpPr>
              <a:spLocks noChangeShapeType="1"/>
            </p:cNvSpPr>
            <p:nvPr/>
          </p:nvSpPr>
          <p:spPr bwMode="auto">
            <a:xfrm>
              <a:off x="3264" y="1200"/>
              <a:ext cx="0" cy="264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7190" name="Text Box 25"/>
            <p:cNvSpPr txBox="1">
              <a:spLocks noChangeArrowheads="1"/>
            </p:cNvSpPr>
            <p:nvPr/>
          </p:nvSpPr>
          <p:spPr bwMode="auto">
            <a:xfrm>
              <a:off x="3024" y="796"/>
              <a:ext cx="448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altLang="en-US" dirty="0">
                  <a:latin typeface="Times New Roman" pitchFamily="18" charset="0"/>
                </a:rPr>
                <a:t>$MB,</a:t>
              </a:r>
            </a:p>
            <a:p>
              <a:r>
                <a:rPr lang="en-US" altLang="en-US" dirty="0">
                  <a:latin typeface="Times New Roman" pitchFamily="18" charset="0"/>
                </a:rPr>
                <a:t>$MC</a:t>
              </a:r>
            </a:p>
          </p:txBody>
        </p:sp>
      </p:grpSp>
      <p:grpSp>
        <p:nvGrpSpPr>
          <p:cNvPr id="7" name="Group 28"/>
          <p:cNvGrpSpPr>
            <a:grpSpLocks/>
          </p:cNvGrpSpPr>
          <p:nvPr/>
        </p:nvGrpSpPr>
        <p:grpSpPr bwMode="auto">
          <a:xfrm>
            <a:off x="4419600" y="2133600"/>
            <a:ext cx="3276600" cy="2362200"/>
            <a:chOff x="3360" y="528"/>
            <a:chExt cx="2064" cy="1488"/>
          </a:xfrm>
        </p:grpSpPr>
        <p:sp>
          <p:nvSpPr>
            <p:cNvPr id="7187" name="Line 26"/>
            <p:cNvSpPr>
              <a:spLocks noChangeShapeType="1"/>
            </p:cNvSpPr>
            <p:nvPr/>
          </p:nvSpPr>
          <p:spPr bwMode="auto">
            <a:xfrm flipV="1">
              <a:off x="3360" y="1008"/>
              <a:ext cx="2016" cy="1008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7188" name="Text Box 27"/>
            <p:cNvSpPr txBox="1">
              <a:spLocks noChangeArrowheads="1"/>
            </p:cNvSpPr>
            <p:nvPr/>
          </p:nvSpPr>
          <p:spPr bwMode="auto">
            <a:xfrm>
              <a:off x="4724" y="528"/>
              <a:ext cx="700" cy="50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altLang="en-US" dirty="0">
                  <a:latin typeface="Times New Roman" pitchFamily="18" charset="0"/>
                </a:rPr>
                <a:t>MC of</a:t>
              </a:r>
            </a:p>
            <a:p>
              <a:pPr>
                <a:lnSpc>
                  <a:spcPct val="80000"/>
                </a:lnSpc>
              </a:pPr>
              <a:r>
                <a:rPr lang="en-US" altLang="en-US" dirty="0">
                  <a:latin typeface="Times New Roman" pitchFamily="18" charset="0"/>
                </a:rPr>
                <a:t>Highway</a:t>
              </a:r>
            </a:p>
            <a:p>
              <a:pPr>
                <a:lnSpc>
                  <a:spcPct val="80000"/>
                </a:lnSpc>
              </a:pPr>
              <a:r>
                <a:rPr lang="en-US" altLang="en-US" dirty="0">
                  <a:latin typeface="Times New Roman" pitchFamily="18" charset="0"/>
                </a:rPr>
                <a:t>expansion</a:t>
              </a:r>
            </a:p>
          </p:txBody>
        </p:sp>
      </p:grpSp>
      <p:grpSp>
        <p:nvGrpSpPr>
          <p:cNvPr id="8" name="Group 31"/>
          <p:cNvGrpSpPr>
            <a:grpSpLocks/>
          </p:cNvGrpSpPr>
          <p:nvPr/>
        </p:nvGrpSpPr>
        <p:grpSpPr bwMode="auto">
          <a:xfrm>
            <a:off x="5556250" y="3900488"/>
            <a:ext cx="463550" cy="2347912"/>
            <a:chOff x="3980" y="2592"/>
            <a:chExt cx="292" cy="1479"/>
          </a:xfrm>
        </p:grpSpPr>
        <p:sp>
          <p:nvSpPr>
            <p:cNvPr id="7185" name="Line 29"/>
            <p:cNvSpPr>
              <a:spLocks noChangeShapeType="1"/>
            </p:cNvSpPr>
            <p:nvPr/>
          </p:nvSpPr>
          <p:spPr bwMode="auto">
            <a:xfrm>
              <a:off x="4080" y="2592"/>
              <a:ext cx="0" cy="124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dash"/>
              <a:round/>
              <a:headEnd/>
              <a:tailEnd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7186" name="Text Box 30"/>
            <p:cNvSpPr txBox="1">
              <a:spLocks noChangeArrowheads="1"/>
            </p:cNvSpPr>
            <p:nvPr/>
          </p:nvSpPr>
          <p:spPr bwMode="auto">
            <a:xfrm>
              <a:off x="3980" y="3840"/>
              <a:ext cx="292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altLang="en-US" dirty="0">
                  <a:latin typeface="Times New Roman" pitchFamily="18" charset="0"/>
                </a:rPr>
                <a:t>H*</a:t>
              </a:r>
            </a:p>
          </p:txBody>
        </p:sp>
      </p:grpSp>
      <p:sp>
        <p:nvSpPr>
          <p:cNvPr id="7202" name="Text Box 34"/>
          <p:cNvSpPr txBox="1">
            <a:spLocks noChangeArrowheads="1"/>
          </p:cNvSpPr>
          <p:nvPr/>
        </p:nvSpPr>
        <p:spPr bwMode="auto">
          <a:xfrm>
            <a:off x="203200" y="3232150"/>
            <a:ext cx="3376245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sz="2400" dirty="0">
                <a:solidFill>
                  <a:schemeClr val="tx2"/>
                </a:solidFill>
                <a:latin typeface="Times New Roman" pitchFamily="18" charset="0"/>
              </a:rPr>
              <a:t>The optimal length of this</a:t>
            </a:r>
          </a:p>
          <a:p>
            <a:r>
              <a:rPr lang="en-US" altLang="en-US" sz="2400" dirty="0">
                <a:solidFill>
                  <a:schemeClr val="tx2"/>
                </a:solidFill>
                <a:latin typeface="Times New Roman" pitchFamily="18" charset="0"/>
              </a:rPr>
              <a:t>highway is H* miles</a:t>
            </a:r>
          </a:p>
          <a:p>
            <a:r>
              <a:rPr lang="en-US" altLang="en-US" sz="2400" dirty="0">
                <a:solidFill>
                  <a:schemeClr val="tx2"/>
                </a:solidFill>
                <a:latin typeface="Times New Roman" pitchFamily="18" charset="0"/>
              </a:rPr>
              <a:t>(where MB</a:t>
            </a:r>
            <a:r>
              <a:rPr lang="en-US" altLang="en-US" sz="2400" baseline="-25000" dirty="0">
                <a:solidFill>
                  <a:schemeClr val="tx2"/>
                </a:solidFill>
                <a:latin typeface="Times New Roman" pitchFamily="18" charset="0"/>
              </a:rPr>
              <a:t>Total</a:t>
            </a:r>
            <a:r>
              <a:rPr lang="en-US" altLang="en-US" sz="2400" dirty="0">
                <a:solidFill>
                  <a:schemeClr val="tx2"/>
                </a:solidFill>
                <a:latin typeface="Times New Roman" pitchFamily="18" charset="0"/>
              </a:rPr>
              <a:t> = MC).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5" grpId="0"/>
      <p:bldP spid="7176" grpId="0"/>
      <p:bldP spid="7177" grpId="0"/>
      <p:bldP spid="720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5"/>
          <p:cNvSpPr>
            <a:spLocks noChangeArrowheads="1"/>
          </p:cNvSpPr>
          <p:nvPr/>
        </p:nvSpPr>
        <p:spPr bwMode="auto">
          <a:xfrm>
            <a:off x="381000" y="171450"/>
            <a:ext cx="4343400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en-US" altLang="en-US" sz="2400" b="1" dirty="0">
                <a:solidFill>
                  <a:schemeClr val="tx2"/>
                </a:solidFill>
                <a:latin typeface="Times New Roman" pitchFamily="18" charset="0"/>
              </a:rPr>
              <a:t>BENEFIT-COST ANALYSIS</a:t>
            </a:r>
          </a:p>
        </p:txBody>
      </p:sp>
      <p:sp>
        <p:nvSpPr>
          <p:cNvPr id="8196" name="Text Box 6"/>
          <p:cNvSpPr txBox="1">
            <a:spLocks noChangeArrowheads="1"/>
          </p:cNvSpPr>
          <p:nvPr/>
        </p:nvSpPr>
        <p:spPr bwMode="auto">
          <a:xfrm>
            <a:off x="898525" y="955675"/>
            <a:ext cx="5935663" cy="1004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sz="2400" dirty="0">
                <a:latin typeface="Times New Roman" pitchFamily="18" charset="0"/>
              </a:rPr>
              <a:t>A program should be undertaken if and only if:</a:t>
            </a:r>
          </a:p>
          <a:p>
            <a:pPr>
              <a:lnSpc>
                <a:spcPct val="150000"/>
              </a:lnSpc>
            </a:pPr>
            <a:r>
              <a:rPr lang="en-US" altLang="en-US" sz="2400" dirty="0">
                <a:latin typeface="Times New Roman" pitchFamily="18" charset="0"/>
              </a:rPr>
              <a:t>Net Benefit = Total Benefit – Total Cost &gt; 0. </a:t>
            </a:r>
          </a:p>
        </p:txBody>
      </p:sp>
      <p:sp>
        <p:nvSpPr>
          <p:cNvPr id="8199" name="Text Box 7"/>
          <p:cNvSpPr txBox="1">
            <a:spLocks noChangeArrowheads="1"/>
          </p:cNvSpPr>
          <p:nvPr/>
        </p:nvSpPr>
        <p:spPr bwMode="auto">
          <a:xfrm>
            <a:off x="1355725" y="2098675"/>
            <a:ext cx="4198585" cy="1237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sz="2400" dirty="0">
                <a:latin typeface="Times New Roman" pitchFamily="18" charset="0"/>
              </a:rPr>
              <a:t>Steps:</a:t>
            </a:r>
          </a:p>
          <a:p>
            <a:pPr>
              <a:lnSpc>
                <a:spcPct val="30000"/>
              </a:lnSpc>
            </a:pPr>
            <a:endParaRPr lang="en-US" altLang="en-US" sz="2400" dirty="0">
              <a:latin typeface="Times New Roman" pitchFamily="18" charset="0"/>
            </a:endParaRPr>
          </a:p>
          <a:p>
            <a:r>
              <a:rPr lang="en-US" altLang="en-US" sz="2400" dirty="0">
                <a:latin typeface="Times New Roman" pitchFamily="18" charset="0"/>
              </a:rPr>
              <a:t>1. </a:t>
            </a:r>
            <a:r>
              <a:rPr lang="en-US" altLang="en-US" sz="2400" dirty="0" smtClean="0">
                <a:latin typeface="Times New Roman" pitchFamily="18" charset="0"/>
              </a:rPr>
              <a:t>Identify </a:t>
            </a:r>
            <a:r>
              <a:rPr lang="en-US" altLang="en-US" sz="2400" dirty="0">
                <a:latin typeface="Times New Roman" pitchFamily="18" charset="0"/>
              </a:rPr>
              <a:t>benefits and costs to</a:t>
            </a:r>
          </a:p>
          <a:p>
            <a:pPr>
              <a:lnSpc>
                <a:spcPct val="80000"/>
              </a:lnSpc>
            </a:pPr>
            <a:r>
              <a:rPr lang="en-US" altLang="en-US" sz="2400" dirty="0">
                <a:latin typeface="Times New Roman" pitchFamily="18" charset="0"/>
              </a:rPr>
              <a:t>    all affected parties.</a:t>
            </a:r>
          </a:p>
        </p:txBody>
      </p:sp>
      <p:sp>
        <p:nvSpPr>
          <p:cNvPr id="8200" name="Text Box 8"/>
          <p:cNvSpPr txBox="1">
            <a:spLocks noChangeArrowheads="1"/>
          </p:cNvSpPr>
          <p:nvPr/>
        </p:nvSpPr>
        <p:spPr bwMode="auto">
          <a:xfrm>
            <a:off x="1371600" y="3332163"/>
            <a:ext cx="3609975" cy="166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lnSpc>
                <a:spcPct val="30000"/>
              </a:lnSpc>
            </a:pPr>
            <a:endParaRPr lang="en-US" altLang="en-US" sz="2400" dirty="0">
              <a:latin typeface="Times New Roman" pitchFamily="18" charset="0"/>
            </a:endParaRPr>
          </a:p>
          <a:p>
            <a:r>
              <a:rPr lang="en-US" altLang="en-US" sz="2400" dirty="0">
                <a:latin typeface="Times New Roman" pitchFamily="18" charset="0"/>
              </a:rPr>
              <a:t>2. Measure dollar values for</a:t>
            </a:r>
          </a:p>
          <a:p>
            <a:r>
              <a:rPr lang="en-US" altLang="en-US" sz="2400" dirty="0">
                <a:latin typeface="Times New Roman" pitchFamily="18" charset="0"/>
              </a:rPr>
              <a:t>    benefits and costs (using </a:t>
            </a:r>
          </a:p>
          <a:p>
            <a:r>
              <a:rPr lang="en-US" altLang="en-US" sz="2400" dirty="0">
                <a:latin typeface="Times New Roman" pitchFamily="18" charset="0"/>
              </a:rPr>
              <a:t>    market values or imputed</a:t>
            </a:r>
          </a:p>
          <a:p>
            <a:r>
              <a:rPr lang="en-US" altLang="en-US" sz="2400" dirty="0">
                <a:latin typeface="Times New Roman" pitchFamily="18" charset="0"/>
              </a:rPr>
              <a:t>    values).</a:t>
            </a:r>
          </a:p>
        </p:txBody>
      </p:sp>
      <p:sp>
        <p:nvSpPr>
          <p:cNvPr id="8201" name="Text Box 9"/>
          <p:cNvSpPr txBox="1">
            <a:spLocks noChangeArrowheads="1"/>
          </p:cNvSpPr>
          <p:nvPr/>
        </p:nvSpPr>
        <p:spPr bwMode="auto">
          <a:xfrm>
            <a:off x="1343025" y="5043488"/>
            <a:ext cx="4583113" cy="129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lnSpc>
                <a:spcPct val="30000"/>
              </a:lnSpc>
            </a:pPr>
            <a:endParaRPr lang="en-US" altLang="en-US" sz="2400" dirty="0">
              <a:latin typeface="Times New Roman" pitchFamily="18" charset="0"/>
            </a:endParaRPr>
          </a:p>
          <a:p>
            <a:r>
              <a:rPr lang="en-US" altLang="en-US" sz="2400" dirty="0">
                <a:latin typeface="Times New Roman" pitchFamily="18" charset="0"/>
              </a:rPr>
              <a:t>3. Compute total net benefit</a:t>
            </a:r>
          </a:p>
          <a:p>
            <a:r>
              <a:rPr lang="en-US" altLang="en-US" sz="2400" dirty="0">
                <a:latin typeface="Times New Roman" pitchFamily="18" charset="0"/>
              </a:rPr>
              <a:t>    (possibly considering distribution</a:t>
            </a:r>
          </a:p>
          <a:p>
            <a:r>
              <a:rPr lang="en-US" altLang="en-US" sz="2400" dirty="0">
                <a:latin typeface="Times New Roman" pitchFamily="18" charset="0"/>
              </a:rPr>
              <a:t>     effects on gainers and losers).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9" grpId="0"/>
      <p:bldP spid="8200" grpId="0"/>
      <p:bldP spid="820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4"/>
          <p:cNvSpPr>
            <a:spLocks noChangeArrowheads="1"/>
          </p:cNvSpPr>
          <p:nvPr/>
        </p:nvSpPr>
        <p:spPr bwMode="auto">
          <a:xfrm>
            <a:off x="381000" y="171450"/>
            <a:ext cx="4876800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en-US" altLang="en-US" sz="2400" b="1" dirty="0">
                <a:solidFill>
                  <a:schemeClr val="tx2"/>
                </a:solidFill>
                <a:latin typeface="Times New Roman" pitchFamily="18" charset="0"/>
              </a:rPr>
              <a:t>BUILDING A PUBLIC BRIDGE</a:t>
            </a:r>
          </a:p>
        </p:txBody>
      </p:sp>
      <p:sp>
        <p:nvSpPr>
          <p:cNvPr id="9222" name="Text Box 6"/>
          <p:cNvSpPr txBox="1">
            <a:spLocks noChangeArrowheads="1"/>
          </p:cNvSpPr>
          <p:nvPr/>
        </p:nvSpPr>
        <p:spPr bwMode="auto">
          <a:xfrm>
            <a:off x="0" y="685800"/>
            <a:ext cx="3522663" cy="1724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lnSpc>
                <a:spcPct val="30000"/>
              </a:lnSpc>
            </a:pPr>
            <a:endParaRPr lang="en-US" altLang="en-US" sz="2400" dirty="0">
              <a:latin typeface="Times New Roman" pitchFamily="18" charset="0"/>
            </a:endParaRPr>
          </a:p>
          <a:p>
            <a:r>
              <a:rPr lang="en-US" altLang="en-US" sz="2400" dirty="0">
                <a:latin typeface="Times New Roman" pitchFamily="18" charset="0"/>
              </a:rPr>
              <a:t>1. Ferry (status quo)</a:t>
            </a:r>
          </a:p>
          <a:p>
            <a:r>
              <a:rPr lang="en-US" altLang="en-US" sz="2400" dirty="0">
                <a:latin typeface="Times New Roman" pitchFamily="18" charset="0"/>
              </a:rPr>
              <a:t>    CS = $5 million/year</a:t>
            </a:r>
          </a:p>
          <a:p>
            <a:r>
              <a:rPr lang="en-US" altLang="en-US" sz="2400" dirty="0">
                <a:latin typeface="Times New Roman" pitchFamily="18" charset="0"/>
              </a:rPr>
              <a:t>    </a:t>
            </a:r>
            <a:r>
              <a:rPr lang="en-US" altLang="en-US" sz="2800" dirty="0">
                <a:latin typeface="Times New Roman" pitchFamily="18" charset="0"/>
                <a:sym typeface="Symbol" pitchFamily="18" charset="2"/>
              </a:rPr>
              <a:t></a:t>
            </a:r>
            <a:r>
              <a:rPr lang="en-US" altLang="en-US" sz="2400" dirty="0">
                <a:latin typeface="Times New Roman" pitchFamily="18" charset="0"/>
              </a:rPr>
              <a:t>  = $5 million.</a:t>
            </a:r>
          </a:p>
          <a:p>
            <a:r>
              <a:rPr lang="en-US" altLang="en-US" sz="2400" dirty="0">
                <a:latin typeface="Times New Roman" pitchFamily="18" charset="0"/>
              </a:rPr>
              <a:t>    NPV</a:t>
            </a:r>
            <a:r>
              <a:rPr lang="en-US" altLang="en-US" sz="2400" baseline="-25000" dirty="0">
                <a:latin typeface="Times New Roman" pitchFamily="18" charset="0"/>
              </a:rPr>
              <a:t>@4%</a:t>
            </a:r>
            <a:r>
              <a:rPr lang="en-US" altLang="en-US" sz="2400" dirty="0">
                <a:latin typeface="Times New Roman" pitchFamily="18" charset="0"/>
              </a:rPr>
              <a:t> = $250 million.</a:t>
            </a:r>
          </a:p>
        </p:txBody>
      </p:sp>
      <p:sp>
        <p:nvSpPr>
          <p:cNvPr id="9221" name="Line 8"/>
          <p:cNvSpPr>
            <a:spLocks noChangeShapeType="1"/>
          </p:cNvSpPr>
          <p:nvPr/>
        </p:nvSpPr>
        <p:spPr bwMode="auto">
          <a:xfrm>
            <a:off x="1752600" y="3352800"/>
            <a:ext cx="0" cy="2667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3" name="Line 9"/>
          <p:cNvSpPr>
            <a:spLocks noChangeShapeType="1"/>
          </p:cNvSpPr>
          <p:nvPr/>
        </p:nvSpPr>
        <p:spPr bwMode="auto">
          <a:xfrm>
            <a:off x="1752600" y="6019800"/>
            <a:ext cx="47577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9223" name="Text Box 10"/>
          <p:cNvSpPr txBox="1">
            <a:spLocks noChangeArrowheads="1"/>
          </p:cNvSpPr>
          <p:nvPr/>
        </p:nvSpPr>
        <p:spPr bwMode="auto">
          <a:xfrm>
            <a:off x="1905000" y="6069013"/>
            <a:ext cx="177958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2000" dirty="0">
                <a:latin typeface="Times New Roman" pitchFamily="18" charset="0"/>
              </a:rPr>
              <a:t>Trips (millions)</a:t>
            </a:r>
          </a:p>
        </p:txBody>
      </p:sp>
      <p:sp>
        <p:nvSpPr>
          <p:cNvPr id="9224" name="Text Box 11"/>
          <p:cNvSpPr txBox="1">
            <a:spLocks noChangeArrowheads="1"/>
          </p:cNvSpPr>
          <p:nvPr/>
        </p:nvSpPr>
        <p:spPr bwMode="auto">
          <a:xfrm>
            <a:off x="1193800" y="2701925"/>
            <a:ext cx="809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2400" dirty="0">
                <a:latin typeface="Times New Roman" pitchFamily="18" charset="0"/>
              </a:rPr>
              <a:t>Price</a:t>
            </a:r>
          </a:p>
        </p:txBody>
      </p:sp>
      <p:sp>
        <p:nvSpPr>
          <p:cNvPr id="9225" name="Line 12"/>
          <p:cNvSpPr>
            <a:spLocks noChangeShapeType="1"/>
          </p:cNvSpPr>
          <p:nvPr/>
        </p:nvSpPr>
        <p:spPr bwMode="auto">
          <a:xfrm>
            <a:off x="1752600" y="3352800"/>
            <a:ext cx="4724400" cy="26670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9226" name="Text Box 13"/>
          <p:cNvSpPr txBox="1">
            <a:spLocks noChangeArrowheads="1"/>
          </p:cNvSpPr>
          <p:nvPr/>
        </p:nvSpPr>
        <p:spPr bwMode="auto">
          <a:xfrm>
            <a:off x="2360613" y="3006725"/>
            <a:ext cx="16017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en-US" sz="2000" dirty="0">
                <a:latin typeface="Times New Roman" pitchFamily="18" charset="0"/>
              </a:rPr>
              <a:t>Trip demand</a:t>
            </a:r>
          </a:p>
          <a:p>
            <a:pPr eaLnBrk="0" hangingPunct="0"/>
            <a:r>
              <a:rPr lang="en-US" altLang="en-US" sz="2000" dirty="0">
                <a:latin typeface="Times New Roman" pitchFamily="18" charset="0"/>
              </a:rPr>
              <a:t>P = 4 - .4Q</a:t>
            </a:r>
            <a:endParaRPr lang="en-US" altLang="en-US" sz="2400" dirty="0">
              <a:latin typeface="Times New Roman" pitchFamily="18" charset="0"/>
            </a:endParaRPr>
          </a:p>
        </p:txBody>
      </p:sp>
      <p:sp>
        <p:nvSpPr>
          <p:cNvPr id="9227" name="Text Box 16"/>
          <p:cNvSpPr txBox="1">
            <a:spLocks noChangeArrowheads="1"/>
          </p:cNvSpPr>
          <p:nvPr/>
        </p:nvSpPr>
        <p:spPr bwMode="auto">
          <a:xfrm>
            <a:off x="6477000" y="5791200"/>
            <a:ext cx="387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2400" dirty="0">
                <a:latin typeface="Times New Roman" pitchFamily="18" charset="0"/>
              </a:rPr>
              <a:t>B</a:t>
            </a:r>
          </a:p>
        </p:txBody>
      </p:sp>
      <p:sp>
        <p:nvSpPr>
          <p:cNvPr id="9228" name="Text Box 18"/>
          <p:cNvSpPr txBox="1">
            <a:spLocks noChangeArrowheads="1"/>
          </p:cNvSpPr>
          <p:nvPr/>
        </p:nvSpPr>
        <p:spPr bwMode="auto">
          <a:xfrm>
            <a:off x="6216650" y="6019800"/>
            <a:ext cx="4889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2400" dirty="0">
                <a:latin typeface="Times New Roman" pitchFamily="18" charset="0"/>
              </a:rPr>
              <a:t>10</a:t>
            </a:r>
          </a:p>
        </p:txBody>
      </p:sp>
      <p:sp>
        <p:nvSpPr>
          <p:cNvPr id="9229" name="Line 21"/>
          <p:cNvSpPr>
            <a:spLocks noChangeShapeType="1"/>
          </p:cNvSpPr>
          <p:nvPr/>
        </p:nvSpPr>
        <p:spPr bwMode="auto">
          <a:xfrm flipV="1">
            <a:off x="4038600" y="4633913"/>
            <a:ext cx="0" cy="1309687"/>
          </a:xfrm>
          <a:prstGeom prst="line">
            <a:avLst/>
          </a:prstGeom>
          <a:noFill/>
          <a:ln w="9525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9230" name="Line 22"/>
          <p:cNvSpPr>
            <a:spLocks noChangeShapeType="1"/>
          </p:cNvSpPr>
          <p:nvPr/>
        </p:nvSpPr>
        <p:spPr bwMode="auto">
          <a:xfrm flipH="1">
            <a:off x="1752600" y="4648200"/>
            <a:ext cx="2316163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9231" name="Text Box 23"/>
          <p:cNvSpPr txBox="1">
            <a:spLocks noChangeArrowheads="1"/>
          </p:cNvSpPr>
          <p:nvPr/>
        </p:nvSpPr>
        <p:spPr bwMode="auto">
          <a:xfrm>
            <a:off x="3886200" y="6019800"/>
            <a:ext cx="3365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2400" dirty="0">
                <a:latin typeface="Times New Roman" pitchFamily="18" charset="0"/>
              </a:rPr>
              <a:t>5</a:t>
            </a:r>
          </a:p>
        </p:txBody>
      </p:sp>
      <p:sp>
        <p:nvSpPr>
          <p:cNvPr id="9232" name="Text Box 24"/>
          <p:cNvSpPr txBox="1">
            <a:spLocks noChangeArrowheads="1"/>
          </p:cNvSpPr>
          <p:nvPr/>
        </p:nvSpPr>
        <p:spPr bwMode="auto">
          <a:xfrm>
            <a:off x="838200" y="4479925"/>
            <a:ext cx="9191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2000" dirty="0">
                <a:latin typeface="Times New Roman" pitchFamily="18" charset="0"/>
              </a:rPr>
              <a:t>P</a:t>
            </a:r>
            <a:r>
              <a:rPr lang="en-US" altLang="en-US" sz="2000" baseline="-25000" dirty="0">
                <a:latin typeface="Times New Roman" pitchFamily="18" charset="0"/>
              </a:rPr>
              <a:t>F </a:t>
            </a:r>
            <a:r>
              <a:rPr lang="en-US" altLang="en-US" sz="2000" dirty="0">
                <a:latin typeface="Times New Roman" pitchFamily="18" charset="0"/>
              </a:rPr>
              <a:t>= $2</a:t>
            </a:r>
          </a:p>
        </p:txBody>
      </p:sp>
      <p:sp>
        <p:nvSpPr>
          <p:cNvPr id="9241" name="Text Box 25"/>
          <p:cNvSpPr txBox="1">
            <a:spLocks noChangeArrowheads="1"/>
          </p:cNvSpPr>
          <p:nvPr/>
        </p:nvSpPr>
        <p:spPr bwMode="auto">
          <a:xfrm>
            <a:off x="1828800" y="4716463"/>
            <a:ext cx="184785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sz="2800" dirty="0">
                <a:latin typeface="Times New Roman" pitchFamily="18" charset="0"/>
                <a:sym typeface="Symbol" pitchFamily="18" charset="2"/>
              </a:rPr>
              <a:t></a:t>
            </a:r>
            <a:r>
              <a:rPr lang="en-US" altLang="en-US" sz="2400" baseline="-25000" dirty="0">
                <a:latin typeface="Times New Roman" pitchFamily="18" charset="0"/>
              </a:rPr>
              <a:t>F  </a:t>
            </a:r>
            <a:r>
              <a:rPr lang="en-US" altLang="en-US" sz="2000" dirty="0">
                <a:latin typeface="Times New Roman" pitchFamily="18" charset="0"/>
              </a:rPr>
              <a:t>= $5 million</a:t>
            </a:r>
          </a:p>
        </p:txBody>
      </p:sp>
      <p:sp>
        <p:nvSpPr>
          <p:cNvPr id="9242" name="Text Box 26"/>
          <p:cNvSpPr txBox="1">
            <a:spLocks noChangeArrowheads="1"/>
          </p:cNvSpPr>
          <p:nvPr/>
        </p:nvSpPr>
        <p:spPr bwMode="auto">
          <a:xfrm>
            <a:off x="1905000" y="3817938"/>
            <a:ext cx="12319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en-US" sz="2000" dirty="0">
                <a:latin typeface="Times New Roman" pitchFamily="18" charset="0"/>
              </a:rPr>
              <a:t>CS =</a:t>
            </a:r>
          </a:p>
          <a:p>
            <a:r>
              <a:rPr lang="en-US" altLang="en-US" sz="2000" dirty="0">
                <a:latin typeface="Times New Roman" pitchFamily="18" charset="0"/>
              </a:rPr>
              <a:t>$5 million</a:t>
            </a:r>
          </a:p>
        </p:txBody>
      </p:sp>
      <p:sp>
        <p:nvSpPr>
          <p:cNvPr id="9235" name="Text Box 28"/>
          <p:cNvSpPr txBox="1">
            <a:spLocks noChangeArrowheads="1"/>
          </p:cNvSpPr>
          <p:nvPr/>
        </p:nvSpPr>
        <p:spPr bwMode="auto">
          <a:xfrm>
            <a:off x="3962400" y="4267200"/>
            <a:ext cx="3540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2400" dirty="0">
                <a:latin typeface="Times New Roman" pitchFamily="18" charset="0"/>
              </a:rPr>
              <a:t>F</a:t>
            </a:r>
          </a:p>
        </p:txBody>
      </p:sp>
      <p:sp>
        <p:nvSpPr>
          <p:cNvPr id="9236" name="Line 29"/>
          <p:cNvSpPr>
            <a:spLocks noChangeShapeType="1"/>
          </p:cNvSpPr>
          <p:nvPr/>
        </p:nvSpPr>
        <p:spPr bwMode="auto">
          <a:xfrm>
            <a:off x="1752600" y="5334000"/>
            <a:ext cx="2286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sp>
        <p:nvSpPr>
          <p:cNvPr id="9237" name="Text Box 30"/>
          <p:cNvSpPr txBox="1">
            <a:spLocks noChangeArrowheads="1"/>
          </p:cNvSpPr>
          <p:nvPr/>
        </p:nvSpPr>
        <p:spPr bwMode="auto">
          <a:xfrm>
            <a:off x="762000" y="5165725"/>
            <a:ext cx="103981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2000" dirty="0">
                <a:latin typeface="Times New Roman" pitchFamily="18" charset="0"/>
              </a:rPr>
              <a:t>AC</a:t>
            </a:r>
            <a:r>
              <a:rPr lang="en-US" altLang="en-US" sz="2000" baseline="-25000" dirty="0">
                <a:latin typeface="Times New Roman" pitchFamily="18" charset="0"/>
              </a:rPr>
              <a:t> </a:t>
            </a:r>
            <a:r>
              <a:rPr lang="en-US" altLang="en-US" sz="2000" dirty="0">
                <a:latin typeface="Times New Roman" pitchFamily="18" charset="0"/>
              </a:rPr>
              <a:t>= $1</a:t>
            </a:r>
          </a:p>
        </p:txBody>
      </p:sp>
      <p:sp>
        <p:nvSpPr>
          <p:cNvPr id="9238" name="Text Box 31"/>
          <p:cNvSpPr txBox="1">
            <a:spLocks noChangeArrowheads="1"/>
          </p:cNvSpPr>
          <p:nvPr/>
        </p:nvSpPr>
        <p:spPr bwMode="auto">
          <a:xfrm>
            <a:off x="1314450" y="3810000"/>
            <a:ext cx="4381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2000" dirty="0">
                <a:latin typeface="Times New Roman" pitchFamily="18" charset="0"/>
              </a:rPr>
              <a:t>$3</a:t>
            </a:r>
          </a:p>
        </p:txBody>
      </p:sp>
      <p:sp>
        <p:nvSpPr>
          <p:cNvPr id="9239" name="Text Box 32"/>
          <p:cNvSpPr txBox="1">
            <a:spLocks noChangeArrowheads="1"/>
          </p:cNvSpPr>
          <p:nvPr/>
        </p:nvSpPr>
        <p:spPr bwMode="auto">
          <a:xfrm>
            <a:off x="1314450" y="3124200"/>
            <a:ext cx="4381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2000" dirty="0">
                <a:latin typeface="Times New Roman" pitchFamily="18" charset="0"/>
              </a:rPr>
              <a:t>$4</a:t>
            </a:r>
          </a:p>
        </p:txBody>
      </p:sp>
      <p:sp>
        <p:nvSpPr>
          <p:cNvPr id="9240" name="Text Box 33"/>
          <p:cNvSpPr txBox="1">
            <a:spLocks noChangeArrowheads="1"/>
          </p:cNvSpPr>
          <p:nvPr/>
        </p:nvSpPr>
        <p:spPr bwMode="auto">
          <a:xfrm>
            <a:off x="1441450" y="6003925"/>
            <a:ext cx="3111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altLang="en-US" sz="2000" dirty="0">
                <a:latin typeface="Times New Roman" pitchFamily="18" charset="0"/>
              </a:rPr>
              <a:t>0</a:t>
            </a:r>
          </a:p>
        </p:txBody>
      </p:sp>
      <p:sp>
        <p:nvSpPr>
          <p:cNvPr id="9250" name="Text Box 34"/>
          <p:cNvSpPr txBox="1">
            <a:spLocks noChangeArrowheads="1"/>
          </p:cNvSpPr>
          <p:nvPr/>
        </p:nvSpPr>
        <p:spPr bwMode="auto">
          <a:xfrm>
            <a:off x="3352800" y="685800"/>
            <a:ext cx="4892675" cy="1724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lnSpc>
                <a:spcPct val="30000"/>
              </a:lnSpc>
            </a:pPr>
            <a:endParaRPr lang="en-US" altLang="en-US" sz="2400" dirty="0">
              <a:latin typeface="Times New Roman" pitchFamily="18" charset="0"/>
            </a:endParaRPr>
          </a:p>
          <a:p>
            <a:r>
              <a:rPr lang="en-US" altLang="en-US" sz="2400" dirty="0">
                <a:latin typeface="Times New Roman" pitchFamily="18" charset="0"/>
              </a:rPr>
              <a:t>2. Bridge (P = $0)</a:t>
            </a:r>
          </a:p>
          <a:p>
            <a:r>
              <a:rPr lang="en-US" altLang="en-US" sz="2400" dirty="0">
                <a:latin typeface="Times New Roman" pitchFamily="18" charset="0"/>
              </a:rPr>
              <a:t>    CS = $20 million/year</a:t>
            </a:r>
          </a:p>
          <a:p>
            <a:r>
              <a:rPr lang="en-US" altLang="en-US" sz="2400" dirty="0">
                <a:latin typeface="Times New Roman" pitchFamily="18" charset="0"/>
              </a:rPr>
              <a:t>    </a:t>
            </a:r>
            <a:r>
              <a:rPr lang="en-US" altLang="en-US" sz="2800" dirty="0">
                <a:latin typeface="Times New Roman" pitchFamily="18" charset="0"/>
                <a:sym typeface="Symbol" pitchFamily="18" charset="2"/>
              </a:rPr>
              <a:t></a:t>
            </a:r>
            <a:r>
              <a:rPr lang="en-US" altLang="en-US" sz="2400" dirty="0">
                <a:latin typeface="Times New Roman" pitchFamily="18" charset="0"/>
              </a:rPr>
              <a:t>  = -$5 million, Cap Cost = $85 m.</a:t>
            </a:r>
          </a:p>
          <a:p>
            <a:r>
              <a:rPr lang="en-US" altLang="en-US" sz="2400" dirty="0">
                <a:latin typeface="Times New Roman" pitchFamily="18" charset="0"/>
              </a:rPr>
              <a:t>    NPV</a:t>
            </a:r>
            <a:r>
              <a:rPr lang="en-US" altLang="en-US" sz="2400" baseline="-25000" dirty="0">
                <a:latin typeface="Times New Roman" pitchFamily="18" charset="0"/>
              </a:rPr>
              <a:t>@4%</a:t>
            </a:r>
            <a:r>
              <a:rPr lang="en-US" altLang="en-US" sz="2400" dirty="0">
                <a:latin typeface="Times New Roman" pitchFamily="18" charset="0"/>
              </a:rPr>
              <a:t> = $290 million.</a:t>
            </a:r>
          </a:p>
        </p:txBody>
      </p:sp>
      <p:sp>
        <p:nvSpPr>
          <p:cNvPr id="9251" name="Text Box 35"/>
          <p:cNvSpPr txBox="1">
            <a:spLocks noChangeArrowheads="1"/>
          </p:cNvSpPr>
          <p:nvPr/>
        </p:nvSpPr>
        <p:spPr bwMode="auto">
          <a:xfrm>
            <a:off x="4402138" y="2619375"/>
            <a:ext cx="3903662" cy="1724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lnSpc>
                <a:spcPct val="30000"/>
              </a:lnSpc>
            </a:pPr>
            <a:endParaRPr lang="en-US" altLang="en-US" sz="2400" dirty="0">
              <a:latin typeface="Times New Roman" pitchFamily="18" charset="0"/>
            </a:endParaRPr>
          </a:p>
          <a:p>
            <a:r>
              <a:rPr lang="en-US" altLang="en-US" sz="2400" dirty="0">
                <a:latin typeface="Times New Roman" pitchFamily="18" charset="0"/>
              </a:rPr>
              <a:t>3. Ferry (Regulated @ P = $1)</a:t>
            </a:r>
          </a:p>
          <a:p>
            <a:r>
              <a:rPr lang="en-US" altLang="en-US" sz="2400" dirty="0">
                <a:latin typeface="Times New Roman" pitchFamily="18" charset="0"/>
              </a:rPr>
              <a:t>   CS = $11.5 million/year</a:t>
            </a:r>
          </a:p>
          <a:p>
            <a:r>
              <a:rPr lang="en-US" altLang="en-US" sz="2400" dirty="0">
                <a:latin typeface="Times New Roman" pitchFamily="18" charset="0"/>
              </a:rPr>
              <a:t>    </a:t>
            </a:r>
            <a:r>
              <a:rPr lang="en-US" altLang="en-US" sz="2800" dirty="0">
                <a:latin typeface="Times New Roman" pitchFamily="18" charset="0"/>
                <a:sym typeface="Symbol" pitchFamily="18" charset="2"/>
              </a:rPr>
              <a:t></a:t>
            </a:r>
            <a:r>
              <a:rPr lang="en-US" altLang="en-US" sz="2400" dirty="0">
                <a:latin typeface="Times New Roman" pitchFamily="18" charset="0"/>
              </a:rPr>
              <a:t>  = $0 million.</a:t>
            </a:r>
          </a:p>
          <a:p>
            <a:r>
              <a:rPr lang="en-US" altLang="en-US" sz="2400" dirty="0">
                <a:latin typeface="Times New Roman" pitchFamily="18" charset="0"/>
              </a:rPr>
              <a:t>    NPV</a:t>
            </a:r>
            <a:r>
              <a:rPr lang="en-US" altLang="en-US" sz="2400" baseline="-25000" dirty="0">
                <a:latin typeface="Times New Roman" pitchFamily="18" charset="0"/>
              </a:rPr>
              <a:t>@4%</a:t>
            </a:r>
            <a:r>
              <a:rPr lang="en-US" altLang="en-US" sz="2400" dirty="0">
                <a:latin typeface="Times New Roman" pitchFamily="18" charset="0"/>
              </a:rPr>
              <a:t> = $281.25 million.</a:t>
            </a:r>
          </a:p>
        </p:txBody>
      </p:sp>
      <p:sp>
        <p:nvSpPr>
          <p:cNvPr id="9252" name="Line 36"/>
          <p:cNvSpPr>
            <a:spLocks noChangeShapeType="1"/>
          </p:cNvSpPr>
          <p:nvPr/>
        </p:nvSpPr>
        <p:spPr bwMode="auto">
          <a:xfrm>
            <a:off x="4038600" y="5334000"/>
            <a:ext cx="1219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 dirty="0"/>
          </a:p>
        </p:txBody>
      </p:sp>
      <p:grpSp>
        <p:nvGrpSpPr>
          <p:cNvPr id="2" name="Group 39"/>
          <p:cNvGrpSpPr>
            <a:grpSpLocks/>
          </p:cNvGrpSpPr>
          <p:nvPr/>
        </p:nvGrpSpPr>
        <p:grpSpPr bwMode="auto">
          <a:xfrm>
            <a:off x="4997450" y="5334000"/>
            <a:ext cx="565150" cy="1143000"/>
            <a:chOff x="3484" y="3360"/>
            <a:chExt cx="356" cy="720"/>
          </a:xfrm>
        </p:grpSpPr>
        <p:sp>
          <p:nvSpPr>
            <p:cNvPr id="9245" name="Line 37"/>
            <p:cNvSpPr>
              <a:spLocks noChangeShapeType="1"/>
            </p:cNvSpPr>
            <p:nvPr/>
          </p:nvSpPr>
          <p:spPr bwMode="auto">
            <a:xfrm>
              <a:off x="3648" y="3360"/>
              <a:ext cx="0" cy="43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9246" name="Text Box 38"/>
            <p:cNvSpPr txBox="1">
              <a:spLocks noChangeArrowheads="1"/>
            </p:cNvSpPr>
            <p:nvPr/>
          </p:nvSpPr>
          <p:spPr bwMode="auto">
            <a:xfrm>
              <a:off x="3484" y="3792"/>
              <a:ext cx="356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US" altLang="en-US" sz="2400" dirty="0">
                  <a:latin typeface="Times New Roman" pitchFamily="18" charset="0"/>
                </a:rPr>
                <a:t>7.5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2" grpId="0"/>
      <p:bldP spid="9222" grpId="1"/>
      <p:bldP spid="9241" grpId="0"/>
      <p:bldP spid="9242" grpId="0"/>
      <p:bldP spid="9250" grpId="0"/>
      <p:bldP spid="9250" grpId="1"/>
      <p:bldP spid="9251" grpId="0"/>
      <p:bldP spid="9251" grpId="1"/>
      <p:bldP spid="9252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muelson_8e_ppt_theme">
  <a:themeElements>
    <a:clrScheme name="Custom 32">
      <a:dk1>
        <a:sysClr val="windowText" lastClr="000000"/>
      </a:dk1>
      <a:lt1>
        <a:sysClr val="window" lastClr="FFFFFF"/>
      </a:lt1>
      <a:dk2>
        <a:srgbClr val="0070C0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Custom 1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pulent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samuelson_8e_ppt_theme</Template>
  <TotalTime>820</TotalTime>
  <Words>656</Words>
  <Application>Microsoft Office PowerPoint</Application>
  <PresentationFormat>On-screen Show (4:3)</PresentationFormat>
  <Paragraphs>155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Arial</vt:lpstr>
      <vt:lpstr>Symbol</vt:lpstr>
      <vt:lpstr>Times New Roman</vt:lpstr>
      <vt:lpstr>Trebuchet MS</vt:lpstr>
      <vt:lpstr>Wingdings</vt:lpstr>
      <vt:lpstr>Wingdings 2</vt:lpstr>
      <vt:lpstr>samuelson_8e_ppt_theme</vt:lpstr>
      <vt:lpstr>REGULATION, PUBLIC GOODS,  &amp; BENEFIT-COST ANALYSIS</vt:lpstr>
      <vt:lpstr>Market Failure due to Monopoly</vt:lpstr>
      <vt:lpstr>Market Failure due to Monopoly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Boston University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BU</dc:creator>
  <cp:lastModifiedBy>Ravshonbek Otojanov</cp:lastModifiedBy>
  <cp:revision>10</cp:revision>
  <dcterms:created xsi:type="dcterms:W3CDTF">2008-12-17T02:50:28Z</dcterms:created>
  <dcterms:modified xsi:type="dcterms:W3CDTF">2016-02-06T19:05:20Z</dcterms:modified>
</cp:coreProperties>
</file>