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644517D-34A9-E84E-BCC4-6B65015F6C3C}" name="Sara Dumitru (2441685)" initials="" userId="S::2441685@student.uwtsd.ac.uk::56074912-b646-4f42-b702-ecfb8c60a075" providerId="AD"/>
  <p188:author id="{1D14E6C8-DFEC-9A42-E3DC-7B00D27DF402}" name="Nuria Gracinda Cancelinha De Carvalho (2329357)" initials="NC" userId="S::2329357@student.uwtsd.ac.uk::9c26171d-3d5b-4503-ade2-11ebd5d046bb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C2888A-4D20-0EED-9381-D397A0B7D16F}" v="499" dt="2026-08-09T16:12:48.101"/>
    <p1510:client id="{7306D05A-D23F-CF76-B85C-28160F241CCF}" v="69" dt="2026-08-08T23:06:22.770"/>
    <p1510:client id="{B02BD422-E5B9-4850-9678-84861688B056}" v="911" dt="2026-08-08T18:29:52.811"/>
    <p1510:client id="{D35FC88D-208D-5211-A02C-D5A62F6D1F55}" v="1304" dt="2026-08-08T15:16:07.824"/>
    <p1510:client id="{EA43BF65-715E-5812-5787-92CD58B6C3E0}" v="823" dt="2026-08-08T20:56:38.1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923721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socialmediasimplify.com/2015/05/social-media-in-theories-part-one_31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mmunicationtheory.org.uk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books.google.com/books/about/The_Process_and_Effects_of_Mass_Communic.html?id=bFpiAAAAMAAJ&amp;utm_source=chatgpt.com" TargetMode="External"/><Relationship Id="rId3" Type="http://schemas.openxmlformats.org/officeDocument/2006/relationships/hyperlink" Target="https://books.google.co.uk/books/about/The_process_of_communication.html?hl=en&amp;id=yQQtAAAAMAAJ&amp;redir_esc=y&amp;utm_source=chatgpt.com" TargetMode="External"/><Relationship Id="rId7" Type="http://schemas.openxmlformats.org/officeDocument/2006/relationships/hyperlink" Target="https://www.parliament.uk/globalassets/documents/post/postpn338.pdf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uk.sagepub.com/en-gb/eur/certificate-in-higher-education-skills-for-the-workplace-student-yearbook/book260960?utm_source=chatgpt.com" TargetMode="External"/><Relationship Id="rId5" Type="http://schemas.openxmlformats.org/officeDocument/2006/relationships/hyperlink" Target="https://www.hse.gov.uk/noise/reducenoise.htm" TargetMode="External"/><Relationship Id="rId10" Type="http://schemas.openxmlformats.org/officeDocument/2006/relationships/hyperlink" Target="https://www.zentia.com/en-gb/knowledge-downloads/knowledge/effects-of-noise-in-the-workplace/" TargetMode="External"/><Relationship Id="rId4" Type="http://schemas.openxmlformats.org/officeDocument/2006/relationships/hyperlink" Target="https://ca.indeed.com/career-advice/career-development/communication-barriers?utm_source=chatgpt.com" TargetMode="External"/><Relationship Id="rId9" Type="http://schemas.openxmlformats.org/officeDocument/2006/relationships/hyperlink" Target="https://people.math.harvard.edu/~ctm/home/text/others/shannon/entropy/entrop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03A5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0" y="0"/>
            <a:ext cx="12191695" cy="25603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685800" y="1417320"/>
            <a:ext cx="7132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Flight Foods Ltd</a:t>
            </a:r>
            <a:endParaRPr lang="en-US" sz="4000"/>
          </a:p>
        </p:txBody>
      </p:sp>
      <p:sp>
        <p:nvSpPr>
          <p:cNvPr id="5" name="Text 3"/>
          <p:cNvSpPr/>
          <p:nvPr/>
        </p:nvSpPr>
        <p:spPr>
          <a:xfrm>
            <a:off x="713232" y="205740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>
                <a:solidFill>
                  <a:srgbClr val="BFEFED"/>
                </a:solidFill>
              </a:rPr>
              <a:t>Communication Barriers &amp; Practical Solutions</a:t>
            </a:r>
            <a:endParaRPr lang="en-US" sz="2400"/>
          </a:p>
        </p:txBody>
      </p:sp>
      <p:sp>
        <p:nvSpPr>
          <p:cNvPr id="8" name="Text 6"/>
          <p:cNvSpPr/>
          <p:nvPr/>
        </p:nvSpPr>
        <p:spPr>
          <a:xfrm>
            <a:off x="8138160" y="1417320"/>
            <a:ext cx="3200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800" b="1">
                <a:solidFill>
                  <a:srgbClr val="FFFFFF"/>
                </a:solidFill>
              </a:rPr>
              <a:t>5 barriers</a:t>
            </a:r>
            <a:endParaRPr lang="en-US" sz="2800"/>
          </a:p>
        </p:txBody>
      </p:sp>
      <p:sp>
        <p:nvSpPr>
          <p:cNvPr id="9" name="Text 7"/>
          <p:cNvSpPr/>
          <p:nvPr/>
        </p:nvSpPr>
        <p:spPr>
          <a:xfrm>
            <a:off x="8138160" y="2039112"/>
            <a:ext cx="32004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400" b="1">
                <a:solidFill>
                  <a:srgbClr val="BFEFED"/>
                </a:solidFill>
              </a:rPr>
              <a:t>4 models/theories</a:t>
            </a:r>
            <a:endParaRPr lang="en-US" sz="2400"/>
          </a:p>
        </p:txBody>
      </p:sp>
      <p:sp>
        <p:nvSpPr>
          <p:cNvPr id="10" name="Text 8"/>
          <p:cNvSpPr/>
          <p:nvPr/>
        </p:nvSpPr>
        <p:spPr>
          <a:xfrm>
            <a:off x="7223760" y="2606040"/>
            <a:ext cx="41148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2200" b="1">
                <a:solidFill>
                  <a:srgbClr val="F2B84B"/>
                </a:solidFill>
              </a:rPr>
              <a:t>1 workplace problem</a:t>
            </a:r>
            <a:endParaRPr lang="en-US" sz="2200"/>
          </a:p>
        </p:txBody>
      </p:sp>
      <p:sp>
        <p:nvSpPr>
          <p:cNvPr id="11" name="Shape 9"/>
          <p:cNvSpPr/>
          <p:nvPr/>
        </p:nvSpPr>
        <p:spPr>
          <a:xfrm>
            <a:off x="731520" y="3886200"/>
            <a:ext cx="10652760" cy="0"/>
          </a:xfrm>
          <a:prstGeom prst="line">
            <a:avLst/>
          </a:prstGeom>
          <a:noFill/>
          <a:ln w="16510">
            <a:solidFill>
              <a:srgbClr val="BFEFE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CA9151-A3A6-779E-1468-66158BC99F24}"/>
              </a:ext>
            </a:extLst>
          </p:cNvPr>
          <p:cNvSpPr txBox="1"/>
          <p:nvPr/>
        </p:nvSpPr>
        <p:spPr>
          <a:xfrm>
            <a:off x="731520" y="4329404"/>
            <a:ext cx="3999100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1200" b="1">
                <a:solidFill>
                  <a:srgbClr val="EAF8F7"/>
                </a:solidFill>
              </a:rPr>
              <a:t>Prepared by: </a:t>
            </a:r>
          </a:p>
          <a:p>
            <a:endParaRPr lang="en-US" sz="1200">
              <a:solidFill>
                <a:srgbClr val="EAF8F7"/>
              </a:solidFill>
            </a:endParaRPr>
          </a:p>
          <a:p>
            <a:r>
              <a:rPr lang="en-US" sz="1200" dirty="0">
                <a:solidFill>
                  <a:srgbClr val="EAF8F7"/>
                </a:solidFill>
              </a:rPr>
              <a:t>Inna Butna</a:t>
            </a:r>
            <a:r>
              <a:rPr lang="en-US" sz="1200">
                <a:solidFill>
                  <a:srgbClr val="EAF8F7"/>
                </a:solidFill>
              </a:rPr>
              <a:t>ru ID: 2532255</a:t>
            </a:r>
            <a:endParaRPr lang="en-US" sz="1200" dirty="0">
              <a:solidFill>
                <a:srgbClr val="EAF8F7"/>
              </a:solidFill>
            </a:endParaRPr>
          </a:p>
          <a:p>
            <a:r>
              <a:rPr lang="en-US" sz="1200">
                <a:solidFill>
                  <a:srgbClr val="EAF8F7"/>
                </a:solidFill>
              </a:rPr>
              <a:t>Nathan Baffoe ID: 2531929</a:t>
            </a:r>
          </a:p>
          <a:p>
            <a:r>
              <a:rPr lang="en-US" sz="1200">
                <a:solidFill>
                  <a:srgbClr val="EAF8F7"/>
                </a:solidFill>
              </a:rPr>
              <a:t>Nuria Carvalho ID: 2329357</a:t>
            </a:r>
          </a:p>
          <a:p>
            <a:r>
              <a:rPr lang="en-US" sz="1200">
                <a:solidFill>
                  <a:srgbClr val="EAF8F7"/>
                </a:solidFill>
              </a:rPr>
              <a:t>Pamella Silva ID: 2526060</a:t>
            </a:r>
          </a:p>
          <a:p>
            <a:r>
              <a:rPr lang="en-US" sz="1200">
                <a:solidFill>
                  <a:srgbClr val="EAF8F7"/>
                </a:solidFill>
              </a:rPr>
              <a:t>Patricia Souza ID: 2531690</a:t>
            </a:r>
          </a:p>
          <a:p>
            <a:r>
              <a:rPr lang="en-US" sz="1200">
                <a:solidFill>
                  <a:srgbClr val="EAF8F7"/>
                </a:solidFill>
              </a:rPr>
              <a:t>Sara Dumitru ID: 2441685</a:t>
            </a:r>
            <a:endParaRPr lang="en-US" sz="1200" dirty="0">
              <a:solidFill>
                <a:srgbClr val="EAF8F7"/>
              </a:solidFill>
            </a:endParaRPr>
          </a:p>
          <a:p>
            <a:endParaRPr lang="en-US" sz="1200">
              <a:solidFill>
                <a:srgbClr val="EAF8F7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DC7390-ADBC-FFCD-AB01-E6AFC445F862}"/>
              </a:ext>
            </a:extLst>
          </p:cNvPr>
          <p:cNvSpPr txBox="1"/>
          <p:nvPr/>
        </p:nvSpPr>
        <p:spPr>
          <a:xfrm>
            <a:off x="8094928" y="4251587"/>
            <a:ext cx="33655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solidFill>
                  <a:srgbClr val="EAF8F7"/>
                </a:solidFill>
              </a:rPr>
              <a:t>LCLM4003 • Assignment 2 Group Presentation</a:t>
            </a:r>
            <a:endParaRPr lang="en-US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overview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r"/>
            <a:r>
              <a:rPr lang="en-US" sz="1050" b="1">
                <a:solidFill>
                  <a:srgbClr val="179E9E"/>
                </a:solidFill>
              </a:rPr>
              <a:t>Pamella | Flight Foods Ltd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2</a:t>
            </a:r>
            <a:endParaRPr lang="en-US" sz="800"/>
          </a:p>
        </p:txBody>
      </p:sp>
      <p:sp>
        <p:nvSpPr>
          <p:cNvPr id="12" name="Shape 10"/>
          <p:cNvSpPr/>
          <p:nvPr/>
        </p:nvSpPr>
        <p:spPr>
          <a:xfrm>
            <a:off x="4434840" y="1170432"/>
            <a:ext cx="3611880" cy="5074920"/>
          </a:xfrm>
          <a:prstGeom prst="roundRect">
            <a:avLst>
              <a:gd name="adj" fmla="val 2025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pPr>
              <a:buFont typeface="Arial"/>
            </a:pPr>
            <a:endParaRPr lang="en-GB"/>
          </a:p>
          <a:p>
            <a:pPr marL="285750" indent="-285750" algn="ctr">
              <a:buFont typeface="Arial"/>
              <a:buChar char="•"/>
            </a:pPr>
            <a:r>
              <a:rPr lang="en-GB" sz="1400"/>
              <a:t>Environmental noise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/>
              <a:t>Language, Communication &amp; Body language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/>
              <a:t>Age / Generational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/>
              <a:t>Cultural</a:t>
            </a:r>
            <a:endParaRPr lang="en-GB" sz="1400" dirty="0"/>
          </a:p>
          <a:p>
            <a:pPr marL="285750" indent="-285750" algn="ctr">
              <a:buFont typeface="Arial"/>
              <a:buChar char="•"/>
            </a:pPr>
            <a:r>
              <a:rPr lang="en-GB" sz="1400"/>
              <a:t>Emotional</a:t>
            </a:r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434840" y="1170432"/>
            <a:ext cx="3611880" cy="109728"/>
          </a:xfrm>
          <a:prstGeom prst="rect">
            <a:avLst/>
          </a:prstGeom>
          <a:solidFill>
            <a:srgbClr val="6B5BD6"/>
          </a:solidFill>
          <a:ln w="12700">
            <a:solidFill>
              <a:srgbClr val="6B5BD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4599432" y="1439408"/>
            <a:ext cx="32826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ctr"/>
            <a:r>
              <a:rPr lang="en-US" sz="1600" b="1">
                <a:solidFill>
                  <a:srgbClr val="203A5F"/>
                </a:solidFill>
              </a:rPr>
              <a:t>5 barriers</a:t>
            </a:r>
            <a:endParaRPr lang="en-US" sz="1600"/>
          </a:p>
        </p:txBody>
      </p:sp>
      <p:sp>
        <p:nvSpPr>
          <p:cNvPr id="16" name="Shape 14"/>
          <p:cNvSpPr/>
          <p:nvPr/>
        </p:nvSpPr>
        <p:spPr>
          <a:xfrm>
            <a:off x="8275320" y="1170432"/>
            <a:ext cx="3246120" cy="5074920"/>
          </a:xfrm>
          <a:prstGeom prst="roundRect">
            <a:avLst>
              <a:gd name="adj" fmla="val 2254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endParaRPr lang="en-GB" sz="1400" dirty="0"/>
          </a:p>
          <a:p>
            <a:pPr marL="285750" indent="-285750" algn="ctr">
              <a:buFont typeface="Arial"/>
              <a:buChar char="•"/>
            </a:pPr>
            <a:r>
              <a:rPr lang="en-GB" sz="1400" dirty="0"/>
              <a:t>Shannon &amp; Weaver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 dirty="0"/>
              <a:t>Berlo's SMCR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 dirty="0"/>
              <a:t>Schramm</a:t>
            </a:r>
          </a:p>
          <a:p>
            <a:pPr marL="285750" indent="-285750" algn="ctr">
              <a:buFont typeface="Arial"/>
              <a:buChar char="•"/>
            </a:pPr>
            <a:r>
              <a:rPr lang="en-GB" sz="1400" dirty="0"/>
              <a:t>Goleman’s EI theory</a:t>
            </a:r>
          </a:p>
        </p:txBody>
      </p:sp>
      <p:sp>
        <p:nvSpPr>
          <p:cNvPr id="17" name="Shape 15"/>
          <p:cNvSpPr/>
          <p:nvPr/>
        </p:nvSpPr>
        <p:spPr>
          <a:xfrm>
            <a:off x="8275320" y="1170432"/>
            <a:ext cx="3246120" cy="109728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439912" y="1439408"/>
            <a:ext cx="291693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600" b="1">
                <a:solidFill>
                  <a:srgbClr val="203A5F"/>
                </a:solidFill>
              </a:rPr>
              <a:t>Models used</a:t>
            </a:r>
          </a:p>
        </p:txBody>
      </p:sp>
      <p:sp>
        <p:nvSpPr>
          <p:cNvPr id="8" name="Shape 10">
            <a:extLst>
              <a:ext uri="{FF2B5EF4-FFF2-40B4-BE49-F238E27FC236}">
                <a16:creationId xmlns:a16="http://schemas.microsoft.com/office/drawing/2014/main" id="{052969A8-8179-3B97-20B5-AA512D9C73E1}"/>
              </a:ext>
            </a:extLst>
          </p:cNvPr>
          <p:cNvSpPr/>
          <p:nvPr/>
        </p:nvSpPr>
        <p:spPr>
          <a:xfrm>
            <a:off x="593524" y="1191309"/>
            <a:ext cx="3611880" cy="5054043"/>
          </a:xfrm>
          <a:prstGeom prst="roundRect">
            <a:avLst>
              <a:gd name="adj" fmla="val 2025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/>
          </a:p>
          <a:p>
            <a:endParaRPr lang="en-GB">
              <a:solidFill>
                <a:srgbClr val="000000"/>
              </a:solidFill>
            </a:endParaRPr>
          </a:p>
          <a:p>
            <a:pPr marL="285750" indent="-285750" algn="ctr">
              <a:buFont typeface="Arial,Sans-Serif"/>
              <a:buChar char="•"/>
            </a:pPr>
            <a:r>
              <a:rPr lang="en-US" sz="1400">
                <a:solidFill>
                  <a:schemeClr val="tx1">
                    <a:lumMod val="95000"/>
                    <a:lumOff val="5000"/>
                  </a:schemeClr>
                </a:solidFill>
              </a:rPr>
              <a:t>Case context</a:t>
            </a:r>
            <a:endParaRPr lang="en-US" sz="1400"/>
          </a:p>
          <a:p>
            <a:pPr marL="285750" indent="-285750" algn="ctr">
              <a:buFont typeface="Arial,Sans-Serif"/>
              <a:buChar char="•"/>
            </a:pPr>
            <a:r>
              <a:rPr lang="en-US" sz="1400">
                <a:solidFill>
                  <a:schemeClr val="tx1">
                    <a:lumMod val="95000"/>
                    <a:lumOff val="5000"/>
                  </a:schemeClr>
                </a:solidFill>
              </a:rPr>
              <a:t>Communication barriers' definition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US" sz="1400">
                <a:solidFill>
                  <a:schemeClr val="tx1">
                    <a:lumMod val="95000"/>
                    <a:lumOff val="5000"/>
                  </a:schemeClr>
                </a:solidFill>
              </a:rPr>
              <a:t>Communication models and application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US" sz="1400">
                <a:solidFill>
                  <a:schemeClr val="tx1">
                    <a:lumMod val="95000"/>
                    <a:lumOff val="5000"/>
                  </a:schemeClr>
                </a:solidFill>
              </a:rPr>
              <a:t>Recommended Actions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US" sz="1400">
                <a:solidFill>
                  <a:schemeClr val="tx1">
                    <a:lumMod val="95000"/>
                    <a:lumOff val="5000"/>
                  </a:schemeClr>
                </a:solidFill>
              </a:rPr>
              <a:t>Expected Improvement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US" sz="1400">
                <a:solidFill>
                  <a:schemeClr val="tx1">
                    <a:lumMod val="95000"/>
                    <a:lumOff val="5000"/>
                  </a:schemeClr>
                </a:solidFill>
              </a:rPr>
              <a:t>Conclusion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US" sz="1400">
                <a:solidFill>
                  <a:schemeClr val="tx1">
                    <a:lumMod val="95000"/>
                    <a:lumOff val="5000"/>
                  </a:schemeClr>
                </a:solidFill>
              </a:rPr>
              <a:t>References</a:t>
            </a:r>
          </a:p>
        </p:txBody>
      </p:sp>
      <p:sp>
        <p:nvSpPr>
          <p:cNvPr id="10" name="Text 12">
            <a:extLst>
              <a:ext uri="{FF2B5EF4-FFF2-40B4-BE49-F238E27FC236}">
                <a16:creationId xmlns:a16="http://schemas.microsoft.com/office/drawing/2014/main" id="{A5DCC7F0-DBFF-EDF3-D5EE-C4A7A8F39BEA}"/>
              </a:ext>
            </a:extLst>
          </p:cNvPr>
          <p:cNvSpPr/>
          <p:nvPr/>
        </p:nvSpPr>
        <p:spPr>
          <a:xfrm>
            <a:off x="758116" y="1439407"/>
            <a:ext cx="32826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ctr"/>
            <a:r>
              <a:rPr lang="en-US" sz="1600" b="1">
                <a:solidFill>
                  <a:srgbClr val="203A5F"/>
                </a:solidFill>
              </a:rPr>
              <a:t>Structure</a:t>
            </a:r>
            <a:endParaRPr lang="en-US"/>
          </a:p>
        </p:txBody>
      </p:sp>
      <p:sp>
        <p:nvSpPr>
          <p:cNvPr id="11" name="Shape 7">
            <a:extLst>
              <a:ext uri="{FF2B5EF4-FFF2-40B4-BE49-F238E27FC236}">
                <a16:creationId xmlns:a16="http://schemas.microsoft.com/office/drawing/2014/main" id="{51979AB7-6B39-2199-7C9C-620002D33CBA}"/>
              </a:ext>
            </a:extLst>
          </p:cNvPr>
          <p:cNvSpPr/>
          <p:nvPr/>
        </p:nvSpPr>
        <p:spPr>
          <a:xfrm>
            <a:off x="594359" y="1191308"/>
            <a:ext cx="3611880" cy="109728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Case context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r">
              <a:buNone/>
            </a:pPr>
            <a:r>
              <a:rPr lang="en-US" sz="1050" b="1">
                <a:solidFill>
                  <a:srgbClr val="179E9E"/>
                </a:solidFill>
              </a:rPr>
              <a:t> Pamella | Theory Map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3</a:t>
            </a:r>
            <a:endParaRPr lang="en-US" sz="800"/>
          </a:p>
        </p:txBody>
      </p:sp>
      <p:sp>
        <p:nvSpPr>
          <p:cNvPr id="10" name="Text 8"/>
          <p:cNvSpPr/>
          <p:nvPr/>
        </p:nvSpPr>
        <p:spPr>
          <a:xfrm>
            <a:off x="701443" y="1218740"/>
            <a:ext cx="5169005" cy="1266357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endParaRPr lang="en-US" sz="1600"/>
          </a:p>
        </p:txBody>
      </p:sp>
      <p:sp>
        <p:nvSpPr>
          <p:cNvPr id="12" name="Shape 10"/>
          <p:cNvSpPr/>
          <p:nvPr/>
        </p:nvSpPr>
        <p:spPr>
          <a:xfrm>
            <a:off x="6263640" y="1097280"/>
            <a:ext cx="5349240" cy="4343400"/>
          </a:xfrm>
          <a:prstGeom prst="roundRect">
            <a:avLst>
              <a:gd name="adj" fmla="val 1684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endParaRPr lang="en-GB" sz="1400"/>
          </a:p>
          <a:p>
            <a:endParaRPr lang="en-GB" sz="1400"/>
          </a:p>
          <a:p>
            <a:endParaRPr lang="en-GB" sz="1400"/>
          </a:p>
          <a:p>
            <a:endParaRPr lang="en-GB" sz="1400"/>
          </a:p>
          <a:p>
            <a:endParaRPr lang="en-GB" sz="1400"/>
          </a:p>
          <a:p>
            <a:endParaRPr lang="en-GB" sz="1400"/>
          </a:p>
        </p:txBody>
      </p:sp>
      <p:sp>
        <p:nvSpPr>
          <p:cNvPr id="13" name="Shape 11"/>
          <p:cNvSpPr/>
          <p:nvPr/>
        </p:nvSpPr>
        <p:spPr>
          <a:xfrm>
            <a:off x="6263640" y="1097280"/>
            <a:ext cx="5349240" cy="109728"/>
          </a:xfrm>
          <a:prstGeom prst="rect">
            <a:avLst/>
          </a:prstGeom>
          <a:solidFill>
            <a:srgbClr val="4EAF74"/>
          </a:solidFill>
          <a:ln w="12700">
            <a:solidFill>
              <a:srgbClr val="4EAF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96238" y="5650992"/>
            <a:ext cx="10921652" cy="540623"/>
          </a:xfrm>
          <a:prstGeom prst="roundRect">
            <a:avLst>
              <a:gd name="adj" fmla="val 19048"/>
            </a:avLst>
          </a:prstGeom>
          <a:solidFill>
            <a:srgbClr val="203A5F"/>
          </a:solidFill>
          <a:ln w="12700">
            <a:solidFill>
              <a:srgbClr val="203A5F">
                <a:alpha val="0"/>
              </a:srgbClr>
            </a:solidFill>
            <a:prstDash val="solid"/>
          </a:ln>
        </p:spPr>
        <p:txBody>
          <a:bodyPr lIns="91440" tIns="45720" rIns="91440" bIns="45720" anchor="t"/>
          <a:lstStyle/>
          <a:p>
            <a:pPr algn="ctr"/>
            <a:r>
              <a:rPr lang="en-US" sz="1400" b="1" i="0" u="none" strike="noStrike" baseline="0">
                <a:solidFill>
                  <a:schemeClr val="bg1"/>
                </a:solidFill>
                <a:latin typeface="Aptos"/>
                <a:ea typeface="Arial"/>
                <a:cs typeface="Arial"/>
              </a:rPr>
              <a:t>A consultancy was hired to</a:t>
            </a:r>
            <a:r>
              <a:rPr lang="en-US" sz="1400" b="1">
                <a:solidFill>
                  <a:schemeClr val="bg1"/>
                </a:solidFill>
                <a:latin typeface="Aptos"/>
                <a:ea typeface="Arial"/>
                <a:cs typeface="Arial"/>
              </a:rPr>
              <a:t> assess the business' current operations, identify key challenges and</a:t>
            </a:r>
            <a:r>
              <a:rPr lang="en-US" sz="1400" b="1" i="0" u="none" strike="noStrike" baseline="0">
                <a:solidFill>
                  <a:schemeClr val="bg1"/>
                </a:solidFill>
                <a:latin typeface="Aptos"/>
                <a:ea typeface="Arial"/>
                <a:cs typeface="Arial"/>
              </a:rPr>
              <a:t> recommend</a:t>
            </a:r>
            <a:r>
              <a:rPr lang="en-US" sz="1400" b="1">
                <a:solidFill>
                  <a:schemeClr val="bg1"/>
                </a:solidFill>
                <a:latin typeface="Aptos"/>
                <a:ea typeface="Arial"/>
                <a:cs typeface="Arial"/>
              </a:rPr>
              <a:t> strategies to improve efficiency</a:t>
            </a:r>
            <a:endParaRPr lang="en-GB" sz="1400" b="1">
              <a:solidFill>
                <a:schemeClr val="bg1"/>
              </a:solidFill>
            </a:endParaRPr>
          </a:p>
        </p:txBody>
      </p:sp>
      <p:sp>
        <p:nvSpPr>
          <p:cNvPr id="8" name="Shape 10">
            <a:extLst>
              <a:ext uri="{FF2B5EF4-FFF2-40B4-BE49-F238E27FC236}">
                <a16:creationId xmlns:a16="http://schemas.microsoft.com/office/drawing/2014/main" id="{6F29FF4C-4514-8343-3B63-8F0E1F819875}"/>
              </a:ext>
            </a:extLst>
          </p:cNvPr>
          <p:cNvSpPr/>
          <p:nvPr/>
        </p:nvSpPr>
        <p:spPr>
          <a:xfrm>
            <a:off x="741749" y="1097279"/>
            <a:ext cx="5349240" cy="4343400"/>
          </a:xfrm>
          <a:prstGeom prst="roundRect">
            <a:avLst>
              <a:gd name="adj" fmla="val 1684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endParaRPr lang="en-US" sz="1400"/>
          </a:p>
          <a:p>
            <a:endParaRPr lang="en-US" sz="1400"/>
          </a:p>
          <a:p>
            <a:endParaRPr lang="en-US" sz="1400"/>
          </a:p>
          <a:p>
            <a:endParaRPr lang="en-GB" sz="1400"/>
          </a:p>
          <a:p>
            <a:endParaRPr lang="en-GB"/>
          </a:p>
        </p:txBody>
      </p:sp>
      <p:sp>
        <p:nvSpPr>
          <p:cNvPr id="11" name="Shape 7">
            <a:extLst>
              <a:ext uri="{FF2B5EF4-FFF2-40B4-BE49-F238E27FC236}">
                <a16:creationId xmlns:a16="http://schemas.microsoft.com/office/drawing/2014/main" id="{ABEDEF4A-1621-E3DF-19EA-DF4E19CCF3BF}"/>
              </a:ext>
            </a:extLst>
          </p:cNvPr>
          <p:cNvSpPr/>
          <p:nvPr/>
        </p:nvSpPr>
        <p:spPr>
          <a:xfrm>
            <a:off x="740496" y="1097279"/>
            <a:ext cx="5367613" cy="109728"/>
          </a:xfrm>
          <a:prstGeom prst="rect">
            <a:avLst/>
          </a:prstGeom>
          <a:solidFill>
            <a:srgbClr val="D94F45"/>
          </a:solidFill>
          <a:ln w="12700">
            <a:solidFill>
              <a:srgbClr val="D94F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CBAA496-E52E-0199-1684-E20FFCA672C8}"/>
              </a:ext>
            </a:extLst>
          </p:cNvPr>
          <p:cNvSpPr txBox="1"/>
          <p:nvPr/>
        </p:nvSpPr>
        <p:spPr>
          <a:xfrm>
            <a:off x="921494" y="1375900"/>
            <a:ext cx="4948094" cy="34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rgbClr val="203A5F"/>
                </a:solidFill>
                <a:latin typeface="Aptos Display"/>
              </a:rPr>
              <a:t>Company Background and Structure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AF485FE-1B65-6446-F418-74F6B7D77C74}"/>
              </a:ext>
            </a:extLst>
          </p:cNvPr>
          <p:cNvSpPr txBox="1"/>
          <p:nvPr/>
        </p:nvSpPr>
        <p:spPr>
          <a:xfrm>
            <a:off x="6432945" y="1375899"/>
            <a:ext cx="4948094" cy="34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rgbClr val="203A5F"/>
                </a:solidFill>
                <a:latin typeface="Aptos Display"/>
              </a:rPr>
              <a:t>Problem Scope</a:t>
            </a:r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F196438-6073-5070-F9FD-C25B04C4F203}"/>
              </a:ext>
            </a:extLst>
          </p:cNvPr>
          <p:cNvSpPr txBox="1"/>
          <p:nvPr/>
        </p:nvSpPr>
        <p:spPr>
          <a:xfrm>
            <a:off x="920924" y="1937395"/>
            <a:ext cx="494072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400" dirty="0"/>
              <a:t>Flight foods Ltd. is a medium-sized company producing </a:t>
            </a:r>
            <a:r>
              <a:rPr lang="en-US" sz="1400"/>
              <a:t>and supplying</a:t>
            </a:r>
            <a:r>
              <a:rPr lang="en-US" sz="1400" dirty="0"/>
              <a:t> ready meals to Airlines. </a:t>
            </a:r>
          </a:p>
          <a:p>
            <a:endParaRPr lang="en-US" sz="1400" dirty="0"/>
          </a:p>
          <a:p>
            <a:pPr marL="285750" indent="-285750">
              <a:buFont typeface="Arial,Sans-Serif"/>
              <a:buChar char="•"/>
            </a:pPr>
            <a:r>
              <a:rPr lang="en-US" sz="1400" dirty="0"/>
              <a:t>The facility consists of a large space with good lighting </a:t>
            </a:r>
            <a:r>
              <a:rPr lang="en-US" sz="1400"/>
              <a:t>and ventilation</a:t>
            </a:r>
            <a:r>
              <a:rPr lang="en-US" sz="1400" dirty="0"/>
              <a:t>, filled with machinery.</a:t>
            </a:r>
          </a:p>
          <a:p>
            <a:endParaRPr lang="en-US" sz="1400" dirty="0"/>
          </a:p>
          <a:p>
            <a:pPr marL="285750" indent="-285750">
              <a:buFont typeface="Arial,Sans-Serif"/>
              <a:buChar char="•"/>
            </a:pPr>
            <a:r>
              <a:rPr lang="en-GB" sz="1400" dirty="0"/>
              <a:t>The company has a workforce of 40 employees aged between16 and 60 , most of whom are immigrants from five </a:t>
            </a:r>
            <a:r>
              <a:rPr lang="en-GB" sz="1400"/>
              <a:t>different cultural</a:t>
            </a:r>
            <a:r>
              <a:rPr lang="en-GB" sz="1400" dirty="0"/>
              <a:t> backgrounds.</a:t>
            </a:r>
            <a:endParaRPr lang="en-US" sz="1400" dirty="0"/>
          </a:p>
          <a:p>
            <a:endParaRPr lang="en-GB" sz="1400" dirty="0"/>
          </a:p>
          <a:p>
            <a:pPr marL="285750" indent="-285750">
              <a:buFont typeface="Arial,Sans-Serif"/>
              <a:buChar char="•"/>
            </a:pPr>
            <a:r>
              <a:rPr lang="en-GB" sz="1400"/>
              <a:t>The manager, Gary, is qualified in Food Hygiene and Safety.</a:t>
            </a:r>
            <a:endParaRPr lang="en-US" sz="140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401DE9D-AAAE-3301-1EEC-6EB7FAC5C2AD}"/>
              </a:ext>
            </a:extLst>
          </p:cNvPr>
          <p:cNvSpPr txBox="1"/>
          <p:nvPr/>
        </p:nvSpPr>
        <p:spPr>
          <a:xfrm>
            <a:off x="6442416" y="1933581"/>
            <a:ext cx="4999467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 dirty="0"/>
              <a:t>Loss in business due to complaints, such as undercooked food, poor packaging and the presence of meat in </a:t>
            </a:r>
            <a:r>
              <a:rPr lang="en-US" sz="1400"/>
              <a:t>vegetarian meals</a:t>
            </a:r>
            <a:r>
              <a:rPr lang="en-US" sz="1400" dirty="0"/>
              <a:t>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Staff do not receive formal training before starting work. </a:t>
            </a:r>
            <a:r>
              <a:rPr lang="en-GB" sz="1400"/>
              <a:t>Gary relies</a:t>
            </a:r>
            <a:r>
              <a:rPr lang="en-GB" sz="1400" dirty="0"/>
              <a:t> on signs and on-the-job training, leading to misunderstandings, errors and inconsistency in work quality .</a:t>
            </a:r>
            <a:endParaRPr lang="en-US" sz="1400" dirty="0"/>
          </a:p>
          <a:p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Difficult in communication between staff members </a:t>
            </a:r>
            <a:r>
              <a:rPr lang="en-GB" sz="1400"/>
              <a:t>and management as well as among each other, because of various communication</a:t>
            </a:r>
            <a:r>
              <a:rPr lang="en-GB" sz="1400" dirty="0"/>
              <a:t> barriers.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Environmental noise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r"/>
            <a:r>
              <a:rPr lang="en-US" sz="1050" b="1">
                <a:solidFill>
                  <a:srgbClr val="179E9E"/>
                </a:solidFill>
              </a:rPr>
              <a:t>Pamella | Barrier 1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4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594360" y="1143000"/>
            <a:ext cx="544068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440680" cy="109728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58952" y="1432852"/>
            <a:ext cx="51114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Definition</a:t>
            </a:r>
            <a:endParaRPr lang="en-US" sz="1600"/>
          </a:p>
        </p:txBody>
      </p:sp>
      <p:sp>
        <p:nvSpPr>
          <p:cNvPr id="12" name="Shape 10"/>
          <p:cNvSpPr/>
          <p:nvPr/>
        </p:nvSpPr>
        <p:spPr>
          <a:xfrm>
            <a:off x="6263640" y="1143000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7355" y="1432852"/>
            <a:ext cx="50200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Theory application</a:t>
            </a:r>
            <a:endParaRPr lang="en-US" sz="1600"/>
          </a:p>
        </p:txBody>
      </p:sp>
      <p:sp>
        <p:nvSpPr>
          <p:cNvPr id="15" name="Text 8">
            <a:extLst>
              <a:ext uri="{FF2B5EF4-FFF2-40B4-BE49-F238E27FC236}">
                <a16:creationId xmlns:a16="http://schemas.microsoft.com/office/drawing/2014/main" id="{9BDDEA44-3579-933E-AC9A-082FE4A437D2}"/>
              </a:ext>
            </a:extLst>
          </p:cNvPr>
          <p:cNvSpPr/>
          <p:nvPr/>
        </p:nvSpPr>
        <p:spPr>
          <a:xfrm>
            <a:off x="758952" y="3838000"/>
            <a:ext cx="51114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Case evidence</a:t>
            </a:r>
            <a:endParaRPr lang="en-US" sz="16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01BA4A-0074-F980-4CAE-768FE0D56D87}"/>
              </a:ext>
            </a:extLst>
          </p:cNvPr>
          <p:cNvSpPr txBox="1"/>
          <p:nvPr/>
        </p:nvSpPr>
        <p:spPr>
          <a:xfrm>
            <a:off x="759612" y="1942565"/>
            <a:ext cx="5102531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Environmental </a:t>
            </a:r>
            <a:r>
              <a:rPr lang="en-US" sz="1400"/>
              <a:t>noise can be defined as an external unwanted and frequently unpleasant sound. A barrier appears when the noise reaches a certain level where it compromises the communication, interfering </a:t>
            </a:r>
            <a:r>
              <a:rPr lang="en-GB" sz="1400"/>
              <a:t>with</a:t>
            </a:r>
            <a:r>
              <a:rPr lang="en-US" sz="1400"/>
              <a:t> the understanding of the message being transmitted.</a:t>
            </a:r>
            <a:r>
              <a:rPr lang="en-GB" sz="1400"/>
              <a:t> It can cause stress and reduce the concentration, negatively impacting productivity. (</a:t>
            </a:r>
            <a:r>
              <a:rPr lang="en-GB" sz="1400" err="1"/>
              <a:t>Zentia</a:t>
            </a:r>
            <a:r>
              <a:rPr lang="en-GB" sz="1400"/>
              <a:t>, 2026)</a:t>
            </a:r>
            <a:endParaRPr lang="en-US" sz="14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238FD77-86E9-2369-B1FD-D7BAF9DBBFD5}"/>
              </a:ext>
            </a:extLst>
          </p:cNvPr>
          <p:cNvSpPr txBox="1"/>
          <p:nvPr/>
        </p:nvSpPr>
        <p:spPr>
          <a:xfrm>
            <a:off x="6437107" y="1941816"/>
            <a:ext cx="5019452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Shannon and Weaver see communication as a linear framework and partition it in core parts. The information moves from the sender to the receiver (Shannon &amp; Weaver, 1949).</a:t>
            </a:r>
            <a:endParaRPr lang="en-US"/>
          </a:p>
          <a:p>
            <a:endParaRPr lang="en-US" sz="1400"/>
          </a:p>
          <a:p>
            <a:r>
              <a:rPr lang="en-US" sz="1400"/>
              <a:t>When there is a disruptive element obstructing the process, that is called noise.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8F25A54-CB4B-E1F3-6F81-85D1497A7C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174" y="3715664"/>
            <a:ext cx="5195431" cy="24120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7C4F7C7-5A11-040C-59CD-A1D549ED2D68}"/>
              </a:ext>
            </a:extLst>
          </p:cNvPr>
          <p:cNvSpPr txBox="1"/>
          <p:nvPr/>
        </p:nvSpPr>
        <p:spPr>
          <a:xfrm>
            <a:off x="758952" y="4395095"/>
            <a:ext cx="5111496" cy="116955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400"/>
              <a:t>There is a lot of space, since it is a large factory</a:t>
            </a:r>
          </a:p>
          <a:p>
            <a:endParaRPr lang="en-GB" sz="140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400"/>
              <a:t>There are many machines</a:t>
            </a:r>
          </a:p>
          <a:p>
            <a:pPr algn="l"/>
            <a:endParaRPr lang="en-GB" sz="140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400"/>
              <a:t>The machines are old and noisy</a:t>
            </a:r>
            <a:endParaRPr lang="en-US" sz="1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Environmental noise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r">
              <a:buNone/>
            </a:pPr>
            <a:r>
              <a:rPr lang="en-US" sz="1050" b="1">
                <a:solidFill>
                  <a:srgbClr val="179E9E"/>
                </a:solidFill>
              </a:rPr>
              <a:t>Pamella | Barrier 1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5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594360" y="1143000"/>
            <a:ext cx="544068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440680" cy="109728"/>
          </a:xfrm>
          <a:prstGeom prst="rect">
            <a:avLst/>
          </a:prstGeom>
          <a:solidFill>
            <a:srgbClr val="4EAF74"/>
          </a:solidFill>
          <a:ln w="12700">
            <a:solidFill>
              <a:srgbClr val="4EAF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58952" y="1432852"/>
            <a:ext cx="51114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Recommended actions</a:t>
            </a:r>
            <a:endParaRPr lang="en-US" sz="1600"/>
          </a:p>
        </p:txBody>
      </p:sp>
      <p:sp>
        <p:nvSpPr>
          <p:cNvPr id="12" name="Shape 10"/>
          <p:cNvSpPr/>
          <p:nvPr/>
        </p:nvSpPr>
        <p:spPr>
          <a:xfrm>
            <a:off x="6263640" y="1143000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28232" y="1432852"/>
            <a:ext cx="50200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Expected improvement</a:t>
            </a:r>
            <a:endParaRPr lang="en-US" sz="1600"/>
          </a:p>
        </p:txBody>
      </p:sp>
      <p:sp>
        <p:nvSpPr>
          <p:cNvPr id="15" name="Text 13"/>
          <p:cNvSpPr/>
          <p:nvPr/>
        </p:nvSpPr>
        <p:spPr>
          <a:xfrm>
            <a:off x="6519672" y="1746504"/>
            <a:ext cx="4892040" cy="441655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>
              <a:lnSpc>
                <a:spcPct val="200000"/>
              </a:lnSpc>
            </a:pPr>
            <a:endParaRPr lang="en-US" sz="14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145BB5-B96A-A24A-89D0-403C462D95EE}"/>
              </a:ext>
            </a:extLst>
          </p:cNvPr>
          <p:cNvSpPr txBox="1"/>
          <p:nvPr/>
        </p:nvSpPr>
        <p:spPr>
          <a:xfrm>
            <a:off x="763174" y="2045702"/>
            <a:ext cx="5098720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dirty="0"/>
              <a:t>Substitute</a:t>
            </a:r>
            <a:r>
              <a:rPr lang="en-US" sz="1400" dirty="0"/>
              <a:t> old machines for newer and more silent versions.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/>
              <a:t>Install sound absorbing material and silencers. </a:t>
            </a:r>
            <a:endParaRPr lang="en-US" sz="1400"/>
          </a:p>
          <a:p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Discuss the most important matters before starting the workday.</a:t>
            </a:r>
          </a:p>
          <a:p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Give notes to the relevant workers about important things to be remembered throughout the day.</a:t>
            </a:r>
          </a:p>
          <a:p>
            <a:endParaRPr lang="en-US" sz="1400" dirty="0"/>
          </a:p>
          <a:p>
            <a:pPr marL="285750" indent="-285750">
              <a:buFont typeface="Arial"/>
              <a:buChar char="•"/>
            </a:pPr>
            <a:r>
              <a:rPr lang="en-US" sz="1400" dirty="0"/>
              <a:t>Communicate by written messages when necessary. 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79276C3-4F13-2F2B-2BA0-99241875E611}"/>
              </a:ext>
            </a:extLst>
          </p:cNvPr>
          <p:cNvSpPr txBox="1"/>
          <p:nvPr/>
        </p:nvSpPr>
        <p:spPr>
          <a:xfrm>
            <a:off x="6454423" y="2046448"/>
            <a:ext cx="496302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/>
              <a:t>Improve the work environment by reducing the noise disturbance.</a:t>
            </a:r>
          </a:p>
          <a:p>
            <a:endParaRPr lang="en-US" sz="1400"/>
          </a:p>
          <a:p>
            <a:pPr marL="285750" indent="-285750">
              <a:buFont typeface="Arial"/>
              <a:buChar char="•"/>
            </a:pPr>
            <a:r>
              <a:rPr lang="en-US" sz="1400"/>
              <a:t>Reduce the difficulty in hearing what is being said.</a:t>
            </a:r>
          </a:p>
          <a:p>
            <a:endParaRPr lang="en-US" sz="1400"/>
          </a:p>
          <a:p>
            <a:pPr marL="285750" indent="-285750">
              <a:buFont typeface="Arial"/>
              <a:buChar char="•"/>
            </a:pPr>
            <a:r>
              <a:rPr lang="en-US" sz="1400"/>
              <a:t>Reduce the need to give instructions constantly throughout the day.</a:t>
            </a:r>
          </a:p>
          <a:p>
            <a:endParaRPr lang="en-US" sz="1400"/>
          </a:p>
          <a:p>
            <a:pPr marL="285750" indent="-285750">
              <a:buFont typeface="Arial"/>
              <a:buChar char="•"/>
            </a:pPr>
            <a:r>
              <a:rPr lang="en-US" sz="1400"/>
              <a:t>Reduce the risk of possible mistakes due to forgetfulness or lack of attention.</a:t>
            </a:r>
          </a:p>
          <a:p>
            <a:endParaRPr lang="en-US" sz="1400"/>
          </a:p>
          <a:p>
            <a:pPr marL="285750" indent="-285750">
              <a:buFont typeface="Arial"/>
              <a:buChar char="•"/>
            </a:pPr>
            <a:r>
              <a:rPr lang="en-US" sz="1400"/>
              <a:t>Facilitate simple communication during working hours.</a:t>
            </a:r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6BA80A1-1D2D-656E-D076-8932949BF74E}"/>
              </a:ext>
            </a:extLst>
          </p:cNvPr>
          <p:cNvSpPr txBox="1"/>
          <p:nvPr/>
        </p:nvSpPr>
        <p:spPr>
          <a:xfrm>
            <a:off x="1238918" y="5737133"/>
            <a:ext cx="462354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(HSE, 2010; Parliamentary Office of Science and Technology, 2009) </a:t>
            </a:r>
            <a:r>
              <a:rPr lang="en-GB" sz="1200" dirty="0"/>
              <a:t> </a:t>
            </a:r>
            <a:endParaRPr lang="en-US" sz="12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r"/>
            <a:r>
              <a:rPr lang="en-US" sz="1050" b="1">
                <a:solidFill>
                  <a:srgbClr val="179E9E"/>
                </a:solidFill>
              </a:rPr>
              <a:t>Nuria | Barrier 2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6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594360" y="1143000"/>
            <a:ext cx="544068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440680" cy="109728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263640" y="1143000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6B5BD6"/>
          </a:solidFill>
          <a:ln w="12700">
            <a:solidFill>
              <a:srgbClr val="6B5BD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FC42F9B-FE68-2E7D-9C1D-0527A7B2BE89}"/>
              </a:ext>
            </a:extLst>
          </p:cNvPr>
          <p:cNvSpPr txBox="1"/>
          <p:nvPr/>
        </p:nvSpPr>
        <p:spPr>
          <a:xfrm>
            <a:off x="743712" y="1481328"/>
            <a:ext cx="51114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>
                <a:solidFill>
                  <a:srgbClr val="203A5F"/>
                </a:solidFill>
              </a:rPr>
              <a:t>Definition</a:t>
            </a:r>
            <a:br>
              <a:rPr lang="en-US" sz="1400" b="1" dirty="0">
                <a:solidFill>
                  <a:srgbClr val="203A5F"/>
                </a:solidFill>
              </a:rPr>
            </a:br>
            <a:endParaRPr lang="en-GB" sz="1400" b="1" dirty="0">
              <a:solidFill>
                <a:srgbClr val="203A5F"/>
              </a:solidFill>
            </a:endParaRPr>
          </a:p>
          <a:p>
            <a:r>
              <a:rPr lang="en-GB" sz="1400" dirty="0"/>
              <a:t>Language, communication and body language barriers occur when spoken language, non-verbal signals or listening difficulties prevent messages from being understood correctly. (Indeed Editorial Team, 2026; Maund, Schreik and Tinkler, 2017).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9D28151-F815-CBCB-59D3-597E886DE8B2}"/>
              </a:ext>
            </a:extLst>
          </p:cNvPr>
          <p:cNvSpPr txBox="1"/>
          <p:nvPr/>
        </p:nvSpPr>
        <p:spPr>
          <a:xfrm>
            <a:off x="758952" y="3054334"/>
            <a:ext cx="511149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203A5F"/>
                </a:solidFill>
              </a:rPr>
              <a:t>Case evidence (UWTSD, 2026)</a:t>
            </a:r>
            <a:br>
              <a:rPr lang="en-US" sz="1400" b="1" dirty="0">
                <a:solidFill>
                  <a:srgbClr val="203A5F"/>
                </a:solidFill>
              </a:rPr>
            </a:br>
            <a:endParaRPr lang="en-US" sz="1400" b="1" dirty="0">
              <a:solidFill>
                <a:srgbClr val="203A5F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Most workers use their own languages and have limited English.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Gary relies on verbal explanations and wall signs to give instructions.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Gary’s appearance and non-verbal </a:t>
            </a:r>
            <a:r>
              <a:rPr lang="en-GB" sz="1400" dirty="0"/>
              <a:t>behaviour</a:t>
            </a:r>
            <a:r>
              <a:rPr lang="en-US" sz="1400" dirty="0"/>
              <a:t> are unprofessional: dirty uniform, poor hair management, pulling his hair and shouting “Idiots!”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Gary also says workers “seem to do something else” instead of following his instructions. </a:t>
            </a:r>
            <a:endParaRPr lang="en-GB" sz="1400" dirty="0"/>
          </a:p>
          <a:p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CC91D80-3EDF-AD3D-F4D6-5B117D1CA34D}"/>
              </a:ext>
            </a:extLst>
          </p:cNvPr>
          <p:cNvSpPr txBox="1"/>
          <p:nvPr/>
        </p:nvSpPr>
        <p:spPr>
          <a:xfrm>
            <a:off x="6412991" y="1453896"/>
            <a:ext cx="502005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203A5F"/>
                </a:solidFill>
              </a:rPr>
              <a:t>Berlo’s SMCR Model</a:t>
            </a:r>
            <a:br>
              <a:rPr lang="en-US" sz="1400" b="1" dirty="0">
                <a:solidFill>
                  <a:srgbClr val="203A5F"/>
                </a:solidFill>
              </a:rPr>
            </a:br>
            <a:endParaRPr lang="en-GB" sz="1400" b="1" dirty="0">
              <a:solidFill>
                <a:srgbClr val="203A5F"/>
              </a:solidFill>
            </a:endParaRPr>
          </a:p>
          <a:p>
            <a:r>
              <a:rPr lang="en-US" sz="1400" dirty="0"/>
              <a:t>Berlo’s SMCR model explains communication through four elements: Source, Message, Channel and Receiver. These are influenced by skills, knowledge, attitudes, culture and social system (Berlo, 1960).</a:t>
            </a:r>
            <a:endParaRPr lang="en-GB" sz="1400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461891D-B4DE-00D5-16A3-57E3914288FC}"/>
              </a:ext>
            </a:extLst>
          </p:cNvPr>
          <p:cNvSpPr txBox="1"/>
          <p:nvPr/>
        </p:nvSpPr>
        <p:spPr>
          <a:xfrm>
            <a:off x="6412991" y="3054334"/>
            <a:ext cx="502005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203A5F"/>
                </a:solidFill>
              </a:rPr>
              <a:t>Application</a:t>
            </a:r>
            <a:endParaRPr lang="en-GB" sz="1400" b="1" dirty="0">
              <a:solidFill>
                <a:srgbClr val="203A5F"/>
              </a:solidFill>
            </a:endParaRPr>
          </a:p>
          <a:p>
            <a:endParaRPr lang="en-US" sz="1400" b="1" dirty="0">
              <a:solidFill>
                <a:srgbClr val="203A5F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Source: Gary, floor manager giving instructions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Message: food-hygiene and production instructions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Channel: verbal explanations and wall signs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Receivers: workers with limited English and different cultural backgrounds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b="1" dirty="0">
              <a:solidFill>
                <a:schemeClr val="accent2">
                  <a:lumMod val="50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Influencing factors: skills, knowledge, attitudes and culture affect Gary’s delivery and workers' interpretation.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11" name="Text 1">
            <a:extLst>
              <a:ext uri="{FF2B5EF4-FFF2-40B4-BE49-F238E27FC236}">
                <a16:creationId xmlns:a16="http://schemas.microsoft.com/office/drawing/2014/main" id="{F37C08F7-314E-C51A-3654-403AAD3B8CD7}"/>
              </a:ext>
            </a:extLst>
          </p:cNvPr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Language, communication &amp; body language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Language, communication &amp; body language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r">
              <a:buNone/>
            </a:pPr>
            <a:r>
              <a:rPr lang="en-US" sz="1050" b="1">
                <a:solidFill>
                  <a:srgbClr val="179E9E"/>
                </a:solidFill>
              </a:rPr>
              <a:t>Nuria | Barrier 2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7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594360" y="1143000"/>
            <a:ext cx="544068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440680" cy="109728"/>
          </a:xfrm>
          <a:prstGeom prst="rect">
            <a:avLst/>
          </a:prstGeom>
          <a:solidFill>
            <a:srgbClr val="4EAF74"/>
          </a:solidFill>
          <a:ln w="12700">
            <a:solidFill>
              <a:srgbClr val="4EAF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263640" y="1143000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95C02D1-BD68-44EC-6922-8E69697F15F0}"/>
              </a:ext>
            </a:extLst>
          </p:cNvPr>
          <p:cNvSpPr txBox="1"/>
          <p:nvPr/>
        </p:nvSpPr>
        <p:spPr>
          <a:xfrm>
            <a:off x="758952" y="1517905"/>
            <a:ext cx="511149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203A5F"/>
                </a:solidFill>
              </a:rPr>
              <a:t>Schramm’s Model</a:t>
            </a:r>
          </a:p>
          <a:p>
            <a:endParaRPr lang="en-GB" sz="1400" b="1" dirty="0">
              <a:solidFill>
                <a:srgbClr val="203A5F"/>
              </a:solidFill>
            </a:endParaRPr>
          </a:p>
          <a:p>
            <a:r>
              <a:rPr lang="en-GB" sz="1400" dirty="0"/>
              <a:t>Schramm sees communication as a two-way process where feedback confirms that the receiver has understood the message (Schramm, 1954).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A6D3A6-BB1A-6AC2-C2AD-2996190E9794}"/>
              </a:ext>
            </a:extLst>
          </p:cNvPr>
          <p:cNvSpPr txBox="1"/>
          <p:nvPr/>
        </p:nvSpPr>
        <p:spPr>
          <a:xfrm>
            <a:off x="757033" y="2862842"/>
            <a:ext cx="492601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rgbClr val="203A5F"/>
                </a:solidFill>
              </a:rPr>
              <a:t>Application</a:t>
            </a:r>
          </a:p>
          <a:p>
            <a:endParaRPr lang="en-US" sz="1400" b="1" dirty="0">
              <a:solidFill>
                <a:srgbClr val="203A5F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400" dirty="0"/>
              <a:t>Gary gives instructions, but the case does not show him checking workers’ understanding (UWTSD, 2026). </a:t>
            </a:r>
            <a:r>
              <a:rPr lang="en-GB" sz="1400" dirty="0"/>
              <a:t>As a result, misunderstandings remain uncorrected, allowing hygiene and production errors to continue.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6667530-9705-ACBD-BAE8-9C02E6AC13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7700" y="4207779"/>
            <a:ext cx="5372100" cy="20703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F4122E0-340C-4013-5C10-8139A1E79BA8}"/>
              </a:ext>
            </a:extLst>
          </p:cNvPr>
          <p:cNvSpPr txBox="1"/>
          <p:nvPr/>
        </p:nvSpPr>
        <p:spPr>
          <a:xfrm>
            <a:off x="6385560" y="4318736"/>
            <a:ext cx="50474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203A5F"/>
                </a:solidFill>
              </a:rPr>
              <a:t>Expected improvement</a:t>
            </a:r>
          </a:p>
          <a:p>
            <a:endParaRPr lang="en-GB" sz="1400" b="1" dirty="0">
              <a:solidFill>
                <a:srgbClr val="203A5F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Improved understanding before production starts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Fewer hygiene, ingredient and packaging mistakes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Stronger food-safety compliance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Improved airlines’ confidence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373B04-BFA3-AE92-BBA6-2FC1FECA8852}"/>
              </a:ext>
            </a:extLst>
          </p:cNvPr>
          <p:cNvSpPr txBox="1"/>
          <p:nvPr/>
        </p:nvSpPr>
        <p:spPr>
          <a:xfrm>
            <a:off x="6385560" y="1481328"/>
            <a:ext cx="504748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203A5F"/>
                </a:solidFill>
              </a:rPr>
              <a:t>Recommended actions (Indeed Editorial Team, 2026) </a:t>
            </a:r>
            <a:br>
              <a:rPr lang="en-GB" sz="1400" b="1" dirty="0">
                <a:solidFill>
                  <a:srgbClr val="203A5F"/>
                </a:solidFill>
              </a:rPr>
            </a:br>
            <a:endParaRPr lang="en-GB" sz="1400" b="1" dirty="0">
              <a:solidFill>
                <a:srgbClr val="203A5F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Use simple English</a:t>
            </a:r>
          </a:p>
          <a:p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Add translated and pictorial signs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Demonstrate tasks visually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Use calm delivery and active listening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Use repeat-back checks during short pre-shift briefings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Age / generational differences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r"/>
            <a:r>
              <a:rPr lang="en-US" sz="1050" b="1">
                <a:solidFill>
                  <a:srgbClr val="179E9E"/>
                </a:solidFill>
              </a:rPr>
              <a:t>Nathan | Barrier 3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8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656990" y="1184754"/>
            <a:ext cx="544068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endParaRPr lang="en-GB"/>
          </a:p>
          <a:p>
            <a:endParaRPr lang="en-GB" sz="1400"/>
          </a:p>
          <a:p>
            <a:endParaRPr lang="en-GB" sz="1400">
              <a:solidFill>
                <a:srgbClr val="000000"/>
              </a:solidFill>
              <a:latin typeface="Aptos"/>
            </a:endParaRPr>
          </a:p>
          <a:p>
            <a:endParaRPr lang="en-GB" sz="1400">
              <a:solidFill>
                <a:srgbClr val="000000"/>
              </a:solidFill>
              <a:latin typeface="Aptos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solidFill>
                  <a:srgbClr val="000000"/>
                </a:solidFill>
                <a:latin typeface="Aptos"/>
              </a:rPr>
              <a:t>Gary's company are open to higher  workers between16 to 60 years old. </a:t>
            </a:r>
            <a:endParaRPr lang="en-GB"/>
          </a:p>
          <a:p>
            <a:pPr marL="342900" indent="-342900">
              <a:buFont typeface="Arial"/>
              <a:buChar char="•"/>
            </a:pPr>
            <a:endParaRPr lang="en-GB" sz="1400"/>
          </a:p>
          <a:p>
            <a:pPr marL="342900" indent="-342900">
              <a:buFont typeface="Arial"/>
              <a:buChar char="•"/>
            </a:pPr>
            <a:r>
              <a:rPr lang="en-GB" sz="1400"/>
              <a:t>Workers are on site late nights and early mornings.</a:t>
            </a:r>
            <a:r>
              <a:rPr lang="en-GB" sz="1400" dirty="0"/>
              <a:t> </a:t>
            </a:r>
            <a:r>
              <a:rPr lang="en-GB" sz="1400" b="1" dirty="0"/>
              <a:t>Youngsters</a:t>
            </a:r>
            <a:r>
              <a:rPr lang="en-GB" sz="1400" dirty="0"/>
              <a:t> may start to </a:t>
            </a:r>
            <a:r>
              <a:rPr lang="en-GB" sz="1400"/>
              <a:t>procrastinate</a:t>
            </a:r>
            <a:r>
              <a:rPr lang="en-GB" sz="1400" dirty="0"/>
              <a:t>. </a:t>
            </a:r>
            <a:endParaRPr lang="en-GB" sz="1400"/>
          </a:p>
          <a:p>
            <a:pPr marL="342900" indent="-342900">
              <a:buFont typeface="Arial"/>
              <a:buChar char="•"/>
            </a:pPr>
            <a:endParaRPr lang="en-GB" sz="1400"/>
          </a:p>
          <a:p>
            <a:pPr marL="342900" indent="-342900">
              <a:buFont typeface="Arial"/>
              <a:buChar char="•"/>
            </a:pPr>
            <a:r>
              <a:rPr lang="en-GB" sz="1400"/>
              <a:t>Seems like there's repeated misunderstanding with the workers  at</a:t>
            </a:r>
            <a:r>
              <a:rPr lang="en-GB" sz="1400" b="1" u="sng" dirty="0"/>
              <a:t> Flight- Foods.    </a:t>
            </a:r>
            <a:r>
              <a:rPr lang="en-GB" sz="1400" b="1" dirty="0"/>
              <a:t>  With ages differences</a:t>
            </a:r>
            <a:r>
              <a:rPr lang="en-GB" sz="1400" dirty="0"/>
              <a:t> th</a:t>
            </a:r>
            <a:r>
              <a:rPr lang="en-GB" sz="1400"/>
              <a:t>is could be the course.</a:t>
            </a:r>
          </a:p>
          <a:p>
            <a:pPr marL="342900" indent="-342900">
              <a:buFont typeface="Arial"/>
              <a:buChar char="•"/>
            </a:pPr>
            <a:endParaRPr lang="en-GB" sz="1400" dirty="0"/>
          </a:p>
          <a:p>
            <a:pPr marL="342900" indent="-342900">
              <a:buFont typeface="Arial"/>
              <a:buChar char="•"/>
            </a:pPr>
            <a:r>
              <a:rPr lang="en-GB" sz="1400" dirty="0"/>
              <a:t>Lack </a:t>
            </a:r>
            <a:r>
              <a:rPr lang="en-GB" sz="1400"/>
              <a:t>of</a:t>
            </a:r>
            <a:r>
              <a:rPr lang="en-GB" sz="1400" dirty="0"/>
              <a:t> leadership  skills and awareness off environment, potential to create future hazards and problems.  </a:t>
            </a:r>
          </a:p>
          <a:p>
            <a:pPr marL="342900" indent="-342900">
              <a:buFont typeface="Arial"/>
              <a:buChar char="•"/>
            </a:pPr>
            <a:endParaRPr lang="en-GB" sz="1400" dirty="0"/>
          </a:p>
          <a:p>
            <a:pPr marL="342900" indent="-342900">
              <a:buFont typeface="Arial"/>
              <a:buChar char="•"/>
            </a:pPr>
            <a:r>
              <a:rPr lang="en-GB" sz="1400" dirty="0"/>
              <a:t>Not much communication is happening within the work a</a:t>
            </a:r>
            <a:r>
              <a:rPr lang="en-GB" sz="1400"/>
              <a:t>rea also </a:t>
            </a:r>
            <a:r>
              <a:rPr lang="en-GB" sz="1400" dirty="0"/>
              <a:t>English is a big issue.</a:t>
            </a:r>
          </a:p>
          <a:p>
            <a:endParaRPr lang="en-GB" sz="2000" dirty="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sp>
        <p:nvSpPr>
          <p:cNvPr id="9" name="Shape 7"/>
          <p:cNvSpPr/>
          <p:nvPr/>
        </p:nvSpPr>
        <p:spPr>
          <a:xfrm>
            <a:off x="667428" y="1143000"/>
            <a:ext cx="5440680" cy="109728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21582" y="1432852"/>
            <a:ext cx="51114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600" b="1">
                <a:solidFill>
                  <a:srgbClr val="203A5F"/>
                </a:solidFill>
              </a:rPr>
              <a:t>Case evidence</a:t>
            </a:r>
            <a:endParaRPr lang="en-US" sz="1600" err="1"/>
          </a:p>
        </p:txBody>
      </p:sp>
      <p:sp>
        <p:nvSpPr>
          <p:cNvPr id="12" name="Shape 10"/>
          <p:cNvSpPr/>
          <p:nvPr/>
        </p:nvSpPr>
        <p:spPr>
          <a:xfrm>
            <a:off x="6263641" y="1195191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endParaRPr lang="en-GB" sz="1400"/>
          </a:p>
          <a:p>
            <a:endParaRPr lang="en-GB" sz="1400"/>
          </a:p>
          <a:p>
            <a:endParaRPr lang="en-GB" sz="1400" b="1">
              <a:solidFill>
                <a:srgbClr val="FF0000"/>
              </a:solidFill>
            </a:endParaRPr>
          </a:p>
          <a:p>
            <a:endParaRPr lang="en-GB" sz="1400" b="1">
              <a:solidFill>
                <a:srgbClr val="FF0000"/>
              </a:solidFill>
            </a:endParaRPr>
          </a:p>
          <a:p>
            <a:r>
              <a:rPr lang="en-GB" sz="1400" b="1">
                <a:solidFill>
                  <a:srgbClr val="FF0000"/>
                </a:solidFill>
              </a:rPr>
              <a:t>Berlo</a:t>
            </a:r>
            <a:r>
              <a:rPr lang="en-GB" sz="1400" b="1" dirty="0">
                <a:solidFill>
                  <a:srgbClr val="FF0000"/>
                </a:solidFill>
              </a:rPr>
              <a:t> Model of communication  can be </a:t>
            </a:r>
            <a:r>
              <a:rPr lang="en-GB" sz="1400" b="1">
                <a:solidFill>
                  <a:srgbClr val="FF0000"/>
                </a:solidFill>
              </a:rPr>
              <a:t>introduced</a:t>
            </a:r>
            <a:r>
              <a:rPr lang="en-GB" sz="1400" b="1" dirty="0">
                <a:solidFill>
                  <a:srgbClr val="FF0000"/>
                </a:solidFill>
              </a:rPr>
              <a:t>. </a:t>
            </a:r>
          </a:p>
          <a:p>
            <a:endParaRPr lang="en-GB" sz="1400" b="1" dirty="0">
              <a:solidFill>
                <a:srgbClr val="FF0000"/>
              </a:solidFill>
            </a:endParaRPr>
          </a:p>
          <a:p>
            <a:r>
              <a:rPr lang="en-GB" sz="1400"/>
              <a:t>Attitude </a:t>
            </a:r>
            <a:r>
              <a:rPr lang="en-GB" sz="1400" dirty="0"/>
              <a:t>, Knowledge , Social system also </a:t>
            </a:r>
            <a:r>
              <a:rPr lang="en-GB" sz="1400"/>
              <a:t>culture.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The ability to speak , respond, </a:t>
            </a:r>
            <a:r>
              <a:rPr lang="en-GB" sz="1400"/>
              <a:t>and </a:t>
            </a:r>
            <a:r>
              <a:rPr lang="en-GB" sz="1400" dirty="0"/>
              <a:t>react is </a:t>
            </a:r>
            <a:r>
              <a:rPr lang="en-GB" sz="1400"/>
              <a:t>a vital</a:t>
            </a:r>
            <a:r>
              <a:rPr lang="en-GB" sz="1400" dirty="0"/>
              <a:t> </a:t>
            </a:r>
            <a:r>
              <a:rPr lang="en-GB" sz="1400"/>
              <a:t>part </a:t>
            </a:r>
            <a:r>
              <a:rPr lang="en-GB" sz="1400" dirty="0"/>
              <a:t>off </a:t>
            </a:r>
            <a:r>
              <a:rPr lang="en-GB" sz="1400"/>
              <a:t>communication. </a:t>
            </a:r>
          </a:p>
          <a:p>
            <a:r>
              <a:rPr lang="en-GB" sz="1400"/>
              <a:t>Attitude how we treat our audience .</a:t>
            </a:r>
          </a:p>
          <a:p>
            <a:endParaRPr lang="en-GB" sz="1400" dirty="0"/>
          </a:p>
          <a:p>
            <a:r>
              <a:rPr lang="en-GB" dirty="0"/>
              <a:t>This all can come with </a:t>
            </a:r>
            <a:r>
              <a:rPr lang="en-GB" u="sng" dirty="0"/>
              <a:t>age</a:t>
            </a:r>
            <a:r>
              <a:rPr lang="en-GB"/>
              <a:t> the workers need to be </a:t>
            </a:r>
            <a:r>
              <a:rPr lang="en-GB" dirty="0"/>
              <a:t>mature and patience for the young workers Gary needs to take into consideration.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www.communicationtheory.org.uk</a:t>
            </a:r>
            <a:r>
              <a:rPr lang="en-GB" dirty="0"/>
              <a:t> </a:t>
            </a:r>
          </a:p>
          <a:p>
            <a:endParaRPr lang="en-GB" sz="1400"/>
          </a:p>
          <a:p>
            <a:endParaRPr lang="en-GB" sz="1400"/>
          </a:p>
          <a:p>
            <a:endParaRPr lang="en-GB" sz="1400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6B5BD6"/>
          </a:solidFill>
          <a:ln w="12700">
            <a:solidFill>
              <a:srgbClr val="6B5BD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28232" y="1432852"/>
            <a:ext cx="50200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Theory application</a:t>
            </a:r>
            <a:endParaRPr lang="en-US" sz="16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Age / generational differences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r">
              <a:buNone/>
            </a:pPr>
            <a:r>
              <a:rPr lang="en-US" sz="1050" b="1">
                <a:solidFill>
                  <a:srgbClr val="179E9E"/>
                </a:solidFill>
              </a:rPr>
              <a:t>Nathan | Barrier 3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9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594360" y="1195192"/>
            <a:ext cx="544068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endParaRPr lang="en-GB"/>
          </a:p>
          <a:p>
            <a:endParaRPr lang="en-GB" sz="1400"/>
          </a:p>
          <a:p>
            <a:endParaRPr lang="en-GB" sz="1400"/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/>
              <a:t>Employee younger staff to have a mixture of older staff too with leadership skills. To mentor the </a:t>
            </a:r>
            <a:r>
              <a:rPr lang="en-GB" sz="1400" dirty="0"/>
              <a:t>other workers </a:t>
            </a:r>
            <a:endParaRPr lang="en-GB" sz="1400"/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/>
              <a:t>Use social media for translation with language and communication</a:t>
            </a:r>
            <a:r>
              <a:rPr lang="en-GB" sz="1400" dirty="0"/>
              <a:t>, youngster to like to use </a:t>
            </a:r>
            <a:r>
              <a:rPr lang="en-GB" sz="1400"/>
              <a:t>smart phones.</a:t>
            </a:r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/>
              <a:t>Meetings 1 on 1 's  for catch ups and progression with career or work. Introduce courses for basic maths and English.</a:t>
            </a:r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/>
              <a:t>Bonding outings with adventure and trust games for excitement and getting to know each other. </a:t>
            </a:r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/>
              <a:t>Jobs that fit the person criteria and age with maturity.</a:t>
            </a:r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440680" cy="109728"/>
          </a:xfrm>
          <a:prstGeom prst="rect">
            <a:avLst/>
          </a:prstGeom>
          <a:solidFill>
            <a:srgbClr val="4EAF74"/>
          </a:solidFill>
          <a:ln w="12700">
            <a:solidFill>
              <a:srgbClr val="4EAF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58952" y="1432852"/>
            <a:ext cx="51114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Recommended actions</a:t>
            </a:r>
            <a:endParaRPr lang="en-US" sz="1600"/>
          </a:p>
        </p:txBody>
      </p:sp>
      <p:sp>
        <p:nvSpPr>
          <p:cNvPr id="12" name="Shape 10"/>
          <p:cNvSpPr/>
          <p:nvPr/>
        </p:nvSpPr>
        <p:spPr>
          <a:xfrm>
            <a:off x="6263640" y="1195192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endParaRPr lang="en-GB"/>
          </a:p>
          <a:p>
            <a:endParaRPr lang="en-GB" sz="1400"/>
          </a:p>
          <a:p>
            <a:endParaRPr lang="en-GB" sz="1400"/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/>
              <a:t>Better rapport with staff and harmony within the group as there are mix </a:t>
            </a:r>
            <a:r>
              <a:rPr lang="en-GB" sz="1400" b="1"/>
              <a:t>ages.</a:t>
            </a:r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/>
              <a:t>More confident people in the environment working as team and individually</a:t>
            </a:r>
            <a:r>
              <a:rPr lang="en-GB" sz="1400" dirty="0"/>
              <a:t> with matu</a:t>
            </a:r>
            <a:r>
              <a:rPr lang="en-GB" sz="1400"/>
              <a:t>rity </a:t>
            </a:r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/>
              <a:t>Time keeping will improve with trust</a:t>
            </a:r>
          </a:p>
          <a:p>
            <a:endParaRPr lang="en-GB" sz="1400"/>
          </a:p>
          <a:p>
            <a:pPr marL="285750" indent="-285750">
              <a:buFont typeface="Arial"/>
              <a:buChar char="•"/>
            </a:pPr>
            <a:r>
              <a:rPr lang="en-GB" sz="1400" b="1" u="sng"/>
              <a:t>Communication </a:t>
            </a:r>
            <a:r>
              <a:rPr lang="en-GB" sz="1400"/>
              <a:t>with WhatsApp groups and 24/7 help if in doubt.  Some like to text or call even email. </a:t>
            </a:r>
          </a:p>
          <a:p>
            <a:pPr marL="285750" indent="-285750">
              <a:buFont typeface="Arial"/>
              <a:buChar char="•"/>
            </a:pP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 dirty="0"/>
              <a:t>Garys first approach </a:t>
            </a:r>
            <a:r>
              <a:rPr lang="en-GB" sz="1400"/>
              <a:t>will </a:t>
            </a:r>
            <a:r>
              <a:rPr lang="en-GB" sz="1400" dirty="0"/>
              <a:t>be to monitor the worker and offer support as youngsters have ups </a:t>
            </a:r>
            <a:r>
              <a:rPr lang="en-GB" sz="1400"/>
              <a:t>and </a:t>
            </a:r>
            <a:r>
              <a:rPr lang="en-GB" sz="1400" dirty="0"/>
              <a:t>downs </a:t>
            </a:r>
            <a:r>
              <a:rPr lang="en-GB" sz="1400" b="1" dirty="0"/>
              <a:t>mature </a:t>
            </a:r>
            <a:r>
              <a:rPr lang="en-GB" sz="1400" dirty="0"/>
              <a:t>workers may have </a:t>
            </a:r>
            <a:r>
              <a:rPr lang="en-GB" sz="1400"/>
              <a:t>families</a:t>
            </a:r>
            <a:r>
              <a:rPr lang="en-GB" sz="1400" dirty="0"/>
              <a:t>.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sz="1400" dirty="0"/>
          </a:p>
          <a:p>
            <a:pPr marL="285750" indent="-285750">
              <a:buFont typeface="Arial"/>
              <a:buChar char="•"/>
            </a:pPr>
            <a:r>
              <a:rPr lang="en-GB" sz="1400"/>
              <a:t>Older staff to keep up to date with socials online communication apps  if possible. </a:t>
            </a:r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511739" y="1432852"/>
            <a:ext cx="50200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Expected improvement</a:t>
            </a:r>
            <a:endParaRPr lang="en-US" sz="16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Cultural standards and practices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r"/>
            <a:r>
              <a:rPr lang="en-US" sz="1050" b="1">
                <a:solidFill>
                  <a:srgbClr val="179E9E"/>
                </a:solidFill>
              </a:rPr>
              <a:t>Inna / Sara |</a:t>
            </a:r>
            <a:r>
              <a:rPr lang="en-US" sz="1050" b="1" dirty="0">
                <a:solidFill>
                  <a:srgbClr val="179E9E"/>
                </a:solidFill>
              </a:rPr>
              <a:t> Barrier 	</a:t>
            </a:r>
            <a:endParaRPr lang="en-US" sz="1050" dirty="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10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594360" y="1143000"/>
            <a:ext cx="544068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440680" cy="109728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58952" y="1307592"/>
            <a:ext cx="51114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Case evidence</a:t>
            </a:r>
            <a:endParaRPr lang="en-US" sz="1600"/>
          </a:p>
        </p:txBody>
      </p:sp>
      <p:sp>
        <p:nvSpPr>
          <p:cNvPr id="12" name="Shape 10"/>
          <p:cNvSpPr/>
          <p:nvPr/>
        </p:nvSpPr>
        <p:spPr>
          <a:xfrm>
            <a:off x="6263640" y="1143000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28232" y="1307592"/>
            <a:ext cx="50200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Theory application</a:t>
            </a:r>
            <a:endParaRPr lang="en-US" sz="16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Cultural standards and practices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r"/>
            <a:r>
              <a:rPr lang="en-US" sz="1050" b="1">
                <a:solidFill>
                  <a:srgbClr val="179E9E"/>
                </a:solidFill>
              </a:rPr>
              <a:t> Inna / Sara | Barrier 	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11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594360" y="1143000"/>
            <a:ext cx="544068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440680" cy="109728"/>
          </a:xfrm>
          <a:prstGeom prst="rect">
            <a:avLst/>
          </a:prstGeom>
          <a:solidFill>
            <a:srgbClr val="4EAF74"/>
          </a:solidFill>
          <a:ln w="12700">
            <a:solidFill>
              <a:srgbClr val="4EAF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58952" y="1307592"/>
            <a:ext cx="51114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Recommended actions</a:t>
            </a:r>
            <a:endParaRPr lang="en-US" sz="1600"/>
          </a:p>
        </p:txBody>
      </p:sp>
      <p:sp>
        <p:nvSpPr>
          <p:cNvPr id="12" name="Shape 10"/>
          <p:cNvSpPr/>
          <p:nvPr/>
        </p:nvSpPr>
        <p:spPr>
          <a:xfrm>
            <a:off x="6263640" y="1143000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6B5BD6"/>
          </a:solidFill>
          <a:ln w="12700">
            <a:solidFill>
              <a:srgbClr val="6B5BD6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28232" y="1307592"/>
            <a:ext cx="50200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Expected improvement</a:t>
            </a:r>
            <a:endParaRPr lang="en-US" sz="16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Emotional and psychological barriers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r"/>
            <a:r>
              <a:rPr lang="en-US" sz="1050" b="1" dirty="0">
                <a:solidFill>
                  <a:srgbClr val="179E9E"/>
                </a:solidFill>
              </a:rPr>
              <a:t>Patricia | Barrier 4</a:t>
            </a:r>
            <a:endParaRPr lang="en-US" sz="1050" dirty="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12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594360" y="1184752"/>
            <a:ext cx="5440679" cy="511417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440680" cy="109728"/>
          </a:xfrm>
          <a:prstGeom prst="rect">
            <a:avLst/>
          </a:prstGeom>
          <a:solidFill>
            <a:srgbClr val="D94F45"/>
          </a:solidFill>
          <a:ln w="12700">
            <a:solidFill>
              <a:srgbClr val="D94F45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58952" y="1432852"/>
            <a:ext cx="51114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Case evidence</a:t>
            </a:r>
            <a:endParaRPr lang="en-US" sz="1600"/>
          </a:p>
        </p:txBody>
      </p:sp>
      <p:sp>
        <p:nvSpPr>
          <p:cNvPr id="12" name="Shape 10"/>
          <p:cNvSpPr/>
          <p:nvPr/>
        </p:nvSpPr>
        <p:spPr>
          <a:xfrm>
            <a:off x="6263640" y="1143000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07355" y="1432852"/>
            <a:ext cx="50200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Theory application</a:t>
            </a:r>
            <a:endParaRPr lang="en-US" sz="1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562F3D-6435-047C-5CEF-3E2FC93BA24A}"/>
              </a:ext>
            </a:extLst>
          </p:cNvPr>
          <p:cNvSpPr txBox="1"/>
          <p:nvPr/>
        </p:nvSpPr>
        <p:spPr>
          <a:xfrm>
            <a:off x="760859" y="2052506"/>
            <a:ext cx="5102354" cy="3397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/>
              <a:t>Gary shouts “Idiots!” at staff when mistakes are made on the line</a:t>
            </a:r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Instructions are repeated, yet workers do not always understand what is expected of them</a:t>
            </a:r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Staff cover long, tiring shifts, including late nights and early mornings</a:t>
            </a:r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Many workers have limited English and little formal training, so may fear asking questions</a:t>
            </a:r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Rising customer complaints add pressure that filters down to the shop floor</a:t>
            </a:r>
          </a:p>
          <a:p>
            <a:pPr algn="l"/>
            <a:endParaRPr lang="en-US" sz="140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52ADB3-A659-B3E3-FF7C-01417FEE3711}"/>
              </a:ext>
            </a:extLst>
          </p:cNvPr>
          <p:cNvSpPr txBox="1"/>
          <p:nvPr/>
        </p:nvSpPr>
        <p:spPr>
          <a:xfrm>
            <a:off x="6435041" y="2049192"/>
            <a:ext cx="5018759" cy="3385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err="1"/>
              <a:t>Goleman’s</a:t>
            </a:r>
            <a:r>
              <a:rPr lang="en-US" sz="1400"/>
              <a:t> Emotional Intelligence (EI) theory holds that effective communication depends on </a:t>
            </a:r>
            <a:r>
              <a:rPr lang="en-US" sz="1400" err="1"/>
              <a:t>recognising</a:t>
            </a:r>
            <a:r>
              <a:rPr lang="en-US" sz="1400"/>
              <a:t>, understanding and managing one’s own emotions as well as the emotions of others (</a:t>
            </a:r>
            <a:r>
              <a:rPr lang="en-US" sz="1400" err="1"/>
              <a:t>Goleman</a:t>
            </a:r>
            <a:r>
              <a:rPr lang="en-US" sz="1400"/>
              <a:t>, 1995). Its four components are self-awareness, self-management, social awareness and relationship management.</a:t>
            </a:r>
          </a:p>
          <a:p>
            <a:endParaRPr lang="en-US" sz="1400"/>
          </a:p>
          <a:p>
            <a:endParaRPr lang="en-US" sz="1400"/>
          </a:p>
          <a:p>
            <a:r>
              <a:rPr lang="en-US" sz="1400"/>
              <a:t>At Flight Foods Ltd, Gary’s outbursts show low self-management: rather than regulating stress, he shouts, which can change how workers interpret and act on a message (</a:t>
            </a:r>
            <a:r>
              <a:rPr lang="en-US" sz="1400" err="1"/>
              <a:t>Maund</a:t>
            </a:r>
            <a:r>
              <a:rPr lang="en-US" sz="1400"/>
              <a:t>, </a:t>
            </a:r>
            <a:r>
              <a:rPr lang="en-US" sz="1400" err="1"/>
              <a:t>Schreik</a:t>
            </a:r>
            <a:r>
              <a:rPr lang="en-US" sz="1400"/>
              <a:t> and </a:t>
            </a:r>
            <a:r>
              <a:rPr lang="en-US" sz="1400" err="1"/>
              <a:t>Tinkler</a:t>
            </a:r>
            <a:r>
              <a:rPr lang="en-US" sz="1400"/>
              <a:t>, 2017). Low social awareness means he may not notice how fear stops staff from asking questions, allowing mistakes to repeat.</a:t>
            </a:r>
          </a:p>
          <a:p>
            <a:pPr algn="l"/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Emotional and psychological barriers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r"/>
            <a:r>
              <a:rPr lang="en-US" sz="1050" b="1" dirty="0">
                <a:solidFill>
                  <a:srgbClr val="179E9E"/>
                </a:solidFill>
              </a:rPr>
              <a:t>Patricia | Barrier 4 </a:t>
            </a:r>
            <a:endParaRPr lang="en-US" sz="1050" dirty="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13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594360" y="1143000"/>
            <a:ext cx="544068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94360" y="1143000"/>
            <a:ext cx="5440680" cy="109728"/>
          </a:xfrm>
          <a:prstGeom prst="rect">
            <a:avLst/>
          </a:prstGeom>
          <a:solidFill>
            <a:srgbClr val="4EAF74"/>
          </a:solidFill>
          <a:ln w="12700">
            <a:solidFill>
              <a:srgbClr val="4EAF74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58952" y="1432852"/>
            <a:ext cx="511149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Recommended actions</a:t>
            </a:r>
            <a:endParaRPr lang="en-US" sz="1600"/>
          </a:p>
        </p:txBody>
      </p:sp>
      <p:sp>
        <p:nvSpPr>
          <p:cNvPr id="12" name="Shape 10"/>
          <p:cNvSpPr/>
          <p:nvPr/>
        </p:nvSpPr>
        <p:spPr>
          <a:xfrm>
            <a:off x="6263640" y="1143000"/>
            <a:ext cx="5349240" cy="5166360"/>
          </a:xfrm>
          <a:prstGeom prst="roundRect">
            <a:avLst>
              <a:gd name="adj" fmla="val 1416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263640" y="1143000"/>
            <a:ext cx="5349240" cy="109728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28232" y="1432852"/>
            <a:ext cx="50200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Expected improvement</a:t>
            </a:r>
            <a:endParaRPr lang="en-US" sz="1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2C0A7F-4F52-1533-F450-298C40F49D6E}"/>
              </a:ext>
            </a:extLst>
          </p:cNvPr>
          <p:cNvSpPr txBox="1"/>
          <p:nvPr/>
        </p:nvSpPr>
        <p:spPr>
          <a:xfrm>
            <a:off x="759612" y="2058134"/>
            <a:ext cx="5104992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/>
              <a:t>Provide supervisors, including Gary, with basic emotional-intelligence and stress-management training</a:t>
            </a:r>
            <a:endParaRPr lang="en-US"/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Build a “no-blame” culture so mistakes are raised calmly rather than triggering shouting</a:t>
            </a:r>
            <a:endParaRPr lang="en-US"/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Review shift patterns to reduce fatigue-related stress</a:t>
            </a:r>
            <a:endParaRPr lang="en-US"/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Offer a confidential way for workers to flag when they do not understand an instruction</a:t>
            </a:r>
            <a:endParaRPr lang="en-US"/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 err="1"/>
              <a:t>Recognise</a:t>
            </a:r>
            <a:r>
              <a:rPr lang="en-US" sz="1400"/>
              <a:t> correct practice, not only errors, to reduce fear-based communication</a:t>
            </a:r>
            <a:endParaRPr lang="en-US"/>
          </a:p>
          <a:p>
            <a:pPr algn="l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2C95AE-49B2-2E61-BB81-AD9FF77530B0}"/>
              </a:ext>
            </a:extLst>
          </p:cNvPr>
          <p:cNvSpPr txBox="1"/>
          <p:nvPr/>
        </p:nvSpPr>
        <p:spPr>
          <a:xfrm>
            <a:off x="6430481" y="2062694"/>
            <a:ext cx="4989528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1400"/>
              <a:t>Calmer supervision makes workers more willing to ask questions</a:t>
            </a:r>
            <a:endParaRPr lang="en-US"/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Lower anxiety reduces mistakes linked to fear of admitting misunderstanding</a:t>
            </a:r>
            <a:endParaRPr lang="en-US"/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Stronger trust between shop floor and management</a:t>
            </a:r>
            <a:endParaRPr lang="en-US"/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Fewer stress-driven hygiene and packaging errors</a:t>
            </a:r>
            <a:endParaRPr lang="en-US"/>
          </a:p>
          <a:p>
            <a:endParaRPr lang="en-US" sz="1400">
              <a:latin typeface="Aptos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400"/>
              <a:t>A steadier communication climate that reinforces progress on the other barriers</a:t>
            </a:r>
            <a:endParaRPr lang="en-US"/>
          </a:p>
          <a:p>
            <a:pPr algn="l"/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240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algn="r"/>
            <a:r>
              <a:rPr lang="en-US" sz="1050" b="1">
                <a:solidFill>
                  <a:srgbClr val="179E9E"/>
                </a:solidFill>
              </a:rPr>
              <a:t>Nuria | Key summary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14</a:t>
            </a:r>
            <a:endParaRPr lang="en-US" sz="800"/>
          </a:p>
        </p:txBody>
      </p:sp>
      <p:sp>
        <p:nvSpPr>
          <p:cNvPr id="8" name="Shape 6"/>
          <p:cNvSpPr/>
          <p:nvPr/>
        </p:nvSpPr>
        <p:spPr>
          <a:xfrm>
            <a:off x="731520" y="1139033"/>
            <a:ext cx="5257800" cy="4459683"/>
          </a:xfrm>
          <a:prstGeom prst="roundRect">
            <a:avLst>
              <a:gd name="adj" fmla="val 1633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endParaRPr lang="en-GB"/>
          </a:p>
          <a:p>
            <a:endParaRPr lang="en-GB"/>
          </a:p>
          <a:p>
            <a:endParaRPr lang="en-GB" sz="1400"/>
          </a:p>
          <a:p>
            <a:endParaRPr lang="en-GB"/>
          </a:p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31520" y="1097280"/>
            <a:ext cx="5257800" cy="109728"/>
          </a:xfrm>
          <a:prstGeom prst="rect">
            <a:avLst/>
          </a:prstGeom>
          <a:solidFill>
            <a:srgbClr val="203A5F"/>
          </a:solidFill>
          <a:ln w="12700">
            <a:solidFill>
              <a:srgbClr val="203A5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96112" y="1397571"/>
            <a:ext cx="492861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Overall judgement</a:t>
            </a:r>
            <a:endParaRPr lang="en-US" sz="1600"/>
          </a:p>
        </p:txBody>
      </p:sp>
      <p:sp>
        <p:nvSpPr>
          <p:cNvPr id="12" name="Shape 10"/>
          <p:cNvSpPr/>
          <p:nvPr/>
        </p:nvSpPr>
        <p:spPr>
          <a:xfrm>
            <a:off x="6309360" y="1097280"/>
            <a:ext cx="5120640" cy="4480560"/>
          </a:xfrm>
          <a:prstGeom prst="roundRect">
            <a:avLst>
              <a:gd name="adj" fmla="val 1633"/>
            </a:avLst>
          </a:prstGeom>
          <a:solidFill>
            <a:srgbClr val="FFFFFF"/>
          </a:solidFill>
          <a:ln w="12700">
            <a:solidFill>
              <a:srgbClr val="D9E4EC"/>
            </a:solidFill>
            <a:prstDash val="solid"/>
          </a:ln>
        </p:spPr>
        <p:txBody>
          <a:bodyPr lIns="91440" tIns="45720" rIns="91440" bIns="45720" anchor="t"/>
          <a:lstStyle/>
          <a:p>
            <a:endParaRPr lang="en-GB"/>
          </a:p>
          <a:p>
            <a:endParaRPr lang="en-GB"/>
          </a:p>
          <a:p>
            <a:endParaRPr lang="en-GB" sz="1400"/>
          </a:p>
          <a:p>
            <a:endParaRPr lang="en-GB" sz="1400"/>
          </a:p>
        </p:txBody>
      </p:sp>
      <p:sp>
        <p:nvSpPr>
          <p:cNvPr id="13" name="Shape 11"/>
          <p:cNvSpPr/>
          <p:nvPr/>
        </p:nvSpPr>
        <p:spPr>
          <a:xfrm>
            <a:off x="6309360" y="1097280"/>
            <a:ext cx="5120640" cy="109728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73952" y="1397571"/>
            <a:ext cx="4791456" cy="274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b="1">
                <a:solidFill>
                  <a:srgbClr val="203A5F"/>
                </a:solidFill>
              </a:rPr>
              <a:t>Recommended system</a:t>
            </a:r>
            <a:endParaRPr lang="en-US" sz="1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33534D-70D4-7D4C-F942-683260BE9C45}"/>
              </a:ext>
            </a:extLst>
          </p:cNvPr>
          <p:cNvSpPr txBox="1"/>
          <p:nvPr/>
        </p:nvSpPr>
        <p:spPr>
          <a:xfrm>
            <a:off x="896112" y="1671891"/>
            <a:ext cx="462961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/>
              <a:t>Ineffective communication is the root cause of Flight Foods’ operational problems (UWTSD, 2026).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400" dirty="0"/>
              <a:t>The four barriers discussed — environmental noise, language and body language, age/generational differences, and emotional barriers — are interconnected rather than isolated.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400" dirty="0"/>
              <a:t>Together, these barriers affect how instructions are communicated, understood, interpreted and acted upon.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1400" dirty="0"/>
              <a:t>This contributes to food-safety failures, production errors and reduced airlines’ confidence.</a:t>
            </a:r>
            <a:endParaRPr lang="en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23DF833-A2F8-6FCE-DD25-477D1D1F8090}"/>
              </a:ext>
            </a:extLst>
          </p:cNvPr>
          <p:cNvSpPr txBox="1"/>
          <p:nvPr/>
        </p:nvSpPr>
        <p:spPr>
          <a:xfrm>
            <a:off x="6473952" y="1762921"/>
            <a:ext cx="462961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Reduce environmental noise and reinforce important instructions with written communication.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Use simple, clear and visual communication.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Provide food-hygiene and communication training before work begins.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Confirm understanding through feedback, repeat-back checks and demonstrations.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Improve supervision by using calm, professional and emotionally intelligent communication.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Review communication practices regularly to maintain food-safety standards.</a:t>
            </a:r>
            <a:endParaRPr lang="en-GB" sz="1400" dirty="0"/>
          </a:p>
        </p:txBody>
      </p:sp>
      <p:sp>
        <p:nvSpPr>
          <p:cNvPr id="19" name="Shape 14">
            <a:extLst>
              <a:ext uri="{FF2B5EF4-FFF2-40B4-BE49-F238E27FC236}">
                <a16:creationId xmlns:a16="http://schemas.microsoft.com/office/drawing/2014/main" id="{A17D2459-A625-D7CD-CD65-37D4F255679F}"/>
              </a:ext>
            </a:extLst>
          </p:cNvPr>
          <p:cNvSpPr/>
          <p:nvPr/>
        </p:nvSpPr>
        <p:spPr>
          <a:xfrm>
            <a:off x="716280" y="5718966"/>
            <a:ext cx="10744200" cy="590391"/>
          </a:xfrm>
          <a:prstGeom prst="roundRect">
            <a:avLst>
              <a:gd name="adj" fmla="val 19048"/>
            </a:avLst>
          </a:prstGeom>
          <a:solidFill>
            <a:srgbClr val="203A5F"/>
          </a:solidFill>
          <a:ln w="12700">
            <a:solidFill>
              <a:srgbClr val="203A5F">
                <a:alpha val="0"/>
              </a:srgbClr>
            </a:solidFill>
            <a:prstDash val="solid"/>
          </a:ln>
        </p:spPr>
        <p:txBody>
          <a:bodyPr/>
          <a:lstStyle/>
          <a:p>
            <a:pPr algn="ctr"/>
            <a:r>
              <a:rPr lang="en-US" sz="1400" b="1" dirty="0">
                <a:solidFill>
                  <a:schemeClr val="bg1"/>
                </a:solidFill>
              </a:rPr>
              <a:t>In conclusion, effective communication at Flight Foods should not be viewed simply as a management skill. It should be viewed as an essential part of food safety, teamwork and quality control.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179E9E"/>
          </a:solidFill>
          <a:ln w="12700">
            <a:solidFill>
              <a:srgbClr val="179E9E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502920" y="347472"/>
            <a:ext cx="8412480" cy="34747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203A5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9189720" y="384048"/>
            <a:ext cx="2514600" cy="2560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r">
              <a:buNone/>
            </a:pPr>
            <a:r>
              <a:rPr lang="en-US" sz="1050" b="1">
                <a:solidFill>
                  <a:srgbClr val="179E9E"/>
                </a:solidFill>
              </a:rPr>
              <a:t>Harvard-style list</a:t>
            </a:r>
            <a:endParaRPr lang="en-US" sz="1050"/>
          </a:p>
        </p:txBody>
      </p:sp>
      <p:sp>
        <p:nvSpPr>
          <p:cNvPr id="5" name="Shape 3"/>
          <p:cNvSpPr/>
          <p:nvPr/>
        </p:nvSpPr>
        <p:spPr>
          <a:xfrm>
            <a:off x="502920" y="841248"/>
            <a:ext cx="11201400" cy="0"/>
          </a:xfrm>
          <a:prstGeom prst="line">
            <a:avLst/>
          </a:prstGeom>
          <a:noFill/>
          <a:ln w="12700">
            <a:solidFill>
              <a:srgbClr val="D9E4E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9692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>
                <a:solidFill>
                  <a:srgbClr val="5F6B7A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LCLM4003 Effective Teamwork and Communication • Assignment 2: Flight Foods Ltd</a:t>
            </a:r>
            <a:endParaRPr lang="en-US" sz="750"/>
          </a:p>
        </p:txBody>
      </p:sp>
      <p:sp>
        <p:nvSpPr>
          <p:cNvPr id="7" name="Text 5"/>
          <p:cNvSpPr/>
          <p:nvPr/>
        </p:nvSpPr>
        <p:spPr>
          <a:xfrm>
            <a:off x="11384280" y="6510528"/>
            <a:ext cx="3200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800">
                <a:solidFill>
                  <a:srgbClr val="5F6B7A"/>
                </a:solidFill>
              </a:rPr>
              <a:t>15</a:t>
            </a:r>
            <a:endParaRPr lang="en-US" sz="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E32D29-D48B-297D-2C35-FEE558A8C32E}"/>
              </a:ext>
            </a:extLst>
          </p:cNvPr>
          <p:cNvSpPr txBox="1"/>
          <p:nvPr/>
        </p:nvSpPr>
        <p:spPr>
          <a:xfrm>
            <a:off x="502920" y="1081548"/>
            <a:ext cx="11010654" cy="48320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b="1" dirty="0"/>
              <a:t>Berlo, D.K. (1960)</a:t>
            </a:r>
            <a:r>
              <a:rPr lang="en-GB" sz="1400" dirty="0"/>
              <a:t> </a:t>
            </a:r>
            <a:r>
              <a:rPr lang="en-GB" sz="1400" i="1" dirty="0"/>
              <a:t>The Process of Communication: An Introduction to Theory and Practice</a:t>
            </a:r>
            <a:r>
              <a:rPr lang="en-GB" sz="1400" dirty="0"/>
              <a:t>. Holt, Rinehart and Winston. Available at: </a:t>
            </a:r>
            <a:r>
              <a:rPr lang="en-GB" sz="1400" dirty="0">
                <a:hlinkClick r:id="rId3"/>
              </a:rPr>
              <a:t>https://books.google.co.uk/books/about/The_process_of_communication.html?hl=en&amp;id=yQQtAAAAMAAJ&amp;redir_esc=y</a:t>
            </a:r>
            <a:r>
              <a:rPr lang="en-GB" sz="1400" dirty="0"/>
              <a:t> (Accessed: 28 July 2026).</a:t>
            </a:r>
          </a:p>
          <a:p>
            <a:r>
              <a:rPr lang="en-US" sz="1400" b="1" dirty="0">
                <a:ea typeface="+mn-lt"/>
                <a:cs typeface="+mn-lt"/>
              </a:rPr>
              <a:t>Goleman, D. (1995) Emotional Intelligence: </a:t>
            </a:r>
            <a:r>
              <a:rPr lang="en-US" sz="1400" dirty="0"/>
              <a:t>Why It Can Matter More Than IQ. New York: Bantam Books. Available at: </a:t>
            </a:r>
            <a:r>
              <a:rPr lang="en-US" sz="1400" dirty="0">
                <a:ea typeface="+mn-lt"/>
                <a:cs typeface="+mn-lt"/>
              </a:rPr>
              <a:t>https://books.google.com/books/about/Emotional_Intelligence.html?id=XP5GAAAAMAAJ </a:t>
            </a:r>
            <a:r>
              <a:rPr lang="en-US" sz="1400" dirty="0"/>
              <a:t>(Accessed: 3 August 2026). </a:t>
            </a:r>
            <a:endParaRPr lang="en-GB" sz="1400" dirty="0"/>
          </a:p>
          <a:p>
            <a:r>
              <a:rPr lang="en-GB" sz="1400" b="1" dirty="0"/>
              <a:t>Indeed Editorial Team (2026)</a:t>
            </a:r>
            <a:r>
              <a:rPr lang="en-GB" sz="1400" dirty="0"/>
              <a:t> </a:t>
            </a:r>
            <a:r>
              <a:rPr lang="en-GB" sz="1400" i="1" dirty="0"/>
              <a:t>What Are Communication Barriers? (And Ways to Overcome Them)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https://ca.indeed.com/career-advice/career-development/communication-barriers</a:t>
            </a:r>
            <a:r>
              <a:rPr lang="en-GB" sz="1400" dirty="0"/>
              <a:t> (Accessed: 28 July 2026).</a:t>
            </a:r>
          </a:p>
          <a:p>
            <a:r>
              <a:rPr lang="en-GB" sz="1400" b="1" dirty="0">
                <a:latin typeface="Aptos"/>
                <a:ea typeface="Calibri"/>
                <a:cs typeface="Calibri"/>
              </a:rPr>
              <a:t>Health And Safety Executive (2010)</a:t>
            </a:r>
            <a:r>
              <a:rPr lang="en-GB" sz="1400" dirty="0">
                <a:latin typeface="Aptos"/>
                <a:ea typeface="Calibri"/>
                <a:cs typeface="Calibri"/>
              </a:rPr>
              <a:t>. </a:t>
            </a:r>
            <a:r>
              <a:rPr lang="en-GB" sz="1400" i="1" dirty="0">
                <a:latin typeface="Aptos"/>
                <a:ea typeface="Calibri"/>
                <a:cs typeface="Calibri"/>
              </a:rPr>
              <a:t>HSE - Noise: How do I reduce noise?</a:t>
            </a:r>
            <a:r>
              <a:rPr lang="en-GB" sz="1400" dirty="0">
                <a:latin typeface="Aptos"/>
                <a:ea typeface="Calibri"/>
                <a:cs typeface="Calibri"/>
              </a:rPr>
              <a:t> Available at: </a:t>
            </a:r>
            <a:r>
              <a:rPr lang="en-GB" sz="1400" dirty="0">
                <a:latin typeface="Aptos"/>
                <a:ea typeface="Calibri"/>
                <a:cs typeface="Calibri"/>
                <a:hlinkClick r:id="rId5"/>
              </a:rPr>
              <a:t>https://www.hse.gov.uk/noise/reducenoise.htm</a:t>
            </a:r>
            <a:r>
              <a:rPr lang="en-GB" sz="1400" dirty="0">
                <a:latin typeface="Aptos"/>
                <a:ea typeface="Calibri"/>
                <a:cs typeface="Calibri"/>
              </a:rPr>
              <a:t> </a:t>
            </a:r>
            <a:r>
              <a:rPr lang="en-GB" sz="1400">
                <a:latin typeface="Aptos"/>
                <a:ea typeface="Calibri"/>
                <a:cs typeface="Calibri"/>
              </a:rPr>
              <a:t>(Accessed: 4 August 2026).</a:t>
            </a:r>
            <a:endParaRPr lang="en-GB" sz="1400">
              <a:latin typeface="Aptos"/>
            </a:endParaRPr>
          </a:p>
          <a:p>
            <a:r>
              <a:rPr lang="en-GB" sz="1400" b="1" dirty="0"/>
              <a:t>Maund, A., Schreik, M. and Tinkler, P. (eds.) (2017)</a:t>
            </a:r>
            <a:r>
              <a:rPr lang="en-GB" sz="1400" dirty="0"/>
              <a:t> </a:t>
            </a:r>
            <a:r>
              <a:rPr lang="en-GB" sz="1400" i="1" dirty="0"/>
              <a:t>Certificate in Higher Education: Skills for the Workplace Student Yearbook</a:t>
            </a:r>
            <a:r>
              <a:rPr lang="en-GB" sz="1400" dirty="0"/>
              <a:t>. 1st </a:t>
            </a:r>
            <a:r>
              <a:rPr lang="en-GB" sz="1400" dirty="0" err="1"/>
              <a:t>edn</a:t>
            </a:r>
            <a:r>
              <a:rPr lang="en-GB" sz="1400" dirty="0"/>
              <a:t>. SAGE Publications Ltd. Available at: </a:t>
            </a:r>
            <a:r>
              <a:rPr lang="en-GB" sz="1400" dirty="0">
                <a:hlinkClick r:id="rId6"/>
              </a:rPr>
              <a:t>https://uk.sagepub.com/en-gb/eur/certificate-in-higher-education-skills-for-the-workplace-student-yearbook/book260960</a:t>
            </a:r>
            <a:r>
              <a:rPr lang="en-GB" sz="1400" dirty="0"/>
              <a:t> (Accessed: 28 July 2026).</a:t>
            </a:r>
            <a:endParaRPr lang="en-GB" dirty="0"/>
          </a:p>
          <a:p>
            <a:r>
              <a:rPr lang="en-GB" sz="1400" b="1" dirty="0">
                <a:ea typeface="+mn-lt"/>
                <a:cs typeface="+mn-lt"/>
              </a:rPr>
              <a:t>Parliamentary Office of Science and Technology (2009) </a:t>
            </a:r>
            <a:r>
              <a:rPr lang="en-GB" sz="1400" i="1" dirty="0" err="1">
                <a:ea typeface="+mn-lt"/>
                <a:cs typeface="+mn-lt"/>
              </a:rPr>
              <a:t>Postnote</a:t>
            </a:r>
            <a:r>
              <a:rPr lang="en-GB" sz="1400" i="1" dirty="0">
                <a:ea typeface="+mn-lt"/>
                <a:cs typeface="+mn-lt"/>
              </a:rPr>
              <a:t>: Environmental Noise. </a:t>
            </a:r>
            <a:r>
              <a:rPr lang="en-GB" sz="1400" dirty="0">
                <a:ea typeface="+mn-lt"/>
                <a:cs typeface="+mn-lt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7"/>
              </a:rPr>
              <a:t>https://www.parliament.uk/globalassets/documents/post/postpn338.pdf</a:t>
            </a:r>
            <a:r>
              <a:rPr lang="en-GB" sz="1400" dirty="0">
                <a:ea typeface="+mn-lt"/>
                <a:cs typeface="+mn-lt"/>
              </a:rPr>
              <a:t> (Accessed: 4 August 2026) </a:t>
            </a:r>
            <a:endParaRPr lang="en-GB" sz="1400" dirty="0"/>
          </a:p>
          <a:p>
            <a:r>
              <a:rPr lang="en-GB" sz="1400" b="1" dirty="0"/>
              <a:t>Schramm, W. (ed.) (1954)</a:t>
            </a:r>
            <a:r>
              <a:rPr lang="en-GB" sz="1400" dirty="0"/>
              <a:t> </a:t>
            </a:r>
            <a:r>
              <a:rPr lang="en-GB" sz="1400" i="1" dirty="0"/>
              <a:t>The Process and Effects of Mass Communication</a:t>
            </a:r>
            <a:r>
              <a:rPr lang="en-GB" sz="1400"/>
              <a:t>. University </a:t>
            </a:r>
            <a:r>
              <a:rPr lang="en-GB" sz="1400" dirty="0"/>
              <a:t>of Illinois Press. Available at: </a:t>
            </a:r>
            <a:r>
              <a:rPr lang="en-GB" sz="1400" dirty="0">
                <a:hlinkClick r:id="rId8"/>
              </a:rPr>
              <a:t>https://books.google.com/books/about/The_Process_and_Effects_of_Mass_Communic.html?id=bFpiAAAAMAAJ</a:t>
            </a:r>
            <a:r>
              <a:rPr lang="en-GB" sz="1400" dirty="0"/>
              <a:t> (Accessed: 28 July 2026).</a:t>
            </a:r>
          </a:p>
          <a:p>
            <a:r>
              <a:rPr lang="en-GB" sz="1400" b="1" dirty="0">
                <a:ea typeface="+mn-lt"/>
                <a:cs typeface="+mn-lt"/>
              </a:rPr>
              <a:t>Shannon, C. E., &amp; Weaver, W. (1949)</a:t>
            </a:r>
            <a:r>
              <a:rPr lang="en-GB" sz="1400" dirty="0">
                <a:ea typeface="+mn-lt"/>
                <a:cs typeface="+mn-lt"/>
              </a:rPr>
              <a:t> 'A Mathematical Theory of Communication', </a:t>
            </a:r>
            <a:r>
              <a:rPr lang="en-GB" sz="1400" i="1" dirty="0">
                <a:ea typeface="+mn-lt"/>
                <a:cs typeface="+mn-lt"/>
              </a:rPr>
              <a:t>Bell System Technical Journal</a:t>
            </a:r>
            <a:r>
              <a:rPr lang="en-GB" sz="1400" dirty="0">
                <a:latin typeface="Aptos Display"/>
                <a:ea typeface="+mn-lt"/>
                <a:cs typeface="+mn-lt"/>
              </a:rPr>
              <a:t>, </a:t>
            </a:r>
            <a:r>
              <a:rPr lang="en-GB" sz="1400">
                <a:latin typeface="Aptos"/>
                <a:ea typeface="Calibri"/>
                <a:cs typeface="Calibri"/>
              </a:rPr>
              <a:t>27(4), pp.623–656. </a:t>
            </a:r>
            <a:r>
              <a:rPr lang="en-GB" sz="1400" dirty="0">
                <a:latin typeface="Aptos"/>
                <a:ea typeface="Calibri"/>
                <a:cs typeface="Calibri"/>
              </a:rPr>
              <a:t>Available at: </a:t>
            </a:r>
            <a:r>
              <a:rPr lang="en-GB" sz="1400" dirty="0">
                <a:ea typeface="+mn-lt"/>
                <a:cs typeface="+mn-lt"/>
                <a:hlinkClick r:id="rId9"/>
              </a:rPr>
              <a:t>https://people.math.harvard.edu/~ctm/home/text/others/shannon/entropy/entropy.pdf</a:t>
            </a:r>
            <a:r>
              <a:rPr lang="en-GB" sz="1400" dirty="0">
                <a:ea typeface="+mn-lt"/>
                <a:cs typeface="+mn-lt"/>
              </a:rPr>
              <a:t> (Accessed: 29 July 2026)</a:t>
            </a:r>
          </a:p>
          <a:p>
            <a:r>
              <a:rPr lang="en-GB" sz="1400" b="1" dirty="0"/>
              <a:t>UWTSD (2026)</a:t>
            </a:r>
            <a:r>
              <a:rPr lang="en-GB" sz="1400" dirty="0"/>
              <a:t> </a:t>
            </a:r>
            <a:r>
              <a:rPr lang="en-GB" sz="1400" i="1" dirty="0"/>
              <a:t>LCLM4003 Assignment 2 Assessment Brief: Flight Foods Ltd</a:t>
            </a:r>
            <a:r>
              <a:rPr lang="en-GB" sz="1400" dirty="0"/>
              <a:t>. University of Wales Trinity Saint David. [Unpublished module assessment brief].</a:t>
            </a:r>
          </a:p>
          <a:p>
            <a:r>
              <a:rPr lang="en-GB" sz="1400" b="1" dirty="0" err="1"/>
              <a:t>Zentia</a:t>
            </a:r>
            <a:r>
              <a:rPr lang="en-GB" sz="1400" b="1" dirty="0"/>
              <a:t> (2026) </a:t>
            </a:r>
            <a:r>
              <a:rPr lang="en-GB" sz="1400" i="1" dirty="0"/>
              <a:t>Effects of Noise in the Workplace. </a:t>
            </a:r>
            <a:r>
              <a:rPr lang="en-GB" sz="1400" dirty="0"/>
              <a:t>Available at: </a:t>
            </a:r>
            <a:r>
              <a:rPr lang="en-GB" sz="1400" dirty="0">
                <a:hlinkClick r:id="rId10"/>
              </a:rPr>
              <a:t>https://www.zentia.com/en-gb/knowledge-downloads/knowledge/effects-of-noise-in-the-workplace/</a:t>
            </a:r>
            <a:r>
              <a:rPr lang="en-GB" sz="1400" dirty="0"/>
              <a:t> (Accessed: 3 August 2026)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4c21b3dfc772be3a85ddd6421ba06329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1435de80df18f265151b8b3dcde51187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C13C478-0F07-44FE-9E9C-0E902B0BB7F3}">
  <ds:schemaRefs>
    <ds:schemaRef ds:uri="http://schemas.microsoft.com/office/2006/metadata/properties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purl.org/dc/elements/1.1/"/>
    <ds:schemaRef ds:uri="21f98238-5914-40fc-b2db-49ce196065c9"/>
    <ds:schemaRef ds:uri="http://www.w3.org/XML/1998/namespace"/>
    <ds:schemaRef ds:uri="http://purl.org/dc/dcmitype/"/>
    <ds:schemaRef ds:uri="http://schemas.openxmlformats.org/package/2006/metadata/core-properties"/>
  </ds:schemaRefs>
</ds:datastoreItem>
</file>

<file path=customXml/itemProps2.xml><?xml version="1.0" encoding="utf-8"?>
<ds:datastoreItem xmlns:ds="http://schemas.openxmlformats.org/officeDocument/2006/customXml" ds:itemID="{93344AF3-F9F3-4512-97B0-D0C26A72365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5B8882C-70AB-49EE-9AC5-ED3D30302299}">
  <ds:schemaRefs>
    <ds:schemaRef ds:uri="21f98238-5914-40fc-b2db-49ce196065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2356</Words>
  <Application>Microsoft Office PowerPoint</Application>
  <PresentationFormat>Widescreen</PresentationFormat>
  <Paragraphs>358</Paragraphs>
  <Slides>15</Slides>
  <Notes>15</Notes>
  <HiddenSlides>2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Nuria Carvalho</dc:creator>
  <cp:lastModifiedBy>Nuria Gracinda Cancelinha De Carvalho (2329357)</cp:lastModifiedBy>
  <cp:revision>114</cp:revision>
  <dcterms:created xsi:type="dcterms:W3CDTF">2026-07-24T20:30:56Z</dcterms:created>
  <dcterms:modified xsi:type="dcterms:W3CDTF">2026-08-09T16:14:35Z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